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  <p:sldMasterId id="2147483649" r:id="rId2"/>
  </p:sldMasterIdLst>
  <p:notesMasterIdLst>
    <p:notesMasterId r:id="rId22"/>
  </p:notesMasterIdLst>
  <p:handoutMasterIdLst>
    <p:handoutMasterId r:id="rId23"/>
  </p:handoutMasterIdLst>
  <p:sldIdLst>
    <p:sldId id="282" r:id="rId3"/>
    <p:sldId id="361" r:id="rId4"/>
    <p:sldId id="363" r:id="rId5"/>
    <p:sldId id="349" r:id="rId6"/>
    <p:sldId id="360" r:id="rId7"/>
    <p:sldId id="377" r:id="rId8"/>
    <p:sldId id="378" r:id="rId9"/>
    <p:sldId id="379" r:id="rId10"/>
    <p:sldId id="380" r:id="rId11"/>
    <p:sldId id="359" r:id="rId12"/>
    <p:sldId id="367" r:id="rId13"/>
    <p:sldId id="362" r:id="rId14"/>
    <p:sldId id="372" r:id="rId15"/>
    <p:sldId id="364" r:id="rId16"/>
    <p:sldId id="355" r:id="rId17"/>
    <p:sldId id="369" r:id="rId18"/>
    <p:sldId id="366" r:id="rId19"/>
    <p:sldId id="373" r:id="rId20"/>
    <p:sldId id="374" r:id="rId21"/>
  </p:sldIdLst>
  <p:sldSz cx="24384000" cy="13716000"/>
  <p:notesSz cx="6669088" cy="9872663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4200" kern="1200">
        <a:solidFill>
          <a:srgbClr val="253750"/>
        </a:solidFill>
        <a:latin typeface="Lucida Grande" charset="0"/>
        <a:ea typeface="ヒラギノ角ゴ ProN W3" charset="0"/>
        <a:cs typeface="ヒラギノ角ゴ ProN W3" charset="0"/>
        <a:sym typeface="Lucida Grande" charset="0"/>
      </a:defRPr>
    </a:lvl1pPr>
    <a:lvl2pPr marL="457200" algn="ctr" rtl="0" fontAlgn="base">
      <a:spcBef>
        <a:spcPct val="0"/>
      </a:spcBef>
      <a:spcAft>
        <a:spcPct val="0"/>
      </a:spcAft>
      <a:defRPr sz="4200" kern="1200">
        <a:solidFill>
          <a:srgbClr val="253750"/>
        </a:solidFill>
        <a:latin typeface="Lucida Grande" charset="0"/>
        <a:ea typeface="ヒラギノ角ゴ ProN W3" charset="0"/>
        <a:cs typeface="ヒラギノ角ゴ ProN W3" charset="0"/>
        <a:sym typeface="Lucida Grande" charset="0"/>
      </a:defRPr>
    </a:lvl2pPr>
    <a:lvl3pPr marL="914400" algn="ctr" rtl="0" fontAlgn="base">
      <a:spcBef>
        <a:spcPct val="0"/>
      </a:spcBef>
      <a:spcAft>
        <a:spcPct val="0"/>
      </a:spcAft>
      <a:defRPr sz="4200" kern="1200">
        <a:solidFill>
          <a:srgbClr val="253750"/>
        </a:solidFill>
        <a:latin typeface="Lucida Grande" charset="0"/>
        <a:ea typeface="ヒラギノ角ゴ ProN W3" charset="0"/>
        <a:cs typeface="ヒラギノ角ゴ ProN W3" charset="0"/>
        <a:sym typeface="Lucida Grande" charset="0"/>
      </a:defRPr>
    </a:lvl3pPr>
    <a:lvl4pPr marL="1371600" algn="ctr" rtl="0" fontAlgn="base">
      <a:spcBef>
        <a:spcPct val="0"/>
      </a:spcBef>
      <a:spcAft>
        <a:spcPct val="0"/>
      </a:spcAft>
      <a:defRPr sz="4200" kern="1200">
        <a:solidFill>
          <a:srgbClr val="253750"/>
        </a:solidFill>
        <a:latin typeface="Lucida Grande" charset="0"/>
        <a:ea typeface="ヒラギノ角ゴ ProN W3" charset="0"/>
        <a:cs typeface="ヒラギノ角ゴ ProN W3" charset="0"/>
        <a:sym typeface="Lucida Grande" charset="0"/>
      </a:defRPr>
    </a:lvl4pPr>
    <a:lvl5pPr marL="1828800" algn="ctr" rtl="0" fontAlgn="base">
      <a:spcBef>
        <a:spcPct val="0"/>
      </a:spcBef>
      <a:spcAft>
        <a:spcPct val="0"/>
      </a:spcAft>
      <a:defRPr sz="4200" kern="1200">
        <a:solidFill>
          <a:srgbClr val="253750"/>
        </a:solidFill>
        <a:latin typeface="Lucida Grande" charset="0"/>
        <a:ea typeface="ヒラギノ角ゴ ProN W3" charset="0"/>
        <a:cs typeface="ヒラギノ角ゴ ProN W3" charset="0"/>
        <a:sym typeface="Lucida Grande" charset="0"/>
      </a:defRPr>
    </a:lvl5pPr>
    <a:lvl6pPr marL="2286000" algn="l" defTabSz="914400" rtl="0" eaLnBrk="1" latinLnBrk="0" hangingPunct="1">
      <a:defRPr sz="4200" kern="1200">
        <a:solidFill>
          <a:srgbClr val="253750"/>
        </a:solidFill>
        <a:latin typeface="Lucida Grande" charset="0"/>
        <a:ea typeface="ヒラギノ角ゴ ProN W3" charset="0"/>
        <a:cs typeface="ヒラギノ角ゴ ProN W3" charset="0"/>
        <a:sym typeface="Lucida Grande" charset="0"/>
      </a:defRPr>
    </a:lvl6pPr>
    <a:lvl7pPr marL="2743200" algn="l" defTabSz="914400" rtl="0" eaLnBrk="1" latinLnBrk="0" hangingPunct="1">
      <a:defRPr sz="4200" kern="1200">
        <a:solidFill>
          <a:srgbClr val="253750"/>
        </a:solidFill>
        <a:latin typeface="Lucida Grande" charset="0"/>
        <a:ea typeface="ヒラギノ角ゴ ProN W3" charset="0"/>
        <a:cs typeface="ヒラギノ角ゴ ProN W3" charset="0"/>
        <a:sym typeface="Lucida Grande" charset="0"/>
      </a:defRPr>
    </a:lvl7pPr>
    <a:lvl8pPr marL="3200400" algn="l" defTabSz="914400" rtl="0" eaLnBrk="1" latinLnBrk="0" hangingPunct="1">
      <a:defRPr sz="4200" kern="1200">
        <a:solidFill>
          <a:srgbClr val="253750"/>
        </a:solidFill>
        <a:latin typeface="Lucida Grande" charset="0"/>
        <a:ea typeface="ヒラギノ角ゴ ProN W3" charset="0"/>
        <a:cs typeface="ヒラギノ角ゴ ProN W3" charset="0"/>
        <a:sym typeface="Lucida Grande" charset="0"/>
      </a:defRPr>
    </a:lvl8pPr>
    <a:lvl9pPr marL="3657600" algn="l" defTabSz="914400" rtl="0" eaLnBrk="1" latinLnBrk="0" hangingPunct="1">
      <a:defRPr sz="4200" kern="1200">
        <a:solidFill>
          <a:srgbClr val="253750"/>
        </a:solidFill>
        <a:latin typeface="Lucida Grande" charset="0"/>
        <a:ea typeface="ヒラギノ角ゴ ProN W3" charset="0"/>
        <a:cs typeface="ヒラギノ角ゴ ProN W3" charset="0"/>
        <a:sym typeface="Lucida Grande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71A9"/>
    <a:srgbClr val="005293"/>
    <a:srgbClr val="CC3300"/>
    <a:srgbClr val="4FA735"/>
    <a:srgbClr val="9BBB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ijl, gemiddeld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Stijl, thema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Stijl, thema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00" autoAdjust="0"/>
    <p:restoredTop sz="83601" autoAdjust="0"/>
  </p:normalViewPr>
  <p:slideViewPr>
    <p:cSldViewPr>
      <p:cViewPr varScale="1">
        <p:scale>
          <a:sx n="48" d="100"/>
          <a:sy n="48" d="100"/>
        </p:scale>
        <p:origin x="2070" y="264"/>
      </p:cViewPr>
      <p:guideLst>
        <p:guide orient="horz" pos="4320"/>
        <p:guide pos="76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98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36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778155" y="0"/>
            <a:ext cx="288936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54D15C-B2D0-4880-BBC3-25E6CA366ECD}" type="datetimeFigureOut">
              <a:rPr lang="nl-NL" smtClean="0"/>
              <a:t>24-5-2021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377363"/>
            <a:ext cx="288936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778155" y="9377363"/>
            <a:ext cx="288936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29BCC6-F2B4-405A-B2E8-C22D359F52B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18149125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5390F0-A41E-4F03-8D40-E8A46B5D8240}" type="datetimeFigureOut">
              <a:rPr lang="nl-NL" smtClean="0"/>
              <a:t>24-5-2021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373063" y="1233488"/>
            <a:ext cx="5922962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66909" y="4751222"/>
            <a:ext cx="533527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377320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777607" y="9377320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19743A-FCEA-476E-AE2F-4B7D820FCEB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15592321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73063" y="1233488"/>
            <a:ext cx="5922962" cy="3332162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127013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Sandra:</a:t>
            </a:r>
            <a:r>
              <a:rPr lang="nl-NL" baseline="0" dirty="0" smtClean="0"/>
              <a:t> verloop afgelopen jaren toevoegen?</a:t>
            </a:r>
            <a:endParaRPr lang="nl-NL" dirty="0" smtClean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5A007-212F-49E1-AA49-284A35BE1764}" type="slidenum">
              <a:rPr lang="nl-NL" smtClean="0"/>
              <a:t>13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023128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Sandra:</a:t>
            </a:r>
            <a:r>
              <a:rPr lang="nl-NL" baseline="0" dirty="0" smtClean="0"/>
              <a:t> verloop afgelopen jaren toevoegen?</a:t>
            </a:r>
            <a:endParaRPr lang="nl-NL" dirty="0" smtClean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5A007-212F-49E1-AA49-284A35BE1764}" type="slidenum">
              <a:rPr lang="nl-NL" smtClean="0"/>
              <a:t>14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048442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73063" y="1233488"/>
            <a:ext cx="5922962" cy="3332162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456613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5A007-212F-49E1-AA49-284A35BE1764}" type="slidenum">
              <a:rPr lang="nl-NL" smtClean="0"/>
              <a:t>16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77743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5A007-212F-49E1-AA49-284A35BE1764}" type="slidenum">
              <a:rPr lang="nl-NL" smtClean="0"/>
              <a:t>17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916383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5A007-212F-49E1-AA49-284A35BE1764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687863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5A007-212F-49E1-AA49-284A35BE1764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235970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73063" y="1233488"/>
            <a:ext cx="5922962" cy="3332162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René:</a:t>
            </a:r>
            <a:r>
              <a:rPr lang="nl-NL" baseline="0" dirty="0" smtClean="0"/>
              <a:t> Waardoor wordt het tekort veroorzaakt?</a:t>
            </a:r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66724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5A007-212F-49E1-AA49-284A35BE1764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365650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27450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73063" y="1233488"/>
            <a:ext cx="5922962" cy="3332162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395932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73063" y="1233488"/>
            <a:ext cx="5922962" cy="3332162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204174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Sandra:</a:t>
            </a:r>
            <a:r>
              <a:rPr lang="nl-NL" baseline="0" dirty="0" smtClean="0"/>
              <a:t> verloop afgelopen jaren toevoegen?</a:t>
            </a:r>
            <a:endParaRPr lang="nl-NL" dirty="0" smtClean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5A007-212F-49E1-AA49-284A35BE1764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579886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828800" y="4260850"/>
            <a:ext cx="20726400" cy="2940050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3657600" y="7772400"/>
            <a:ext cx="17068800" cy="35052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l-NL"/>
              <a:t>Klik om de ondertitelstijl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776219206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5600" cy="2286000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1219200" y="3200402"/>
            <a:ext cx="21945600" cy="90519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418710288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17678400" y="549275"/>
            <a:ext cx="5486400" cy="11703050"/>
          </a:xfrm>
          <a:prstGeom prst="rect">
            <a:avLst/>
          </a:prstGeo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1219200" y="549275"/>
            <a:ext cx="16306800" cy="117030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041563574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828800" y="4260850"/>
            <a:ext cx="20726400" cy="2940050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3657600" y="7772400"/>
            <a:ext cx="17068800" cy="35052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l-NL"/>
              <a:t>Klik om het opmaakprofiel van de modelondertitel te bewerken</a:t>
            </a:r>
          </a:p>
        </p:txBody>
      </p:sp>
    </p:spTree>
    <p:extLst>
      <p:ext uri="{BB962C8B-B14F-4D97-AF65-F5344CB8AC3E}">
        <p14:creationId xmlns:p14="http://schemas.microsoft.com/office/powerpoint/2010/main" val="4055666561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5600" cy="2286000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219200" y="3200402"/>
            <a:ext cx="21945600" cy="90519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80672254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25639" y="8813800"/>
            <a:ext cx="20726400" cy="27241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925639" y="5813425"/>
            <a:ext cx="20726400" cy="300037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1097728565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5600" cy="2286000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1219200" y="3200402"/>
            <a:ext cx="10896600" cy="90519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12268200" y="3200402"/>
            <a:ext cx="10896600" cy="90519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627261535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5600" cy="2286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219201" y="3070225"/>
            <a:ext cx="10774363" cy="12795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1219201" y="4349750"/>
            <a:ext cx="10774363" cy="79025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12387265" y="3070225"/>
            <a:ext cx="10777537" cy="12795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12387265" y="4349750"/>
            <a:ext cx="10777537" cy="79025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983517876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5600" cy="2286000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2301003629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7104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19201" y="546100"/>
            <a:ext cx="8021639" cy="232410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9532938" y="546102"/>
            <a:ext cx="13631863" cy="117062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219201" y="2870202"/>
            <a:ext cx="8021639" cy="93821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291614948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5600" cy="2286000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219200" y="3200402"/>
            <a:ext cx="21945600" cy="90519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382448819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79963" y="9601202"/>
            <a:ext cx="14630400" cy="113347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4779963" y="1225550"/>
            <a:ext cx="14630400" cy="822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>
              <a:sym typeface="Lucida Grande" charset="0"/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79963" y="10734677"/>
            <a:ext cx="14630400" cy="16097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185246578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5600" cy="2286000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1219200" y="3200402"/>
            <a:ext cx="21945600" cy="90519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492587492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17678400" y="549275"/>
            <a:ext cx="5486400" cy="11703050"/>
          </a:xfrm>
          <a:prstGeom prst="rect">
            <a:avLst/>
          </a:prstGeo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1219200" y="549275"/>
            <a:ext cx="16306800" cy="117030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05686656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25639" y="8813800"/>
            <a:ext cx="20726400" cy="27241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925639" y="5813425"/>
            <a:ext cx="20726400" cy="300037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615268282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5600" cy="2286000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1219200" y="3200402"/>
            <a:ext cx="10896600" cy="90519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12268200" y="3200402"/>
            <a:ext cx="10896600" cy="90519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711368787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5600" cy="2286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219201" y="3070225"/>
            <a:ext cx="10774363" cy="12795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1219201" y="4349750"/>
            <a:ext cx="10774363" cy="79025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12387265" y="3070225"/>
            <a:ext cx="10777537" cy="12795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12387265" y="4349750"/>
            <a:ext cx="10777537" cy="79025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868527900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5600" cy="2286000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3038358404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1509364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19201" y="546100"/>
            <a:ext cx="8021639" cy="232410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9532938" y="546102"/>
            <a:ext cx="13631863" cy="117062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219201" y="2870202"/>
            <a:ext cx="8021639" cy="93821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782592411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79963" y="9601202"/>
            <a:ext cx="14630400" cy="113347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4779963" y="1225550"/>
            <a:ext cx="14630400" cy="822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nl-NL" noProof="0">
                <a:sym typeface="Lucida Grande" charset="0"/>
              </a:rPr>
              <a:t>Klik op het pictogram als u een afbeelding wilt toevoegen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79963" y="10734677"/>
            <a:ext cx="14630400" cy="16097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162624422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/>
          </p:cNvSpPr>
          <p:nvPr/>
        </p:nvSpPr>
        <p:spPr bwMode="auto">
          <a:xfrm rot="10800000" flipH="1">
            <a:off x="0" y="-50800"/>
            <a:ext cx="24384000" cy="13779500"/>
          </a:xfrm>
          <a:prstGeom prst="rect">
            <a:avLst/>
          </a:prstGeom>
          <a:solidFill>
            <a:srgbClr val="4FA735"/>
          </a:solidFill>
          <a:ln w="254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>
              <a:defRPr/>
            </a:pPr>
            <a:endParaRPr lang="nl-NL" sz="4200"/>
          </a:p>
        </p:txBody>
      </p:sp>
      <p:sp>
        <p:nvSpPr>
          <p:cNvPr id="1026" name="Rectangle 2"/>
          <p:cNvSpPr>
            <a:spLocks/>
          </p:cNvSpPr>
          <p:nvPr/>
        </p:nvSpPr>
        <p:spPr bwMode="auto">
          <a:xfrm>
            <a:off x="-126999" y="9296400"/>
            <a:ext cx="24523700" cy="406400"/>
          </a:xfrm>
          <a:prstGeom prst="rect">
            <a:avLst/>
          </a:prstGeom>
          <a:solidFill>
            <a:srgbClr val="005293"/>
          </a:solidFill>
          <a:ln w="254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>
              <a:defRPr/>
            </a:pPr>
            <a:endParaRPr lang="nl-NL" sz="4200"/>
          </a:p>
        </p:txBody>
      </p:sp>
      <p:pic>
        <p:nvPicPr>
          <p:cNvPr id="1028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54016" y="-10927976"/>
            <a:ext cx="43205400" cy="432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4"/>
          <p:cNvSpPr>
            <a:spLocks/>
          </p:cNvSpPr>
          <p:nvPr/>
        </p:nvSpPr>
        <p:spPr bwMode="auto">
          <a:xfrm>
            <a:off x="2781301" y="623240"/>
            <a:ext cx="18707100" cy="7442200"/>
          </a:xfrm>
          <a:prstGeom prst="rect">
            <a:avLst/>
          </a:prstGeom>
          <a:solidFill>
            <a:srgbClr val="FFFFFF"/>
          </a:solidFill>
          <a:ln w="254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>
              <a:defRPr/>
            </a:pPr>
            <a:endParaRPr lang="nl-NL" sz="4200"/>
          </a:p>
        </p:txBody>
      </p:sp>
      <p:sp>
        <p:nvSpPr>
          <p:cNvPr id="1029" name="Rectangle 5"/>
          <p:cNvSpPr>
            <a:spLocks/>
          </p:cNvSpPr>
          <p:nvPr/>
        </p:nvSpPr>
        <p:spPr bwMode="auto">
          <a:xfrm>
            <a:off x="-49360" y="11466512"/>
            <a:ext cx="24384000" cy="4064000"/>
          </a:xfrm>
          <a:prstGeom prst="rect">
            <a:avLst/>
          </a:prstGeom>
          <a:solidFill>
            <a:srgbClr val="FFFFFF"/>
          </a:solidFill>
          <a:ln w="254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>
              <a:defRPr/>
            </a:pPr>
            <a:endParaRPr lang="nl-NL" sz="4200"/>
          </a:p>
        </p:txBody>
      </p:sp>
      <p:pic>
        <p:nvPicPr>
          <p:cNvPr id="1031" name="Picture 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152" y="1765300"/>
            <a:ext cx="14732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ransition/>
  <p:hf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9000">
          <a:solidFill>
            <a:schemeClr val="tx1"/>
          </a:solidFill>
          <a:latin typeface="+mj-lt"/>
          <a:ea typeface="+mj-ea"/>
          <a:cs typeface="+mj-cs"/>
          <a:sym typeface="Didot" charset="0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9000">
          <a:solidFill>
            <a:schemeClr val="tx1"/>
          </a:solidFill>
          <a:latin typeface="Didot" charset="0"/>
          <a:ea typeface="ヒラギノ明朝 ProN W3" charset="0"/>
          <a:cs typeface="ヒラギノ明朝 ProN W3" charset="0"/>
          <a:sym typeface="Didot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9000">
          <a:solidFill>
            <a:schemeClr val="tx1"/>
          </a:solidFill>
          <a:latin typeface="Didot" charset="0"/>
          <a:ea typeface="ヒラギノ明朝 ProN W3" charset="0"/>
          <a:cs typeface="ヒラギノ明朝 ProN W3" charset="0"/>
          <a:sym typeface="Didot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9000">
          <a:solidFill>
            <a:schemeClr val="tx1"/>
          </a:solidFill>
          <a:latin typeface="Didot" charset="0"/>
          <a:ea typeface="ヒラギノ明朝 ProN W3" charset="0"/>
          <a:cs typeface="ヒラギノ明朝 ProN W3" charset="0"/>
          <a:sym typeface="Didot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9000">
          <a:solidFill>
            <a:schemeClr val="tx1"/>
          </a:solidFill>
          <a:latin typeface="Didot" charset="0"/>
          <a:ea typeface="ヒラギノ明朝 ProN W3" charset="0"/>
          <a:cs typeface="ヒラギノ明朝 ProN W3" charset="0"/>
          <a:sym typeface="Didot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9000">
          <a:solidFill>
            <a:schemeClr val="tx1"/>
          </a:solidFill>
          <a:latin typeface="Didot" charset="0"/>
          <a:ea typeface="ヒラギノ明朝 ProN W3" charset="0"/>
          <a:cs typeface="ヒラギノ明朝 ProN W3" charset="0"/>
          <a:sym typeface="Didot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9000">
          <a:solidFill>
            <a:schemeClr val="tx1"/>
          </a:solidFill>
          <a:latin typeface="Didot" charset="0"/>
          <a:ea typeface="ヒラギノ明朝 ProN W3" charset="0"/>
          <a:cs typeface="ヒラギノ明朝 ProN W3" charset="0"/>
          <a:sym typeface="Didot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9000">
          <a:solidFill>
            <a:schemeClr val="tx1"/>
          </a:solidFill>
          <a:latin typeface="Didot" charset="0"/>
          <a:ea typeface="ヒラギノ明朝 ProN W3" charset="0"/>
          <a:cs typeface="ヒラギノ明朝 ProN W3" charset="0"/>
          <a:sym typeface="Didot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9000">
          <a:solidFill>
            <a:schemeClr val="tx1"/>
          </a:solidFill>
          <a:latin typeface="Didot" charset="0"/>
          <a:ea typeface="ヒラギノ明朝 ProN W3" charset="0"/>
          <a:cs typeface="ヒラギノ明朝 ProN W3" charset="0"/>
          <a:sym typeface="Didot" charset="0"/>
        </a:defRPr>
      </a:lvl9pPr>
    </p:titleStyle>
    <p:bodyStyle>
      <a:lvl1pPr marL="508000" indent="-508000" algn="l" rtl="0" eaLnBrk="1" fontAlgn="base" hangingPunct="1">
        <a:lnSpc>
          <a:spcPct val="120000"/>
        </a:lnSpc>
        <a:spcBef>
          <a:spcPts val="5300"/>
        </a:spcBef>
        <a:spcAft>
          <a:spcPct val="0"/>
        </a:spcAft>
        <a:buClr>
          <a:srgbClr val="4A71A9"/>
        </a:buClr>
        <a:buSzPct val="50000"/>
        <a:buFont typeface="Zapf Dingbats" charset="0"/>
        <a:buChar char="✤"/>
        <a:defRPr sz="5200">
          <a:solidFill>
            <a:srgbClr val="000000"/>
          </a:solidFill>
          <a:latin typeface="+mn-lt"/>
          <a:ea typeface="+mn-ea"/>
          <a:cs typeface="+mn-cs"/>
          <a:sym typeface="Lucida Grande" charset="0"/>
        </a:defRPr>
      </a:lvl1pPr>
      <a:lvl2pPr marL="1143000" indent="-508000" algn="l" rtl="0" eaLnBrk="1" fontAlgn="base" hangingPunct="1">
        <a:lnSpc>
          <a:spcPct val="120000"/>
        </a:lnSpc>
        <a:spcBef>
          <a:spcPts val="5300"/>
        </a:spcBef>
        <a:spcAft>
          <a:spcPct val="0"/>
        </a:spcAft>
        <a:buClr>
          <a:srgbClr val="4A71A9"/>
        </a:buClr>
        <a:buSzPct val="50000"/>
        <a:buFont typeface="Zapf Dingbats" charset="0"/>
        <a:buChar char="✤"/>
        <a:defRPr sz="5200">
          <a:solidFill>
            <a:srgbClr val="000000"/>
          </a:solidFill>
          <a:latin typeface="+mn-lt"/>
          <a:ea typeface="+mn-ea"/>
          <a:cs typeface="+mn-cs"/>
          <a:sym typeface="Lucida Grande" charset="0"/>
        </a:defRPr>
      </a:lvl2pPr>
      <a:lvl3pPr marL="1778000" indent="-508000" algn="l" rtl="0" eaLnBrk="1" fontAlgn="base" hangingPunct="1">
        <a:lnSpc>
          <a:spcPct val="120000"/>
        </a:lnSpc>
        <a:spcBef>
          <a:spcPts val="5300"/>
        </a:spcBef>
        <a:spcAft>
          <a:spcPct val="0"/>
        </a:spcAft>
        <a:buClr>
          <a:srgbClr val="4A71A9"/>
        </a:buClr>
        <a:buSzPct val="50000"/>
        <a:buFont typeface="Zapf Dingbats" charset="0"/>
        <a:buChar char="✤"/>
        <a:defRPr sz="5200">
          <a:solidFill>
            <a:srgbClr val="000000"/>
          </a:solidFill>
          <a:latin typeface="+mn-lt"/>
          <a:ea typeface="+mn-ea"/>
          <a:cs typeface="+mn-cs"/>
          <a:sym typeface="Lucida Grande" charset="0"/>
        </a:defRPr>
      </a:lvl3pPr>
      <a:lvl4pPr marL="2413000" indent="-508000" algn="l" rtl="0" eaLnBrk="1" fontAlgn="base" hangingPunct="1">
        <a:lnSpc>
          <a:spcPct val="120000"/>
        </a:lnSpc>
        <a:spcBef>
          <a:spcPts val="5300"/>
        </a:spcBef>
        <a:spcAft>
          <a:spcPct val="0"/>
        </a:spcAft>
        <a:buClr>
          <a:srgbClr val="4A71A9"/>
        </a:buClr>
        <a:buSzPct val="50000"/>
        <a:buFont typeface="Zapf Dingbats" charset="0"/>
        <a:buChar char="✤"/>
        <a:defRPr sz="5200">
          <a:solidFill>
            <a:srgbClr val="000000"/>
          </a:solidFill>
          <a:latin typeface="+mn-lt"/>
          <a:ea typeface="+mn-ea"/>
          <a:cs typeface="+mn-cs"/>
          <a:sym typeface="Lucida Grande" charset="0"/>
        </a:defRPr>
      </a:lvl4pPr>
      <a:lvl5pPr marL="3048000" indent="-508000" algn="l" rtl="0" eaLnBrk="1" fontAlgn="base" hangingPunct="1">
        <a:lnSpc>
          <a:spcPct val="120000"/>
        </a:lnSpc>
        <a:spcBef>
          <a:spcPts val="5300"/>
        </a:spcBef>
        <a:spcAft>
          <a:spcPct val="0"/>
        </a:spcAft>
        <a:buClr>
          <a:srgbClr val="4A71A9"/>
        </a:buClr>
        <a:buSzPct val="50000"/>
        <a:buFont typeface="Zapf Dingbats" charset="0"/>
        <a:buChar char="✤"/>
        <a:defRPr sz="5200">
          <a:solidFill>
            <a:srgbClr val="000000"/>
          </a:solidFill>
          <a:latin typeface="+mn-lt"/>
          <a:ea typeface="+mn-ea"/>
          <a:cs typeface="+mn-cs"/>
          <a:sym typeface="Lucida Grande" charset="0"/>
        </a:defRPr>
      </a:lvl5pPr>
      <a:lvl6pPr marL="3505200" indent="-508000" algn="l" rtl="0" eaLnBrk="1" fontAlgn="base" hangingPunct="1">
        <a:lnSpc>
          <a:spcPct val="120000"/>
        </a:lnSpc>
        <a:spcBef>
          <a:spcPts val="5300"/>
        </a:spcBef>
        <a:spcAft>
          <a:spcPct val="0"/>
        </a:spcAft>
        <a:buClr>
          <a:srgbClr val="4A71A9"/>
        </a:buClr>
        <a:buSzPct val="50000"/>
        <a:buFont typeface="Zapf Dingbats" charset="0"/>
        <a:buChar char="✤"/>
        <a:defRPr sz="5200">
          <a:solidFill>
            <a:srgbClr val="000000"/>
          </a:solidFill>
          <a:latin typeface="+mn-lt"/>
          <a:ea typeface="+mn-ea"/>
          <a:cs typeface="+mn-cs"/>
          <a:sym typeface="Lucida Grande" charset="0"/>
        </a:defRPr>
      </a:lvl6pPr>
      <a:lvl7pPr marL="3962400" indent="-508000" algn="l" rtl="0" eaLnBrk="1" fontAlgn="base" hangingPunct="1">
        <a:lnSpc>
          <a:spcPct val="120000"/>
        </a:lnSpc>
        <a:spcBef>
          <a:spcPts val="5300"/>
        </a:spcBef>
        <a:spcAft>
          <a:spcPct val="0"/>
        </a:spcAft>
        <a:buClr>
          <a:srgbClr val="4A71A9"/>
        </a:buClr>
        <a:buSzPct val="50000"/>
        <a:buFont typeface="Zapf Dingbats" charset="0"/>
        <a:buChar char="✤"/>
        <a:defRPr sz="5200">
          <a:solidFill>
            <a:srgbClr val="000000"/>
          </a:solidFill>
          <a:latin typeface="+mn-lt"/>
          <a:ea typeface="+mn-ea"/>
          <a:cs typeface="+mn-cs"/>
          <a:sym typeface="Lucida Grande" charset="0"/>
        </a:defRPr>
      </a:lvl7pPr>
      <a:lvl8pPr marL="4419600" indent="-508000" algn="l" rtl="0" eaLnBrk="1" fontAlgn="base" hangingPunct="1">
        <a:lnSpc>
          <a:spcPct val="120000"/>
        </a:lnSpc>
        <a:spcBef>
          <a:spcPts val="5300"/>
        </a:spcBef>
        <a:spcAft>
          <a:spcPct val="0"/>
        </a:spcAft>
        <a:buClr>
          <a:srgbClr val="4A71A9"/>
        </a:buClr>
        <a:buSzPct val="50000"/>
        <a:buFont typeface="Zapf Dingbats" charset="0"/>
        <a:buChar char="✤"/>
        <a:defRPr sz="5200">
          <a:solidFill>
            <a:srgbClr val="000000"/>
          </a:solidFill>
          <a:latin typeface="+mn-lt"/>
          <a:ea typeface="+mn-ea"/>
          <a:cs typeface="+mn-cs"/>
          <a:sym typeface="Lucida Grande" charset="0"/>
        </a:defRPr>
      </a:lvl8pPr>
      <a:lvl9pPr marL="4876800" indent="-508000" algn="l" rtl="0" eaLnBrk="1" fontAlgn="base" hangingPunct="1">
        <a:lnSpc>
          <a:spcPct val="120000"/>
        </a:lnSpc>
        <a:spcBef>
          <a:spcPts val="5300"/>
        </a:spcBef>
        <a:spcAft>
          <a:spcPct val="0"/>
        </a:spcAft>
        <a:buClr>
          <a:srgbClr val="4A71A9"/>
        </a:buClr>
        <a:buSzPct val="50000"/>
        <a:buFont typeface="Zapf Dingbats" charset="0"/>
        <a:buChar char="✤"/>
        <a:defRPr sz="5200">
          <a:solidFill>
            <a:srgbClr val="000000"/>
          </a:solidFill>
          <a:latin typeface="+mn-lt"/>
          <a:ea typeface="+mn-ea"/>
          <a:cs typeface="+mn-cs"/>
          <a:sym typeface="Lucida Grande" charset="0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43700" y="-12547600"/>
            <a:ext cx="43205400" cy="432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/>
          <p:cNvSpPr>
            <a:spLocks/>
          </p:cNvSpPr>
          <p:nvPr/>
        </p:nvSpPr>
        <p:spPr bwMode="auto">
          <a:xfrm rot="10800000" flipH="1">
            <a:off x="0" y="-50800"/>
            <a:ext cx="24384000" cy="13779500"/>
          </a:xfrm>
          <a:prstGeom prst="rect">
            <a:avLst/>
          </a:prstGeom>
          <a:solidFill>
            <a:srgbClr val="4FA735"/>
          </a:solidFill>
          <a:ln w="254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>
              <a:defRPr/>
            </a:pPr>
            <a:endParaRPr lang="nl-NL" sz="4200"/>
          </a:p>
        </p:txBody>
      </p:sp>
      <p:sp>
        <p:nvSpPr>
          <p:cNvPr id="2053" name="Rectangle 5"/>
          <p:cNvSpPr>
            <a:spLocks/>
          </p:cNvSpPr>
          <p:nvPr/>
        </p:nvSpPr>
        <p:spPr bwMode="auto">
          <a:xfrm>
            <a:off x="0" y="3251200"/>
            <a:ext cx="24384000" cy="10502900"/>
          </a:xfrm>
          <a:prstGeom prst="rect">
            <a:avLst/>
          </a:prstGeom>
          <a:solidFill>
            <a:srgbClr val="FFFFFF"/>
          </a:solidFill>
          <a:ln w="254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>
              <a:defRPr/>
            </a:pPr>
            <a:endParaRPr lang="nl-NL" sz="4200"/>
          </a:p>
        </p:txBody>
      </p:sp>
      <p:pic>
        <p:nvPicPr>
          <p:cNvPr id="2055" name="Picture 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6621" y="377280"/>
            <a:ext cx="5346700" cy="207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3"/>
          <p:cNvSpPr>
            <a:spLocks/>
          </p:cNvSpPr>
          <p:nvPr/>
        </p:nvSpPr>
        <p:spPr bwMode="auto">
          <a:xfrm>
            <a:off x="1" y="2897560"/>
            <a:ext cx="24396700" cy="506140"/>
          </a:xfrm>
          <a:prstGeom prst="rect">
            <a:avLst/>
          </a:prstGeom>
          <a:solidFill>
            <a:srgbClr val="005293"/>
          </a:solidFill>
          <a:ln w="254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>
              <a:defRPr/>
            </a:pPr>
            <a:endParaRPr lang="nl-NL" sz="4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ransition/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9000">
          <a:solidFill>
            <a:schemeClr val="tx1"/>
          </a:solidFill>
          <a:latin typeface="+mj-lt"/>
          <a:ea typeface="+mj-ea"/>
          <a:cs typeface="+mj-cs"/>
          <a:sym typeface="Didot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9000">
          <a:solidFill>
            <a:schemeClr val="tx1"/>
          </a:solidFill>
          <a:latin typeface="Didot" charset="0"/>
          <a:ea typeface="ヒラギノ明朝 ProN W3" charset="0"/>
          <a:cs typeface="ヒラギノ明朝 ProN W3" charset="0"/>
          <a:sym typeface="Didot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9000">
          <a:solidFill>
            <a:schemeClr val="tx1"/>
          </a:solidFill>
          <a:latin typeface="Didot" charset="0"/>
          <a:ea typeface="ヒラギノ明朝 ProN W3" charset="0"/>
          <a:cs typeface="ヒラギノ明朝 ProN W3" charset="0"/>
          <a:sym typeface="Didot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9000">
          <a:solidFill>
            <a:schemeClr val="tx1"/>
          </a:solidFill>
          <a:latin typeface="Didot" charset="0"/>
          <a:ea typeface="ヒラギノ明朝 ProN W3" charset="0"/>
          <a:cs typeface="ヒラギノ明朝 ProN W3" charset="0"/>
          <a:sym typeface="Didot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9000">
          <a:solidFill>
            <a:schemeClr val="tx1"/>
          </a:solidFill>
          <a:latin typeface="Didot" charset="0"/>
          <a:ea typeface="ヒラギノ明朝 ProN W3" charset="0"/>
          <a:cs typeface="ヒラギノ明朝 ProN W3" charset="0"/>
          <a:sym typeface="Didot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9000">
          <a:solidFill>
            <a:schemeClr val="tx1"/>
          </a:solidFill>
          <a:latin typeface="Didot" charset="0"/>
          <a:ea typeface="ヒラギノ明朝 ProN W3" charset="0"/>
          <a:cs typeface="ヒラギノ明朝 ProN W3" charset="0"/>
          <a:sym typeface="Didot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9000">
          <a:solidFill>
            <a:schemeClr val="tx1"/>
          </a:solidFill>
          <a:latin typeface="Didot" charset="0"/>
          <a:ea typeface="ヒラギノ明朝 ProN W3" charset="0"/>
          <a:cs typeface="ヒラギノ明朝 ProN W3" charset="0"/>
          <a:sym typeface="Didot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9000">
          <a:solidFill>
            <a:schemeClr val="tx1"/>
          </a:solidFill>
          <a:latin typeface="Didot" charset="0"/>
          <a:ea typeface="ヒラギノ明朝 ProN W3" charset="0"/>
          <a:cs typeface="ヒラギノ明朝 ProN W3" charset="0"/>
          <a:sym typeface="Didot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9000">
          <a:solidFill>
            <a:schemeClr val="tx1"/>
          </a:solidFill>
          <a:latin typeface="Didot" charset="0"/>
          <a:ea typeface="ヒラギノ明朝 ProN W3" charset="0"/>
          <a:cs typeface="ヒラギノ明朝 ProN W3" charset="0"/>
          <a:sym typeface="Didot" charset="0"/>
        </a:defRPr>
      </a:lvl9pPr>
    </p:titleStyle>
    <p:bodyStyle>
      <a:lvl1pPr marL="508000" indent="-508000" algn="l" rtl="0" eaLnBrk="0" fontAlgn="base" hangingPunct="0">
        <a:lnSpc>
          <a:spcPct val="120000"/>
        </a:lnSpc>
        <a:spcBef>
          <a:spcPts val="5300"/>
        </a:spcBef>
        <a:spcAft>
          <a:spcPct val="0"/>
        </a:spcAft>
        <a:buClr>
          <a:srgbClr val="4A71A9"/>
        </a:buClr>
        <a:buSzPct val="50000"/>
        <a:buFont typeface="Zapf Dingbats" charset="0"/>
        <a:buChar char="✤"/>
        <a:defRPr sz="5200">
          <a:solidFill>
            <a:srgbClr val="000000"/>
          </a:solidFill>
          <a:latin typeface="+mn-lt"/>
          <a:ea typeface="+mn-ea"/>
          <a:cs typeface="+mn-cs"/>
          <a:sym typeface="Lucida Grande" charset="0"/>
        </a:defRPr>
      </a:lvl1pPr>
      <a:lvl2pPr marL="1143000" indent="-508000" algn="l" rtl="0" eaLnBrk="0" fontAlgn="base" hangingPunct="0">
        <a:lnSpc>
          <a:spcPct val="120000"/>
        </a:lnSpc>
        <a:spcBef>
          <a:spcPts val="5300"/>
        </a:spcBef>
        <a:spcAft>
          <a:spcPct val="0"/>
        </a:spcAft>
        <a:buClr>
          <a:srgbClr val="4A71A9"/>
        </a:buClr>
        <a:buSzPct val="50000"/>
        <a:buFont typeface="Zapf Dingbats" charset="0"/>
        <a:buChar char="✤"/>
        <a:defRPr sz="5200">
          <a:solidFill>
            <a:srgbClr val="000000"/>
          </a:solidFill>
          <a:latin typeface="+mn-lt"/>
          <a:ea typeface="+mn-ea"/>
          <a:cs typeface="+mn-cs"/>
          <a:sym typeface="Lucida Grande" charset="0"/>
        </a:defRPr>
      </a:lvl2pPr>
      <a:lvl3pPr marL="1778000" indent="-508000" algn="l" rtl="0" eaLnBrk="0" fontAlgn="base" hangingPunct="0">
        <a:lnSpc>
          <a:spcPct val="120000"/>
        </a:lnSpc>
        <a:spcBef>
          <a:spcPts val="5300"/>
        </a:spcBef>
        <a:spcAft>
          <a:spcPct val="0"/>
        </a:spcAft>
        <a:buClr>
          <a:srgbClr val="4A71A9"/>
        </a:buClr>
        <a:buSzPct val="50000"/>
        <a:buFont typeface="Zapf Dingbats" charset="0"/>
        <a:buChar char="✤"/>
        <a:defRPr sz="5200">
          <a:solidFill>
            <a:srgbClr val="000000"/>
          </a:solidFill>
          <a:latin typeface="+mn-lt"/>
          <a:ea typeface="+mn-ea"/>
          <a:cs typeface="+mn-cs"/>
          <a:sym typeface="Lucida Grande" charset="0"/>
        </a:defRPr>
      </a:lvl3pPr>
      <a:lvl4pPr marL="2413000" indent="-508000" algn="l" rtl="0" eaLnBrk="0" fontAlgn="base" hangingPunct="0">
        <a:lnSpc>
          <a:spcPct val="120000"/>
        </a:lnSpc>
        <a:spcBef>
          <a:spcPts val="5300"/>
        </a:spcBef>
        <a:spcAft>
          <a:spcPct val="0"/>
        </a:spcAft>
        <a:buClr>
          <a:srgbClr val="4A71A9"/>
        </a:buClr>
        <a:buSzPct val="50000"/>
        <a:buFont typeface="Zapf Dingbats" charset="0"/>
        <a:buChar char="✤"/>
        <a:defRPr sz="5200">
          <a:solidFill>
            <a:srgbClr val="000000"/>
          </a:solidFill>
          <a:latin typeface="+mn-lt"/>
          <a:ea typeface="+mn-ea"/>
          <a:cs typeface="+mn-cs"/>
          <a:sym typeface="Lucida Grande" charset="0"/>
        </a:defRPr>
      </a:lvl4pPr>
      <a:lvl5pPr marL="3048000" indent="-508000" algn="l" rtl="0" eaLnBrk="0" fontAlgn="base" hangingPunct="0">
        <a:lnSpc>
          <a:spcPct val="120000"/>
        </a:lnSpc>
        <a:spcBef>
          <a:spcPts val="5300"/>
        </a:spcBef>
        <a:spcAft>
          <a:spcPct val="0"/>
        </a:spcAft>
        <a:buClr>
          <a:srgbClr val="4A71A9"/>
        </a:buClr>
        <a:buSzPct val="50000"/>
        <a:buFont typeface="Zapf Dingbats" charset="0"/>
        <a:buChar char="✤"/>
        <a:defRPr sz="5200">
          <a:solidFill>
            <a:srgbClr val="000000"/>
          </a:solidFill>
          <a:latin typeface="+mn-lt"/>
          <a:ea typeface="+mn-ea"/>
          <a:cs typeface="+mn-cs"/>
          <a:sym typeface="Lucida Grande" charset="0"/>
        </a:defRPr>
      </a:lvl5pPr>
      <a:lvl6pPr marL="3505200" indent="-508000" algn="l" rtl="0" fontAlgn="base">
        <a:lnSpc>
          <a:spcPct val="120000"/>
        </a:lnSpc>
        <a:spcBef>
          <a:spcPts val="5300"/>
        </a:spcBef>
        <a:spcAft>
          <a:spcPct val="0"/>
        </a:spcAft>
        <a:buClr>
          <a:srgbClr val="4A71A9"/>
        </a:buClr>
        <a:buSzPct val="50000"/>
        <a:buFont typeface="Zapf Dingbats" charset="0"/>
        <a:buChar char="✤"/>
        <a:defRPr sz="5200">
          <a:solidFill>
            <a:srgbClr val="000000"/>
          </a:solidFill>
          <a:latin typeface="+mn-lt"/>
          <a:ea typeface="+mn-ea"/>
          <a:cs typeface="+mn-cs"/>
          <a:sym typeface="Lucida Grande" charset="0"/>
        </a:defRPr>
      </a:lvl6pPr>
      <a:lvl7pPr marL="3962400" indent="-508000" algn="l" rtl="0" fontAlgn="base">
        <a:lnSpc>
          <a:spcPct val="120000"/>
        </a:lnSpc>
        <a:spcBef>
          <a:spcPts val="5300"/>
        </a:spcBef>
        <a:spcAft>
          <a:spcPct val="0"/>
        </a:spcAft>
        <a:buClr>
          <a:srgbClr val="4A71A9"/>
        </a:buClr>
        <a:buSzPct val="50000"/>
        <a:buFont typeface="Zapf Dingbats" charset="0"/>
        <a:buChar char="✤"/>
        <a:defRPr sz="5200">
          <a:solidFill>
            <a:srgbClr val="000000"/>
          </a:solidFill>
          <a:latin typeface="+mn-lt"/>
          <a:ea typeface="+mn-ea"/>
          <a:cs typeface="+mn-cs"/>
          <a:sym typeface="Lucida Grande" charset="0"/>
        </a:defRPr>
      </a:lvl7pPr>
      <a:lvl8pPr marL="4419600" indent="-508000" algn="l" rtl="0" fontAlgn="base">
        <a:lnSpc>
          <a:spcPct val="120000"/>
        </a:lnSpc>
        <a:spcBef>
          <a:spcPts val="5300"/>
        </a:spcBef>
        <a:spcAft>
          <a:spcPct val="0"/>
        </a:spcAft>
        <a:buClr>
          <a:srgbClr val="4A71A9"/>
        </a:buClr>
        <a:buSzPct val="50000"/>
        <a:buFont typeface="Zapf Dingbats" charset="0"/>
        <a:buChar char="✤"/>
        <a:defRPr sz="5200">
          <a:solidFill>
            <a:srgbClr val="000000"/>
          </a:solidFill>
          <a:latin typeface="+mn-lt"/>
          <a:ea typeface="+mn-ea"/>
          <a:cs typeface="+mn-cs"/>
          <a:sym typeface="Lucida Grande" charset="0"/>
        </a:defRPr>
      </a:lvl8pPr>
      <a:lvl9pPr marL="4876800" indent="-508000" algn="l" rtl="0" fontAlgn="base">
        <a:lnSpc>
          <a:spcPct val="120000"/>
        </a:lnSpc>
        <a:spcBef>
          <a:spcPts val="5300"/>
        </a:spcBef>
        <a:spcAft>
          <a:spcPct val="0"/>
        </a:spcAft>
        <a:buClr>
          <a:srgbClr val="4A71A9"/>
        </a:buClr>
        <a:buSzPct val="50000"/>
        <a:buFont typeface="Zapf Dingbats" charset="0"/>
        <a:buChar char="✤"/>
        <a:defRPr sz="5200">
          <a:solidFill>
            <a:srgbClr val="000000"/>
          </a:solidFill>
          <a:latin typeface="+mn-lt"/>
          <a:ea typeface="+mn-ea"/>
          <a:cs typeface="+mn-cs"/>
          <a:sym typeface="Lucida Grande" charset="0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/>
          <p:cNvSpPr txBox="1"/>
          <p:nvPr/>
        </p:nvSpPr>
        <p:spPr>
          <a:xfrm>
            <a:off x="2902968" y="11667435"/>
            <a:ext cx="1548172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nl-NL" b="1" dirty="0" smtClean="0">
                <a:latin typeface="Arial" panose="020B0604020202020204" pitchFamily="34" charset="0"/>
                <a:cs typeface="Arial" panose="020B0604020202020204" pitchFamily="34" charset="0"/>
              </a:rPr>
              <a:t>Update Jaarrekening 2020</a:t>
            </a:r>
          </a:p>
          <a:p>
            <a:pPr algn="l"/>
            <a:r>
              <a:rPr lang="nl-NL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Maandag 10 mei 2021</a:t>
            </a:r>
            <a:endParaRPr lang="nl-NL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AEDB8B6B-8092-4236-AEAB-1298E1D27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3624" y="309116"/>
            <a:ext cx="21945600" cy="2286000"/>
          </a:xfrm>
        </p:spPr>
        <p:txBody>
          <a:bodyPr/>
          <a:lstStyle/>
          <a:p>
            <a:pPr>
              <a:buSzPct val="120000"/>
            </a:pPr>
            <a:r>
              <a:rPr lang="nl-NL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</a:t>
            </a:r>
            <a:r>
              <a:rPr lang="nl-NL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9</a:t>
            </a:r>
            <a:r>
              <a:rPr lang="nl-NL" sz="80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nl-NL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Balanspositie </a:t>
            </a:r>
            <a:r>
              <a:rPr lang="nl-NL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per ultimo 2019 en 2020</a:t>
            </a:r>
            <a:endParaRPr lang="nl-NL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hthoek 2"/>
          <p:cNvSpPr/>
          <p:nvPr/>
        </p:nvSpPr>
        <p:spPr>
          <a:xfrm>
            <a:off x="2110880" y="3689648"/>
            <a:ext cx="198022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spcAft>
                <a:spcPts val="0"/>
              </a:spcAft>
            </a:pPr>
            <a:endParaRPr lang="nl-NL" sz="4400" dirty="0" smtClean="0">
              <a:solidFill>
                <a:srgbClr val="1F497D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0" algn="l">
              <a:spcAft>
                <a:spcPts val="0"/>
              </a:spcAft>
            </a:pPr>
            <a:endParaRPr lang="nl-NL" sz="4400" dirty="0">
              <a:solidFill>
                <a:srgbClr val="1F497D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0" algn="l">
              <a:spcAft>
                <a:spcPts val="0"/>
              </a:spcAft>
            </a:pPr>
            <a:endParaRPr lang="nl-NL" sz="4400" dirty="0" smtClean="0">
              <a:solidFill>
                <a:srgbClr val="1F497D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0" algn="l">
              <a:spcAft>
                <a:spcPts val="0"/>
              </a:spcAft>
            </a:pPr>
            <a:endParaRPr lang="nl-NL" sz="4400" dirty="0">
              <a:solidFill>
                <a:srgbClr val="1F497D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434" y="4867030"/>
            <a:ext cx="11077501" cy="6996000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49541" y="5134169"/>
            <a:ext cx="11077501" cy="66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6793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AEDB8B6B-8092-4236-AEAB-1298E1D27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3624" y="309116"/>
            <a:ext cx="21945600" cy="2286000"/>
          </a:xfrm>
        </p:spPr>
        <p:txBody>
          <a:bodyPr/>
          <a:lstStyle/>
          <a:p>
            <a:pPr>
              <a:buSzPct val="120000"/>
            </a:pPr>
            <a:r>
              <a:rPr lang="nl-NL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nl-NL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9a</a:t>
            </a:r>
            <a:r>
              <a:rPr lang="nl-NL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nl-NL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Activa    (Objecten die door investeren door een gemeente </a:t>
            </a:r>
            <a:br>
              <a:rPr lang="nl-NL" sz="40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</a:t>
            </a:r>
            <a:r>
              <a:rPr lang="nl-NL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</a:t>
            </a:r>
            <a:r>
              <a:rPr lang="nl-NL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worden verworven of gemaakt en die langer </a:t>
            </a:r>
            <a:br>
              <a:rPr lang="nl-NL" sz="40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</a:t>
            </a:r>
            <a:r>
              <a:rPr lang="nl-NL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</a:t>
            </a:r>
            <a:r>
              <a:rPr lang="nl-NL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dan een jaar meegaan) </a:t>
            </a:r>
            <a:endParaRPr lang="nl-NL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hthoek 2"/>
          <p:cNvSpPr/>
          <p:nvPr/>
        </p:nvSpPr>
        <p:spPr>
          <a:xfrm>
            <a:off x="3118992" y="3836372"/>
            <a:ext cx="19802200" cy="9448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spcAft>
                <a:spcPts val="0"/>
              </a:spcAft>
            </a:pPr>
            <a:r>
              <a:rPr lang="nl-NL" sz="3600" dirty="0" smtClean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                                                                               BW 31-12-2020</a:t>
            </a:r>
            <a:endParaRPr lang="nl-NL" sz="3600" dirty="0">
              <a:solidFill>
                <a:srgbClr val="1F497D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0" algn="l">
              <a:spcAft>
                <a:spcPts val="0"/>
              </a:spcAft>
            </a:pPr>
            <a:r>
              <a:rPr lang="nl-NL" sz="3600" dirty="0" smtClean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1.      Gronden </a:t>
            </a:r>
            <a:r>
              <a:rPr lang="nl-NL" sz="2000" dirty="0" smtClean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(niet zijnde grond  gebouwen)                         </a:t>
            </a:r>
            <a:r>
              <a:rPr lang="nl-NL" sz="3600" dirty="0" smtClean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              €       812       </a:t>
            </a:r>
            <a:endParaRPr lang="nl-NL" sz="2800" dirty="0" smtClean="0">
              <a:solidFill>
                <a:srgbClr val="1F497D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0" algn="l">
              <a:spcAft>
                <a:spcPts val="0"/>
              </a:spcAft>
            </a:pPr>
            <a:r>
              <a:rPr lang="nl-NL" sz="3600" dirty="0" smtClean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2.      Gebouwen                                                       €  19.156</a:t>
            </a:r>
          </a:p>
          <a:p>
            <a:pPr lvl="0" algn="l">
              <a:spcAft>
                <a:spcPts val="0"/>
              </a:spcAft>
            </a:pPr>
            <a:r>
              <a:rPr lang="nl-NL" sz="4400" dirty="0" smtClean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         </a:t>
            </a:r>
            <a:r>
              <a:rPr lang="nl-NL" sz="2800" dirty="0" smtClean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Onderwijshuisvesting                      €  10.011         </a:t>
            </a:r>
          </a:p>
          <a:p>
            <a:pPr lvl="0" algn="l">
              <a:spcAft>
                <a:spcPts val="0"/>
              </a:spcAft>
            </a:pPr>
            <a:r>
              <a:rPr lang="nl-NL" sz="2800" dirty="0" smtClean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               Gemeentehuis                                 €     5.564 </a:t>
            </a:r>
          </a:p>
          <a:p>
            <a:pPr lvl="0" algn="l">
              <a:spcAft>
                <a:spcPts val="0"/>
              </a:spcAft>
            </a:pPr>
            <a:r>
              <a:rPr lang="nl-NL" sz="2800" dirty="0" smtClean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               Sporthallen                                       €     1.342          </a:t>
            </a:r>
            <a:br>
              <a:rPr lang="nl-NL" sz="2800" dirty="0" smtClean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nl-NL" sz="2800" dirty="0" smtClean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               Gemeentewerf                                 €        922</a:t>
            </a:r>
          </a:p>
          <a:p>
            <a:pPr lvl="0" algn="l">
              <a:spcAft>
                <a:spcPts val="0"/>
              </a:spcAft>
            </a:pPr>
            <a:r>
              <a:rPr lang="nl-NL" sz="2800" dirty="0">
                <a:solidFill>
                  <a:srgbClr val="1F497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nl-NL" sz="2800" dirty="0" smtClean="0">
                <a:solidFill>
                  <a:srgbClr val="1F497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              Overige gebouwen                          €     1.317         </a:t>
            </a:r>
          </a:p>
          <a:p>
            <a:pPr lvl="0" algn="l">
              <a:spcAft>
                <a:spcPts val="0"/>
              </a:spcAft>
            </a:pPr>
            <a:endParaRPr lang="nl-NL" sz="2800" dirty="0" smtClean="0">
              <a:solidFill>
                <a:srgbClr val="1F497D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742950" lvl="0" indent="-742950" algn="l">
              <a:spcAft>
                <a:spcPts val="0"/>
              </a:spcAft>
              <a:buAutoNum type="arabicPeriod" startAt="3"/>
            </a:pPr>
            <a:r>
              <a:rPr lang="nl-NL" sz="3600" dirty="0" smtClean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Vervoermiddelen                                               €       206</a:t>
            </a:r>
          </a:p>
          <a:p>
            <a:pPr marL="742950" lvl="0" indent="-742950" algn="l">
              <a:spcAft>
                <a:spcPts val="0"/>
              </a:spcAft>
              <a:buAutoNum type="arabicPeriod" startAt="3"/>
            </a:pPr>
            <a:r>
              <a:rPr lang="nl-NL" sz="3600" dirty="0" smtClean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Machines, apparaten, </a:t>
            </a:r>
            <a:r>
              <a:rPr lang="nl-NL" sz="3600" dirty="0" err="1" smtClean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install</a:t>
            </a:r>
            <a:r>
              <a:rPr lang="nl-NL" sz="3600" dirty="0" smtClean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.                          €        712     </a:t>
            </a:r>
            <a:endParaRPr lang="nl-NL" sz="2800" dirty="0" smtClean="0">
              <a:solidFill>
                <a:srgbClr val="1F497D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742950" lvl="0" indent="-742950" algn="l">
              <a:spcAft>
                <a:spcPts val="0"/>
              </a:spcAft>
              <a:buAutoNum type="arabicPeriod" startAt="3"/>
            </a:pPr>
            <a:r>
              <a:rPr lang="nl-NL" sz="3600" dirty="0" smtClean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Grond-, water en wegenwerken                     €  33.080</a:t>
            </a:r>
          </a:p>
          <a:p>
            <a:pPr lvl="0" algn="l">
              <a:spcAft>
                <a:spcPts val="0"/>
              </a:spcAft>
            </a:pPr>
            <a:r>
              <a:rPr lang="nl-NL" sz="3600" dirty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nl-NL" sz="3600" dirty="0" smtClean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          </a:t>
            </a:r>
            <a:r>
              <a:rPr lang="nl-NL" sz="2800" dirty="0" smtClean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Economisch nut heffing                  €   12.581 </a:t>
            </a:r>
          </a:p>
          <a:p>
            <a:pPr lvl="0" algn="l">
              <a:spcAft>
                <a:spcPts val="0"/>
              </a:spcAft>
            </a:pPr>
            <a:r>
              <a:rPr lang="nl-NL" sz="2800" dirty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nl-NL" sz="2800" dirty="0" smtClean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             Maatschappelijk nut                         €  20.499</a:t>
            </a:r>
          </a:p>
          <a:p>
            <a:pPr lvl="0" algn="l">
              <a:spcAft>
                <a:spcPts val="0"/>
              </a:spcAft>
            </a:pPr>
            <a:r>
              <a:rPr lang="nl-NL" sz="3600" dirty="0" smtClean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6.     Overige materiele vaste activa                       €       356</a:t>
            </a:r>
          </a:p>
          <a:p>
            <a:pPr lvl="0" algn="l">
              <a:spcAft>
                <a:spcPts val="0"/>
              </a:spcAft>
            </a:pPr>
            <a:r>
              <a:rPr lang="nl-NL" sz="3600" dirty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nl-NL" sz="3600" dirty="0" smtClean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      </a:t>
            </a:r>
          </a:p>
          <a:p>
            <a:pPr lvl="0" algn="l">
              <a:spcAft>
                <a:spcPts val="0"/>
              </a:spcAft>
            </a:pPr>
            <a:r>
              <a:rPr lang="nl-NL" sz="3600" dirty="0" smtClean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      Totaal                                                                    €  54.322</a:t>
            </a:r>
          </a:p>
          <a:p>
            <a:pPr marL="742950" lvl="0" indent="-742950" algn="l">
              <a:spcAft>
                <a:spcPts val="0"/>
              </a:spcAft>
              <a:buAutoNum type="arabicPeriod" startAt="3"/>
            </a:pPr>
            <a:endParaRPr lang="nl-NL" sz="3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7570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4800" b="1" dirty="0" smtClean="0"/>
              <a:t>                     </a:t>
            </a:r>
            <a:br>
              <a:rPr lang="nl-NL" sz="4800" b="1" dirty="0" smtClean="0"/>
            </a:br>
            <a:r>
              <a:rPr lang="nl-NL" sz="4800" dirty="0"/>
              <a:t> </a:t>
            </a:r>
            <a:r>
              <a:rPr lang="nl-NL" sz="4800" dirty="0" smtClean="0"/>
              <a:t>                            </a:t>
            </a:r>
            <a:r>
              <a:rPr lang="nl-NL" sz="4000" dirty="0"/>
              <a:t>9</a:t>
            </a:r>
            <a:r>
              <a:rPr lang="nl-NL" sz="4000" dirty="0" smtClean="0"/>
              <a:t>b</a:t>
            </a:r>
            <a:r>
              <a:rPr lang="nl-NL" sz="4000" dirty="0"/>
              <a:t>.</a:t>
            </a:r>
            <a:r>
              <a:rPr lang="nl-NL" sz="4000" dirty="0" smtClean="0"/>
              <a:t> Investeringen </a:t>
            </a:r>
            <a:r>
              <a:rPr lang="nl-NL" sz="4000" dirty="0" smtClean="0"/>
              <a:t>2020 </a:t>
            </a:r>
            <a:br>
              <a:rPr lang="nl-NL" sz="4000" dirty="0" smtClean="0"/>
            </a:br>
            <a:r>
              <a:rPr lang="nl-NL" sz="4000" dirty="0"/>
              <a:t> </a:t>
            </a:r>
            <a:r>
              <a:rPr lang="nl-NL" sz="4000" dirty="0" smtClean="0"/>
              <a:t>                </a:t>
            </a:r>
            <a:r>
              <a:rPr lang="nl-NL" sz="4000" dirty="0" smtClean="0"/>
              <a:t>(Zie ook kredietoverzicht in de jaarrekening)</a:t>
            </a:r>
            <a:endParaRPr lang="nl-NL" sz="40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935422" y="3623551"/>
            <a:ext cx="21945600" cy="9051926"/>
          </a:xfrm>
        </p:spPr>
        <p:txBody>
          <a:bodyPr/>
          <a:lstStyle/>
          <a:p>
            <a:pPr marL="0" indent="0">
              <a:buNone/>
            </a:pPr>
            <a:r>
              <a:rPr lang="nl-NL" sz="3200" b="1" dirty="0" smtClean="0"/>
              <a:t/>
            </a:r>
            <a:br>
              <a:rPr lang="nl-NL" sz="3200" b="1" dirty="0" smtClean="0"/>
            </a:br>
            <a:endParaRPr lang="nl-NL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0984" y="3945450"/>
            <a:ext cx="21931274" cy="966801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8872" y="5307815"/>
            <a:ext cx="17785976" cy="7689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1907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4800" b="1" dirty="0" smtClean="0"/>
              <a:t>                     </a:t>
            </a:r>
            <a:br>
              <a:rPr lang="nl-NL" sz="4800" b="1" dirty="0" smtClean="0"/>
            </a:br>
            <a:r>
              <a:rPr lang="nl-NL" sz="4800" dirty="0"/>
              <a:t> </a:t>
            </a:r>
            <a:r>
              <a:rPr lang="nl-NL" sz="4800" dirty="0" smtClean="0"/>
              <a:t>                            </a:t>
            </a:r>
            <a:r>
              <a:rPr lang="nl-NL" sz="4000" dirty="0" smtClean="0"/>
              <a:t>10</a:t>
            </a:r>
            <a:r>
              <a:rPr lang="nl-NL" sz="4000" dirty="0" smtClean="0"/>
              <a:t>a</a:t>
            </a:r>
            <a:r>
              <a:rPr lang="nl-NL" sz="4000" dirty="0" smtClean="0"/>
              <a:t>. Verloop Algemene reserve</a:t>
            </a:r>
            <a:endParaRPr lang="nl-NL" sz="40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-337392" y="3473624"/>
            <a:ext cx="21945600" cy="9051926"/>
          </a:xfrm>
        </p:spPr>
        <p:txBody>
          <a:bodyPr/>
          <a:lstStyle/>
          <a:p>
            <a:pPr marL="0" indent="0">
              <a:buNone/>
            </a:pPr>
            <a:r>
              <a:rPr lang="nl-NL" sz="3200" b="1" dirty="0" smtClean="0"/>
              <a:t/>
            </a:r>
            <a:br>
              <a:rPr lang="nl-NL" sz="3200" b="1" dirty="0" smtClean="0"/>
            </a:br>
            <a:r>
              <a:rPr lang="nl-NL" sz="3200" b="1" dirty="0" smtClean="0"/>
              <a:t>                 </a:t>
            </a:r>
            <a:r>
              <a:rPr lang="nl-NL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Onderstaand </a:t>
            </a:r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het verloop van de algemene reserve in </a:t>
            </a:r>
            <a:r>
              <a:rPr lang="nl-NL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2017-2020</a:t>
            </a:r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nl-NL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Het </a:t>
            </a:r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nl-NL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ekort 2020 moet via                  	                               	         resultaatbestemming nog af van saldo 2020. </a:t>
            </a: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1120" y="5633864"/>
            <a:ext cx="13393488" cy="7321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2857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4000" b="1" dirty="0" smtClean="0"/>
              <a:t>                            </a:t>
            </a:r>
            <a:br>
              <a:rPr lang="nl-NL" sz="4000" b="1" dirty="0" smtClean="0"/>
            </a:br>
            <a:r>
              <a:rPr lang="nl-NL" sz="4000" dirty="0"/>
              <a:t> </a:t>
            </a:r>
            <a:r>
              <a:rPr lang="nl-NL" sz="4000" dirty="0" smtClean="0"/>
              <a:t>                                       </a:t>
            </a:r>
            <a:r>
              <a:rPr lang="nl-NL" sz="4000" dirty="0" smtClean="0"/>
              <a:t>10b</a:t>
            </a:r>
            <a:r>
              <a:rPr lang="nl-NL" sz="4000" dirty="0" smtClean="0"/>
              <a:t>. Verloop Algemene reserve 2020</a:t>
            </a:r>
            <a:endParaRPr lang="nl-NL" sz="40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935422" y="3623551"/>
            <a:ext cx="21945600" cy="9051926"/>
          </a:xfrm>
        </p:spPr>
        <p:txBody>
          <a:bodyPr/>
          <a:lstStyle/>
          <a:p>
            <a:pPr marL="0" indent="0">
              <a:buNone/>
            </a:pPr>
            <a:r>
              <a:rPr lang="nl-NL" sz="3200" b="1" dirty="0" smtClean="0"/>
              <a:t>Algemene </a:t>
            </a:r>
            <a:r>
              <a:rPr lang="nl-NL" sz="3200" b="1" dirty="0"/>
              <a:t>reserve (alle bedragen in </a:t>
            </a:r>
            <a:r>
              <a:rPr lang="nl-NL" sz="3200" b="1" dirty="0" smtClean="0"/>
              <a:t>euro’s)</a:t>
            </a:r>
            <a:br>
              <a:rPr lang="nl-NL" sz="3200" b="1" dirty="0" smtClean="0"/>
            </a:br>
            <a:r>
              <a:rPr lang="nl-NL" sz="3200" dirty="0" smtClean="0"/>
              <a:t>Onderstaand </a:t>
            </a:r>
            <a:r>
              <a:rPr lang="nl-NL" sz="3200" dirty="0"/>
              <a:t>het verloop van de algemene reserve in 2020</a:t>
            </a:r>
            <a:r>
              <a:rPr lang="nl-NL" sz="3200" b="1" dirty="0"/>
              <a:t>. </a:t>
            </a:r>
            <a:r>
              <a:rPr lang="nl-NL" sz="3200" dirty="0"/>
              <a:t>Op het saldo per 31-12-2020 moet nog het </a:t>
            </a:r>
            <a:r>
              <a:rPr lang="nl-NL" sz="3200" dirty="0"/>
              <a:t/>
            </a:r>
            <a:br>
              <a:rPr lang="nl-NL" sz="3200" dirty="0"/>
            </a:br>
            <a:r>
              <a:rPr lang="nl-NL" sz="3200" dirty="0" smtClean="0"/>
              <a:t>resultaat </a:t>
            </a:r>
            <a:r>
              <a:rPr lang="nl-NL" sz="3200" dirty="0"/>
              <a:t>2020 na bestemming </a:t>
            </a:r>
            <a:r>
              <a:rPr lang="nl-NL" sz="3200" dirty="0" smtClean="0"/>
              <a:t>in </a:t>
            </a:r>
            <a:r>
              <a:rPr lang="nl-NL" sz="3200" dirty="0"/>
              <a:t>mindering worden gebracht</a:t>
            </a:r>
            <a:r>
              <a:rPr lang="nl-NL" sz="3200" dirty="0" smtClean="0"/>
              <a:t>. </a:t>
            </a:r>
            <a:endParaRPr lang="nl-NL" sz="32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9" name="Tabel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7061007"/>
              </p:ext>
            </p:extLst>
          </p:nvPr>
        </p:nvGraphicFramePr>
        <p:xfrm>
          <a:off x="3335016" y="5993903"/>
          <a:ext cx="14329592" cy="53285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487359"/>
                <a:gridCol w="2842233"/>
              </a:tblGrid>
              <a:tr h="64210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000" dirty="0">
                          <a:effectLst/>
                        </a:rPr>
                        <a:t>Saldo 1-1-2020</a:t>
                      </a:r>
                      <a:endParaRPr lang="nl-NL" sz="5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000">
                          <a:effectLst/>
                        </a:rPr>
                        <a:t>5.004.357</a:t>
                      </a:r>
                      <a:endParaRPr lang="nl-NL" sz="5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</a:tr>
              <a:tr h="72901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000" b="0" dirty="0">
                          <a:effectLst/>
                        </a:rPr>
                        <a:t>Af: Resultaatbestemming rekening 2019 (saldo)</a:t>
                      </a:r>
                      <a:endParaRPr lang="nl-NL" sz="5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000">
                          <a:effectLst/>
                        </a:rPr>
                        <a:t>1.741.224</a:t>
                      </a:r>
                      <a:endParaRPr lang="nl-NL" sz="5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</a:tr>
              <a:tr h="56108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000" b="0" dirty="0">
                          <a:effectLst/>
                        </a:rPr>
                        <a:t>Af: Resultaatbestemming 2019</a:t>
                      </a:r>
                      <a:endParaRPr lang="nl-NL" sz="5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000">
                          <a:effectLst/>
                        </a:rPr>
                        <a:t>54.000</a:t>
                      </a:r>
                      <a:endParaRPr lang="nl-NL" sz="5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</a:tr>
              <a:tr h="56108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000" b="0" dirty="0">
                          <a:effectLst/>
                        </a:rPr>
                        <a:t>Af: Overschot budget rekenkamercie. 2019</a:t>
                      </a:r>
                      <a:endParaRPr lang="nl-NL" sz="5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000" dirty="0">
                          <a:effectLst/>
                        </a:rPr>
                        <a:t>    10.848</a:t>
                      </a:r>
                      <a:endParaRPr lang="nl-NL" sz="5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</a:tr>
              <a:tr h="72901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000" b="0" dirty="0">
                          <a:effectLst/>
                        </a:rPr>
                        <a:t>Af: IJsclub Nederhorst den Berg, 1/3 regeling</a:t>
                      </a:r>
                      <a:endParaRPr lang="nl-NL" sz="5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000" dirty="0">
                          <a:effectLst/>
                        </a:rPr>
                        <a:t>60.000</a:t>
                      </a:r>
                      <a:endParaRPr lang="nl-NL" sz="5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</a:tr>
              <a:tr h="56108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000" b="0">
                          <a:effectLst/>
                        </a:rPr>
                        <a:t>Af: SV Graveland, 1/3 regeling</a:t>
                      </a:r>
                      <a:endParaRPr lang="nl-NL" sz="54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000">
                          <a:effectLst/>
                        </a:rPr>
                        <a:t>132.843</a:t>
                      </a:r>
                      <a:endParaRPr lang="nl-NL" sz="5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</a:tr>
              <a:tr h="56108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000" b="0" dirty="0">
                          <a:effectLst/>
                        </a:rPr>
                        <a:t>Af: Meerjarig veiligheidsplan</a:t>
                      </a:r>
                      <a:endParaRPr lang="nl-NL" sz="5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000">
                          <a:effectLst/>
                        </a:rPr>
                        <a:t>4.109</a:t>
                      </a:r>
                      <a:endParaRPr lang="nl-NL" sz="5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</a:tr>
              <a:tr h="3314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000" dirty="0">
                          <a:solidFill>
                            <a:schemeClr val="bg1"/>
                          </a:solidFill>
                          <a:effectLst/>
                        </a:rPr>
                        <a:t>Saldo 31-12-2020</a:t>
                      </a:r>
                      <a:endParaRPr lang="nl-NL" sz="5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000" b="1" dirty="0">
                          <a:solidFill>
                            <a:schemeClr val="bg1"/>
                          </a:solidFill>
                          <a:effectLst/>
                        </a:rPr>
                        <a:t>3.001.332 </a:t>
                      </a:r>
                      <a:endParaRPr lang="nl-NL" sz="5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13430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AEDB8B6B-8092-4236-AEAB-1298E1D27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3624" y="309116"/>
            <a:ext cx="21945600" cy="2286000"/>
          </a:xfrm>
        </p:spPr>
        <p:txBody>
          <a:bodyPr/>
          <a:lstStyle/>
          <a:p>
            <a:pPr>
              <a:buSzPct val="120000"/>
            </a:pPr>
            <a:r>
              <a:rPr lang="nl-NL" sz="44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nl-NL" sz="44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4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nl-NL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</a:t>
            </a:r>
            <a:r>
              <a:rPr lang="nl-NL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11. </a:t>
            </a:r>
            <a:r>
              <a:rPr lang="nl-NL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Bestemmingsreserves en Voorzieningen</a:t>
            </a:r>
            <a:endParaRPr lang="nl-NL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hthoek 2"/>
          <p:cNvSpPr/>
          <p:nvPr/>
        </p:nvSpPr>
        <p:spPr>
          <a:xfrm>
            <a:off x="2110880" y="3689648"/>
            <a:ext cx="198022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spcAft>
                <a:spcPts val="0"/>
              </a:spcAft>
            </a:pPr>
            <a:endParaRPr lang="nl-NL" sz="4400" dirty="0" smtClean="0">
              <a:solidFill>
                <a:srgbClr val="1F497D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0" algn="l">
              <a:spcAft>
                <a:spcPts val="0"/>
              </a:spcAft>
            </a:pPr>
            <a:endParaRPr lang="nl-NL" sz="4400" dirty="0">
              <a:solidFill>
                <a:srgbClr val="1F497D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0" algn="l">
              <a:spcAft>
                <a:spcPts val="0"/>
              </a:spcAft>
            </a:pPr>
            <a:endParaRPr lang="nl-NL" sz="4400" dirty="0" smtClean="0">
              <a:solidFill>
                <a:srgbClr val="1F497D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0" algn="l">
              <a:spcAft>
                <a:spcPts val="0"/>
              </a:spcAft>
            </a:pPr>
            <a:endParaRPr lang="nl-NL" sz="4400" dirty="0">
              <a:solidFill>
                <a:srgbClr val="1F497D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657" y="5512015"/>
            <a:ext cx="11458126" cy="5616000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36424" y="5566015"/>
            <a:ext cx="11458126" cy="5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9512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4000" b="1" dirty="0" smtClean="0"/>
              <a:t/>
            </a:r>
            <a:br>
              <a:rPr lang="nl-NL" sz="4000" b="1" dirty="0" smtClean="0"/>
            </a:br>
            <a:r>
              <a:rPr lang="nl-NL" sz="4000" b="1" dirty="0" smtClean="0"/>
              <a:t>         </a:t>
            </a:r>
            <a:r>
              <a:rPr lang="nl-NL" sz="4000" dirty="0" smtClean="0"/>
              <a:t>12a</a:t>
            </a:r>
            <a:r>
              <a:rPr lang="nl-NL" sz="4000" dirty="0" smtClean="0"/>
              <a:t>. </a:t>
            </a:r>
            <a:r>
              <a:rPr lang="nl-NL" sz="4000" dirty="0" smtClean="0"/>
              <a:t>Paragraaf 2 : Weerstandsvermogen en risicobeheersing</a:t>
            </a:r>
            <a:endParaRPr lang="nl-NL" sz="40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935422" y="3623551"/>
            <a:ext cx="21945600" cy="9051926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3000"/>
              </a:spcBef>
              <a:buSzPct val="90000"/>
            </a:pPr>
            <a:endParaRPr lang="nl-NL" sz="2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3000"/>
              </a:spcBef>
              <a:buSzPct val="90000"/>
            </a:pPr>
            <a:endParaRPr lang="nl-NL" sz="2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3000"/>
              </a:spcBef>
              <a:buSzPct val="90000"/>
            </a:pPr>
            <a: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Weerstandscapaciteit, ratio weerstandsvermogen</a:t>
            </a:r>
            <a:b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eschikbare weerstandscapaciteit</a:t>
            </a:r>
            <a:b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Benodigde weerstandscapaciteit</a:t>
            </a:r>
            <a:endParaRPr lang="nl-NL" sz="24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3000"/>
              </a:spcBef>
              <a:buSzPct val="90000"/>
            </a:pPr>
            <a: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Nota </a:t>
            </a: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risicomanagement 2019.  </a:t>
            </a:r>
            <a:endParaRPr lang="nl-NL" sz="2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3000"/>
              </a:spcBef>
              <a:buSzPct val="90000"/>
            </a:pPr>
            <a: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Gemiddeld risico van optreden is berekend op ruim 34%.</a:t>
            </a:r>
            <a:b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Benodigde weerstandscapaciteit € 1.553.000.</a:t>
            </a:r>
          </a:p>
          <a:p>
            <a:pPr>
              <a:lnSpc>
                <a:spcPct val="100000"/>
              </a:lnSpc>
              <a:spcBef>
                <a:spcPts val="3000"/>
              </a:spcBef>
              <a:buSzPct val="90000"/>
            </a:pPr>
            <a: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Beschikbare weerstandscapaciteit in jaarrekening € </a:t>
            </a:r>
            <a: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1.836.000</a:t>
            </a:r>
            <a: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b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w.o. stille reserves in rekening € </a:t>
            </a:r>
            <a: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100.000. In dit geval is het </a:t>
            </a:r>
            <a:b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negatief saldo  van € 1.265.000 volledig op de algemene reserve </a:t>
            </a:r>
            <a:b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in mindering gebracht.</a:t>
            </a:r>
          </a:p>
          <a:p>
            <a:pPr>
              <a:lnSpc>
                <a:spcPct val="100000"/>
              </a:lnSpc>
              <a:spcBef>
                <a:spcPts val="3000"/>
              </a:spcBef>
              <a:buSzPct val="90000"/>
            </a:pPr>
            <a: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Resultaat voor de</a:t>
            </a: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atio </a:t>
            </a:r>
            <a: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weerstandsvermogen </a:t>
            </a:r>
            <a: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in de </a:t>
            </a:r>
            <a:b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jaarrekening 1,18.</a:t>
            </a:r>
          </a:p>
          <a:p>
            <a:pPr marL="0" indent="0">
              <a:lnSpc>
                <a:spcPct val="100000"/>
              </a:lnSpc>
              <a:spcBef>
                <a:spcPts val="3000"/>
              </a:spcBef>
              <a:buSzPct val="90000"/>
              <a:buNone/>
            </a:pP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3000"/>
              </a:spcBef>
              <a:buSzPct val="90000"/>
            </a:pPr>
            <a:endParaRPr lang="nl-NL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nl-NL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3000"/>
              </a:spcBef>
              <a:buSzPct val="90000"/>
            </a:pPr>
            <a:endParaRPr lang="nl-NL" sz="2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buSzPct val="90000"/>
              <a:buFont typeface="Wingdings" panose="05000000000000000000" pitchFamily="2" charset="2"/>
              <a:buChar char="v"/>
            </a:pPr>
            <a:endParaRPr lang="nl-NL" sz="4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9712" y="3905672"/>
            <a:ext cx="11628751" cy="78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2750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4000" b="1" dirty="0" smtClean="0"/>
              <a:t/>
            </a:r>
            <a:br>
              <a:rPr lang="nl-NL" sz="4000" b="1" dirty="0" smtClean="0"/>
            </a:br>
            <a:r>
              <a:rPr lang="nl-NL" sz="4000" b="1" dirty="0"/>
              <a:t> </a:t>
            </a:r>
            <a:r>
              <a:rPr lang="nl-NL" sz="4000" b="1" dirty="0" smtClean="0"/>
              <a:t>    </a:t>
            </a:r>
            <a:r>
              <a:rPr lang="nl-NL" sz="4000" dirty="0" smtClean="0"/>
              <a:t>12</a:t>
            </a:r>
            <a:r>
              <a:rPr lang="nl-NL" sz="4000" dirty="0" smtClean="0"/>
              <a:t>b</a:t>
            </a:r>
            <a:r>
              <a:rPr lang="nl-NL" sz="4000" dirty="0" smtClean="0"/>
              <a:t>. Paragraaf 2: Weerstandsvermogen en risicobeheersing </a:t>
            </a:r>
            <a:br>
              <a:rPr lang="nl-NL" sz="4000" dirty="0" smtClean="0"/>
            </a:br>
            <a:r>
              <a:rPr lang="nl-NL" sz="4000" dirty="0"/>
              <a:t> </a:t>
            </a:r>
            <a:r>
              <a:rPr lang="nl-NL" sz="4000" dirty="0" smtClean="0"/>
              <a:t>                                            Verplichte kengetallen</a:t>
            </a:r>
            <a:endParaRPr lang="nl-NL" sz="40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935422" y="3623551"/>
            <a:ext cx="21945600" cy="9051926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3000"/>
              </a:spcBef>
              <a:buSzPct val="90000"/>
            </a:pPr>
            <a:endParaRPr lang="nl-NL" sz="2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3000"/>
              </a:spcBef>
              <a:buSzPct val="90000"/>
            </a:pPr>
            <a: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1a.Netto schuldquote</a:t>
            </a:r>
            <a:b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Schuldenlast </a:t>
            </a: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van de </a:t>
            </a:r>
            <a: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gemeente </a:t>
            </a: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ten opzichte van de eigen middelen en geeft een </a:t>
            </a:r>
            <a: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indicatie </a:t>
            </a: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van </a:t>
            </a:r>
            <a: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de </a:t>
            </a: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druk van de rentelasten en de aflossingen op </a:t>
            </a:r>
            <a: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de exploitatie.</a:t>
            </a:r>
          </a:p>
          <a:p>
            <a:pPr lvl="0">
              <a:lnSpc>
                <a:spcPct val="100000"/>
              </a:lnSpc>
            </a:pPr>
            <a: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2.Solvabiliteitsratio</a:t>
            </a:r>
            <a:r>
              <a:rPr lang="nl-NL" sz="2400" dirty="0" smtClean="0"/>
              <a:t/>
            </a:r>
            <a:br>
              <a:rPr lang="nl-NL" sz="2400" dirty="0" smtClean="0"/>
            </a:br>
            <a: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Eigen vermogen versus totaal vermogen</a:t>
            </a:r>
          </a:p>
          <a:p>
            <a:pPr lvl="0">
              <a:lnSpc>
                <a:spcPct val="100000"/>
              </a:lnSpc>
            </a:pPr>
            <a: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5. De </a:t>
            </a: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ruimte die een gemeente heeft om haar belastingen te verhogen wordt vaak </a:t>
            </a:r>
            <a: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gerelateerd </a:t>
            </a: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aan de totale woonlasten. </a:t>
            </a:r>
            <a: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Wijdemeren € 1.041</a:t>
            </a: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Landelijk € 776 (</a:t>
            </a:r>
            <a:r>
              <a:rPr lang="nl-NL" sz="2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Coelo</a:t>
            </a:r>
            <a: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).</a:t>
            </a:r>
          </a:p>
          <a:p>
            <a:pPr lvl="0"/>
            <a: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6. Onbenutte belastingcapaciteit.</a:t>
            </a:r>
            <a:b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Verhoging van eigen belastingen om in aanmerking te komen voor art.12 status. </a:t>
            </a: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nl-NL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3000"/>
              </a:spcBef>
              <a:buSzPct val="90000"/>
            </a:pPr>
            <a:endParaRPr lang="nl-NL" sz="2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buSzPct val="90000"/>
              <a:buFont typeface="Wingdings" panose="05000000000000000000" pitchFamily="2" charset="2"/>
              <a:buChar char="v"/>
            </a:pPr>
            <a:endParaRPr lang="nl-NL" sz="4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83633" y="4553744"/>
            <a:ext cx="9915436" cy="604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9304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5400" dirty="0" smtClean="0"/>
              <a:t>                   </a:t>
            </a:r>
            <a:br>
              <a:rPr lang="nl-NL" sz="5400" dirty="0" smtClean="0"/>
            </a:br>
            <a:r>
              <a:rPr lang="nl-NL" sz="4000" dirty="0"/>
              <a:t> </a:t>
            </a:r>
            <a:r>
              <a:rPr lang="nl-NL" sz="4000" dirty="0" smtClean="0"/>
              <a:t>                                12c.    Financiële kengetallen</a:t>
            </a:r>
            <a:r>
              <a:rPr lang="nl-NL" sz="5400" dirty="0" smtClean="0"/>
              <a:t/>
            </a:r>
            <a:br>
              <a:rPr lang="nl-NL" sz="5400" dirty="0" smtClean="0"/>
            </a:br>
            <a:r>
              <a:rPr lang="nl-NL" sz="5400" dirty="0"/>
              <a:t> </a:t>
            </a:r>
            <a:r>
              <a:rPr lang="nl-NL" sz="5400" dirty="0" smtClean="0"/>
              <a:t>                   </a:t>
            </a:r>
            <a:r>
              <a:rPr lang="nl-NL" sz="4000" dirty="0" smtClean="0"/>
              <a:t>(ga ook naar www.waarstaatjegemeente.nl)</a:t>
            </a:r>
            <a:endParaRPr lang="nl-NL" sz="4000" dirty="0"/>
          </a:p>
        </p:txBody>
      </p:sp>
      <p:pic>
        <p:nvPicPr>
          <p:cNvPr id="9" name="Tijdelijke aanduiding voor inhoud 8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34544" y="3697763"/>
            <a:ext cx="8568952" cy="4944067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74355" y="3697763"/>
            <a:ext cx="9042272" cy="4966582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4544" y="8859042"/>
            <a:ext cx="8568952" cy="4183734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71379" y="8859042"/>
            <a:ext cx="9045248" cy="4125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5655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5400" dirty="0" smtClean="0"/>
              <a:t>                       </a:t>
            </a:r>
            <a:r>
              <a:rPr lang="nl-NL" sz="3600" dirty="0" smtClean="0"/>
              <a:t>12d.  Financiële kengetallen</a:t>
            </a:r>
            <a:br>
              <a:rPr lang="nl-NL" sz="3600" dirty="0" smtClean="0"/>
            </a:br>
            <a:r>
              <a:rPr lang="nl-NL" sz="3600" dirty="0"/>
              <a:t> </a:t>
            </a:r>
            <a:r>
              <a:rPr lang="nl-NL" sz="3600" dirty="0" smtClean="0"/>
              <a:t>                                </a:t>
            </a:r>
            <a:br>
              <a:rPr lang="nl-NL" sz="3600" dirty="0" smtClean="0"/>
            </a:br>
            <a:r>
              <a:rPr lang="nl-NL" sz="3600" dirty="0"/>
              <a:t> </a:t>
            </a:r>
            <a:r>
              <a:rPr lang="nl-NL" sz="3600" dirty="0" smtClean="0"/>
              <a:t>                                     (ga ook naar www.findo.nl)</a:t>
            </a:r>
            <a:endParaRPr lang="nl-NL" sz="3600" dirty="0"/>
          </a:p>
        </p:txBody>
      </p:sp>
      <p:pic>
        <p:nvPicPr>
          <p:cNvPr id="6" name="Tijdelijke aanduiding voor inhoud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4696" y="3977680"/>
            <a:ext cx="11145794" cy="4824536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719" y="9234264"/>
            <a:ext cx="16619127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075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4000" b="1" dirty="0" smtClean="0"/>
              <a:t/>
            </a:r>
            <a:br>
              <a:rPr lang="nl-NL" sz="4000" b="1" dirty="0" smtClean="0"/>
            </a:br>
            <a:r>
              <a:rPr lang="nl-NL" sz="4000" b="1" dirty="0" smtClean="0"/>
              <a:t>                                    1</a:t>
            </a:r>
            <a:r>
              <a:rPr lang="nl-NL" sz="4000" b="1" dirty="0" smtClean="0"/>
              <a:t>. Jaarstukken </a:t>
            </a:r>
            <a:endParaRPr lang="nl-NL" sz="4000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935422" y="3623551"/>
            <a:ext cx="21945600" cy="9051926"/>
          </a:xfrm>
        </p:spPr>
        <p:txBody>
          <a:bodyPr/>
          <a:lstStyle/>
          <a:p>
            <a:pPr>
              <a:lnSpc>
                <a:spcPct val="100000"/>
              </a:lnSpc>
              <a:buSzPct val="90000"/>
              <a:buFont typeface="Wingdings" panose="05000000000000000000" pitchFamily="2" charset="2"/>
              <a:buChar char="v"/>
            </a:pPr>
            <a:r>
              <a:rPr lang="nl-NL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Jaarstukken bestaan uit het jaarverslag en de jaarrekening. </a:t>
            </a:r>
            <a:br>
              <a:rPr lang="nl-NL" sz="28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Minimale inhoud wettelijk voorgeschreven vanuit Besluit Begroting en Verantwoording (BBV)</a:t>
            </a:r>
          </a:p>
          <a:p>
            <a:pPr>
              <a:lnSpc>
                <a:spcPct val="100000"/>
              </a:lnSpc>
              <a:buSzPct val="90000"/>
              <a:buFont typeface="Wingdings" panose="05000000000000000000" pitchFamily="2" charset="2"/>
              <a:buChar char="v"/>
            </a:pPr>
            <a:r>
              <a:rPr lang="nl-NL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Jaarverslag: Programmaverantwoording (de drie W’s)</a:t>
            </a:r>
            <a:br>
              <a:rPr lang="nl-NL" sz="28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Paragrafen </a:t>
            </a:r>
            <a:br>
              <a:rPr lang="nl-NL" sz="28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1. Lokale heffingen</a:t>
            </a:r>
            <a:br>
              <a:rPr lang="nl-NL" sz="28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2. Weerstandsvermogen en risicobeheersing . </a:t>
            </a:r>
            <a:r>
              <a:rPr lang="nl-NL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nl-NL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3. Onderhoud   kapitaalgoederen </a:t>
            </a:r>
            <a:br>
              <a:rPr lang="nl-NL" sz="28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4. Financiering</a:t>
            </a:r>
            <a:r>
              <a:rPr lang="nl-NL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nl-NL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nl-NL" sz="28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5. Bedrijfsvoering</a:t>
            </a:r>
            <a:r>
              <a:rPr lang="nl-NL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nl-NL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nl-NL" sz="28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6. Verbonden Partijen </a:t>
            </a:r>
            <a:r>
              <a:rPr lang="nl-NL" sz="28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nl-NL" sz="28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7. Grondbeleid </a:t>
            </a:r>
            <a:br>
              <a:rPr lang="nl-NL" sz="28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Nieuw: Coronaparagraaf    </a:t>
            </a:r>
          </a:p>
          <a:p>
            <a:pPr>
              <a:lnSpc>
                <a:spcPct val="100000"/>
              </a:lnSpc>
              <a:buSzPct val="90000"/>
              <a:buFont typeface="Wingdings" panose="05000000000000000000" pitchFamily="2" charset="2"/>
              <a:buChar char="v"/>
            </a:pPr>
            <a:r>
              <a:rPr lang="nl-NL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Jaarrekening: Financiële verantwoording </a:t>
            </a:r>
            <a:br>
              <a:rPr lang="nl-NL" sz="28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Balans met toelichting </a:t>
            </a:r>
            <a:br>
              <a:rPr lang="nl-NL" sz="28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Financiële verantwoording per programma met toelichting</a:t>
            </a:r>
            <a:br>
              <a:rPr lang="nl-NL" sz="28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Taakveldenoverzicht, EMU saldo, Kredietenoverzicht, </a:t>
            </a:r>
            <a:r>
              <a:rPr lang="nl-NL" sz="2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Sisa</a:t>
            </a:r>
            <a:r>
              <a:rPr lang="nl-NL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-bijlage.</a:t>
            </a:r>
            <a:br>
              <a:rPr lang="nl-NL" sz="28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</a:t>
            </a:r>
            <a:br>
              <a:rPr lang="nl-NL" sz="28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Controle en oordeel accountant op de jaarrekening, niet op het jaarverslag. Wel beoordeling paragrafen in relatie tot jaarrekening.</a:t>
            </a:r>
            <a:br>
              <a:rPr lang="nl-NL" sz="28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nl-NL" sz="2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buSzPct val="90000"/>
              <a:buFont typeface="Wingdings" panose="05000000000000000000" pitchFamily="2" charset="2"/>
              <a:buChar char="v"/>
            </a:pPr>
            <a:endParaRPr lang="nl-NL" sz="4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17141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4000" b="1" dirty="0" smtClean="0"/>
              <a:t/>
            </a:r>
            <a:br>
              <a:rPr lang="nl-NL" sz="4000" b="1" dirty="0" smtClean="0"/>
            </a:br>
            <a:r>
              <a:rPr lang="nl-NL" sz="4000" b="1" dirty="0" smtClean="0"/>
              <a:t>        </a:t>
            </a:r>
            <a:r>
              <a:rPr lang="nl-NL" sz="4000" b="1" dirty="0" smtClean="0"/>
              <a:t>        </a:t>
            </a:r>
            <a:r>
              <a:rPr lang="nl-NL" sz="4000" dirty="0" smtClean="0"/>
              <a:t>2</a:t>
            </a:r>
            <a:r>
              <a:rPr lang="nl-NL" sz="4000" dirty="0" smtClean="0"/>
              <a:t>. Lasten en baten, mutaties reserves en resultaat  </a:t>
            </a:r>
            <a:br>
              <a:rPr lang="nl-NL" sz="4000" dirty="0" smtClean="0"/>
            </a:br>
            <a:r>
              <a:rPr lang="nl-NL" sz="4000" dirty="0"/>
              <a:t> </a:t>
            </a:r>
            <a:r>
              <a:rPr lang="nl-NL" sz="4000" dirty="0" smtClean="0"/>
              <a:t>           </a:t>
            </a:r>
            <a:r>
              <a:rPr lang="nl-NL" sz="4000" dirty="0" smtClean="0"/>
              <a:t>        per </a:t>
            </a:r>
            <a:r>
              <a:rPr lang="nl-NL" sz="4000" dirty="0" smtClean="0"/>
              <a:t>programma 2020</a:t>
            </a:r>
            <a:endParaRPr lang="nl-NL" sz="40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935422" y="3623551"/>
            <a:ext cx="21945600" cy="9051926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3000"/>
              </a:spcBef>
              <a:buSzPct val="90000"/>
            </a:pPr>
            <a:r>
              <a:rPr lang="nl-NL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 Zie voor de  inhoudelijke toelichting per programma het jaarverslag. Zie voor de financiële verantwoording van de programma’s pag. 140 t/m  161 van de jaarrekening</a:t>
            </a:r>
            <a:r>
              <a:rPr lang="nl-NL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>
              <a:lnSpc>
                <a:spcPct val="100000"/>
              </a:lnSpc>
              <a:spcBef>
                <a:spcPts val="3000"/>
              </a:spcBef>
              <a:buSzPct val="90000"/>
            </a:pPr>
            <a:endParaRPr lang="nl-NL" sz="4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buSzPct val="90000"/>
              <a:buFont typeface="Wingdings" panose="05000000000000000000" pitchFamily="2" charset="2"/>
              <a:buChar char="v"/>
            </a:pPr>
            <a:endParaRPr lang="nl-NL" sz="4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6831" y="5489848"/>
            <a:ext cx="18878057" cy="6470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0155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AEDB8B6B-8092-4236-AEAB-1298E1D27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3624" y="309116"/>
            <a:ext cx="21945600" cy="2286000"/>
          </a:xfrm>
        </p:spPr>
        <p:txBody>
          <a:bodyPr/>
          <a:lstStyle/>
          <a:p>
            <a:r>
              <a:rPr lang="nl-NL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</a:t>
            </a:r>
            <a:r>
              <a:rPr lang="nl-NL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</a:t>
            </a:r>
            <a:r>
              <a:rPr lang="nl-NL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3.   Tekort jaarrekening 2020 </a:t>
            </a:r>
            <a:br>
              <a:rPr lang="nl-NL" sz="4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</a:t>
            </a:r>
            <a:r>
              <a:rPr lang="nl-NL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nl-NL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</a:t>
            </a:r>
            <a:r>
              <a:rPr lang="nl-NL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nl-NL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(Tegenvallers en meevallers niet </a:t>
            </a:r>
            <a:r>
              <a:rPr lang="nl-NL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voorzien bij </a:t>
            </a:r>
            <a:r>
              <a:rPr lang="nl-NL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najaarsrapportage</a:t>
            </a:r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nl-NL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nl-NL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</a:t>
            </a:r>
            <a:endParaRPr lang="nl-NL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xmlns="" id="{BEE41ED9-A51E-45C7-8791-03C0A4F139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3624" y="3405463"/>
            <a:ext cx="21945600" cy="10149286"/>
          </a:xfrm>
        </p:spPr>
        <p:txBody>
          <a:bodyPr/>
          <a:lstStyle/>
          <a:p>
            <a:pPr marL="0" indent="0">
              <a:buSzPct val="120000"/>
              <a:buNone/>
            </a:pPr>
            <a:r>
              <a:rPr lang="nl-NL" sz="4400" b="1" dirty="0" smtClean="0">
                <a:solidFill>
                  <a:schemeClr val="tx1"/>
                </a:solidFill>
              </a:rPr>
              <a:t/>
            </a:r>
            <a:br>
              <a:rPr lang="nl-NL" sz="4400" b="1" dirty="0" smtClean="0">
                <a:solidFill>
                  <a:schemeClr val="tx1"/>
                </a:solidFill>
              </a:rPr>
            </a:br>
            <a:endParaRPr lang="nl-NL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5056" y="4481736"/>
            <a:ext cx="16561840" cy="8036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8596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4000" dirty="0" smtClean="0"/>
              <a:t>                  </a:t>
            </a:r>
            <a:r>
              <a:rPr lang="nl-NL" sz="4000" dirty="0" smtClean="0"/>
              <a:t>                      </a:t>
            </a:r>
            <a:r>
              <a:rPr lang="nl-NL" sz="4000" dirty="0"/>
              <a:t>4</a:t>
            </a:r>
            <a:r>
              <a:rPr lang="nl-NL" sz="4000" dirty="0" smtClean="0"/>
              <a:t>. Taakvelden en </a:t>
            </a:r>
            <a:r>
              <a:rPr lang="nl-NL" sz="4000" dirty="0" smtClean="0"/>
              <a:t>IV3</a:t>
            </a:r>
            <a:br>
              <a:rPr lang="nl-NL" sz="4000" dirty="0" smtClean="0"/>
            </a:br>
            <a:r>
              <a:rPr lang="nl-NL" sz="4000" dirty="0"/>
              <a:t> </a:t>
            </a:r>
            <a:r>
              <a:rPr lang="nl-NL" sz="4000" dirty="0" smtClean="0"/>
              <a:t/>
            </a:r>
            <a:br>
              <a:rPr lang="nl-NL" sz="4000" dirty="0" smtClean="0"/>
            </a:br>
            <a:r>
              <a:rPr lang="nl-NL" sz="4000" dirty="0"/>
              <a:t> </a:t>
            </a:r>
            <a:r>
              <a:rPr lang="nl-NL" sz="4000" dirty="0" smtClean="0"/>
              <a:t>                         </a:t>
            </a:r>
            <a:r>
              <a:rPr lang="nl-NL" sz="4000" dirty="0" smtClean="0"/>
              <a:t> (compleet taakveldenoverzicht op pag. 177)</a:t>
            </a:r>
            <a:endParaRPr lang="nl-NL" sz="40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935422" y="3623551"/>
            <a:ext cx="21945600" cy="9051926"/>
          </a:xfrm>
        </p:spPr>
        <p:txBody>
          <a:bodyPr/>
          <a:lstStyle/>
          <a:p>
            <a:pPr marL="360000">
              <a:lnSpc>
                <a:spcPct val="100000"/>
              </a:lnSpc>
              <a:spcBef>
                <a:spcPts val="3000"/>
              </a:spcBef>
              <a:buSzPct val="90000"/>
              <a:buFont typeface="Wingdings" panose="05000000000000000000" pitchFamily="2" charset="2"/>
              <a:buChar char="v"/>
            </a:pPr>
            <a:r>
              <a:rPr lang="nl-NL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Indeling </a:t>
            </a:r>
            <a:r>
              <a:rPr lang="nl-NL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van taakvelden op basis historische opbouw programma’s. Waar nodig opbouw herzien ? Raadsbevoegdheid.</a:t>
            </a:r>
            <a:endParaRPr lang="nl-NL" sz="4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00000"/>
              </a:lnSpc>
              <a:buSzPct val="90000"/>
              <a:buNone/>
            </a:pPr>
            <a:endParaRPr lang="nl-NL" sz="4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1223" y="4481736"/>
            <a:ext cx="15853585" cy="8270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7863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                </a:t>
            </a:r>
            <a:r>
              <a:rPr lang="nl-NL" sz="4000" dirty="0" smtClean="0"/>
              <a:t>5. Overzicht inkomsten 2019 en 2020</a:t>
            </a:r>
            <a:endParaRPr lang="nl-NL" sz="4000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9112" y="4481736"/>
            <a:ext cx="15553728" cy="6720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4041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4000" dirty="0" smtClean="0"/>
              <a:t/>
            </a:r>
            <a:br>
              <a:rPr lang="nl-NL" sz="4000" dirty="0" smtClean="0"/>
            </a:br>
            <a:r>
              <a:rPr lang="nl-NL" sz="4000" dirty="0"/>
              <a:t> </a:t>
            </a:r>
            <a:r>
              <a:rPr lang="nl-NL" sz="4000" dirty="0" smtClean="0"/>
              <a:t>                                     6. Paragraaf 1 Lokale heffingen</a:t>
            </a:r>
            <a:endParaRPr lang="nl-NL" sz="4000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35016" y="4481736"/>
            <a:ext cx="17281920" cy="6083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3070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      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2974976" y="737320"/>
            <a:ext cx="10774363" cy="1279525"/>
          </a:xfrm>
        </p:spPr>
        <p:txBody>
          <a:bodyPr/>
          <a:lstStyle/>
          <a:p>
            <a:r>
              <a:rPr lang="nl-NL" sz="4000" b="0" dirty="0" smtClean="0">
                <a:latin typeface="+mj-lt"/>
                <a:cs typeface="Calibri" panose="020F0502020204030204" pitchFamily="34" charset="0"/>
              </a:rPr>
              <a:t>           Paragraaf 6 Verbonden partijen</a:t>
            </a:r>
            <a:endParaRPr lang="nl-NL" sz="4000" b="0" dirty="0">
              <a:latin typeface="+mj-lt"/>
              <a:cs typeface="Calibri" panose="020F0502020204030204" pitchFamily="34" charset="0"/>
            </a:endParaRPr>
          </a:p>
        </p:txBody>
      </p:sp>
      <p:pic>
        <p:nvPicPr>
          <p:cNvPr id="7" name="Tijdelijke aanduiding voor inhoud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254896" y="4553744"/>
            <a:ext cx="8784976" cy="3960211"/>
          </a:xfrm>
          <a:prstGeom prst="rect">
            <a:avLst/>
          </a:prstGeom>
        </p:spPr>
      </p:pic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nl-NL" dirty="0" smtClean="0"/>
              <a:t> </a:t>
            </a:r>
          </a:p>
          <a:p>
            <a:endParaRPr lang="nl-NL" dirty="0"/>
          </a:p>
          <a:p>
            <a:endParaRPr lang="nl-NL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nl-NL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 De totale bijdragen aan de verbonden partijen bedroegen in 2020 14% van de totale uitgaven van de gemeente  </a:t>
            </a:r>
            <a:br>
              <a:rPr lang="nl-NL" sz="32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nl-NL" sz="3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Tozo</a:t>
            </a:r>
            <a:r>
              <a:rPr lang="nl-NL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 middelen niet meegerekend).</a:t>
            </a:r>
            <a:endParaRPr lang="nl-NL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nl-NL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Via de regio Gooi- en Vechtstreek worden ook zorgkosten bij de gemeente gedeclareerd.</a:t>
            </a:r>
          </a:p>
          <a:p>
            <a:r>
              <a:rPr lang="nl-NL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De taken van het </a:t>
            </a:r>
            <a:r>
              <a:rPr lang="nl-NL" sz="3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plassenschap</a:t>
            </a:r>
            <a:r>
              <a:rPr lang="nl-NL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 komen mogelijk over naar onze gemeente.</a:t>
            </a:r>
            <a:endParaRPr lang="nl-NL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67620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4000" dirty="0" smtClean="0"/>
              <a:t>                                 </a:t>
            </a:r>
            <a:br>
              <a:rPr lang="nl-NL" sz="4000" dirty="0" smtClean="0"/>
            </a:br>
            <a:r>
              <a:rPr lang="nl-NL" sz="4000" dirty="0"/>
              <a:t> </a:t>
            </a:r>
            <a:r>
              <a:rPr lang="nl-NL" sz="4000" dirty="0" smtClean="0"/>
              <a:t>                                             Paragraaf 8: Corona</a:t>
            </a:r>
            <a:endParaRPr lang="nl-NL" sz="4000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 </a:t>
            </a:r>
            <a:endParaRPr lang="nl-NL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1534816" y="4349751"/>
            <a:ext cx="10458748" cy="7532230"/>
          </a:xfrm>
        </p:spPr>
        <p:txBody>
          <a:bodyPr/>
          <a:lstStyle/>
          <a:p>
            <a:r>
              <a:rPr lang="nl-NL" dirty="0"/>
              <a:t> Zeer uitgebreid verslag opgenomen in de </a:t>
            </a:r>
            <a:r>
              <a:rPr lang="nl-NL" dirty="0" smtClean="0"/>
              <a:t>jaarrekening. Vanaf pagina 106 te vinden in de jaarstukken. Dwarsdoorsnede van de programma’s.</a:t>
            </a:r>
          </a:p>
          <a:p>
            <a:r>
              <a:rPr lang="nl-NL" dirty="0" smtClean="0"/>
              <a:t>Uitgaven corona € 864.000. Ontvangen rijksbijdragen € 716.000. Voor eigen rekening  van de gemeente blijft € 148.000. Dit is exclusief de inzet van eigen ambtelijke uren.</a:t>
            </a:r>
            <a:endParaRPr lang="nl-NL" dirty="0"/>
          </a:p>
          <a:p>
            <a:r>
              <a:rPr lang="nl-NL" dirty="0" smtClean="0"/>
              <a:t>Indicatieve corona inzet 2020 van de ambtelijke organisatie ca 23.000 uur ofwel 17 fte.</a:t>
            </a:r>
          </a:p>
          <a:p>
            <a:r>
              <a:rPr lang="nl-NL" dirty="0"/>
              <a:t>Bij Bureau Zelfstandigen in </a:t>
            </a:r>
            <a:r>
              <a:rPr lang="nl-NL" dirty="0" smtClean="0"/>
              <a:t>Hilversum (Uitvoering regelingen) </a:t>
            </a:r>
            <a:r>
              <a:rPr lang="nl-NL" dirty="0"/>
              <a:t>zijn duizenden aanvragen voor de inkomensondersteuning van zelfstandigen </a:t>
            </a:r>
            <a:r>
              <a:rPr lang="nl-NL" dirty="0" smtClean="0"/>
              <a:t>ingediend. </a:t>
            </a:r>
            <a:r>
              <a:rPr lang="nl-NL" dirty="0"/>
              <a:t>Er zijn 33 kredieten verstrekt in </a:t>
            </a:r>
            <a:r>
              <a:rPr lang="nl-NL" dirty="0" smtClean="0"/>
              <a:t>2020</a:t>
            </a:r>
            <a:r>
              <a:rPr lang="nl-NL" dirty="0"/>
              <a:t> </a:t>
            </a:r>
            <a:r>
              <a:rPr lang="nl-NL" dirty="0" smtClean="0"/>
              <a:t>en 525 </a:t>
            </a:r>
            <a:r>
              <a:rPr lang="nl-NL" dirty="0" err="1" smtClean="0"/>
              <a:t>Tozo</a:t>
            </a:r>
            <a:r>
              <a:rPr lang="nl-NL" dirty="0" smtClean="0"/>
              <a:t> uitkeringen verleend.  Voor in totaal ruim € 3.000.000. Wijdemeren heeft in totaal </a:t>
            </a:r>
            <a:br>
              <a:rPr lang="nl-NL" dirty="0" smtClean="0"/>
            </a:br>
            <a:r>
              <a:rPr lang="nl-NL" dirty="0" smtClean="0"/>
              <a:t>€ 7.105.000 ontvangen en doorbetaald.</a:t>
            </a:r>
            <a:endParaRPr lang="nl-NL" dirty="0"/>
          </a:p>
          <a:p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nl-NL" dirty="0" smtClean="0"/>
              <a:t> </a:t>
            </a:r>
            <a:endParaRPr lang="nl-NL" dirty="0"/>
          </a:p>
        </p:txBody>
      </p:sp>
      <p:pic>
        <p:nvPicPr>
          <p:cNvPr id="9" name="Tijdelijke aanduiding voor inhoud 8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12360627" y="4363544"/>
            <a:ext cx="10992614" cy="7518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543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pening logo">
  <a:themeElements>
    <a:clrScheme name="">
      <a:dk1>
        <a:srgbClr val="253750"/>
      </a:dk1>
      <a:lt1>
        <a:srgbClr val="FDFFF5"/>
      </a:lt1>
      <a:dk2>
        <a:srgbClr val="000000"/>
      </a:dk2>
      <a:lt2>
        <a:srgbClr val="808080"/>
      </a:lt2>
      <a:accent1>
        <a:srgbClr val="6682AA"/>
      </a:accent1>
      <a:accent2>
        <a:srgbClr val="333399"/>
      </a:accent2>
      <a:accent3>
        <a:srgbClr val="FEFFF9"/>
      </a:accent3>
      <a:accent4>
        <a:srgbClr val="1E2D43"/>
      </a:accent4>
      <a:accent5>
        <a:srgbClr val="B8C1D2"/>
      </a:accent5>
      <a:accent6>
        <a:srgbClr val="2D2D8A"/>
      </a:accent6>
      <a:hlink>
        <a:srgbClr val="009999"/>
      </a:hlink>
      <a:folHlink>
        <a:srgbClr val="99CC00"/>
      </a:folHlink>
    </a:clrScheme>
    <a:fontScheme name="Opening logo">
      <a:majorFont>
        <a:latin typeface="Didot"/>
        <a:ea typeface="ヒラギノ明朝 ProN W3"/>
        <a:cs typeface="ヒラギノ明朝 ProN W3"/>
      </a:majorFont>
      <a:minorFont>
        <a:latin typeface="Lucida Grande"/>
        <a:ea typeface="ヒラギノ角ゴ ProN W3"/>
        <a:cs typeface="ヒラギノ角ゴ ProN W3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682AA"/>
        </a:solidFill>
        <a:ln w="254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253750"/>
            </a:solidFill>
            <a:effectLst/>
            <a:latin typeface="Lucida Grande" charset="0"/>
            <a:ea typeface="ヒラギノ角ゴ ProN W3" charset="0"/>
            <a:cs typeface="ヒラギノ角ゴ ProN W3" charset="0"/>
            <a:sym typeface="Lucida Grande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682AA"/>
        </a:solidFill>
        <a:ln w="254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253750"/>
            </a:solidFill>
            <a:effectLst/>
            <a:latin typeface="Lucida Grande" charset="0"/>
            <a:ea typeface="ヒラギノ角ゴ ProN W3" charset="0"/>
            <a:cs typeface="ヒラギノ角ゴ ProN W3" charset="0"/>
            <a:sym typeface="Lucida Grande" charset="0"/>
          </a:defRPr>
        </a:defPPr>
      </a:lstStyle>
    </a:lnDef>
  </a:objectDefaults>
  <a:extraClrSchemeLst>
    <a:extraClrScheme>
      <a:clrScheme name="Opening log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wijdemeren_powerpoint_template.ppt [Compatibiliteitsmodus]" id="{02BFFF95-3737-4FBA-B4FB-606B35C75A4D}" vid="{9168DA7D-D6AD-46E8-945C-E627EDE4A52A}"/>
    </a:ext>
  </a:extLst>
</a:theme>
</file>

<file path=ppt/theme/theme2.xml><?xml version="1.0" encoding="utf-8"?>
<a:theme xmlns:a="http://schemas.openxmlformats.org/drawingml/2006/main" name="Standaard logo">
  <a:themeElements>
    <a:clrScheme name="">
      <a:dk1>
        <a:srgbClr val="253750"/>
      </a:dk1>
      <a:lt1>
        <a:srgbClr val="FDFFF5"/>
      </a:lt1>
      <a:dk2>
        <a:srgbClr val="000000"/>
      </a:dk2>
      <a:lt2>
        <a:srgbClr val="808080"/>
      </a:lt2>
      <a:accent1>
        <a:srgbClr val="6682AA"/>
      </a:accent1>
      <a:accent2>
        <a:srgbClr val="333399"/>
      </a:accent2>
      <a:accent3>
        <a:srgbClr val="FEFFF9"/>
      </a:accent3>
      <a:accent4>
        <a:srgbClr val="1E2D43"/>
      </a:accent4>
      <a:accent5>
        <a:srgbClr val="B8C1D2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ard logo">
      <a:majorFont>
        <a:latin typeface="Didot"/>
        <a:ea typeface="ヒラギノ明朝 ProN W3"/>
        <a:cs typeface="ヒラギノ明朝 ProN W3"/>
      </a:majorFont>
      <a:minorFont>
        <a:latin typeface="Lucida Grande"/>
        <a:ea typeface="ヒラギノ角ゴ ProN W3"/>
        <a:cs typeface="ヒラギノ角ゴ ProN W3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682AA"/>
        </a:solidFill>
        <a:ln w="254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253750"/>
            </a:solidFill>
            <a:effectLst/>
            <a:latin typeface="Lucida Grande" charset="0"/>
            <a:ea typeface="ヒラギノ角ゴ ProN W3" charset="0"/>
            <a:cs typeface="ヒラギノ角ゴ ProN W3" charset="0"/>
            <a:sym typeface="Lucida Grande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682AA"/>
        </a:solidFill>
        <a:ln w="254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253750"/>
            </a:solidFill>
            <a:effectLst/>
            <a:latin typeface="Lucida Grande" charset="0"/>
            <a:ea typeface="ヒラギノ角ゴ ProN W3" charset="0"/>
            <a:cs typeface="ヒラギノ角ゴ ProN W3" charset="0"/>
            <a:sym typeface="Lucida Grande" charset="0"/>
          </a:defRPr>
        </a:defPPr>
      </a:lstStyle>
    </a:lnDef>
  </a:objectDefaults>
  <a:extraClrSchemeLst>
    <a:extraClrScheme>
      <a:clrScheme name="Standaard log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wijdemeren_powerpoint_template.ppt [Compatibiliteitsmodus]" id="{02BFFF95-3737-4FBA-B4FB-606B35C75A4D}" vid="{050F3E69-659D-434F-B85E-5A30B6542288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wijdemeren_powerpoint_template</Template>
  <TotalTime>5985</TotalTime>
  <Pages>0</Pages>
  <Words>383</Words>
  <Characters>0</Characters>
  <Application>Microsoft Office PowerPoint</Application>
  <PresentationFormat>Aangepast</PresentationFormat>
  <Lines>0</Lines>
  <Paragraphs>104</Paragraphs>
  <Slides>19</Slides>
  <Notes>14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9</vt:i4>
      </vt:variant>
      <vt:variant>
        <vt:lpstr>Thema</vt:lpstr>
      </vt:variant>
      <vt:variant>
        <vt:i4>2</vt:i4>
      </vt:variant>
      <vt:variant>
        <vt:lpstr>Diatitels</vt:lpstr>
      </vt:variant>
      <vt:variant>
        <vt:i4>19</vt:i4>
      </vt:variant>
    </vt:vector>
  </HeadingPairs>
  <TitlesOfParts>
    <vt:vector size="30" baseType="lpstr">
      <vt:lpstr>Arial</vt:lpstr>
      <vt:lpstr>Calibri</vt:lpstr>
      <vt:lpstr>Didot</vt:lpstr>
      <vt:lpstr>Lucida Grande</vt:lpstr>
      <vt:lpstr>Times New Roman</vt:lpstr>
      <vt:lpstr>Wingdings</vt:lpstr>
      <vt:lpstr>Zapf Dingbats</vt:lpstr>
      <vt:lpstr>ヒラギノ明朝 ProN W3</vt:lpstr>
      <vt:lpstr>ヒラギノ角ゴ ProN W3</vt:lpstr>
      <vt:lpstr>Opening logo</vt:lpstr>
      <vt:lpstr>Standaard logo</vt:lpstr>
      <vt:lpstr>PowerPoint-presentatie</vt:lpstr>
      <vt:lpstr>                                     1. Jaarstukken </vt:lpstr>
      <vt:lpstr>                 2. Lasten en baten, mutaties reserves en resultaat                       per programma 2020</vt:lpstr>
      <vt:lpstr>                                       3.   Tekort jaarrekening 2020                                                            (Tegenvallers en meevallers niet voorzien bij najaarsrapportage)                                              </vt:lpstr>
      <vt:lpstr>                                        4. Taakvelden en IV3                              (compleet taakveldenoverzicht op pag. 177)</vt:lpstr>
      <vt:lpstr>                5. Overzicht inkomsten 2019 en 2020</vt:lpstr>
      <vt:lpstr>                                       6. Paragraaf 1 Lokale heffingen</vt:lpstr>
      <vt:lpstr>      </vt:lpstr>
      <vt:lpstr>                                                                                Paragraaf 8: Corona</vt:lpstr>
      <vt:lpstr>                                  9.Balanspositie per ultimo 2019 en 2020</vt:lpstr>
      <vt:lpstr>     9a. Activa    (Objecten die door investeren door een gemeente                                worden verworven of gemaakt en die langer                                dan een jaar meegaan) </vt:lpstr>
      <vt:lpstr>                                                   9b. Investeringen 2020                   (Zie ook kredietoverzicht in de jaarrekening)</vt:lpstr>
      <vt:lpstr>                                                   10a. Verloop Algemene reserve</vt:lpstr>
      <vt:lpstr>                                                                     10b. Verloop Algemene reserve 2020</vt:lpstr>
      <vt:lpstr>                                         11. Bestemmingsreserves en Voorzieningen</vt:lpstr>
      <vt:lpstr>          12a. Paragraaf 2 : Weerstandsvermogen en risicobeheersing</vt:lpstr>
      <vt:lpstr>      12b. Paragraaf 2: Weerstandsvermogen en risicobeheersing                                               Verplichte kengetallen</vt:lpstr>
      <vt:lpstr>                                                     12c.    Financiële kengetallen                     (ga ook naar www.waarstaatjegemeente.nl)</vt:lpstr>
      <vt:lpstr>                       12d.  Financiële kengetallen                                                                         (ga ook naar www.findo.nl)</vt:lpstr>
    </vt:vector>
  </TitlesOfParts>
  <Company>Gemeente Wijdemeren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subject/>
  <dc:creator>Mathilde Koopmans</dc:creator>
  <cp:keywords/>
  <dc:description/>
  <cp:lastModifiedBy>René van Tricht</cp:lastModifiedBy>
  <cp:revision>544</cp:revision>
  <cp:lastPrinted>2018-07-04T14:31:32Z</cp:lastPrinted>
  <dcterms:created xsi:type="dcterms:W3CDTF">2018-04-12T15:16:16Z</dcterms:created>
  <dcterms:modified xsi:type="dcterms:W3CDTF">2021-05-24T19:22:26Z</dcterms:modified>
</cp:coreProperties>
</file>