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sldIdLst>
    <p:sldId id="288" r:id="rId5"/>
    <p:sldId id="304" r:id="rId6"/>
    <p:sldId id="336" r:id="rId7"/>
    <p:sldId id="347" r:id="rId8"/>
    <p:sldId id="333" r:id="rId9"/>
    <p:sldId id="305" r:id="rId10"/>
    <p:sldId id="356" r:id="rId11"/>
    <p:sldId id="307" r:id="rId12"/>
    <p:sldId id="308" r:id="rId13"/>
    <p:sldId id="328" r:id="rId14"/>
    <p:sldId id="350" r:id="rId15"/>
    <p:sldId id="357" r:id="rId16"/>
    <p:sldId id="295" r:id="rId17"/>
    <p:sldId id="329" r:id="rId18"/>
    <p:sldId id="344" r:id="rId19"/>
    <p:sldId id="324" r:id="rId20"/>
    <p:sldId id="330" r:id="rId21"/>
    <p:sldId id="345" r:id="rId22"/>
    <p:sldId id="298" r:id="rId23"/>
    <p:sldId id="349" r:id="rId24"/>
    <p:sldId id="351" r:id="rId25"/>
    <p:sldId id="331" r:id="rId26"/>
    <p:sldId id="346" r:id="rId27"/>
    <p:sldId id="359" r:id="rId28"/>
    <p:sldId id="358" r:id="rId2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26" userDrawn="1">
          <p15:clr>
            <a:srgbClr val="A4A3A4"/>
          </p15:clr>
        </p15:guide>
        <p15:guide id="2" pos="2593"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5AB11F-68C6-2B2A-0794-B5211D03F926}" name="Peter Bijzet" initials="PB" userId="S::peter.bijzet@schouwen-duiveland.nl::ffa55893-28b4-4ea6-b0b7-bb4fdd48d994" providerId="AD"/>
  <p188:author id="{20345664-125A-0B2F-C464-6CE720A53DBE}" name="Kees Lambregtse" initials="KL" userId="S::Kees.Lambregtse@schouwen-duiveland.nl::6af366f0-cc1f-406b-b5c1-cb1b6eee3b91" providerId="AD"/>
  <p188:author id="{072BBC7E-F392-31AE-9650-91B38C12DC5D}" name="Daniëlle van Doorne" initials="Dv" userId="S::Danielle.van.Doorne@schouwen-duiveland.nl::e7bab3eb-a1c9-44b7-86ef-3494569ebd0d" providerId="AD"/>
  <p188:author id="{467769D9-8AD8-1922-6797-82F34A96CA8C}" name="Daniëlle van Doorne" initials="DD" userId="S::danielle.van.doorne@schouwen-duiveland.nl::e7bab3eb-a1c9-44b7-86ef-3494569ebd0d" providerId="AD"/>
  <p188:author id="{872E16DC-330D-ACF3-564F-17CDD3219AE2}" name="Kees Lambregtse" initials="KL" userId="S::kees.lambregtse@schouwen-duiveland.nl::6af366f0-cc1f-406b-b5c1-cb1b6eee3b9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E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Stijl, licht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E171933-4619-4E11-9A3F-F7608DF75F80}" styleName="Stijl, gemiddeld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11"/>
    <p:restoredTop sz="84091"/>
  </p:normalViewPr>
  <p:slideViewPr>
    <p:cSldViewPr snapToGrid="0">
      <p:cViewPr varScale="1">
        <p:scale>
          <a:sx n="97" d="100"/>
          <a:sy n="97" d="100"/>
        </p:scale>
        <p:origin x="1192" y="200"/>
      </p:cViewPr>
      <p:guideLst>
        <p:guide orient="horz" pos="1026"/>
        <p:guide pos="25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8/10/relationships/authors" Target="author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A53118-A42E-F848-8D7E-E1C1CAB5051F}" type="datetimeFigureOut">
              <a:rPr lang="nl-NL" smtClean="0"/>
              <a:t>06-06-2024</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B2054-9143-E24B-82FF-24A44BAFCC93}" type="slidenum">
              <a:rPr lang="nl-NL" smtClean="0"/>
              <a:t>‹nr.›</a:t>
            </a:fld>
            <a:endParaRPr lang="nl-NL" dirty="0"/>
          </a:p>
        </p:txBody>
      </p:sp>
    </p:spTree>
    <p:extLst>
      <p:ext uri="{BB962C8B-B14F-4D97-AF65-F5344CB8AC3E}">
        <p14:creationId xmlns:p14="http://schemas.microsoft.com/office/powerpoint/2010/main" val="2476161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sz="1200" b="1" dirty="0">
                <a:solidFill>
                  <a:srgbClr val="00AEEF"/>
                </a:solidFill>
                <a:latin typeface="Calibri" panose="020F0502020204030204" pitchFamily="34" charset="0"/>
                <a:cs typeface="Calibri" panose="020F0502020204030204" pitchFamily="34" charset="0"/>
              </a:rPr>
              <a:t>Veranderopgave</a:t>
            </a:r>
          </a:p>
          <a:p>
            <a:r>
              <a:rPr lang="nl-NL" sz="1200" dirty="0">
                <a:latin typeface="Calibri" panose="020F0502020204030204" pitchFamily="34" charset="0"/>
                <a:cs typeface="Calibri" panose="020F0502020204030204" pitchFamily="34" charset="0"/>
              </a:rPr>
              <a:t>Formuleer de visie op dit vraagstuk en wat daarvan in 2040 is bereikt. </a:t>
            </a:r>
          </a:p>
          <a:p>
            <a:r>
              <a:rPr lang="nl-NL" sz="1200" dirty="0">
                <a:latin typeface="Calibri" panose="020F0502020204030204" pitchFamily="34" charset="0"/>
                <a:cs typeface="Calibri" panose="020F0502020204030204" pitchFamily="34" charset="0"/>
              </a:rPr>
              <a:t>Uit welke strategische opties  kan de gemeenteraad kiezen? </a:t>
            </a:r>
          </a:p>
          <a:p>
            <a:r>
              <a:rPr lang="nl-NL" sz="1200" dirty="0">
                <a:latin typeface="Calibri" panose="020F0502020204030204" pitchFamily="34" charset="0"/>
                <a:cs typeface="Calibri" panose="020F0502020204030204" pitchFamily="34" charset="0"/>
              </a:rPr>
              <a:t>Met welke risico’s of knelpunten moeten we rekening houden? </a:t>
            </a:r>
            <a:endParaRPr lang="nl-NL" sz="1200" b="1" dirty="0">
              <a:solidFill>
                <a:srgbClr val="00AEEF"/>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rgbClr val="0070C0"/>
              </a:solidFill>
              <a:latin typeface="Calibri Light" panose="020F0302020204030204" pitchFamily="34" charset="0"/>
              <a:cs typeface="Calibri Light" panose="020F0302020204030204" pitchFamily="34" charset="0"/>
            </a:endParaRP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4</a:t>
            </a:fld>
            <a:endParaRPr lang="nl-NL" dirty="0"/>
          </a:p>
        </p:txBody>
      </p:sp>
    </p:spTree>
    <p:extLst>
      <p:ext uri="{BB962C8B-B14F-4D97-AF65-F5344CB8AC3E}">
        <p14:creationId xmlns:p14="http://schemas.microsoft.com/office/powerpoint/2010/main" val="1210800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sz="1200" b="1" dirty="0">
                <a:solidFill>
                  <a:srgbClr val="00AEEF"/>
                </a:solidFill>
                <a:latin typeface="Calibri" panose="020F0502020204030204" pitchFamily="34" charset="0"/>
                <a:cs typeface="Calibri" panose="020F0502020204030204" pitchFamily="34" charset="0"/>
              </a:rPr>
              <a:t>Veranderopgave</a:t>
            </a:r>
          </a:p>
          <a:p>
            <a:r>
              <a:rPr lang="nl-NL" sz="1200" dirty="0">
                <a:latin typeface="Calibri" panose="020F0502020204030204" pitchFamily="34" charset="0"/>
                <a:cs typeface="Calibri" panose="020F0502020204030204" pitchFamily="34" charset="0"/>
              </a:rPr>
              <a:t>Formuleer de visie op dit vraagstuk en wat daarvan in 2040 is bereikt. </a:t>
            </a:r>
          </a:p>
          <a:p>
            <a:r>
              <a:rPr lang="nl-NL" sz="1200" dirty="0">
                <a:latin typeface="Calibri" panose="020F0502020204030204" pitchFamily="34" charset="0"/>
                <a:cs typeface="Calibri" panose="020F0502020204030204" pitchFamily="34" charset="0"/>
              </a:rPr>
              <a:t>Uit welke strategische opties  kan de gemeenteraad kiezen? </a:t>
            </a:r>
          </a:p>
          <a:p>
            <a:r>
              <a:rPr lang="nl-NL" sz="1200" dirty="0">
                <a:latin typeface="Calibri" panose="020F0502020204030204" pitchFamily="34" charset="0"/>
                <a:cs typeface="Calibri" panose="020F0502020204030204" pitchFamily="34" charset="0"/>
              </a:rPr>
              <a:t>Met welke risico’s of knelpunten moeten we rekening houden? </a:t>
            </a:r>
            <a:endParaRPr lang="nl-NL" sz="1200" b="1" dirty="0">
              <a:solidFill>
                <a:srgbClr val="00AEEF"/>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rgbClr val="0070C0"/>
              </a:solidFill>
              <a:latin typeface="Calibri Light" panose="020F0302020204030204" pitchFamily="34" charset="0"/>
              <a:cs typeface="Calibri Light" panose="020F0302020204030204" pitchFamily="34" charset="0"/>
            </a:endParaRP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20</a:t>
            </a:fld>
            <a:endParaRPr lang="nl-NL" dirty="0"/>
          </a:p>
        </p:txBody>
      </p:sp>
    </p:spTree>
    <p:extLst>
      <p:ext uri="{BB962C8B-B14F-4D97-AF65-F5344CB8AC3E}">
        <p14:creationId xmlns:p14="http://schemas.microsoft.com/office/powerpoint/2010/main" val="2266242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sz="1200" b="1" dirty="0">
                <a:solidFill>
                  <a:srgbClr val="00AEEF"/>
                </a:solidFill>
                <a:latin typeface="Calibri" panose="020F0502020204030204" pitchFamily="34" charset="0"/>
                <a:cs typeface="Calibri" panose="020F0502020204030204" pitchFamily="34" charset="0"/>
              </a:rPr>
              <a:t>Veranderopgave</a:t>
            </a:r>
          </a:p>
          <a:p>
            <a:r>
              <a:rPr lang="nl-NL" sz="1200" dirty="0">
                <a:latin typeface="Calibri" panose="020F0502020204030204" pitchFamily="34" charset="0"/>
                <a:cs typeface="Calibri" panose="020F0502020204030204" pitchFamily="34" charset="0"/>
              </a:rPr>
              <a:t>Formuleer de visie op dit vraagstuk en wat daarvan in 2040 is bereikt.  </a:t>
            </a:r>
          </a:p>
          <a:p>
            <a:r>
              <a:rPr lang="nl-NL" sz="1200" dirty="0">
                <a:latin typeface="Calibri" panose="020F0502020204030204" pitchFamily="34" charset="0"/>
                <a:cs typeface="Calibri" panose="020F0502020204030204" pitchFamily="34" charset="0"/>
              </a:rPr>
              <a:t>Uit welke strategische opties  kan de gemeenteraad kiezen? </a:t>
            </a:r>
          </a:p>
          <a:p>
            <a:r>
              <a:rPr lang="nl-NL" sz="1200" dirty="0">
                <a:latin typeface="Calibri" panose="020F0502020204030204" pitchFamily="34" charset="0"/>
                <a:cs typeface="Calibri" panose="020F0502020204030204" pitchFamily="34" charset="0"/>
              </a:rPr>
              <a:t>Met welke risico’s of knelpunten moeten we in de gaten houden? </a:t>
            </a:r>
            <a:endParaRPr lang="nl-NL" sz="1200" dirty="0">
              <a:solidFill>
                <a:srgbClr val="0070C0"/>
              </a:solidFill>
              <a:latin typeface="Calibri Light" panose="020F0302020204030204" pitchFamily="34" charset="0"/>
              <a:cs typeface="Calibri Light" panose="020F0302020204030204" pitchFamily="34" charset="0"/>
            </a:endParaRP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21</a:t>
            </a:fld>
            <a:endParaRPr lang="nl-NL" dirty="0"/>
          </a:p>
        </p:txBody>
      </p:sp>
    </p:spTree>
    <p:extLst>
      <p:ext uri="{BB962C8B-B14F-4D97-AF65-F5344CB8AC3E}">
        <p14:creationId xmlns:p14="http://schemas.microsoft.com/office/powerpoint/2010/main" val="2440613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sz="1200" b="1" dirty="0">
                <a:solidFill>
                  <a:srgbClr val="00AEEF"/>
                </a:solidFill>
                <a:latin typeface="Calibri" panose="020F0502020204030204" pitchFamily="34" charset="0"/>
                <a:cs typeface="Calibri" panose="020F0502020204030204" pitchFamily="34" charset="0"/>
              </a:rPr>
              <a:t>Veranderopgave</a:t>
            </a:r>
          </a:p>
          <a:p>
            <a:r>
              <a:rPr lang="nl-NL" sz="1200" dirty="0">
                <a:latin typeface="Calibri" panose="020F0502020204030204" pitchFamily="34" charset="0"/>
                <a:cs typeface="Calibri" panose="020F0502020204030204" pitchFamily="34" charset="0"/>
              </a:rPr>
              <a:t>Formuleer de visie op dit vraagstuk en wat daarvan in 2040 is bereikt.  </a:t>
            </a:r>
          </a:p>
          <a:p>
            <a:r>
              <a:rPr lang="nl-NL" sz="1200" dirty="0">
                <a:latin typeface="Calibri" panose="020F0502020204030204" pitchFamily="34" charset="0"/>
                <a:cs typeface="Calibri" panose="020F0502020204030204" pitchFamily="34" charset="0"/>
              </a:rPr>
              <a:t>Uit welke strategische opties  kan de gemeenteraad kiezen? </a:t>
            </a:r>
          </a:p>
          <a:p>
            <a:r>
              <a:rPr lang="nl-NL" sz="1200" dirty="0">
                <a:latin typeface="Calibri" panose="020F0502020204030204" pitchFamily="34" charset="0"/>
                <a:cs typeface="Calibri" panose="020F0502020204030204" pitchFamily="34" charset="0"/>
              </a:rPr>
              <a:t>Met welke risico’s of knelpunten moeten we in de gaten houden? </a:t>
            </a:r>
            <a:endParaRPr lang="nl-NL" sz="1200" dirty="0">
              <a:solidFill>
                <a:srgbClr val="0070C0"/>
              </a:solidFill>
              <a:latin typeface="Calibri Light" panose="020F0302020204030204" pitchFamily="34" charset="0"/>
              <a:cs typeface="Calibri Light" panose="020F0302020204030204" pitchFamily="34" charset="0"/>
            </a:endParaRP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22</a:t>
            </a:fld>
            <a:endParaRPr lang="nl-NL" dirty="0"/>
          </a:p>
        </p:txBody>
      </p:sp>
    </p:spTree>
    <p:extLst>
      <p:ext uri="{BB962C8B-B14F-4D97-AF65-F5344CB8AC3E}">
        <p14:creationId xmlns:p14="http://schemas.microsoft.com/office/powerpoint/2010/main" val="2297990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Strategische doelen dekkend maken voor het geheel</a:t>
            </a: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25</a:t>
            </a:fld>
            <a:endParaRPr lang="nl-NL" dirty="0"/>
          </a:p>
        </p:txBody>
      </p:sp>
    </p:spTree>
    <p:extLst>
      <p:ext uri="{BB962C8B-B14F-4D97-AF65-F5344CB8AC3E}">
        <p14:creationId xmlns:p14="http://schemas.microsoft.com/office/powerpoint/2010/main" val="3191506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5</a:t>
            </a:fld>
            <a:endParaRPr lang="nl-NL" dirty="0"/>
          </a:p>
        </p:txBody>
      </p:sp>
    </p:spTree>
    <p:extLst>
      <p:ext uri="{BB962C8B-B14F-4D97-AF65-F5344CB8AC3E}">
        <p14:creationId xmlns:p14="http://schemas.microsoft.com/office/powerpoint/2010/main" val="2192479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8</a:t>
            </a:fld>
            <a:endParaRPr lang="nl-NL" dirty="0"/>
          </a:p>
        </p:txBody>
      </p:sp>
    </p:spTree>
    <p:extLst>
      <p:ext uri="{BB962C8B-B14F-4D97-AF65-F5344CB8AC3E}">
        <p14:creationId xmlns:p14="http://schemas.microsoft.com/office/powerpoint/2010/main" val="1678567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sz="1200" b="1" dirty="0">
                <a:solidFill>
                  <a:srgbClr val="00AEEF"/>
                </a:solidFill>
                <a:latin typeface="Calibri" panose="020F0502020204030204" pitchFamily="34" charset="0"/>
                <a:cs typeface="Calibri" panose="020F0502020204030204" pitchFamily="34" charset="0"/>
              </a:rPr>
              <a:t>Veranderopgave</a:t>
            </a:r>
          </a:p>
          <a:p>
            <a:r>
              <a:rPr lang="nl-NL" sz="1200" dirty="0">
                <a:latin typeface="Calibri" panose="020F0502020204030204" pitchFamily="34" charset="0"/>
                <a:cs typeface="Calibri" panose="020F0502020204030204" pitchFamily="34" charset="0"/>
              </a:rPr>
              <a:t>Formuleer de visie op dit vraagstuk en wat daarvan in 2040 is bereikt.</a:t>
            </a:r>
          </a:p>
          <a:p>
            <a:r>
              <a:rPr lang="nl-NL" sz="1200" dirty="0">
                <a:latin typeface="Calibri" panose="020F0502020204030204" pitchFamily="34" charset="0"/>
                <a:cs typeface="Calibri" panose="020F0502020204030204" pitchFamily="34" charset="0"/>
              </a:rPr>
              <a:t>Uit welke strategische opties kan de gemeenteraad kiezen? </a:t>
            </a:r>
          </a:p>
          <a:p>
            <a:r>
              <a:rPr lang="nl-NL" sz="1200" dirty="0">
                <a:latin typeface="Calibri" panose="020F0502020204030204" pitchFamily="34" charset="0"/>
                <a:cs typeface="Calibri" panose="020F0502020204030204" pitchFamily="34" charset="0"/>
              </a:rPr>
              <a:t>Met welke risico’s of knelpunten moeten rekening houden? </a:t>
            </a:r>
            <a:endParaRPr lang="nl-NL" sz="1200" b="1" dirty="0">
              <a:solidFill>
                <a:srgbClr val="00AEEF"/>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rgbClr val="0070C0"/>
              </a:solidFill>
              <a:latin typeface="Calibri Light" panose="020F0302020204030204" pitchFamily="34" charset="0"/>
              <a:cs typeface="Calibri Light" panose="020F0302020204030204" pitchFamily="34" charset="0"/>
            </a:endParaRP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13</a:t>
            </a:fld>
            <a:endParaRPr lang="nl-NL" dirty="0"/>
          </a:p>
        </p:txBody>
      </p:sp>
    </p:spTree>
    <p:extLst>
      <p:ext uri="{BB962C8B-B14F-4D97-AF65-F5344CB8AC3E}">
        <p14:creationId xmlns:p14="http://schemas.microsoft.com/office/powerpoint/2010/main" val="930531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sz="1200" b="1" dirty="0">
                <a:solidFill>
                  <a:srgbClr val="00AEEF"/>
                </a:solidFill>
                <a:latin typeface="Calibri" panose="020F0502020204030204" pitchFamily="34" charset="0"/>
                <a:cs typeface="Calibri" panose="020F0502020204030204" pitchFamily="34" charset="0"/>
              </a:rPr>
              <a:t>Veranderopgave</a:t>
            </a:r>
          </a:p>
          <a:p>
            <a:r>
              <a:rPr lang="nl-NL" sz="1200" dirty="0">
                <a:latin typeface="Calibri" panose="020F0502020204030204" pitchFamily="34" charset="0"/>
                <a:cs typeface="Calibri" panose="020F0502020204030204" pitchFamily="34" charset="0"/>
              </a:rPr>
              <a:t>Formuleer de visie op dit vraagstuk en wat daarvan in 2040 is bereikt.</a:t>
            </a:r>
          </a:p>
          <a:p>
            <a:r>
              <a:rPr lang="nl-NL" sz="1200" dirty="0">
                <a:latin typeface="Calibri" panose="020F0502020204030204" pitchFamily="34" charset="0"/>
                <a:cs typeface="Calibri" panose="020F0502020204030204" pitchFamily="34" charset="0"/>
              </a:rPr>
              <a:t>Uit welke strategische opties kan de gemeenteraad kiezen? </a:t>
            </a:r>
          </a:p>
          <a:p>
            <a:r>
              <a:rPr lang="nl-NL" sz="1200" dirty="0">
                <a:latin typeface="Calibri" panose="020F0502020204030204" pitchFamily="34" charset="0"/>
                <a:cs typeface="Calibri" panose="020F0502020204030204" pitchFamily="34" charset="0"/>
              </a:rPr>
              <a:t>Met welke risico’s of knelpunten moeten rekening houden? </a:t>
            </a:r>
            <a:endParaRPr lang="nl-NL" sz="1200" b="1" dirty="0">
              <a:solidFill>
                <a:srgbClr val="00AEEF"/>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rgbClr val="0070C0"/>
              </a:solidFill>
              <a:latin typeface="Calibri Light" panose="020F0302020204030204" pitchFamily="34" charset="0"/>
              <a:cs typeface="Calibri Light" panose="020F0302020204030204" pitchFamily="34" charset="0"/>
            </a:endParaRP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14</a:t>
            </a:fld>
            <a:endParaRPr lang="nl-NL" dirty="0"/>
          </a:p>
        </p:txBody>
      </p:sp>
    </p:spTree>
    <p:extLst>
      <p:ext uri="{BB962C8B-B14F-4D97-AF65-F5344CB8AC3E}">
        <p14:creationId xmlns:p14="http://schemas.microsoft.com/office/powerpoint/2010/main" val="2522761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latin typeface="Myriad Pro Light"/>
              </a:rPr>
              <a:t>Kwaliteit van Leven </a:t>
            </a:r>
            <a:endParaRPr lang="nl-NL" dirty="0"/>
          </a:p>
          <a:p>
            <a:r>
              <a:rPr lang="nl-NL" dirty="0">
                <a:latin typeface="Myriad Pro Light"/>
              </a:rPr>
              <a:t>Wat betekent voor de gemeenteraad 'opgroeien in een veilige, gezonde en kansrijke omgeving'?</a:t>
            </a:r>
          </a:p>
          <a:p>
            <a:r>
              <a:rPr lang="nl-NL" dirty="0">
                <a:latin typeface="Myriad Pro Light"/>
              </a:rPr>
              <a:t>We garanderen zorg en ondersteuning aan de meest kwetsbare inwoners ondanks beperkte </a:t>
            </a:r>
            <a:r>
              <a:rPr lang="nl-NL" dirty="0" err="1">
                <a:latin typeface="Myriad Pro Light"/>
              </a:rPr>
              <a:t>rijksfinanciering</a:t>
            </a:r>
            <a:r>
              <a:rPr lang="nl-NL" dirty="0">
                <a:latin typeface="Myriad Pro Light"/>
              </a:rPr>
              <a:t> en sterk stijgende zorgvraag. </a:t>
            </a:r>
            <a:endParaRPr lang="nl-NL" dirty="0"/>
          </a:p>
          <a:p>
            <a:r>
              <a:rPr lang="nl-NL" dirty="0">
                <a:latin typeface="Myriad Pro Light"/>
              </a:rPr>
              <a:t>Voor de minder kwetsbaren is deze zorg niet beschikbaar, maar bieden we lichte ondersteuning en faciliteren we </a:t>
            </a:r>
            <a:r>
              <a:rPr lang="nl-NL" dirty="0">
                <a:solidFill>
                  <a:srgbClr val="FF0000"/>
                </a:solidFill>
                <a:latin typeface="Myriad Pro Light"/>
              </a:rPr>
              <a:t>gemeenschapsopbouw.</a:t>
            </a:r>
            <a:endParaRPr lang="nl-NL" dirty="0">
              <a:solidFill>
                <a:srgbClr val="FF0000"/>
              </a:solidFill>
            </a:endParaRPr>
          </a:p>
          <a:p>
            <a:r>
              <a:rPr lang="nl-NL" dirty="0">
                <a:latin typeface="Myriad Pro Light"/>
              </a:rPr>
              <a:t>Hoe kunnen stads- en dorpsvisies bijdragen aan het versterken van een gezonde leefomgeving, actieve leefstijl en sociale cohesie? Wat vraagt dat van de gemeente, inwoners en partners?</a:t>
            </a:r>
            <a:endParaRPr lang="nl-NL" dirty="0"/>
          </a:p>
          <a:p>
            <a:endParaRPr lang="nl-NL" dirty="0"/>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15</a:t>
            </a:fld>
            <a:endParaRPr lang="nl-NL" dirty="0"/>
          </a:p>
        </p:txBody>
      </p:sp>
    </p:spTree>
    <p:extLst>
      <p:ext uri="{BB962C8B-B14F-4D97-AF65-F5344CB8AC3E}">
        <p14:creationId xmlns:p14="http://schemas.microsoft.com/office/powerpoint/2010/main" val="3001910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sz="1200" dirty="0">
              <a:solidFill>
                <a:srgbClr val="0070C0"/>
              </a:solidFill>
              <a:latin typeface="Calibri Light" panose="020F0302020204030204" pitchFamily="34" charset="0"/>
              <a:cs typeface="Calibri Light" panose="020F0302020204030204" pitchFamily="34" charset="0"/>
            </a:endParaRP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16</a:t>
            </a:fld>
            <a:endParaRPr lang="nl-NL" dirty="0"/>
          </a:p>
        </p:txBody>
      </p:sp>
    </p:spTree>
    <p:extLst>
      <p:ext uri="{BB962C8B-B14F-4D97-AF65-F5344CB8AC3E}">
        <p14:creationId xmlns:p14="http://schemas.microsoft.com/office/powerpoint/2010/main" val="403703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endParaRPr lang="nl-NL" sz="1200" dirty="0">
              <a:solidFill>
                <a:srgbClr val="0070C0"/>
              </a:solidFill>
              <a:latin typeface="Calibri Light" panose="020F0302020204030204" pitchFamily="34" charset="0"/>
              <a:cs typeface="Calibri Light" panose="020F0302020204030204" pitchFamily="34" charset="0"/>
            </a:endParaRP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17</a:t>
            </a:fld>
            <a:endParaRPr lang="nl-NL" dirty="0"/>
          </a:p>
        </p:txBody>
      </p:sp>
    </p:spTree>
    <p:extLst>
      <p:ext uri="{BB962C8B-B14F-4D97-AF65-F5344CB8AC3E}">
        <p14:creationId xmlns:p14="http://schemas.microsoft.com/office/powerpoint/2010/main" val="2755501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endParaRPr lang="nl-NL" sz="1200" dirty="0">
              <a:solidFill>
                <a:srgbClr val="0070C0"/>
              </a:solidFill>
              <a:latin typeface="Calibri Light" panose="020F0302020204030204" pitchFamily="34" charset="0"/>
              <a:cs typeface="Calibri Light" panose="020F0302020204030204" pitchFamily="34" charset="0"/>
            </a:endParaRPr>
          </a:p>
        </p:txBody>
      </p:sp>
      <p:sp>
        <p:nvSpPr>
          <p:cNvPr id="4" name="Tijdelijke aanduiding voor dianummer 3"/>
          <p:cNvSpPr>
            <a:spLocks noGrp="1"/>
          </p:cNvSpPr>
          <p:nvPr>
            <p:ph type="sldNum" sz="quarter" idx="5"/>
          </p:nvPr>
        </p:nvSpPr>
        <p:spPr/>
        <p:txBody>
          <a:bodyPr/>
          <a:lstStyle/>
          <a:p>
            <a:fld id="{C15B2054-9143-E24B-82FF-24A44BAFCC93}" type="slidenum">
              <a:rPr lang="nl-NL" smtClean="0"/>
              <a:t>19</a:t>
            </a:fld>
            <a:endParaRPr lang="nl-NL" dirty="0"/>
          </a:p>
        </p:txBody>
      </p:sp>
    </p:spTree>
    <p:extLst>
      <p:ext uri="{BB962C8B-B14F-4D97-AF65-F5344CB8AC3E}">
        <p14:creationId xmlns:p14="http://schemas.microsoft.com/office/powerpoint/2010/main" val="2488770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Pr>
        <a:solidFill>
          <a:srgbClr val="00AEEF"/>
        </a:solidFill>
        <a:effectLst/>
      </p:bgPr>
    </p:bg>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67E58C60-4C5B-D1F6-1928-A5BE0EB788B8}"/>
              </a:ext>
            </a:extLst>
          </p:cNvPr>
          <p:cNvSpPr/>
          <p:nvPr userDrawn="1"/>
        </p:nvSpPr>
        <p:spPr>
          <a:xfrm>
            <a:off x="10739044" y="6050165"/>
            <a:ext cx="1375037" cy="735646"/>
          </a:xfrm>
          <a:prstGeom prst="rect">
            <a:avLst/>
          </a:prstGeom>
          <a:solidFill>
            <a:srgbClr val="00A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a:extLst>
              <a:ext uri="{FF2B5EF4-FFF2-40B4-BE49-F238E27FC236}">
                <a16:creationId xmlns:a16="http://schemas.microsoft.com/office/drawing/2014/main" id="{4B737C8F-6756-342B-66FE-708845F8EEBA}"/>
              </a:ext>
            </a:extLst>
          </p:cNvPr>
          <p:cNvSpPr>
            <a:spLocks noGrp="1"/>
          </p:cNvSpPr>
          <p:nvPr>
            <p:ph type="ctrTitle"/>
          </p:nvPr>
        </p:nvSpPr>
        <p:spPr>
          <a:xfrm>
            <a:off x="838200" y="2235200"/>
            <a:ext cx="9829800" cy="2387600"/>
          </a:xfrm>
        </p:spPr>
        <p:txBody>
          <a:bodyPr anchor="b"/>
          <a:lstStyle>
            <a:lvl1pPr algn="l">
              <a:defRPr sz="6000" b="1" i="0">
                <a:solidFill>
                  <a:schemeClr val="bg1"/>
                </a:solidFill>
                <a:latin typeface="Myriad Pro" panose="020B0403030403020204" pitchFamily="34" charset="0"/>
              </a:defRPr>
            </a:lvl1pPr>
          </a:lstStyle>
          <a:p>
            <a:r>
              <a:rPr lang="nl-NL"/>
              <a:t>Klik om stijl te bewerken</a:t>
            </a:r>
          </a:p>
        </p:txBody>
      </p:sp>
      <p:sp>
        <p:nvSpPr>
          <p:cNvPr id="3" name="Ondertitel 2">
            <a:extLst>
              <a:ext uri="{FF2B5EF4-FFF2-40B4-BE49-F238E27FC236}">
                <a16:creationId xmlns:a16="http://schemas.microsoft.com/office/drawing/2014/main" id="{DCAF106B-D410-AF93-2A77-92B537B9EC42}"/>
              </a:ext>
            </a:extLst>
          </p:cNvPr>
          <p:cNvSpPr>
            <a:spLocks noGrp="1"/>
          </p:cNvSpPr>
          <p:nvPr>
            <p:ph type="subTitle" idx="1"/>
          </p:nvPr>
        </p:nvSpPr>
        <p:spPr>
          <a:xfrm>
            <a:off x="838200" y="4714875"/>
            <a:ext cx="9829800" cy="1031829"/>
          </a:xfrm>
        </p:spPr>
        <p:txBody>
          <a:bodyPr/>
          <a:lstStyle>
            <a:lvl1pPr marL="0" indent="0" algn="l">
              <a:buNone/>
              <a:defRPr sz="2400" b="0" i="0">
                <a:solidFill>
                  <a:schemeClr val="bg1"/>
                </a:solidFill>
                <a:latin typeface="Myriad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11771117-C647-8A77-AE63-DC1317FFD6C4}"/>
              </a:ext>
            </a:extLst>
          </p:cNvPr>
          <p:cNvSpPr>
            <a:spLocks noGrp="1"/>
          </p:cNvSpPr>
          <p:nvPr>
            <p:ph type="dt" sz="half" idx="10"/>
          </p:nvPr>
        </p:nvSpPr>
        <p:spPr/>
        <p:txBody>
          <a:bodyPr/>
          <a:lstStyle>
            <a:lvl1pPr>
              <a:defRPr>
                <a:solidFill>
                  <a:schemeClr val="bg1"/>
                </a:solidFill>
              </a:defRPr>
            </a:lvl1pPr>
          </a:lstStyle>
          <a:p>
            <a:fld id="{387B3887-1AE4-664B-BFD7-12AD9A27560A}" type="datetimeFigureOut">
              <a:rPr lang="nl-NL" smtClean="0"/>
              <a:pPr/>
              <a:t>06-06-2024</a:t>
            </a:fld>
            <a:endParaRPr lang="nl-NL" dirty="0"/>
          </a:p>
        </p:txBody>
      </p:sp>
      <p:sp>
        <p:nvSpPr>
          <p:cNvPr id="5" name="Tijdelijke aanduiding voor voettekst 4">
            <a:extLst>
              <a:ext uri="{FF2B5EF4-FFF2-40B4-BE49-F238E27FC236}">
                <a16:creationId xmlns:a16="http://schemas.microsoft.com/office/drawing/2014/main" id="{D57DD27C-79F6-E2C2-61F1-60EF6360ADBA}"/>
              </a:ext>
            </a:extLst>
          </p:cNvPr>
          <p:cNvSpPr>
            <a:spLocks noGrp="1"/>
          </p:cNvSpPr>
          <p:nvPr>
            <p:ph type="ftr" sz="quarter" idx="11"/>
          </p:nvPr>
        </p:nvSpPr>
        <p:spPr/>
        <p:txBody>
          <a:bodyPr/>
          <a:lstStyle>
            <a:lvl1pPr>
              <a:defRPr>
                <a:solidFill>
                  <a:schemeClr val="bg1"/>
                </a:solidFill>
              </a:defRPr>
            </a:lvl1pPr>
          </a:lstStyle>
          <a:p>
            <a:endParaRPr lang="nl-NL" dirty="0"/>
          </a:p>
        </p:txBody>
      </p:sp>
      <p:sp>
        <p:nvSpPr>
          <p:cNvPr id="6" name="Tijdelijke aanduiding voor dianummer 5">
            <a:extLst>
              <a:ext uri="{FF2B5EF4-FFF2-40B4-BE49-F238E27FC236}">
                <a16:creationId xmlns:a16="http://schemas.microsoft.com/office/drawing/2014/main" id="{3CE4FD73-BA49-85DE-C806-4A8C170CC13D}"/>
              </a:ext>
            </a:extLst>
          </p:cNvPr>
          <p:cNvSpPr>
            <a:spLocks noGrp="1"/>
          </p:cNvSpPr>
          <p:nvPr>
            <p:ph type="sldNum" sz="quarter" idx="12"/>
          </p:nvPr>
        </p:nvSpPr>
        <p:spPr/>
        <p:txBody>
          <a:bodyPr/>
          <a:lstStyle>
            <a:lvl1pPr>
              <a:defRPr>
                <a:solidFill>
                  <a:schemeClr val="bg1"/>
                </a:solidFill>
              </a:defRPr>
            </a:lvl1pPr>
          </a:lstStyle>
          <a:p>
            <a:fld id="{E1C6B3EC-4806-8A44-9C0F-6FEE135CA452}" type="slidenum">
              <a:rPr lang="nl-NL" smtClean="0"/>
              <a:pPr/>
              <a:t>‹nr.›</a:t>
            </a:fld>
            <a:endParaRPr lang="nl-NL" dirty="0"/>
          </a:p>
        </p:txBody>
      </p:sp>
      <p:pic>
        <p:nvPicPr>
          <p:cNvPr id="9" name="Afbeelding 8" descr="Afbeelding met tekst, Lettertype, Graphics, grafische vormgeving&#10;&#10;Automatisch gegenereerde beschrijving">
            <a:extLst>
              <a:ext uri="{FF2B5EF4-FFF2-40B4-BE49-F238E27FC236}">
                <a16:creationId xmlns:a16="http://schemas.microsoft.com/office/drawing/2014/main" id="{67B93F5F-7DE6-0845-243F-25E0345C8CD2}"/>
              </a:ext>
            </a:extLst>
          </p:cNvPr>
          <p:cNvPicPr>
            <a:picLocks noChangeAspect="1"/>
          </p:cNvPicPr>
          <p:nvPr userDrawn="1"/>
        </p:nvPicPr>
        <p:blipFill>
          <a:blip r:embed="rId2"/>
          <a:stretch>
            <a:fillRect/>
          </a:stretch>
        </p:blipFill>
        <p:spPr>
          <a:xfrm>
            <a:off x="10787671" y="6127227"/>
            <a:ext cx="1261135" cy="594247"/>
          </a:xfrm>
          <a:prstGeom prst="rect">
            <a:avLst/>
          </a:prstGeom>
        </p:spPr>
      </p:pic>
      <p:pic>
        <p:nvPicPr>
          <p:cNvPr id="18" name="Afbeelding 17" descr="Afbeelding met zwart, zwart-wit&#10;&#10;Automatisch gegenereerde beschrijving">
            <a:extLst>
              <a:ext uri="{FF2B5EF4-FFF2-40B4-BE49-F238E27FC236}">
                <a16:creationId xmlns:a16="http://schemas.microsoft.com/office/drawing/2014/main" id="{D5FCB62B-282D-552A-DC86-6EF48BE178E9}"/>
              </a:ext>
            </a:extLst>
          </p:cNvPr>
          <p:cNvPicPr>
            <a:picLocks noChangeAspect="1"/>
          </p:cNvPicPr>
          <p:nvPr userDrawn="1"/>
        </p:nvPicPr>
        <p:blipFill>
          <a:blip r:embed="rId3"/>
          <a:stretch>
            <a:fillRect/>
          </a:stretch>
        </p:blipFill>
        <p:spPr>
          <a:xfrm>
            <a:off x="1524000" y="0"/>
            <a:ext cx="10524806" cy="2520452"/>
          </a:xfrm>
          <a:prstGeom prst="rect">
            <a:avLst/>
          </a:prstGeom>
        </p:spPr>
      </p:pic>
    </p:spTree>
    <p:extLst>
      <p:ext uri="{BB962C8B-B14F-4D97-AF65-F5344CB8AC3E}">
        <p14:creationId xmlns:p14="http://schemas.microsoft.com/office/powerpoint/2010/main" val="1792174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9D75D5-3749-A752-5372-C578D2F9160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B7D8A2B8-6DDB-76CC-1B34-AA892668FD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19FBA0AB-D010-E43B-2D5E-B44033F7D7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18CA4BF-6E72-F13A-2401-2BD0DC5BBB00}"/>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6" name="Tijdelijke aanduiding voor voettekst 5">
            <a:extLst>
              <a:ext uri="{FF2B5EF4-FFF2-40B4-BE49-F238E27FC236}">
                <a16:creationId xmlns:a16="http://schemas.microsoft.com/office/drawing/2014/main" id="{134B6E75-69B7-8821-DA75-A8DA3459FEC5}"/>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D4A8C32D-AC47-EB5F-9AA0-8096495494BB}"/>
              </a:ext>
            </a:extLst>
          </p:cNvPr>
          <p:cNvSpPr>
            <a:spLocks noGrp="1"/>
          </p:cNvSpPr>
          <p:nvPr>
            <p:ph type="sldNum" sz="quarter" idx="12"/>
          </p:nvPr>
        </p:nvSpPr>
        <p:spPr/>
        <p:txBody>
          <a:bodyPr/>
          <a:lstStyle/>
          <a:p>
            <a:fld id="{E1C6B3EC-4806-8A44-9C0F-6FEE135CA452}" type="slidenum">
              <a:rPr lang="nl-NL" smtClean="0"/>
              <a:t>‹nr.›</a:t>
            </a:fld>
            <a:endParaRPr lang="nl-NL" dirty="0"/>
          </a:p>
        </p:txBody>
      </p:sp>
    </p:spTree>
    <p:extLst>
      <p:ext uri="{BB962C8B-B14F-4D97-AF65-F5344CB8AC3E}">
        <p14:creationId xmlns:p14="http://schemas.microsoft.com/office/powerpoint/2010/main" val="3160175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64A1B9-DE37-544C-524D-6E74A4641EB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F916CB70-D3E5-D4B3-1A38-F828DAAEA4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a:extLst>
              <a:ext uri="{FF2B5EF4-FFF2-40B4-BE49-F238E27FC236}">
                <a16:creationId xmlns:a16="http://schemas.microsoft.com/office/drawing/2014/main" id="{EDA64127-7308-BE3C-28AB-C27BA79962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6D4E965-422D-7AB0-82F5-1F27D1F54637}"/>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6" name="Tijdelijke aanduiding voor voettekst 5">
            <a:extLst>
              <a:ext uri="{FF2B5EF4-FFF2-40B4-BE49-F238E27FC236}">
                <a16:creationId xmlns:a16="http://schemas.microsoft.com/office/drawing/2014/main" id="{8445C511-1519-EFF2-09A7-7AF08B3DFC15}"/>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57FFAE46-6DAB-1C45-210D-2B0C89387554}"/>
              </a:ext>
            </a:extLst>
          </p:cNvPr>
          <p:cNvSpPr>
            <a:spLocks noGrp="1"/>
          </p:cNvSpPr>
          <p:nvPr>
            <p:ph type="sldNum" sz="quarter" idx="12"/>
          </p:nvPr>
        </p:nvSpPr>
        <p:spPr/>
        <p:txBody>
          <a:bodyPr/>
          <a:lstStyle/>
          <a:p>
            <a:fld id="{E1C6B3EC-4806-8A44-9C0F-6FEE135CA452}" type="slidenum">
              <a:rPr lang="nl-NL" smtClean="0"/>
              <a:t>‹nr.›</a:t>
            </a:fld>
            <a:endParaRPr lang="nl-NL" dirty="0"/>
          </a:p>
        </p:txBody>
      </p:sp>
    </p:spTree>
    <p:extLst>
      <p:ext uri="{BB962C8B-B14F-4D97-AF65-F5344CB8AC3E}">
        <p14:creationId xmlns:p14="http://schemas.microsoft.com/office/powerpoint/2010/main" val="2714531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C514C8-2DED-4BFA-10DE-B4BDD2AE55C8}"/>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BB5ECABA-AF67-6E5F-3C64-57429CB7D13F}"/>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C4E2253-EE3F-0559-6356-7ED863D9CF50}"/>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5" name="Tijdelijke aanduiding voor voettekst 4">
            <a:extLst>
              <a:ext uri="{FF2B5EF4-FFF2-40B4-BE49-F238E27FC236}">
                <a16:creationId xmlns:a16="http://schemas.microsoft.com/office/drawing/2014/main" id="{914DB06D-5167-74CA-BE2D-3E9E3BA604D3}"/>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A2DA3FF2-D356-0DF1-C98C-525DCC38055A}"/>
              </a:ext>
            </a:extLst>
          </p:cNvPr>
          <p:cNvSpPr>
            <a:spLocks noGrp="1"/>
          </p:cNvSpPr>
          <p:nvPr>
            <p:ph type="sldNum" sz="quarter" idx="12"/>
          </p:nvPr>
        </p:nvSpPr>
        <p:spPr/>
        <p:txBody>
          <a:bodyPr/>
          <a:lstStyle/>
          <a:p>
            <a:fld id="{E1C6B3EC-4806-8A44-9C0F-6FEE135CA452}" type="slidenum">
              <a:rPr lang="nl-NL" smtClean="0"/>
              <a:t>‹nr.›</a:t>
            </a:fld>
            <a:endParaRPr lang="nl-NL" dirty="0"/>
          </a:p>
        </p:txBody>
      </p:sp>
    </p:spTree>
    <p:extLst>
      <p:ext uri="{BB962C8B-B14F-4D97-AF65-F5344CB8AC3E}">
        <p14:creationId xmlns:p14="http://schemas.microsoft.com/office/powerpoint/2010/main" val="34186591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DBAAD0CF-0C95-D2F7-E24D-BE751B707248}"/>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3A56830C-D259-2AD9-6B21-531DCA71CCB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D7663D1-937F-1B57-5FBA-84A6305DCA01}"/>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5" name="Tijdelijke aanduiding voor voettekst 4">
            <a:extLst>
              <a:ext uri="{FF2B5EF4-FFF2-40B4-BE49-F238E27FC236}">
                <a16:creationId xmlns:a16="http://schemas.microsoft.com/office/drawing/2014/main" id="{721532B5-137A-D34F-9CAA-6107D67E347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B0B921D6-4510-84A1-8467-0C43721CAF6A}"/>
              </a:ext>
            </a:extLst>
          </p:cNvPr>
          <p:cNvSpPr>
            <a:spLocks noGrp="1"/>
          </p:cNvSpPr>
          <p:nvPr>
            <p:ph type="sldNum" sz="quarter" idx="12"/>
          </p:nvPr>
        </p:nvSpPr>
        <p:spPr/>
        <p:txBody>
          <a:bodyPr/>
          <a:lstStyle/>
          <a:p>
            <a:fld id="{E1C6B3EC-4806-8A44-9C0F-6FEE135CA452}" type="slidenum">
              <a:rPr lang="nl-NL" smtClean="0"/>
              <a:t>‹nr.›</a:t>
            </a:fld>
            <a:endParaRPr lang="nl-NL" dirty="0"/>
          </a:p>
        </p:txBody>
      </p:sp>
    </p:spTree>
    <p:extLst>
      <p:ext uri="{BB962C8B-B14F-4D97-AF65-F5344CB8AC3E}">
        <p14:creationId xmlns:p14="http://schemas.microsoft.com/office/powerpoint/2010/main" val="12738305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nddia">
    <p:bg>
      <p:bgPr>
        <a:solidFill>
          <a:schemeClr val="bg1"/>
        </a:solidFill>
        <a:effectLst/>
      </p:bgPr>
    </p:bg>
    <p:spTree>
      <p:nvGrpSpPr>
        <p:cNvPr id="1" name=""/>
        <p:cNvGrpSpPr/>
        <p:nvPr/>
      </p:nvGrpSpPr>
      <p:grpSpPr>
        <a:xfrm>
          <a:off x="0" y="0"/>
          <a:ext cx="0" cy="0"/>
          <a:chOff x="0" y="0"/>
          <a:chExt cx="0" cy="0"/>
        </a:xfrm>
      </p:grpSpPr>
      <p:sp>
        <p:nvSpPr>
          <p:cNvPr id="14" name="Rechthoek 13">
            <a:extLst>
              <a:ext uri="{FF2B5EF4-FFF2-40B4-BE49-F238E27FC236}">
                <a16:creationId xmlns:a16="http://schemas.microsoft.com/office/drawing/2014/main" id="{C07764F4-48E2-0D1F-A5CA-90D69998B3EC}"/>
              </a:ext>
            </a:extLst>
          </p:cNvPr>
          <p:cNvSpPr/>
          <p:nvPr userDrawn="1"/>
        </p:nvSpPr>
        <p:spPr>
          <a:xfrm>
            <a:off x="10537513" y="4537625"/>
            <a:ext cx="1298123" cy="23203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8" name="Afbeelding 17" descr="Afbeelding met zwart, zwart-wit&#10;&#10;Automatisch gegenereerde beschrijving">
            <a:extLst>
              <a:ext uri="{FF2B5EF4-FFF2-40B4-BE49-F238E27FC236}">
                <a16:creationId xmlns:a16="http://schemas.microsoft.com/office/drawing/2014/main" id="{D5FCB62B-282D-552A-DC86-6EF48BE178E9}"/>
              </a:ext>
            </a:extLst>
          </p:cNvPr>
          <p:cNvPicPr>
            <a:picLocks noChangeAspect="1"/>
          </p:cNvPicPr>
          <p:nvPr userDrawn="1"/>
        </p:nvPicPr>
        <p:blipFill>
          <a:blip r:embed="rId2"/>
          <a:stretch>
            <a:fillRect/>
          </a:stretch>
        </p:blipFill>
        <p:spPr>
          <a:xfrm>
            <a:off x="1524000" y="0"/>
            <a:ext cx="10524806" cy="2520452"/>
          </a:xfrm>
          <a:prstGeom prst="rect">
            <a:avLst/>
          </a:prstGeom>
        </p:spPr>
      </p:pic>
      <p:pic>
        <p:nvPicPr>
          <p:cNvPr id="7" name="Afbeelding 6" descr="Afbeelding met zwart, zwart-wit&#10;&#10;Automatisch gegenereerde beschrijving">
            <a:extLst>
              <a:ext uri="{FF2B5EF4-FFF2-40B4-BE49-F238E27FC236}">
                <a16:creationId xmlns:a16="http://schemas.microsoft.com/office/drawing/2014/main" id="{F7EB0664-E7FD-1715-9238-90F163FEF5DA}"/>
              </a:ext>
            </a:extLst>
          </p:cNvPr>
          <p:cNvPicPr>
            <a:picLocks noChangeAspect="1"/>
          </p:cNvPicPr>
          <p:nvPr userDrawn="1"/>
        </p:nvPicPr>
        <p:blipFill>
          <a:blip r:embed="rId3"/>
          <a:stretch>
            <a:fillRect/>
          </a:stretch>
        </p:blipFill>
        <p:spPr>
          <a:xfrm>
            <a:off x="1519417" y="0"/>
            <a:ext cx="10535172" cy="2523194"/>
          </a:xfrm>
          <a:prstGeom prst="rect">
            <a:avLst/>
          </a:prstGeom>
        </p:spPr>
      </p:pic>
      <p:sp>
        <p:nvSpPr>
          <p:cNvPr id="8" name="Rechthoek 7">
            <a:extLst>
              <a:ext uri="{FF2B5EF4-FFF2-40B4-BE49-F238E27FC236}">
                <a16:creationId xmlns:a16="http://schemas.microsoft.com/office/drawing/2014/main" id="{318A2C96-1503-A1C2-3D8D-DFB7F9A0BF40}"/>
              </a:ext>
            </a:extLst>
          </p:cNvPr>
          <p:cNvSpPr/>
          <p:nvPr userDrawn="1"/>
        </p:nvSpPr>
        <p:spPr>
          <a:xfrm>
            <a:off x="10893877" y="4537624"/>
            <a:ext cx="1298123" cy="2320375"/>
          </a:xfrm>
          <a:prstGeom prst="rect">
            <a:avLst/>
          </a:prstGeom>
          <a:solidFill>
            <a:srgbClr val="00A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1" name="Afbeelding 10" descr="Afbeelding met Graphics, Lettertype, schermopname, ontwerp&#10;&#10;Automatisch gegenereerde beschrijving">
            <a:extLst>
              <a:ext uri="{FF2B5EF4-FFF2-40B4-BE49-F238E27FC236}">
                <a16:creationId xmlns:a16="http://schemas.microsoft.com/office/drawing/2014/main" id="{F909E89B-F820-2E55-A5D8-03202493659C}"/>
              </a:ext>
            </a:extLst>
          </p:cNvPr>
          <p:cNvPicPr>
            <a:picLocks noChangeAspect="1"/>
          </p:cNvPicPr>
          <p:nvPr userDrawn="1"/>
        </p:nvPicPr>
        <p:blipFill>
          <a:blip r:embed="rId4"/>
          <a:stretch>
            <a:fillRect/>
          </a:stretch>
        </p:blipFill>
        <p:spPr>
          <a:xfrm>
            <a:off x="7705080" y="4537624"/>
            <a:ext cx="2780644" cy="1310240"/>
          </a:xfrm>
          <a:prstGeom prst="rect">
            <a:avLst/>
          </a:prstGeom>
        </p:spPr>
      </p:pic>
    </p:spTree>
    <p:extLst>
      <p:ext uri="{BB962C8B-B14F-4D97-AF65-F5344CB8AC3E}">
        <p14:creationId xmlns:p14="http://schemas.microsoft.com/office/powerpoint/2010/main" val="2190126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eldia">
    <p:bg>
      <p:bgPr>
        <a:solidFill>
          <a:srgbClr val="00AEEF"/>
        </a:solidFill>
        <a:effectLst/>
      </p:bgPr>
    </p:bg>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67E58C60-4C5B-D1F6-1928-A5BE0EB788B8}"/>
              </a:ext>
            </a:extLst>
          </p:cNvPr>
          <p:cNvSpPr/>
          <p:nvPr userDrawn="1"/>
        </p:nvSpPr>
        <p:spPr>
          <a:xfrm>
            <a:off x="10739044" y="6050165"/>
            <a:ext cx="1375037" cy="735646"/>
          </a:xfrm>
          <a:prstGeom prst="rect">
            <a:avLst/>
          </a:prstGeom>
          <a:solidFill>
            <a:srgbClr val="00A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a:extLst>
              <a:ext uri="{FF2B5EF4-FFF2-40B4-BE49-F238E27FC236}">
                <a16:creationId xmlns:a16="http://schemas.microsoft.com/office/drawing/2014/main" id="{4B737C8F-6756-342B-66FE-708845F8EEBA}"/>
              </a:ext>
            </a:extLst>
          </p:cNvPr>
          <p:cNvSpPr>
            <a:spLocks noGrp="1"/>
          </p:cNvSpPr>
          <p:nvPr>
            <p:ph type="ctrTitle"/>
          </p:nvPr>
        </p:nvSpPr>
        <p:spPr>
          <a:xfrm>
            <a:off x="838200" y="2235200"/>
            <a:ext cx="9829800" cy="2387600"/>
          </a:xfrm>
        </p:spPr>
        <p:txBody>
          <a:bodyPr anchor="b"/>
          <a:lstStyle>
            <a:lvl1pPr algn="l">
              <a:defRPr sz="6000" b="1" i="0">
                <a:solidFill>
                  <a:schemeClr val="bg1"/>
                </a:solidFill>
                <a:latin typeface="Myriad Pro" panose="020B0403030403020204" pitchFamily="34" charset="0"/>
              </a:defRPr>
            </a:lvl1pPr>
          </a:lstStyle>
          <a:p>
            <a:r>
              <a:rPr lang="nl-NL"/>
              <a:t>Klik om stijl te bewerken</a:t>
            </a:r>
          </a:p>
        </p:txBody>
      </p:sp>
      <p:sp>
        <p:nvSpPr>
          <p:cNvPr id="3" name="Ondertitel 2">
            <a:extLst>
              <a:ext uri="{FF2B5EF4-FFF2-40B4-BE49-F238E27FC236}">
                <a16:creationId xmlns:a16="http://schemas.microsoft.com/office/drawing/2014/main" id="{DCAF106B-D410-AF93-2A77-92B537B9EC42}"/>
              </a:ext>
            </a:extLst>
          </p:cNvPr>
          <p:cNvSpPr>
            <a:spLocks noGrp="1"/>
          </p:cNvSpPr>
          <p:nvPr>
            <p:ph type="subTitle" idx="1"/>
          </p:nvPr>
        </p:nvSpPr>
        <p:spPr>
          <a:xfrm>
            <a:off x="838200" y="4714875"/>
            <a:ext cx="9829800" cy="1031829"/>
          </a:xfrm>
        </p:spPr>
        <p:txBody>
          <a:bodyPr/>
          <a:lstStyle>
            <a:lvl1pPr marL="0" indent="0" algn="l">
              <a:buNone/>
              <a:defRPr sz="2400" b="0" i="0">
                <a:solidFill>
                  <a:schemeClr val="bg1"/>
                </a:solidFill>
                <a:latin typeface="Myriad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11771117-C647-8A77-AE63-DC1317FFD6C4}"/>
              </a:ext>
            </a:extLst>
          </p:cNvPr>
          <p:cNvSpPr>
            <a:spLocks noGrp="1"/>
          </p:cNvSpPr>
          <p:nvPr>
            <p:ph type="dt" sz="half" idx="10"/>
          </p:nvPr>
        </p:nvSpPr>
        <p:spPr/>
        <p:txBody>
          <a:bodyPr/>
          <a:lstStyle>
            <a:lvl1pPr>
              <a:defRPr>
                <a:solidFill>
                  <a:schemeClr val="bg1"/>
                </a:solidFill>
              </a:defRPr>
            </a:lvl1pPr>
          </a:lstStyle>
          <a:p>
            <a:fld id="{387B3887-1AE4-664B-BFD7-12AD9A27560A}" type="datetimeFigureOut">
              <a:rPr lang="nl-NL" smtClean="0"/>
              <a:pPr/>
              <a:t>06-06-2024</a:t>
            </a:fld>
            <a:endParaRPr lang="nl-NL" dirty="0"/>
          </a:p>
        </p:txBody>
      </p:sp>
      <p:sp>
        <p:nvSpPr>
          <p:cNvPr id="5" name="Tijdelijke aanduiding voor voettekst 4">
            <a:extLst>
              <a:ext uri="{FF2B5EF4-FFF2-40B4-BE49-F238E27FC236}">
                <a16:creationId xmlns:a16="http://schemas.microsoft.com/office/drawing/2014/main" id="{D57DD27C-79F6-E2C2-61F1-60EF6360ADBA}"/>
              </a:ext>
            </a:extLst>
          </p:cNvPr>
          <p:cNvSpPr>
            <a:spLocks noGrp="1"/>
          </p:cNvSpPr>
          <p:nvPr>
            <p:ph type="ftr" sz="quarter" idx="11"/>
          </p:nvPr>
        </p:nvSpPr>
        <p:spPr/>
        <p:txBody>
          <a:bodyPr/>
          <a:lstStyle>
            <a:lvl1pPr>
              <a:defRPr>
                <a:solidFill>
                  <a:schemeClr val="bg1"/>
                </a:solidFill>
              </a:defRPr>
            </a:lvl1pPr>
          </a:lstStyle>
          <a:p>
            <a:endParaRPr lang="nl-NL" dirty="0"/>
          </a:p>
        </p:txBody>
      </p:sp>
      <p:sp>
        <p:nvSpPr>
          <p:cNvPr id="6" name="Tijdelijke aanduiding voor dianummer 5">
            <a:extLst>
              <a:ext uri="{FF2B5EF4-FFF2-40B4-BE49-F238E27FC236}">
                <a16:creationId xmlns:a16="http://schemas.microsoft.com/office/drawing/2014/main" id="{3CE4FD73-BA49-85DE-C806-4A8C170CC13D}"/>
              </a:ext>
            </a:extLst>
          </p:cNvPr>
          <p:cNvSpPr>
            <a:spLocks noGrp="1"/>
          </p:cNvSpPr>
          <p:nvPr>
            <p:ph type="sldNum" sz="quarter" idx="12"/>
          </p:nvPr>
        </p:nvSpPr>
        <p:spPr/>
        <p:txBody>
          <a:bodyPr/>
          <a:lstStyle>
            <a:lvl1pPr>
              <a:defRPr>
                <a:solidFill>
                  <a:schemeClr val="bg1"/>
                </a:solidFill>
              </a:defRPr>
            </a:lvl1pPr>
          </a:lstStyle>
          <a:p>
            <a:fld id="{E1C6B3EC-4806-8A44-9C0F-6FEE135CA452}" type="slidenum">
              <a:rPr lang="nl-NL" smtClean="0"/>
              <a:pPr/>
              <a:t>‹nr.›</a:t>
            </a:fld>
            <a:endParaRPr lang="nl-NL" dirty="0"/>
          </a:p>
        </p:txBody>
      </p:sp>
      <p:pic>
        <p:nvPicPr>
          <p:cNvPr id="9" name="Afbeelding 8" descr="Afbeelding met tekst, Lettertype, Graphics, grafische vormgeving&#10;&#10;Automatisch gegenereerde beschrijving">
            <a:extLst>
              <a:ext uri="{FF2B5EF4-FFF2-40B4-BE49-F238E27FC236}">
                <a16:creationId xmlns:a16="http://schemas.microsoft.com/office/drawing/2014/main" id="{67B93F5F-7DE6-0845-243F-25E0345C8CD2}"/>
              </a:ext>
            </a:extLst>
          </p:cNvPr>
          <p:cNvPicPr>
            <a:picLocks noChangeAspect="1"/>
          </p:cNvPicPr>
          <p:nvPr userDrawn="1"/>
        </p:nvPicPr>
        <p:blipFill>
          <a:blip r:embed="rId2"/>
          <a:stretch>
            <a:fillRect/>
          </a:stretch>
        </p:blipFill>
        <p:spPr>
          <a:xfrm>
            <a:off x="10787671" y="6127227"/>
            <a:ext cx="1261135" cy="594247"/>
          </a:xfrm>
          <a:prstGeom prst="rect">
            <a:avLst/>
          </a:prstGeom>
        </p:spPr>
      </p:pic>
      <p:pic>
        <p:nvPicPr>
          <p:cNvPr id="8" name="Afbeelding 7" descr="Afbeelding met Graphics&#10;&#10;Automatisch gegenereerde beschrijving">
            <a:extLst>
              <a:ext uri="{FF2B5EF4-FFF2-40B4-BE49-F238E27FC236}">
                <a16:creationId xmlns:a16="http://schemas.microsoft.com/office/drawing/2014/main" id="{E72F3E28-7174-51C9-23B3-0B593DA7C37F}"/>
              </a:ext>
            </a:extLst>
          </p:cNvPr>
          <p:cNvPicPr>
            <a:picLocks noChangeAspect="1"/>
          </p:cNvPicPr>
          <p:nvPr userDrawn="1"/>
        </p:nvPicPr>
        <p:blipFill>
          <a:blip r:embed="rId3"/>
          <a:stretch>
            <a:fillRect/>
          </a:stretch>
        </p:blipFill>
        <p:spPr>
          <a:xfrm>
            <a:off x="6864875" y="4655075"/>
            <a:ext cx="5334000" cy="2209800"/>
          </a:xfrm>
          <a:prstGeom prst="rect">
            <a:avLst/>
          </a:prstGeom>
        </p:spPr>
      </p:pic>
      <p:pic>
        <p:nvPicPr>
          <p:cNvPr id="12" name="Afbeelding 11" descr="Afbeelding met zwart, zwart-wit&#10;&#10;Automatisch gegenereerde beschrijving">
            <a:extLst>
              <a:ext uri="{FF2B5EF4-FFF2-40B4-BE49-F238E27FC236}">
                <a16:creationId xmlns:a16="http://schemas.microsoft.com/office/drawing/2014/main" id="{0B84B8FB-E29F-051B-3A8B-2C7FFB0B30B8}"/>
              </a:ext>
            </a:extLst>
          </p:cNvPr>
          <p:cNvPicPr>
            <a:picLocks noChangeAspect="1"/>
          </p:cNvPicPr>
          <p:nvPr userDrawn="1"/>
        </p:nvPicPr>
        <p:blipFill>
          <a:blip r:embed="rId4"/>
          <a:stretch>
            <a:fillRect/>
          </a:stretch>
        </p:blipFill>
        <p:spPr>
          <a:xfrm>
            <a:off x="1524000" y="0"/>
            <a:ext cx="10524806" cy="2520452"/>
          </a:xfrm>
          <a:prstGeom prst="rect">
            <a:avLst/>
          </a:prstGeom>
        </p:spPr>
      </p:pic>
      <p:pic>
        <p:nvPicPr>
          <p:cNvPr id="13" name="Afbeelding 12" descr="Afbeelding met Graphics, Lettertype, schermopname, ontwerp&#10;&#10;Automatisch gegenereerde beschrijving">
            <a:extLst>
              <a:ext uri="{FF2B5EF4-FFF2-40B4-BE49-F238E27FC236}">
                <a16:creationId xmlns:a16="http://schemas.microsoft.com/office/drawing/2014/main" id="{F2179F90-5CCF-EBD8-5EBC-51AB6B1DC98B}"/>
              </a:ext>
            </a:extLst>
          </p:cNvPr>
          <p:cNvPicPr>
            <a:picLocks noChangeAspect="1"/>
          </p:cNvPicPr>
          <p:nvPr userDrawn="1"/>
        </p:nvPicPr>
        <p:blipFill>
          <a:blip r:embed="rId5"/>
          <a:stretch>
            <a:fillRect/>
          </a:stretch>
        </p:blipFill>
        <p:spPr>
          <a:xfrm>
            <a:off x="10787671" y="6127228"/>
            <a:ext cx="1261135" cy="594247"/>
          </a:xfrm>
          <a:prstGeom prst="rect">
            <a:avLst/>
          </a:prstGeom>
        </p:spPr>
      </p:pic>
    </p:spTree>
    <p:extLst>
      <p:ext uri="{BB962C8B-B14F-4D97-AF65-F5344CB8AC3E}">
        <p14:creationId xmlns:p14="http://schemas.microsoft.com/office/powerpoint/2010/main" val="1096530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403D376-3EFC-04A0-467E-FEA2939D00F7}"/>
              </a:ext>
            </a:extLst>
          </p:cNvPr>
          <p:cNvSpPr>
            <a:spLocks noGrp="1"/>
          </p:cNvSpPr>
          <p:nvPr>
            <p:ph idx="1"/>
          </p:nvPr>
        </p:nvSpPr>
        <p:spPr>
          <a:xfrm>
            <a:off x="4038600" y="1825625"/>
            <a:ext cx="7315200" cy="4351338"/>
          </a:xfrm>
        </p:spPr>
        <p:txBody>
          <a:bodyPr/>
          <a:lstStyle>
            <a:lvl1pPr>
              <a:defRPr>
                <a:latin typeface="Myriad Pro Light" panose="020B0403030403020204" pitchFamily="34" charset="0"/>
              </a:defRPr>
            </a:lvl1pPr>
            <a:lvl2pPr>
              <a:defRPr>
                <a:latin typeface="Myriad Pro Light" panose="020B0403030403020204" pitchFamily="34" charset="0"/>
              </a:defRPr>
            </a:lvl2pPr>
            <a:lvl3pPr>
              <a:defRPr>
                <a:latin typeface="Myriad Pro Light" panose="020B0403030403020204" pitchFamily="34" charset="0"/>
              </a:defRPr>
            </a:lvl3pPr>
            <a:lvl4pPr>
              <a:defRPr>
                <a:latin typeface="Myriad Pro Light" panose="020B0403030403020204" pitchFamily="34" charset="0"/>
              </a:defRPr>
            </a:lvl4pPr>
            <a:lvl5pPr>
              <a:defRPr>
                <a:latin typeface="Myriad Pro Light" panose="020B0403030403020204" pitchFamily="34"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8885890-83CD-B43D-F828-92357C819330}"/>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5" name="Tijdelijke aanduiding voor voettekst 4">
            <a:extLst>
              <a:ext uri="{FF2B5EF4-FFF2-40B4-BE49-F238E27FC236}">
                <a16:creationId xmlns:a16="http://schemas.microsoft.com/office/drawing/2014/main" id="{A2DAC288-2A63-B599-E303-AF56E168B893}"/>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4440933F-B125-FDF6-516A-26F6330079F3}"/>
              </a:ext>
            </a:extLst>
          </p:cNvPr>
          <p:cNvSpPr>
            <a:spLocks noGrp="1"/>
          </p:cNvSpPr>
          <p:nvPr>
            <p:ph type="sldNum" sz="quarter" idx="12"/>
          </p:nvPr>
        </p:nvSpPr>
        <p:spPr/>
        <p:txBody>
          <a:bodyPr/>
          <a:lstStyle/>
          <a:p>
            <a:fld id="{E1C6B3EC-4806-8A44-9C0F-6FEE135CA452}" type="slidenum">
              <a:rPr lang="nl-NL" smtClean="0"/>
              <a:t>‹nr.›</a:t>
            </a:fld>
            <a:endParaRPr lang="nl-NL" dirty="0"/>
          </a:p>
        </p:txBody>
      </p:sp>
      <p:sp>
        <p:nvSpPr>
          <p:cNvPr id="9" name="Tijdelijke aanduiding voor afbeelding 2">
            <a:extLst>
              <a:ext uri="{FF2B5EF4-FFF2-40B4-BE49-F238E27FC236}">
                <a16:creationId xmlns:a16="http://schemas.microsoft.com/office/drawing/2014/main" id="{1810D41F-1ED4-91E2-E4A4-B3F6B1102DA1}"/>
              </a:ext>
            </a:extLst>
          </p:cNvPr>
          <p:cNvSpPr>
            <a:spLocks noGrp="1"/>
          </p:cNvSpPr>
          <p:nvPr>
            <p:ph type="pic" idx="13"/>
          </p:nvPr>
        </p:nvSpPr>
        <p:spPr>
          <a:xfrm>
            <a:off x="0" y="0"/>
            <a:ext cx="35814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11" name="Titel 1">
            <a:extLst>
              <a:ext uri="{FF2B5EF4-FFF2-40B4-BE49-F238E27FC236}">
                <a16:creationId xmlns:a16="http://schemas.microsoft.com/office/drawing/2014/main" id="{3ED32972-97CE-E075-C9F5-32647D368855}"/>
              </a:ext>
            </a:extLst>
          </p:cNvPr>
          <p:cNvSpPr>
            <a:spLocks noGrp="1"/>
          </p:cNvSpPr>
          <p:nvPr>
            <p:ph type="title" idx="4294967295"/>
          </p:nvPr>
        </p:nvSpPr>
        <p:spPr>
          <a:xfrm>
            <a:off x="4038600" y="365125"/>
            <a:ext cx="7315200" cy="1325563"/>
          </a:xfrm>
        </p:spPr>
        <p:txBody>
          <a:bodyPr/>
          <a:lstStyle/>
          <a:p>
            <a:r>
              <a:rPr lang="nl-NL"/>
              <a:t>Klik om stijl te bewerken</a:t>
            </a:r>
          </a:p>
        </p:txBody>
      </p:sp>
    </p:spTree>
    <p:extLst>
      <p:ext uri="{BB962C8B-B14F-4D97-AF65-F5344CB8AC3E}">
        <p14:creationId xmlns:p14="http://schemas.microsoft.com/office/powerpoint/2010/main" val="2066527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el en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403D376-3EFC-04A0-467E-FEA2939D00F7}"/>
              </a:ext>
            </a:extLst>
          </p:cNvPr>
          <p:cNvSpPr>
            <a:spLocks noGrp="1"/>
          </p:cNvSpPr>
          <p:nvPr>
            <p:ph idx="1"/>
          </p:nvPr>
        </p:nvSpPr>
        <p:spPr>
          <a:xfrm>
            <a:off x="4038601" y="1825625"/>
            <a:ext cx="3571330" cy="4351338"/>
          </a:xfrm>
        </p:spPr>
        <p:txBody>
          <a:bodyPr/>
          <a:lstStyle>
            <a:lvl1pPr>
              <a:defRPr>
                <a:latin typeface="Myriad Pro Light" panose="020B0403030403020204" pitchFamily="34" charset="0"/>
              </a:defRPr>
            </a:lvl1pPr>
            <a:lvl2pPr>
              <a:defRPr>
                <a:latin typeface="Myriad Pro Light" panose="020B0403030403020204" pitchFamily="34" charset="0"/>
              </a:defRPr>
            </a:lvl2pPr>
            <a:lvl3pPr>
              <a:defRPr>
                <a:latin typeface="Myriad Pro Light" panose="020B0403030403020204" pitchFamily="34" charset="0"/>
              </a:defRPr>
            </a:lvl3pPr>
            <a:lvl4pPr>
              <a:defRPr>
                <a:latin typeface="Myriad Pro Light" panose="020B0403030403020204" pitchFamily="34" charset="0"/>
              </a:defRPr>
            </a:lvl4pPr>
            <a:lvl5pPr>
              <a:defRPr>
                <a:latin typeface="Myriad Pro Light" panose="020B0403030403020204" pitchFamily="34"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8885890-83CD-B43D-F828-92357C819330}"/>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5" name="Tijdelijke aanduiding voor voettekst 4">
            <a:extLst>
              <a:ext uri="{FF2B5EF4-FFF2-40B4-BE49-F238E27FC236}">
                <a16:creationId xmlns:a16="http://schemas.microsoft.com/office/drawing/2014/main" id="{A2DAC288-2A63-B599-E303-AF56E168B893}"/>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4440933F-B125-FDF6-516A-26F6330079F3}"/>
              </a:ext>
            </a:extLst>
          </p:cNvPr>
          <p:cNvSpPr>
            <a:spLocks noGrp="1"/>
          </p:cNvSpPr>
          <p:nvPr>
            <p:ph type="sldNum" sz="quarter" idx="12"/>
          </p:nvPr>
        </p:nvSpPr>
        <p:spPr/>
        <p:txBody>
          <a:bodyPr/>
          <a:lstStyle/>
          <a:p>
            <a:fld id="{E1C6B3EC-4806-8A44-9C0F-6FEE135CA452}" type="slidenum">
              <a:rPr lang="nl-NL" smtClean="0"/>
              <a:t>‹nr.›</a:t>
            </a:fld>
            <a:endParaRPr lang="nl-NL" dirty="0"/>
          </a:p>
        </p:txBody>
      </p:sp>
      <p:sp>
        <p:nvSpPr>
          <p:cNvPr id="9" name="Tijdelijke aanduiding voor afbeelding 2">
            <a:extLst>
              <a:ext uri="{FF2B5EF4-FFF2-40B4-BE49-F238E27FC236}">
                <a16:creationId xmlns:a16="http://schemas.microsoft.com/office/drawing/2014/main" id="{1810D41F-1ED4-91E2-E4A4-B3F6B1102DA1}"/>
              </a:ext>
            </a:extLst>
          </p:cNvPr>
          <p:cNvSpPr>
            <a:spLocks noGrp="1"/>
          </p:cNvSpPr>
          <p:nvPr>
            <p:ph type="pic" idx="13"/>
          </p:nvPr>
        </p:nvSpPr>
        <p:spPr>
          <a:xfrm>
            <a:off x="0" y="0"/>
            <a:ext cx="35814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11" name="Titel 1">
            <a:extLst>
              <a:ext uri="{FF2B5EF4-FFF2-40B4-BE49-F238E27FC236}">
                <a16:creationId xmlns:a16="http://schemas.microsoft.com/office/drawing/2014/main" id="{3ED32972-97CE-E075-C9F5-32647D368855}"/>
              </a:ext>
            </a:extLst>
          </p:cNvPr>
          <p:cNvSpPr>
            <a:spLocks noGrp="1"/>
          </p:cNvSpPr>
          <p:nvPr>
            <p:ph type="title" idx="4294967295"/>
          </p:nvPr>
        </p:nvSpPr>
        <p:spPr>
          <a:xfrm>
            <a:off x="4038600" y="365125"/>
            <a:ext cx="7315200" cy="1325563"/>
          </a:xfrm>
        </p:spPr>
        <p:txBody>
          <a:bodyPr/>
          <a:lstStyle/>
          <a:p>
            <a:r>
              <a:rPr lang="nl-NL"/>
              <a:t>Klik om stijl te bewerken</a:t>
            </a:r>
          </a:p>
        </p:txBody>
      </p:sp>
      <p:sp>
        <p:nvSpPr>
          <p:cNvPr id="2" name="Tijdelijke aanduiding voor inhoud 2">
            <a:extLst>
              <a:ext uri="{FF2B5EF4-FFF2-40B4-BE49-F238E27FC236}">
                <a16:creationId xmlns:a16="http://schemas.microsoft.com/office/drawing/2014/main" id="{A4FC42D0-5FD6-1181-02DC-C39849552CF6}"/>
              </a:ext>
            </a:extLst>
          </p:cNvPr>
          <p:cNvSpPr>
            <a:spLocks noGrp="1"/>
          </p:cNvSpPr>
          <p:nvPr>
            <p:ph idx="14"/>
          </p:nvPr>
        </p:nvSpPr>
        <p:spPr>
          <a:xfrm>
            <a:off x="7782470" y="1825625"/>
            <a:ext cx="3571330" cy="4102633"/>
          </a:xfrm>
        </p:spPr>
        <p:txBody>
          <a:bodyPr/>
          <a:lstStyle>
            <a:lvl1pPr>
              <a:defRPr>
                <a:latin typeface="Myriad Pro Light" panose="020B0403030403020204" pitchFamily="34" charset="0"/>
              </a:defRPr>
            </a:lvl1pPr>
            <a:lvl2pPr>
              <a:defRPr>
                <a:latin typeface="Myriad Pro Light" panose="020B0403030403020204" pitchFamily="34" charset="0"/>
              </a:defRPr>
            </a:lvl2pPr>
            <a:lvl3pPr>
              <a:defRPr>
                <a:latin typeface="Myriad Pro Light" panose="020B0403030403020204" pitchFamily="34" charset="0"/>
              </a:defRPr>
            </a:lvl3pPr>
            <a:lvl4pPr>
              <a:defRPr>
                <a:latin typeface="Myriad Pro Light" panose="020B0403030403020204" pitchFamily="34" charset="0"/>
              </a:defRPr>
            </a:lvl4pPr>
            <a:lvl5pPr>
              <a:defRPr>
                <a:latin typeface="Myriad Pro Light" panose="020B0403030403020204" pitchFamily="34"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270044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0A7E02-02D9-3EE0-9DA7-A384FCBABEF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DE3A7B78-8660-1D51-F58C-46275A8F10E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67AFCAC2-1FE5-9311-D453-26A297F93F33}"/>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5" name="Tijdelijke aanduiding voor voettekst 4">
            <a:extLst>
              <a:ext uri="{FF2B5EF4-FFF2-40B4-BE49-F238E27FC236}">
                <a16:creationId xmlns:a16="http://schemas.microsoft.com/office/drawing/2014/main" id="{73BC2CAD-C743-466F-E156-511CEB11B3BC}"/>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02F866E1-69A2-D327-056D-7DEC49769651}"/>
              </a:ext>
            </a:extLst>
          </p:cNvPr>
          <p:cNvSpPr>
            <a:spLocks noGrp="1"/>
          </p:cNvSpPr>
          <p:nvPr>
            <p:ph type="sldNum" sz="quarter" idx="12"/>
          </p:nvPr>
        </p:nvSpPr>
        <p:spPr/>
        <p:txBody>
          <a:bodyPr/>
          <a:lstStyle/>
          <a:p>
            <a:fld id="{E1C6B3EC-4806-8A44-9C0F-6FEE135CA452}" type="slidenum">
              <a:rPr lang="nl-NL" smtClean="0"/>
              <a:t>‹nr.›</a:t>
            </a:fld>
            <a:endParaRPr lang="nl-NL" dirty="0"/>
          </a:p>
        </p:txBody>
      </p:sp>
    </p:spTree>
    <p:extLst>
      <p:ext uri="{BB962C8B-B14F-4D97-AF65-F5344CB8AC3E}">
        <p14:creationId xmlns:p14="http://schemas.microsoft.com/office/powerpoint/2010/main" val="2676779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84AEE4-40CE-55AF-2ECC-8DF6631D1B6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33939CBC-0AB0-A99A-C0E7-6B4B88EA078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C3F34293-8EDA-B647-B184-F5FA11230CDC}"/>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8EF6362D-F51C-3139-F2E4-E3A7DC42040A}"/>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6" name="Tijdelijke aanduiding voor voettekst 5">
            <a:extLst>
              <a:ext uri="{FF2B5EF4-FFF2-40B4-BE49-F238E27FC236}">
                <a16:creationId xmlns:a16="http://schemas.microsoft.com/office/drawing/2014/main" id="{8D39FD04-A4D9-6396-AA66-F1BBCF8346B9}"/>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5631B972-1A85-EB95-BDD9-D320430898A2}"/>
              </a:ext>
            </a:extLst>
          </p:cNvPr>
          <p:cNvSpPr>
            <a:spLocks noGrp="1"/>
          </p:cNvSpPr>
          <p:nvPr>
            <p:ph type="sldNum" sz="quarter" idx="12"/>
          </p:nvPr>
        </p:nvSpPr>
        <p:spPr/>
        <p:txBody>
          <a:bodyPr/>
          <a:lstStyle/>
          <a:p>
            <a:fld id="{E1C6B3EC-4806-8A44-9C0F-6FEE135CA452}" type="slidenum">
              <a:rPr lang="nl-NL" smtClean="0"/>
              <a:t>‹nr.›</a:t>
            </a:fld>
            <a:endParaRPr lang="nl-NL" dirty="0"/>
          </a:p>
        </p:txBody>
      </p:sp>
    </p:spTree>
    <p:extLst>
      <p:ext uri="{BB962C8B-B14F-4D97-AF65-F5344CB8AC3E}">
        <p14:creationId xmlns:p14="http://schemas.microsoft.com/office/powerpoint/2010/main" val="4090921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FBFE73-BE6A-BC09-C4FF-AE665B1B51BB}"/>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8B76EBB-E213-9C7A-1EEB-FEA6AE7CDA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DE0E831-67C8-AF37-5B1F-1B94EA6E5DA3}"/>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E8FA7BA7-057E-5603-2195-944A206EFD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FD92A348-C150-BBD0-EDF7-63BA52B0AF5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4019AB17-B380-838D-E956-347A342A8DE4}"/>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8" name="Tijdelijke aanduiding voor voettekst 7">
            <a:extLst>
              <a:ext uri="{FF2B5EF4-FFF2-40B4-BE49-F238E27FC236}">
                <a16:creationId xmlns:a16="http://schemas.microsoft.com/office/drawing/2014/main" id="{44CBB9E7-3DB1-279E-90F8-D2F7CEC82B91}"/>
              </a:ext>
            </a:extLst>
          </p:cNvPr>
          <p:cNvSpPr>
            <a:spLocks noGrp="1"/>
          </p:cNvSpPr>
          <p:nvPr>
            <p:ph type="ftr" sz="quarter" idx="11"/>
          </p:nvPr>
        </p:nvSpPr>
        <p:spPr/>
        <p:txBody>
          <a:bodyPr/>
          <a:lstStyle/>
          <a:p>
            <a:endParaRPr lang="nl-NL" dirty="0"/>
          </a:p>
        </p:txBody>
      </p:sp>
      <p:sp>
        <p:nvSpPr>
          <p:cNvPr id="9" name="Tijdelijke aanduiding voor dianummer 8">
            <a:extLst>
              <a:ext uri="{FF2B5EF4-FFF2-40B4-BE49-F238E27FC236}">
                <a16:creationId xmlns:a16="http://schemas.microsoft.com/office/drawing/2014/main" id="{41FFF5DA-9793-83CA-3B15-281F7554F21F}"/>
              </a:ext>
            </a:extLst>
          </p:cNvPr>
          <p:cNvSpPr>
            <a:spLocks noGrp="1"/>
          </p:cNvSpPr>
          <p:nvPr>
            <p:ph type="sldNum" sz="quarter" idx="12"/>
          </p:nvPr>
        </p:nvSpPr>
        <p:spPr/>
        <p:txBody>
          <a:bodyPr/>
          <a:lstStyle/>
          <a:p>
            <a:fld id="{E1C6B3EC-4806-8A44-9C0F-6FEE135CA452}" type="slidenum">
              <a:rPr lang="nl-NL" smtClean="0"/>
              <a:t>‹nr.›</a:t>
            </a:fld>
            <a:endParaRPr lang="nl-NL" dirty="0"/>
          </a:p>
        </p:txBody>
      </p:sp>
    </p:spTree>
    <p:extLst>
      <p:ext uri="{BB962C8B-B14F-4D97-AF65-F5344CB8AC3E}">
        <p14:creationId xmlns:p14="http://schemas.microsoft.com/office/powerpoint/2010/main" val="1595078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3B17C8-C18C-78A4-95ED-E4BA6B9F47DE}"/>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40F349E-8819-934C-344D-F0F0EC5C7C43}"/>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4" name="Tijdelijke aanduiding voor voettekst 3">
            <a:extLst>
              <a:ext uri="{FF2B5EF4-FFF2-40B4-BE49-F238E27FC236}">
                <a16:creationId xmlns:a16="http://schemas.microsoft.com/office/drawing/2014/main" id="{BA87B9F9-6D73-B543-A468-C03180A69FF4}"/>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BBAB964A-DC2E-E253-D039-E57B9D85F67A}"/>
              </a:ext>
            </a:extLst>
          </p:cNvPr>
          <p:cNvSpPr>
            <a:spLocks noGrp="1"/>
          </p:cNvSpPr>
          <p:nvPr>
            <p:ph type="sldNum" sz="quarter" idx="12"/>
          </p:nvPr>
        </p:nvSpPr>
        <p:spPr/>
        <p:txBody>
          <a:bodyPr/>
          <a:lstStyle/>
          <a:p>
            <a:fld id="{E1C6B3EC-4806-8A44-9C0F-6FEE135CA452}" type="slidenum">
              <a:rPr lang="nl-NL" smtClean="0"/>
              <a:t>‹nr.›</a:t>
            </a:fld>
            <a:endParaRPr lang="nl-NL" dirty="0"/>
          </a:p>
        </p:txBody>
      </p:sp>
    </p:spTree>
    <p:extLst>
      <p:ext uri="{BB962C8B-B14F-4D97-AF65-F5344CB8AC3E}">
        <p14:creationId xmlns:p14="http://schemas.microsoft.com/office/powerpoint/2010/main" val="2947769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E7603843-6A49-431F-118C-336A9921E893}"/>
              </a:ext>
            </a:extLst>
          </p:cNvPr>
          <p:cNvSpPr>
            <a:spLocks noGrp="1"/>
          </p:cNvSpPr>
          <p:nvPr>
            <p:ph type="dt" sz="half" idx="10"/>
          </p:nvPr>
        </p:nvSpPr>
        <p:spPr/>
        <p:txBody>
          <a:bodyPr/>
          <a:lstStyle/>
          <a:p>
            <a:fld id="{387B3887-1AE4-664B-BFD7-12AD9A27560A}" type="datetimeFigureOut">
              <a:rPr lang="nl-NL" smtClean="0"/>
              <a:t>06-06-2024</a:t>
            </a:fld>
            <a:endParaRPr lang="nl-NL" dirty="0"/>
          </a:p>
        </p:txBody>
      </p:sp>
      <p:sp>
        <p:nvSpPr>
          <p:cNvPr id="3" name="Tijdelijke aanduiding voor voettekst 2">
            <a:extLst>
              <a:ext uri="{FF2B5EF4-FFF2-40B4-BE49-F238E27FC236}">
                <a16:creationId xmlns:a16="http://schemas.microsoft.com/office/drawing/2014/main" id="{6CA8110E-435F-61B0-946E-55C1B87CBA33}"/>
              </a:ext>
            </a:extLst>
          </p:cNvPr>
          <p:cNvSpPr>
            <a:spLocks noGrp="1"/>
          </p:cNvSpPr>
          <p:nvPr>
            <p:ph type="ftr" sz="quarter" idx="11"/>
          </p:nvPr>
        </p:nvSpPr>
        <p:spPr/>
        <p:txBody>
          <a:bodyPr/>
          <a:lstStyle/>
          <a:p>
            <a:endParaRPr lang="nl-NL" dirty="0"/>
          </a:p>
        </p:txBody>
      </p:sp>
      <p:sp>
        <p:nvSpPr>
          <p:cNvPr id="4" name="Tijdelijke aanduiding voor dianummer 3">
            <a:extLst>
              <a:ext uri="{FF2B5EF4-FFF2-40B4-BE49-F238E27FC236}">
                <a16:creationId xmlns:a16="http://schemas.microsoft.com/office/drawing/2014/main" id="{D0DFD151-CD1F-9149-3BF9-0B1FC1982FF8}"/>
              </a:ext>
            </a:extLst>
          </p:cNvPr>
          <p:cNvSpPr>
            <a:spLocks noGrp="1"/>
          </p:cNvSpPr>
          <p:nvPr>
            <p:ph type="sldNum" sz="quarter" idx="12"/>
          </p:nvPr>
        </p:nvSpPr>
        <p:spPr/>
        <p:txBody>
          <a:bodyPr/>
          <a:lstStyle/>
          <a:p>
            <a:fld id="{E1C6B3EC-4806-8A44-9C0F-6FEE135CA452}" type="slidenum">
              <a:rPr lang="nl-NL" smtClean="0"/>
              <a:t>‹nr.›</a:t>
            </a:fld>
            <a:endParaRPr lang="nl-NL" dirty="0"/>
          </a:p>
        </p:txBody>
      </p:sp>
    </p:spTree>
    <p:extLst>
      <p:ext uri="{BB962C8B-B14F-4D97-AF65-F5344CB8AC3E}">
        <p14:creationId xmlns:p14="http://schemas.microsoft.com/office/powerpoint/2010/main" val="20533600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F29F80-794D-E599-3451-3BDE85981A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20D8DD86-1B93-67F5-A671-0CEB8FF58D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B654B68-F8BE-F097-84E1-A7BB28E39303}"/>
              </a:ext>
            </a:extLst>
          </p:cNvPr>
          <p:cNvSpPr>
            <a:spLocks noGrp="1"/>
          </p:cNvSpPr>
          <p:nvPr>
            <p:ph type="dt" sz="half" idx="2"/>
          </p:nvPr>
        </p:nvSpPr>
        <p:spPr>
          <a:xfrm>
            <a:off x="838200" y="6356350"/>
            <a:ext cx="2113655" cy="365125"/>
          </a:xfrm>
          <a:prstGeom prst="rect">
            <a:avLst/>
          </a:prstGeom>
        </p:spPr>
        <p:txBody>
          <a:bodyPr vert="horz" lIns="91440" tIns="45720" rIns="91440" bIns="45720" rtlCol="0" anchor="ctr"/>
          <a:lstStyle>
            <a:lvl1pPr algn="l">
              <a:defRPr sz="1200">
                <a:solidFill>
                  <a:schemeClr val="tx1">
                    <a:tint val="82000"/>
                  </a:schemeClr>
                </a:solidFill>
                <a:latin typeface="Myriad Pro Light" panose="020B0403030403020204" pitchFamily="34" charset="0"/>
              </a:defRPr>
            </a:lvl1pPr>
          </a:lstStyle>
          <a:p>
            <a:fld id="{387B3887-1AE4-664B-BFD7-12AD9A27560A}" type="datetimeFigureOut">
              <a:rPr lang="nl-NL" smtClean="0"/>
              <a:pPr/>
              <a:t>06-06-2024</a:t>
            </a:fld>
            <a:endParaRPr lang="nl-NL" dirty="0"/>
          </a:p>
        </p:txBody>
      </p:sp>
      <p:sp>
        <p:nvSpPr>
          <p:cNvPr id="5" name="Tijdelijke aanduiding voor voettekst 4">
            <a:extLst>
              <a:ext uri="{FF2B5EF4-FFF2-40B4-BE49-F238E27FC236}">
                <a16:creationId xmlns:a16="http://schemas.microsoft.com/office/drawing/2014/main" id="{4AA3A36B-66C9-70D5-F8DC-9A4D2FBBAEBE}"/>
              </a:ext>
            </a:extLst>
          </p:cNvPr>
          <p:cNvSpPr>
            <a:spLocks noGrp="1"/>
          </p:cNvSpPr>
          <p:nvPr>
            <p:ph type="ftr" sz="quarter" idx="3"/>
          </p:nvPr>
        </p:nvSpPr>
        <p:spPr>
          <a:xfrm>
            <a:off x="3083650" y="6356350"/>
            <a:ext cx="4526280" cy="365125"/>
          </a:xfrm>
          <a:prstGeom prst="rect">
            <a:avLst/>
          </a:prstGeom>
        </p:spPr>
        <p:txBody>
          <a:bodyPr vert="horz" lIns="91440" tIns="45720" rIns="91440" bIns="45720" rtlCol="0" anchor="ctr"/>
          <a:lstStyle>
            <a:lvl1pPr algn="ctr">
              <a:defRPr sz="1200">
                <a:solidFill>
                  <a:schemeClr val="tx1">
                    <a:tint val="82000"/>
                  </a:schemeClr>
                </a:solidFill>
                <a:latin typeface="Myriad Pro Light" panose="020B0403030403020204" pitchFamily="34" charset="0"/>
              </a:defRPr>
            </a:lvl1pPr>
          </a:lstStyle>
          <a:p>
            <a:endParaRPr lang="nl-NL" dirty="0"/>
          </a:p>
        </p:txBody>
      </p:sp>
      <p:sp>
        <p:nvSpPr>
          <p:cNvPr id="6" name="Tijdelijke aanduiding voor dianummer 5">
            <a:extLst>
              <a:ext uri="{FF2B5EF4-FFF2-40B4-BE49-F238E27FC236}">
                <a16:creationId xmlns:a16="http://schemas.microsoft.com/office/drawing/2014/main" id="{637C7594-3250-E8A3-A577-79AA9ADD31CF}"/>
              </a:ext>
            </a:extLst>
          </p:cNvPr>
          <p:cNvSpPr>
            <a:spLocks noGrp="1"/>
          </p:cNvSpPr>
          <p:nvPr>
            <p:ph type="sldNum" sz="quarter" idx="4"/>
          </p:nvPr>
        </p:nvSpPr>
        <p:spPr>
          <a:xfrm>
            <a:off x="7738807" y="6356350"/>
            <a:ext cx="1472701" cy="365125"/>
          </a:xfrm>
          <a:prstGeom prst="rect">
            <a:avLst/>
          </a:prstGeom>
        </p:spPr>
        <p:txBody>
          <a:bodyPr vert="horz" lIns="91440" tIns="45720" rIns="91440" bIns="45720" rtlCol="0" anchor="ctr"/>
          <a:lstStyle>
            <a:lvl1pPr algn="r">
              <a:defRPr sz="1200">
                <a:solidFill>
                  <a:schemeClr val="tx1">
                    <a:tint val="82000"/>
                  </a:schemeClr>
                </a:solidFill>
                <a:latin typeface="Myriad Pro Light" panose="020B0403030403020204" pitchFamily="34" charset="0"/>
              </a:defRPr>
            </a:lvl1pPr>
          </a:lstStyle>
          <a:p>
            <a:fld id="{E1C6B3EC-4806-8A44-9C0F-6FEE135CA452}" type="slidenum">
              <a:rPr lang="nl-NL" smtClean="0"/>
              <a:pPr/>
              <a:t>‹nr.›</a:t>
            </a:fld>
            <a:endParaRPr lang="nl-NL" dirty="0"/>
          </a:p>
        </p:txBody>
      </p:sp>
      <p:pic>
        <p:nvPicPr>
          <p:cNvPr id="9" name="Afbeelding 8" descr="Afbeelding met Graphics, Lettertype, schermopname, ontwerp&#10;&#10;Automatisch gegenereerde beschrijving">
            <a:extLst>
              <a:ext uri="{FF2B5EF4-FFF2-40B4-BE49-F238E27FC236}">
                <a16:creationId xmlns:a16="http://schemas.microsoft.com/office/drawing/2014/main" id="{E50CFE2D-0F59-E8C4-E3F1-8E5B73BD73AD}"/>
              </a:ext>
            </a:extLst>
          </p:cNvPr>
          <p:cNvPicPr>
            <a:picLocks noChangeAspect="1"/>
          </p:cNvPicPr>
          <p:nvPr userDrawn="1"/>
        </p:nvPicPr>
        <p:blipFill>
          <a:blip r:embed="rId16"/>
          <a:stretch>
            <a:fillRect/>
          </a:stretch>
        </p:blipFill>
        <p:spPr>
          <a:xfrm>
            <a:off x="10787671" y="6127228"/>
            <a:ext cx="1261135" cy="594247"/>
          </a:xfrm>
          <a:prstGeom prst="rect">
            <a:avLst/>
          </a:prstGeom>
        </p:spPr>
      </p:pic>
    </p:spTree>
    <p:extLst>
      <p:ext uri="{BB962C8B-B14F-4D97-AF65-F5344CB8AC3E}">
        <p14:creationId xmlns:p14="http://schemas.microsoft.com/office/powerpoint/2010/main" val="376868058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1" r:id="rId14"/>
  </p:sldLayoutIdLst>
  <p:txStyles>
    <p:titleStyle>
      <a:lvl1pPr algn="l" defTabSz="914400" rtl="0" eaLnBrk="1" latinLnBrk="0" hangingPunct="1">
        <a:lnSpc>
          <a:spcPct val="90000"/>
        </a:lnSpc>
        <a:spcBef>
          <a:spcPct val="0"/>
        </a:spcBef>
        <a:buNone/>
        <a:defRPr sz="4000" b="1" i="0" kern="1200">
          <a:solidFill>
            <a:srgbClr val="00AEEF"/>
          </a:solidFill>
          <a:latin typeface="Myriad Pro" panose="020B0403030403020204"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200" b="0" i="0" kern="1200">
          <a:solidFill>
            <a:schemeClr val="tx1"/>
          </a:solidFill>
          <a:latin typeface="Myriad Pro Light" panose="020B0403030403020204" pitchFamily="34"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b="0" i="0" kern="1200">
          <a:solidFill>
            <a:schemeClr val="tx1"/>
          </a:solidFill>
          <a:latin typeface="Myriad Pro Light" panose="020B0403030403020204" pitchFamily="34"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Myriad Pro Light" panose="020B0403030403020204" pitchFamily="34"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b="0" i="0" kern="1200">
          <a:solidFill>
            <a:schemeClr val="tx1"/>
          </a:solidFill>
          <a:latin typeface="Myriad Pro Light" panose="020B0403030403020204" pitchFamily="34"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yriad Pro Light" panose="020B04030304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9.png"/><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13.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tekst, Lettertype, schermopname, grafische vormgeving&#10;&#10;Automatisch gegenereerde beschrijving">
            <a:extLst>
              <a:ext uri="{FF2B5EF4-FFF2-40B4-BE49-F238E27FC236}">
                <a16:creationId xmlns:a16="http://schemas.microsoft.com/office/drawing/2014/main" id="{5B41B0E6-62E8-1205-B06E-03113ABA27FF}"/>
              </a:ext>
            </a:extLst>
          </p:cNvPr>
          <p:cNvPicPr>
            <a:picLocks noChangeAspect="1"/>
          </p:cNvPicPr>
          <p:nvPr/>
        </p:nvPicPr>
        <p:blipFill rotWithShape="1">
          <a:blip r:embed="rId2"/>
          <a:srcRect t="15107" r="1" b="38777"/>
          <a:stretch/>
        </p:blipFill>
        <p:spPr>
          <a:xfrm>
            <a:off x="463827" y="1669795"/>
            <a:ext cx="7904922" cy="4445695"/>
          </a:xfrm>
          <a:prstGeom prst="rect">
            <a:avLst/>
          </a:prstGeom>
        </p:spPr>
      </p:pic>
      <p:sp>
        <p:nvSpPr>
          <p:cNvPr id="9" name="Tekstvak 8">
            <a:extLst>
              <a:ext uri="{FF2B5EF4-FFF2-40B4-BE49-F238E27FC236}">
                <a16:creationId xmlns:a16="http://schemas.microsoft.com/office/drawing/2014/main" id="{CD4FAE33-B680-CA42-6AC1-FE5E0CD0506C}"/>
              </a:ext>
            </a:extLst>
          </p:cNvPr>
          <p:cNvSpPr txBox="1"/>
          <p:nvPr/>
        </p:nvSpPr>
        <p:spPr>
          <a:xfrm>
            <a:off x="1970600" y="4891364"/>
            <a:ext cx="5215468" cy="830997"/>
          </a:xfrm>
          <a:prstGeom prst="rect">
            <a:avLst/>
          </a:prstGeom>
          <a:noFill/>
        </p:spPr>
        <p:txBody>
          <a:bodyPr wrap="square" rtlCol="0">
            <a:spAutoFit/>
          </a:bodyPr>
          <a:lstStyle/>
          <a:p>
            <a:r>
              <a:rPr lang="nl-NL" sz="2400" dirty="0">
                <a:solidFill>
                  <a:srgbClr val="0070C0"/>
                </a:solidFill>
              </a:rPr>
              <a:t>Actualisatie strategische visie </a:t>
            </a:r>
            <a:br>
              <a:rPr lang="nl-NL" sz="2400" dirty="0">
                <a:solidFill>
                  <a:srgbClr val="0070C0"/>
                </a:solidFill>
              </a:rPr>
            </a:br>
            <a:r>
              <a:rPr lang="nl-NL" sz="2400" dirty="0">
                <a:solidFill>
                  <a:srgbClr val="0070C0"/>
                </a:solidFill>
              </a:rPr>
              <a:t>Schouwen-Duiveland in 2040 </a:t>
            </a:r>
          </a:p>
        </p:txBody>
      </p:sp>
      <p:pic>
        <p:nvPicPr>
          <p:cNvPr id="2" name="Afbeelding 1" descr="Afbeelding met water, grond, buitenshuis, natuur&#10;&#10;Automatisch gegenereerde beschrijving">
            <a:extLst>
              <a:ext uri="{FF2B5EF4-FFF2-40B4-BE49-F238E27FC236}">
                <a16:creationId xmlns:a16="http://schemas.microsoft.com/office/drawing/2014/main" id="{AFEA1D46-DD97-4077-6526-CEEF81F1A11F}"/>
              </a:ext>
            </a:extLst>
          </p:cNvPr>
          <p:cNvPicPr>
            <a:picLocks noChangeAspect="1"/>
          </p:cNvPicPr>
          <p:nvPr/>
        </p:nvPicPr>
        <p:blipFill rotWithShape="1">
          <a:blip r:embed="rId3"/>
          <a:srcRect b="7725"/>
          <a:stretch/>
        </p:blipFill>
        <p:spPr>
          <a:xfrm>
            <a:off x="7911548" y="2613079"/>
            <a:ext cx="3061253" cy="2693784"/>
          </a:xfrm>
          <a:prstGeom prst="rect">
            <a:avLst/>
          </a:prstGeom>
        </p:spPr>
      </p:pic>
    </p:spTree>
    <p:extLst>
      <p:ext uri="{BB962C8B-B14F-4D97-AF65-F5344CB8AC3E}">
        <p14:creationId xmlns:p14="http://schemas.microsoft.com/office/powerpoint/2010/main" val="123014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tekst, water, buitenshuis, meer&#10;&#10;Automatisch gegenereerde beschrijving">
            <a:extLst>
              <a:ext uri="{FF2B5EF4-FFF2-40B4-BE49-F238E27FC236}">
                <a16:creationId xmlns:a16="http://schemas.microsoft.com/office/drawing/2014/main" id="{51D76FF7-911E-8E6F-6CAC-D3C8BC97EE47}"/>
              </a:ext>
            </a:extLst>
          </p:cNvPr>
          <p:cNvPicPr>
            <a:picLocks noChangeAspect="1"/>
          </p:cNvPicPr>
          <p:nvPr/>
        </p:nvPicPr>
        <p:blipFill rotWithShape="1">
          <a:blip r:embed="rId2"/>
          <a:srcRect l="5712" r="7664"/>
          <a:stretch/>
        </p:blipFill>
        <p:spPr>
          <a:xfrm>
            <a:off x="0" y="0"/>
            <a:ext cx="3617845" cy="6858000"/>
          </a:xfrm>
          <a:prstGeom prst="rect">
            <a:avLst/>
          </a:prstGeom>
        </p:spPr>
      </p:pic>
      <p:sp>
        <p:nvSpPr>
          <p:cNvPr id="14" name="AutoShape 2">
            <a:extLst>
              <a:ext uri="{FF2B5EF4-FFF2-40B4-BE49-F238E27FC236}">
                <a16:creationId xmlns:a16="http://schemas.microsoft.com/office/drawing/2014/main" id="{43E9DD37-B127-E18F-5AA4-6891F7061E7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4" name="Tekstvak 3">
            <a:extLst>
              <a:ext uri="{FF2B5EF4-FFF2-40B4-BE49-F238E27FC236}">
                <a16:creationId xmlns:a16="http://schemas.microsoft.com/office/drawing/2014/main" id="{9E1C3EAC-E374-9E49-0218-7829885DFF2C}"/>
              </a:ext>
            </a:extLst>
          </p:cNvPr>
          <p:cNvSpPr txBox="1"/>
          <p:nvPr/>
        </p:nvSpPr>
        <p:spPr>
          <a:xfrm>
            <a:off x="4189093" y="1057632"/>
            <a:ext cx="7500730" cy="4770537"/>
          </a:xfrm>
          <a:prstGeom prst="rect">
            <a:avLst/>
          </a:prstGeom>
          <a:noFill/>
        </p:spPr>
        <p:txBody>
          <a:bodyPr wrap="square" rtlCol="0">
            <a:spAutoFit/>
          </a:bodyPr>
          <a:lstStyle/>
          <a:p>
            <a:pPr lvl="0" fontAlgn="base">
              <a:buSzPts val="1000"/>
            </a:pPr>
            <a:endParaRPr lang="nl-NL" sz="1600" kern="100" dirty="0">
              <a:effectLst/>
              <a:highlight>
                <a:srgbClr val="FFFFFF"/>
              </a:highlight>
              <a:latin typeface="Aptos" panose="020B0004020202020204" pitchFamily="34" charset="0"/>
              <a:ea typeface="Times New Roman" panose="02020603050405020304" pitchFamily="18" charset="0"/>
              <a:cs typeface="Segoe UI" panose="020B0502040204020203" pitchFamily="34" charset="0"/>
            </a:endParaRPr>
          </a:p>
          <a:p>
            <a:pPr marL="0" lvl="2" fontAlgn="base"/>
            <a:r>
              <a:rPr lang="nl-NL" b="1"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c)</a:t>
            </a:r>
            <a: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Innovatie – sociaal domein</a:t>
            </a:r>
            <a:b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Kansrijk </a:t>
            </a:r>
            <a:r>
              <a:rPr lang="nl-NL" b="1"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eiland</a:t>
            </a:r>
            <a: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opvallend gezond en lang leven</a:t>
            </a:r>
            <a:r>
              <a:rPr lang="nl-NL" b="1"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op Schouwen-Duiveland</a:t>
            </a:r>
            <a: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b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"Op weg naar 2040 is Schouwen-Duiveland een aantrekkelijke gemeenschap voor jongeren om te blijven of</a:t>
            </a:r>
            <a:r>
              <a:rPr lang="nl-NL"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 terug te keren</a:t>
            </a:r>
            <a: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r>
              <a:rPr lang="nl-NL"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De leefomgeving stimuleert tot een </a:t>
            </a:r>
            <a: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gezond en actief leven van jong tot oud. Samenhangende aanpakken zijn gericht op Schouwen-Duiveland als zone waar mensen een opvallend gezond en lang leven leiden”. </a:t>
            </a:r>
            <a:br>
              <a:rPr lang="nl-NL" kern="100" dirty="0">
                <a:solidFill>
                  <a:srgbClr val="0D0D0D"/>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endParaRPr lang="nl-NL" kern="100" dirty="0">
              <a:highlight>
                <a:srgbClr val="FFFFFF"/>
              </a:highlight>
              <a:latin typeface="Aptos" panose="020B0004020202020204" pitchFamily="34" charset="0"/>
              <a:ea typeface="Times New Roman" panose="02020603050405020304" pitchFamily="18" charset="0"/>
              <a:cs typeface="Times New Roman" panose="02020603050405020304" pitchFamily="18" charset="0"/>
            </a:endParaRPr>
          </a:p>
          <a:p>
            <a:pPr marL="0" lvl="2" fontAlgn="base"/>
            <a:r>
              <a:rPr lang="nl-NL" b="1" kern="100" dirty="0">
                <a:solidFill>
                  <a:srgbClr val="000000"/>
                </a:solidFill>
                <a:effectLst/>
                <a:highlight>
                  <a:srgbClr val="FFFFFF"/>
                </a:highlight>
                <a:latin typeface="Aptos" panose="020B0004020202020204" pitchFamily="34" charset="0"/>
                <a:ea typeface="Times New Roman" panose="02020603050405020304" pitchFamily="18" charset="0"/>
                <a:cs typeface="Times New Roman" panose="02020603050405020304" pitchFamily="18" charset="0"/>
              </a:rPr>
              <a:t>d)</a:t>
            </a:r>
            <a: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Innovatie– ruimtelijk ontwikkeling</a:t>
            </a:r>
            <a:b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Eiland van de toekomst: Schouwen-Duiveland duurzaam innoveren</a:t>
            </a:r>
            <a:b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"Tegen 2040 is Schouwen-Duiveland koploper op het gebied van duurzaam leven, wonen en werken. </a:t>
            </a:r>
            <a:r>
              <a:rPr lang="nl-NL"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Een</a:t>
            </a:r>
            <a: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diversiteit aan goed bereikbare woonvormen zorgt voor een inclusieve samenleving van jong tot oud. </a:t>
            </a:r>
            <a:r>
              <a:rPr lang="nl-NL" kern="0" dirty="0">
                <a:solidFill>
                  <a:schemeClr val="tx1">
                    <a:lumMod val="95000"/>
                    <a:lumOff val="5000"/>
                  </a:schemeClr>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V</a:t>
            </a:r>
            <a:r>
              <a:rPr lang="nl-NL" kern="0" dirty="0">
                <a:solidFill>
                  <a:schemeClr val="tx1">
                    <a:lumMod val="95000"/>
                    <a:lumOff val="5000"/>
                  </a:schemeClr>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olhoudbare landbouw en duurzame recreatie zijn in balans met </a:t>
            </a:r>
            <a:r>
              <a:rPr lang="nl-NL" kern="0" dirty="0">
                <a:solidFill>
                  <a:schemeClr val="tx1">
                    <a:lumMod val="95000"/>
                    <a:lumOff val="5000"/>
                  </a:schemeClr>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ecologische duurzaamheid. </a:t>
            </a:r>
            <a: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Onze innovatieve lokale ondernemers dragen bij aan brede welvaart en iedereen plukt vruchten van </a:t>
            </a:r>
            <a:r>
              <a:rPr lang="nl-NL"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de </a:t>
            </a:r>
            <a: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voortdurende vernieuwing”.</a:t>
            </a:r>
            <a:endParaRPr lang="nl-NL" kern="100" dirty="0">
              <a:effectLst/>
              <a:highlight>
                <a:srgbClr val="FFFFFF"/>
              </a:highlight>
              <a:latin typeface="Aptos" panose="020B0004020202020204" pitchFamily="34" charset="0"/>
              <a:ea typeface="Times New Roman" panose="02020603050405020304" pitchFamily="18" charset="0"/>
              <a:cs typeface="Times New Roman" panose="02020603050405020304" pitchFamily="18" charset="0"/>
            </a:endParaRPr>
          </a:p>
        </p:txBody>
      </p:sp>
      <p:pic>
        <p:nvPicPr>
          <p:cNvPr id="11" name="Afbeelding 10" descr="Afbeelding met Elektrisch blauw, Graphics, blauw, schermopname&#10;&#10;Automatisch gegenereerde beschrijving">
            <a:extLst>
              <a:ext uri="{FF2B5EF4-FFF2-40B4-BE49-F238E27FC236}">
                <a16:creationId xmlns:a16="http://schemas.microsoft.com/office/drawing/2014/main" id="{D500C006-61D1-E9AB-88BC-576E94AF4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965" y="5599293"/>
            <a:ext cx="2645880" cy="1258707"/>
          </a:xfrm>
          <a:prstGeom prst="rect">
            <a:avLst/>
          </a:prstGeom>
        </p:spPr>
      </p:pic>
      <p:sp>
        <p:nvSpPr>
          <p:cNvPr id="5" name="Tekstvak 4">
            <a:extLst>
              <a:ext uri="{FF2B5EF4-FFF2-40B4-BE49-F238E27FC236}">
                <a16:creationId xmlns:a16="http://schemas.microsoft.com/office/drawing/2014/main" id="{CACB251D-BFBF-A78A-125C-8B8A939D223E}"/>
              </a:ext>
            </a:extLst>
          </p:cNvPr>
          <p:cNvSpPr txBox="1"/>
          <p:nvPr/>
        </p:nvSpPr>
        <p:spPr>
          <a:xfrm>
            <a:off x="4189093" y="752832"/>
            <a:ext cx="4079386" cy="400110"/>
          </a:xfrm>
          <a:prstGeom prst="rect">
            <a:avLst/>
          </a:prstGeom>
          <a:noFill/>
        </p:spPr>
        <p:txBody>
          <a:bodyPr wrap="none" rtlCol="0">
            <a:spAutoFit/>
          </a:bodyPr>
          <a:lstStyle/>
          <a:p>
            <a:r>
              <a:rPr lang="nl-NL" sz="2000" b="1" dirty="0">
                <a:latin typeface="Calibri" panose="020F0502020204030204" pitchFamily="34" charset="0"/>
                <a:cs typeface="Calibri" panose="020F0502020204030204" pitchFamily="34" charset="0"/>
              </a:rPr>
              <a:t>Scenario inzet op een sprong maken</a:t>
            </a:r>
          </a:p>
        </p:txBody>
      </p:sp>
    </p:spTree>
    <p:extLst>
      <p:ext uri="{BB962C8B-B14F-4D97-AF65-F5344CB8AC3E}">
        <p14:creationId xmlns:p14="http://schemas.microsoft.com/office/powerpoint/2010/main" val="2691867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4603C0C3-8771-9D4A-CCCB-A5E0A2D5E94F}"/>
              </a:ext>
            </a:extLst>
          </p:cNvPr>
          <p:cNvSpPr>
            <a:spLocks noGrp="1"/>
          </p:cNvSpPr>
          <p:nvPr>
            <p:ph idx="1"/>
          </p:nvPr>
        </p:nvSpPr>
        <p:spPr>
          <a:xfrm>
            <a:off x="838200" y="1610449"/>
            <a:ext cx="8548868" cy="4351338"/>
          </a:xfrm>
        </p:spPr>
        <p:txBody>
          <a:bodyPr vert="horz" lIns="91440" tIns="45720" rIns="91440" bIns="45720" rtlCol="0" anchor="t">
            <a:normAutofit/>
          </a:bodyPr>
          <a:lstStyle/>
          <a:p>
            <a:r>
              <a:rPr lang="nl-NL" dirty="0"/>
              <a:t>In de actualisering ligt het accent op </a:t>
            </a:r>
            <a:br>
              <a:rPr lang="nl-NL" dirty="0"/>
            </a:br>
            <a:r>
              <a:rPr lang="nl-NL" dirty="0"/>
              <a:t>- het sociaal domein en de mensen van Schouwen-Duiveland</a:t>
            </a:r>
            <a:br>
              <a:rPr lang="nl-NL" dirty="0"/>
            </a:br>
            <a:r>
              <a:rPr lang="nl-NL" dirty="0"/>
              <a:t>- het ruimtelijk domein en de kansen  Scenario behouden nadruk op ruimte</a:t>
            </a:r>
            <a:br>
              <a:rPr lang="nl-NL" dirty="0"/>
            </a:br>
            <a:r>
              <a:rPr lang="nl-NL" dirty="0"/>
              <a:t>                                           op sociaal domein</a:t>
            </a:r>
          </a:p>
          <a:p>
            <a:endParaRPr lang="nl-NL" dirty="0"/>
          </a:p>
          <a:p>
            <a:r>
              <a:rPr lang="nl-NL" dirty="0"/>
              <a:t>Scenario sprong maken nadruk op ruimte </a:t>
            </a:r>
            <a:br>
              <a:rPr lang="nl-NL" dirty="0"/>
            </a:br>
            <a:r>
              <a:rPr lang="nl-NL" dirty="0"/>
              <a:t>                                                 op sociaal domein</a:t>
            </a:r>
          </a:p>
        </p:txBody>
      </p:sp>
      <p:sp>
        <p:nvSpPr>
          <p:cNvPr id="4" name="Titel 3">
            <a:extLst>
              <a:ext uri="{FF2B5EF4-FFF2-40B4-BE49-F238E27FC236}">
                <a16:creationId xmlns:a16="http://schemas.microsoft.com/office/drawing/2014/main" id="{D1053750-910A-1A7A-4A29-31C546BD7672}"/>
              </a:ext>
            </a:extLst>
          </p:cNvPr>
          <p:cNvSpPr>
            <a:spLocks noGrp="1"/>
          </p:cNvSpPr>
          <p:nvPr>
            <p:ph type="title" idx="4294967295"/>
          </p:nvPr>
        </p:nvSpPr>
        <p:spPr/>
        <p:txBody>
          <a:bodyPr/>
          <a:lstStyle/>
          <a:p>
            <a:r>
              <a:rPr lang="nl-NL" dirty="0"/>
              <a:t>Mentimeter vragen </a:t>
            </a:r>
          </a:p>
        </p:txBody>
      </p:sp>
    </p:spTree>
    <p:extLst>
      <p:ext uri="{BB962C8B-B14F-4D97-AF65-F5344CB8AC3E}">
        <p14:creationId xmlns:p14="http://schemas.microsoft.com/office/powerpoint/2010/main" val="2989988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a:extLst>
              <a:ext uri="{FF2B5EF4-FFF2-40B4-BE49-F238E27FC236}">
                <a16:creationId xmlns:a16="http://schemas.microsoft.com/office/drawing/2014/main" id="{ECA4268F-8B13-540B-209E-566C2CFC467E}"/>
              </a:ext>
            </a:extLst>
          </p:cNvPr>
          <p:cNvSpPr>
            <a:spLocks noGrp="1"/>
          </p:cNvSpPr>
          <p:nvPr>
            <p:ph type="subTitle" idx="1"/>
          </p:nvPr>
        </p:nvSpPr>
        <p:spPr>
          <a:xfrm>
            <a:off x="838200" y="3749246"/>
            <a:ext cx="9829800" cy="1031829"/>
          </a:xfrm>
        </p:spPr>
        <p:txBody>
          <a:bodyPr>
            <a:normAutofit/>
          </a:bodyPr>
          <a:lstStyle/>
          <a:p>
            <a:r>
              <a:rPr lang="nl-NL" b="1" dirty="0">
                <a:solidFill>
                  <a:schemeClr val="tx1"/>
                </a:solidFill>
                <a:latin typeface="Myriad Pro" panose="020B0403030403020204" pitchFamily="34" charset="0"/>
              </a:rPr>
              <a:t>Actualisatie strategische visie 2040 </a:t>
            </a:r>
          </a:p>
          <a:p>
            <a:r>
              <a:rPr lang="nl-NL" dirty="0"/>
              <a:t>Gemeente Schouwen-Duiveland</a:t>
            </a:r>
          </a:p>
        </p:txBody>
      </p:sp>
      <p:sp>
        <p:nvSpPr>
          <p:cNvPr id="4" name="Titel 1">
            <a:extLst>
              <a:ext uri="{FF2B5EF4-FFF2-40B4-BE49-F238E27FC236}">
                <a16:creationId xmlns:a16="http://schemas.microsoft.com/office/drawing/2014/main" id="{42A96AEC-B2A7-F91F-CDFE-8A6F1E9A2705}"/>
              </a:ext>
            </a:extLst>
          </p:cNvPr>
          <p:cNvSpPr>
            <a:spLocks noGrp="1"/>
          </p:cNvSpPr>
          <p:nvPr>
            <p:ph type="ctrTitle"/>
          </p:nvPr>
        </p:nvSpPr>
        <p:spPr>
          <a:xfrm>
            <a:off x="838200" y="2235200"/>
            <a:ext cx="10598426" cy="1193800"/>
          </a:xfrm>
        </p:spPr>
        <p:txBody>
          <a:bodyPr>
            <a:normAutofit/>
          </a:bodyPr>
          <a:lstStyle/>
          <a:p>
            <a:r>
              <a:rPr lang="nl-NL" sz="6000" dirty="0"/>
              <a:t>Leven, wonen en werken</a:t>
            </a:r>
            <a:endParaRPr lang="nl-NL" dirty="0"/>
          </a:p>
        </p:txBody>
      </p:sp>
      <p:pic>
        <p:nvPicPr>
          <p:cNvPr id="2" name="Afbeelding 1" descr="Afbeelding met tekst, Lettertype, schermopname, grafische vormgeving&#10;&#10;Automatisch gegenereerde beschrijving">
            <a:extLst>
              <a:ext uri="{FF2B5EF4-FFF2-40B4-BE49-F238E27FC236}">
                <a16:creationId xmlns:a16="http://schemas.microsoft.com/office/drawing/2014/main" id="{EE2216F8-23E8-7DBC-222D-C66C2A494A15}"/>
              </a:ext>
            </a:extLst>
          </p:cNvPr>
          <p:cNvPicPr>
            <a:picLocks noChangeAspect="1"/>
          </p:cNvPicPr>
          <p:nvPr/>
        </p:nvPicPr>
        <p:blipFill rotWithShape="1">
          <a:blip r:embed="rId2"/>
          <a:srcRect t="15107" r="1" b="38777"/>
          <a:stretch/>
        </p:blipFill>
        <p:spPr>
          <a:xfrm>
            <a:off x="6507223" y="3486596"/>
            <a:ext cx="2768745" cy="1557130"/>
          </a:xfrm>
          <a:prstGeom prst="rect">
            <a:avLst/>
          </a:prstGeom>
        </p:spPr>
      </p:pic>
    </p:spTree>
    <p:extLst>
      <p:ext uri="{BB962C8B-B14F-4D97-AF65-F5344CB8AC3E}">
        <p14:creationId xmlns:p14="http://schemas.microsoft.com/office/powerpoint/2010/main" val="2785608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afbeelding 7" descr="Afbeelding met persoon, kleding, pols, overdekt&#10;&#10;Automatisch gegenereerde beschrijving">
            <a:extLst>
              <a:ext uri="{FF2B5EF4-FFF2-40B4-BE49-F238E27FC236}">
                <a16:creationId xmlns:a16="http://schemas.microsoft.com/office/drawing/2014/main" id="{9704F503-813F-D205-35A2-CEE05C791F44}"/>
              </a:ext>
            </a:extLst>
          </p:cNvPr>
          <p:cNvPicPr>
            <a:picLocks noGrp="1" noChangeAspect="1"/>
          </p:cNvPicPr>
          <p:nvPr>
            <p:ph type="pic" idx="13"/>
          </p:nvPr>
        </p:nvPicPr>
        <p:blipFill>
          <a:blip r:embed="rId3"/>
          <a:srcRect l="219" r="219"/>
          <a:stretch>
            <a:fillRect/>
          </a:stretch>
        </p:blipFill>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4038600" y="365125"/>
            <a:ext cx="7315200" cy="1325563"/>
          </a:xfrm>
        </p:spPr>
        <p:txBody>
          <a:bodyPr>
            <a:normAutofit/>
          </a:bodyPr>
          <a:lstStyle/>
          <a:p>
            <a:r>
              <a:rPr lang="nl-NL" dirty="0"/>
              <a:t>1. Kwaliteit van Leven: </a:t>
            </a:r>
          </a:p>
        </p:txBody>
      </p:sp>
      <p:sp>
        <p:nvSpPr>
          <p:cNvPr id="3" name="Tijdelijke aanduiding voor inhoud 2">
            <a:extLst>
              <a:ext uri="{FF2B5EF4-FFF2-40B4-BE49-F238E27FC236}">
                <a16:creationId xmlns:a16="http://schemas.microsoft.com/office/drawing/2014/main" id="{F6E3B69D-5D90-F07B-4CA8-8BB7029CD0C2}"/>
              </a:ext>
            </a:extLst>
          </p:cNvPr>
          <p:cNvSpPr>
            <a:spLocks noGrp="1"/>
          </p:cNvSpPr>
          <p:nvPr>
            <p:ph idx="1"/>
          </p:nvPr>
        </p:nvSpPr>
        <p:spPr>
          <a:xfrm>
            <a:off x="4124541" y="1465401"/>
            <a:ext cx="7315200" cy="4351338"/>
          </a:xfrm>
        </p:spPr>
        <p:txBody>
          <a:bodyPr>
            <a:noAutofit/>
          </a:bodyPr>
          <a:lstStyle/>
          <a:p>
            <a:pPr marL="0" indent="0">
              <a:buNone/>
            </a:pPr>
            <a:r>
              <a:rPr lang="nl-NL" sz="1800" b="1" dirty="0">
                <a:solidFill>
                  <a:srgbClr val="00AEEF"/>
                </a:solidFill>
                <a:latin typeface="Myriad Pro" panose="020B0403030403020204" pitchFamily="34" charset="0"/>
              </a:rPr>
              <a:t>Visie gevraagd</a:t>
            </a:r>
          </a:p>
          <a:p>
            <a:pPr marL="0" indent="0">
              <a:buNone/>
            </a:pPr>
            <a:r>
              <a:rPr lang="nl-NL" sz="1800" dirty="0">
                <a:latin typeface="Calibri" panose="020F0502020204030204" pitchFamily="34" charset="0"/>
                <a:cs typeface="Calibri" panose="020F0502020204030204" pitchFamily="34" charset="0"/>
              </a:rPr>
              <a:t>Gezondheid en welzijn onder druk, groter beroep op zorg en ondersteuning.</a:t>
            </a:r>
            <a:br>
              <a:rPr lang="nl-NL" sz="1800" dirty="0">
                <a:latin typeface="Calibri" panose="020F0502020204030204" pitchFamily="34" charset="0"/>
                <a:cs typeface="Calibri" panose="020F0502020204030204" pitchFamily="34" charset="0"/>
              </a:rPr>
            </a:br>
            <a:r>
              <a:rPr lang="nl-NL" sz="1800" dirty="0">
                <a:latin typeface="Calibri" panose="020F0502020204030204" pitchFamily="34" charset="0"/>
                <a:cs typeface="Calibri" panose="020F0502020204030204" pitchFamily="34" charset="0"/>
              </a:rPr>
              <a:t>Er zijn minder professionals, mantelzorgers, vrijwilligers. Hoe vangen we dat op? En wat zetten we tegenover het beeld van een oudere en krimpende bevolking? </a:t>
            </a:r>
            <a:br>
              <a:rPr lang="nl-NL" sz="1800" dirty="0">
                <a:latin typeface="Calibri" panose="020F0502020204030204" pitchFamily="34" charset="0"/>
                <a:cs typeface="Calibri" panose="020F0502020204030204" pitchFamily="34" charset="0"/>
              </a:rPr>
            </a:br>
            <a:br>
              <a:rPr lang="nl-NL" sz="1800" b="1" dirty="0">
                <a:solidFill>
                  <a:srgbClr val="00AEEF"/>
                </a:solidFill>
                <a:latin typeface="Calibri" panose="020F0502020204030204" pitchFamily="34" charset="0"/>
                <a:cs typeface="Calibri" panose="020F0502020204030204" pitchFamily="34" charset="0"/>
              </a:rPr>
            </a:br>
            <a:r>
              <a:rPr lang="nl-NL" sz="1800" b="1" dirty="0">
                <a:solidFill>
                  <a:srgbClr val="00AEEF"/>
                </a:solidFill>
                <a:latin typeface="Calibri" panose="020F0502020204030204" pitchFamily="34" charset="0"/>
                <a:cs typeface="Calibri" panose="020F0502020204030204" pitchFamily="34" charset="0"/>
              </a:rPr>
              <a:t>Wat zijn de strategische doelen en keuzes voor 2040?</a:t>
            </a:r>
          </a:p>
          <a:p>
            <a:r>
              <a:rPr lang="nl-NL" sz="1800" dirty="0">
                <a:latin typeface="Calibri" panose="020F0502020204030204" pitchFamily="34" charset="0"/>
                <a:cs typeface="Calibri" panose="020F0502020204030204" pitchFamily="34" charset="0"/>
              </a:rPr>
              <a:t>Welzijn, een sterke sociale basis </a:t>
            </a:r>
          </a:p>
          <a:p>
            <a:r>
              <a:rPr lang="nl-NL" sz="1800" dirty="0">
                <a:latin typeface="Calibri" panose="020F0502020204030204" pitchFamily="34" charset="0"/>
                <a:cs typeface="Calibri" panose="020F0502020204030204" pitchFamily="34" charset="0"/>
              </a:rPr>
              <a:t>Toegang tot zorg en ondersteuning </a:t>
            </a:r>
          </a:p>
          <a:p>
            <a:r>
              <a:rPr lang="nl-NL" sz="1800" dirty="0">
                <a:latin typeface="Calibri" panose="020F0502020204030204" pitchFamily="34" charset="0"/>
                <a:cs typeface="Calibri" panose="020F0502020204030204" pitchFamily="34" charset="0"/>
              </a:rPr>
              <a:t>Opgroeien in een kansrijke omgeving (jeugdhulp en onderwijs)</a:t>
            </a:r>
          </a:p>
          <a:p>
            <a:r>
              <a:rPr lang="nl-NL" sz="1800" dirty="0">
                <a:latin typeface="Calibri" panose="020F0502020204030204" pitchFamily="34" charset="0"/>
                <a:cs typeface="Calibri" panose="020F0502020204030204" pitchFamily="34" charset="0"/>
              </a:rPr>
              <a:t>Gezond en actief leven</a:t>
            </a:r>
          </a:p>
          <a:p>
            <a:r>
              <a:rPr lang="nl-NL" sz="1800" dirty="0">
                <a:latin typeface="Calibri" panose="020F0502020204030204" pitchFamily="34" charset="0"/>
                <a:cs typeface="Calibri" panose="020F0502020204030204" pitchFamily="34" charset="0"/>
              </a:rPr>
              <a:t>Kunst, cultuur en erfgoed</a:t>
            </a:r>
            <a:br>
              <a:rPr lang="nl-NL" sz="1800" dirty="0">
                <a:latin typeface="Calibri" panose="020F0502020204030204" pitchFamily="34" charset="0"/>
                <a:cs typeface="Calibri" panose="020F0502020204030204" pitchFamily="34" charset="0"/>
              </a:rPr>
            </a:br>
            <a:endParaRPr lang="nl-NL" sz="1800" dirty="0">
              <a:latin typeface="Calibri" panose="020F0502020204030204" pitchFamily="34" charset="0"/>
              <a:cs typeface="Calibri" panose="020F0502020204030204" pitchFamily="34" charset="0"/>
            </a:endParaRPr>
          </a:p>
          <a:p>
            <a:pPr marL="0" indent="0">
              <a:buNone/>
            </a:pPr>
            <a:br>
              <a:rPr lang="nl-NL" sz="1800" b="1" dirty="0">
                <a:solidFill>
                  <a:srgbClr val="00AEEF"/>
                </a:solidFill>
                <a:latin typeface="Calibri" panose="020F0502020204030204" pitchFamily="34" charset="0"/>
                <a:cs typeface="Calibri" panose="020F0502020204030204" pitchFamily="34" charset="0"/>
              </a:rPr>
            </a:br>
            <a:endParaRPr lang="nl-NL" sz="1800" b="1" dirty="0">
              <a:solidFill>
                <a:srgbClr val="00AEEF"/>
              </a:solidFill>
              <a:latin typeface="Calibri" panose="020F0502020204030204" pitchFamily="34" charset="0"/>
              <a:cs typeface="Calibri" panose="020F0502020204030204" pitchFamily="34" charset="0"/>
            </a:endParaRPr>
          </a:p>
        </p:txBody>
      </p:sp>
      <p:pic>
        <p:nvPicPr>
          <p:cNvPr id="5" name="Afbeelding 4" descr="Afbeelding met Elektrisch blauw, Graphics, blauw, schermopname&#10;&#10;Automatisch gegenereerde beschrijving">
            <a:extLst>
              <a:ext uri="{FF2B5EF4-FFF2-40B4-BE49-F238E27FC236}">
                <a16:creationId xmlns:a16="http://schemas.microsoft.com/office/drawing/2014/main" id="{D7E399B6-9CB2-40A3-B7E2-C2B76E939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Tree>
    <p:extLst>
      <p:ext uri="{BB962C8B-B14F-4D97-AF65-F5344CB8AC3E}">
        <p14:creationId xmlns:p14="http://schemas.microsoft.com/office/powerpoint/2010/main" val="175664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afbeelding 7" descr="Afbeelding met persoon, kleding, pols, overdekt&#10;&#10;Automatisch gegenereerde beschrijving">
            <a:extLst>
              <a:ext uri="{FF2B5EF4-FFF2-40B4-BE49-F238E27FC236}">
                <a16:creationId xmlns:a16="http://schemas.microsoft.com/office/drawing/2014/main" id="{9704F503-813F-D205-35A2-CEE05C791F44}"/>
              </a:ext>
            </a:extLst>
          </p:cNvPr>
          <p:cNvPicPr>
            <a:picLocks noGrp="1" noChangeAspect="1"/>
          </p:cNvPicPr>
          <p:nvPr>
            <p:ph type="pic" idx="13"/>
          </p:nvPr>
        </p:nvPicPr>
        <p:blipFill>
          <a:blip r:embed="rId3"/>
          <a:srcRect l="219" r="219"/>
          <a:stretch>
            <a:fillRect/>
          </a:stretch>
        </p:blipFill>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4038600" y="196439"/>
            <a:ext cx="7315200" cy="676136"/>
          </a:xfrm>
        </p:spPr>
        <p:txBody>
          <a:bodyPr>
            <a:normAutofit/>
          </a:bodyPr>
          <a:lstStyle/>
          <a:p>
            <a:r>
              <a:rPr lang="nl-NL" dirty="0"/>
              <a:t>Input kwaliteit van Leven: </a:t>
            </a:r>
          </a:p>
        </p:txBody>
      </p:sp>
      <p:sp>
        <p:nvSpPr>
          <p:cNvPr id="3" name="Tijdelijke aanduiding voor inhoud 2">
            <a:extLst>
              <a:ext uri="{FF2B5EF4-FFF2-40B4-BE49-F238E27FC236}">
                <a16:creationId xmlns:a16="http://schemas.microsoft.com/office/drawing/2014/main" id="{F6E3B69D-5D90-F07B-4CA8-8BB7029CD0C2}"/>
              </a:ext>
            </a:extLst>
          </p:cNvPr>
          <p:cNvSpPr>
            <a:spLocks noGrp="1"/>
          </p:cNvSpPr>
          <p:nvPr>
            <p:ph idx="1"/>
          </p:nvPr>
        </p:nvSpPr>
        <p:spPr>
          <a:xfrm>
            <a:off x="4038600" y="872575"/>
            <a:ext cx="7315200" cy="5451612"/>
          </a:xfrm>
        </p:spPr>
        <p:txBody>
          <a:bodyPr vert="horz" lIns="91440" tIns="45720" rIns="91440" bIns="45720" rtlCol="0" anchor="t">
            <a:noAutofit/>
          </a:bodyPr>
          <a:lstStyle/>
          <a:p>
            <a:pPr marL="0" indent="0">
              <a:buNone/>
            </a:pPr>
            <a:r>
              <a:rPr lang="nl-NL" sz="1800" dirty="0">
                <a:solidFill>
                  <a:srgbClr val="002060"/>
                </a:solidFill>
                <a:latin typeface="Calibri"/>
                <a:ea typeface="Calibri"/>
                <a:cs typeface="Calibri"/>
              </a:rPr>
              <a:t>Welzijn - Zorg</a:t>
            </a:r>
            <a:endParaRPr lang="nl-NL" sz="1800" dirty="0">
              <a:solidFill>
                <a:srgbClr val="002060"/>
              </a:solidFill>
              <a:latin typeface="Calibri" panose="020F0502020204030204" pitchFamily="34" charset="0"/>
              <a:ea typeface="Calibri"/>
              <a:cs typeface="Calibri" panose="020F0502020204030204" pitchFamily="34" charset="0"/>
            </a:endParaRPr>
          </a:p>
          <a:p>
            <a:pPr>
              <a:buFont typeface="Calibri"/>
              <a:buChar char="-"/>
            </a:pPr>
            <a:r>
              <a:rPr lang="nl-NL" sz="1800" dirty="0">
                <a:solidFill>
                  <a:srgbClr val="002060"/>
                </a:solidFill>
                <a:latin typeface="Calibri"/>
                <a:ea typeface="Calibri"/>
                <a:cs typeface="Calibri"/>
              </a:rPr>
              <a:t>Inzetten en versterken van gemeenschappen voor samenredzaamheid</a:t>
            </a:r>
          </a:p>
          <a:p>
            <a:pPr>
              <a:buFont typeface="Calibri"/>
              <a:buChar char="-"/>
            </a:pPr>
            <a:r>
              <a:rPr lang="nl-NL" sz="1800" dirty="0">
                <a:solidFill>
                  <a:schemeClr val="tx1">
                    <a:lumMod val="95000"/>
                    <a:lumOff val="5000"/>
                  </a:schemeClr>
                </a:solidFill>
                <a:latin typeface="Calibri"/>
                <a:ea typeface="Calibri"/>
                <a:cs typeface="Calibri"/>
              </a:rPr>
              <a:t>Garanderen toegang van tot de zorg </a:t>
            </a:r>
            <a:r>
              <a:rPr lang="nl-NL" sz="1800" dirty="0">
                <a:solidFill>
                  <a:srgbClr val="002060"/>
                </a:solidFill>
                <a:latin typeface="Calibri"/>
                <a:ea typeface="Calibri"/>
                <a:cs typeface="Calibri"/>
              </a:rPr>
              <a:t>en ondersteuning</a:t>
            </a:r>
          </a:p>
          <a:p>
            <a:pPr>
              <a:buFont typeface="Calibri"/>
              <a:buChar char="-"/>
            </a:pPr>
            <a:r>
              <a:rPr lang="nl-NL" sz="1800" dirty="0">
                <a:solidFill>
                  <a:srgbClr val="002060"/>
                </a:solidFill>
                <a:latin typeface="Calibri"/>
                <a:ea typeface="Calibri"/>
                <a:cs typeface="Calibri"/>
              </a:rPr>
              <a:t>Gezond en actief leven in een kansrijke omgeving</a:t>
            </a:r>
            <a:endParaRPr lang="nl-NL" sz="1800" dirty="0">
              <a:solidFill>
                <a:srgbClr val="002060"/>
              </a:solidFill>
              <a:latin typeface="Calibri" panose="020F0502020204030204" pitchFamily="34" charset="0"/>
              <a:ea typeface="Calibri"/>
              <a:cs typeface="Calibri" panose="020F0502020204030204" pitchFamily="34" charset="0"/>
            </a:endParaRPr>
          </a:p>
          <a:p>
            <a:pPr marL="0" indent="0">
              <a:buNone/>
            </a:pPr>
            <a:br>
              <a:rPr lang="nl-NL" sz="1800" dirty="0">
                <a:latin typeface="Calibri" panose="020F0502020204030204" pitchFamily="34" charset="0"/>
                <a:cs typeface="Calibri" panose="020F0502020204030204" pitchFamily="34" charset="0"/>
              </a:rPr>
            </a:br>
            <a:r>
              <a:rPr lang="nl-NL" sz="1800" dirty="0">
                <a:solidFill>
                  <a:srgbClr val="002060"/>
                </a:solidFill>
                <a:latin typeface="Calibri"/>
                <a:ea typeface="Calibri"/>
                <a:cs typeface="Calibri"/>
              </a:rPr>
              <a:t>Cultuur, kunst en erfgoed</a:t>
            </a:r>
          </a:p>
          <a:p>
            <a:pPr>
              <a:buFont typeface="Calibri"/>
              <a:buChar char="-"/>
            </a:pPr>
            <a:r>
              <a:rPr lang="nl-NL" sz="1800" dirty="0">
                <a:solidFill>
                  <a:srgbClr val="002060"/>
                </a:solidFill>
                <a:latin typeface="Calibri"/>
                <a:ea typeface="Calibri"/>
                <a:cs typeface="Calibri"/>
              </a:rPr>
              <a:t>Aantrekkelijk (ook) voor jongeren (jaarrond aantrekkelijk aanbod) </a:t>
            </a:r>
            <a:endParaRPr lang="nl-NL" sz="1800" dirty="0">
              <a:solidFill>
                <a:srgbClr val="002060"/>
              </a:solidFill>
              <a:latin typeface="Calibri" panose="020F0502020204030204" pitchFamily="34" charset="0"/>
              <a:ea typeface="Calibri"/>
              <a:cs typeface="Calibri" panose="020F0502020204030204" pitchFamily="34" charset="0"/>
            </a:endParaRPr>
          </a:p>
          <a:p>
            <a:pPr>
              <a:buFont typeface="Calibri"/>
              <a:buChar char="-"/>
            </a:pPr>
            <a:r>
              <a:rPr lang="nl-NL" sz="1800" dirty="0">
                <a:solidFill>
                  <a:srgbClr val="002060"/>
                </a:solidFill>
                <a:latin typeface="Calibri"/>
                <a:ea typeface="Calibri"/>
                <a:cs typeface="Calibri"/>
              </a:rPr>
              <a:t>Beleving inwoners, recreanten en toeristen vasthouden en versterken</a:t>
            </a:r>
          </a:p>
          <a:p>
            <a:pPr>
              <a:buFont typeface="Calibri"/>
              <a:buChar char="-"/>
            </a:pPr>
            <a:r>
              <a:rPr lang="nl-NL" sz="1800" dirty="0">
                <a:solidFill>
                  <a:srgbClr val="002060"/>
                </a:solidFill>
                <a:latin typeface="Calibri"/>
                <a:ea typeface="Calibri"/>
                <a:cs typeface="Calibri"/>
              </a:rPr>
              <a:t>Actief beschermen van erfgoed</a:t>
            </a:r>
            <a:br>
              <a:rPr lang="nl-NL" sz="1800" dirty="0">
                <a:latin typeface="Calibri" panose="020F0502020204030204" pitchFamily="34" charset="0"/>
                <a:cs typeface="Calibri" panose="020F0502020204030204" pitchFamily="34" charset="0"/>
              </a:rPr>
            </a:br>
            <a:endParaRPr lang="nl-NL" sz="18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nl-NL" sz="1800" dirty="0">
                <a:solidFill>
                  <a:srgbClr val="002060"/>
                </a:solidFill>
                <a:latin typeface="Calibri"/>
                <a:ea typeface="Calibri"/>
                <a:cs typeface="Calibri"/>
              </a:rPr>
              <a:t>Onderwijs:</a:t>
            </a:r>
          </a:p>
          <a:p>
            <a:pPr marL="0" indent="0">
              <a:buNone/>
            </a:pPr>
            <a:r>
              <a:rPr lang="nl-NL" sz="1800" dirty="0">
                <a:solidFill>
                  <a:srgbClr val="002060"/>
                </a:solidFill>
                <a:latin typeface="Calibri"/>
                <a:ea typeface="Calibri"/>
                <a:cs typeface="Calibri"/>
              </a:rPr>
              <a:t>-  Verbinden van onderwijs en ondernemers om jongeren kansen te bieden</a:t>
            </a:r>
            <a:endParaRPr lang="nl-NL" sz="1800" dirty="0">
              <a:solidFill>
                <a:srgbClr val="002060"/>
              </a:solidFill>
              <a:latin typeface="Calibri" panose="020F0502020204030204" pitchFamily="34" charset="0"/>
              <a:ea typeface="Calibri"/>
              <a:cs typeface="Calibri" panose="020F0502020204030204" pitchFamily="34" charset="0"/>
            </a:endParaRPr>
          </a:p>
          <a:p>
            <a:pPr>
              <a:buFont typeface="Calibri" panose="020B0604020202020204" pitchFamily="34" charset="0"/>
              <a:buChar char="-"/>
            </a:pPr>
            <a:r>
              <a:rPr lang="nl-NL" sz="1800" dirty="0">
                <a:solidFill>
                  <a:srgbClr val="002060"/>
                </a:solidFill>
                <a:latin typeface="Calibri"/>
                <a:ea typeface="Calibri"/>
                <a:cs typeface="Calibri"/>
              </a:rPr>
              <a:t>Jongeren inschakelen voor maatschappelijke opgaven   </a:t>
            </a:r>
            <a:endParaRPr lang="nl-NL" sz="1800" dirty="0">
              <a:solidFill>
                <a:srgbClr val="002060"/>
              </a:solidFill>
              <a:latin typeface="Calibri" panose="020F0502020204030204" pitchFamily="34" charset="0"/>
              <a:ea typeface="Calibri"/>
              <a:cs typeface="Calibri" panose="020F0502020204030204" pitchFamily="34" charset="0"/>
            </a:endParaRPr>
          </a:p>
        </p:txBody>
      </p:sp>
      <p:pic>
        <p:nvPicPr>
          <p:cNvPr id="5" name="Afbeelding 4" descr="Afbeelding met Elektrisch blauw, Graphics, blauw, schermopname&#10;&#10;Automatisch gegenereerde beschrijving">
            <a:extLst>
              <a:ext uri="{FF2B5EF4-FFF2-40B4-BE49-F238E27FC236}">
                <a16:creationId xmlns:a16="http://schemas.microsoft.com/office/drawing/2014/main" id="{D7E399B6-9CB2-40A3-B7E2-C2B76E939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Tree>
    <p:extLst>
      <p:ext uri="{BB962C8B-B14F-4D97-AF65-F5344CB8AC3E}">
        <p14:creationId xmlns:p14="http://schemas.microsoft.com/office/powerpoint/2010/main" val="1906774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1053750-910A-1A7A-4A29-31C546BD7672}"/>
              </a:ext>
            </a:extLst>
          </p:cNvPr>
          <p:cNvSpPr>
            <a:spLocks noGrp="1"/>
          </p:cNvSpPr>
          <p:nvPr>
            <p:ph type="title" idx="4294967295"/>
          </p:nvPr>
        </p:nvSpPr>
        <p:spPr>
          <a:xfrm>
            <a:off x="159327" y="500062"/>
            <a:ext cx="10515600" cy="1325563"/>
          </a:xfrm>
        </p:spPr>
        <p:txBody>
          <a:bodyPr/>
          <a:lstStyle/>
          <a:p>
            <a:r>
              <a:rPr lang="nl-NL" dirty="0"/>
              <a:t>Mentimeter </a:t>
            </a:r>
            <a:br>
              <a:rPr lang="nl-NL" dirty="0"/>
            </a:br>
            <a:r>
              <a:rPr lang="nl-NL" dirty="0"/>
              <a:t>vragen </a:t>
            </a:r>
          </a:p>
        </p:txBody>
      </p:sp>
      <p:sp>
        <p:nvSpPr>
          <p:cNvPr id="5" name="Tijdelijke aanduiding voor inhoud 4">
            <a:extLst>
              <a:ext uri="{FF2B5EF4-FFF2-40B4-BE49-F238E27FC236}">
                <a16:creationId xmlns:a16="http://schemas.microsoft.com/office/drawing/2014/main" id="{5510773A-AA55-AF93-1C64-11A1EDD74620}"/>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1162034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afbeelding 5">
            <a:extLst>
              <a:ext uri="{FF2B5EF4-FFF2-40B4-BE49-F238E27FC236}">
                <a16:creationId xmlns:a16="http://schemas.microsoft.com/office/drawing/2014/main" id="{CEA82429-0ACA-217F-0018-378FF8EB298C}"/>
              </a:ext>
            </a:extLst>
          </p:cNvPr>
          <p:cNvPicPr>
            <a:picLocks noGrp="1" noChangeAspect="1"/>
          </p:cNvPicPr>
          <p:nvPr>
            <p:ph type="pic" idx="13"/>
          </p:nvPr>
        </p:nvPicPr>
        <p:blipFill>
          <a:blip r:embed="rId3"/>
          <a:srcRect l="219" r="219"/>
          <a:stretch/>
        </p:blipFill>
        <p:spPr>
          <a:xfrm>
            <a:off x="0" y="0"/>
            <a:ext cx="3581400" cy="6858000"/>
          </a:xfrm>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4038600" y="365125"/>
            <a:ext cx="7315200" cy="1325563"/>
          </a:xfrm>
        </p:spPr>
        <p:txBody>
          <a:bodyPr>
            <a:normAutofit/>
          </a:bodyPr>
          <a:lstStyle/>
          <a:p>
            <a:r>
              <a:rPr lang="nl-NL" dirty="0"/>
              <a:t>2. Kwaliteit van Wonen:</a:t>
            </a:r>
          </a:p>
        </p:txBody>
      </p:sp>
      <p:sp>
        <p:nvSpPr>
          <p:cNvPr id="3" name="Tijdelijke aanduiding voor inhoud 2">
            <a:extLst>
              <a:ext uri="{FF2B5EF4-FFF2-40B4-BE49-F238E27FC236}">
                <a16:creationId xmlns:a16="http://schemas.microsoft.com/office/drawing/2014/main" id="{F6E3B69D-5D90-F07B-4CA8-8BB7029CD0C2}"/>
              </a:ext>
            </a:extLst>
          </p:cNvPr>
          <p:cNvSpPr>
            <a:spLocks noGrp="1"/>
          </p:cNvSpPr>
          <p:nvPr>
            <p:ph idx="1"/>
          </p:nvPr>
        </p:nvSpPr>
        <p:spPr>
          <a:xfrm>
            <a:off x="4038600" y="1690688"/>
            <a:ext cx="7315200" cy="4351338"/>
          </a:xfrm>
        </p:spPr>
        <p:txBody>
          <a:bodyPr>
            <a:noAutofit/>
          </a:bodyPr>
          <a:lstStyle/>
          <a:p>
            <a:pPr marL="0" indent="0">
              <a:buNone/>
            </a:pPr>
            <a:r>
              <a:rPr lang="nl-NL" sz="1800" b="1" dirty="0">
                <a:solidFill>
                  <a:srgbClr val="00AEEF"/>
                </a:solidFill>
                <a:latin typeface="Calibri" panose="020F0502020204030204" pitchFamily="34" charset="0"/>
                <a:cs typeface="Calibri" panose="020F0502020204030204" pitchFamily="34" charset="0"/>
              </a:rPr>
              <a:t>Visie gevraagd </a:t>
            </a:r>
          </a:p>
          <a:p>
            <a:pPr marL="0" indent="0" algn="l" fontAlgn="base">
              <a:buNone/>
            </a:pPr>
            <a:r>
              <a:rPr lang="nl-NL" sz="1800" b="0" i="0" u="none" strike="noStrike" dirty="0">
                <a:solidFill>
                  <a:srgbClr val="000000"/>
                </a:solidFill>
                <a:effectLst/>
                <a:latin typeface="Aptos" panose="020B0004020202020204" pitchFamily="34" charset="0"/>
              </a:rPr>
              <a:t>We zijn op weg naar een klimaat- en energieneutraal eiland als duurzame kustbestemming voor inwoners en gasten. Om naar wens en behoefte te kunnen wonen, bouwen we meer en divers, met oog voor nieuwe woonvormen. De bereikbaarheid moet daarbij op orde zijn. </a:t>
            </a:r>
            <a:br>
              <a:rPr lang="nl-NL" sz="1800" b="0" i="0" u="none" strike="noStrike" dirty="0">
                <a:solidFill>
                  <a:srgbClr val="000000"/>
                </a:solidFill>
                <a:effectLst/>
                <a:latin typeface="Aptos" panose="020B0004020202020204" pitchFamily="34" charset="0"/>
              </a:rPr>
            </a:br>
            <a:r>
              <a:rPr lang="nl-NL" sz="1800" b="0" i="0" u="none" strike="noStrike" dirty="0">
                <a:solidFill>
                  <a:srgbClr val="000000"/>
                </a:solidFill>
                <a:effectLst/>
                <a:latin typeface="Aptos" panose="020B0004020202020204" pitchFamily="34" charset="0"/>
              </a:rPr>
              <a:t>Daarbij willen </a:t>
            </a:r>
            <a:r>
              <a:rPr lang="nl-NL" sz="1800" dirty="0">
                <a:solidFill>
                  <a:srgbClr val="000000"/>
                </a:solidFill>
                <a:latin typeface="Aptos" panose="020B0004020202020204" pitchFamily="34" charset="0"/>
              </a:rPr>
              <a:t>we </a:t>
            </a:r>
            <a:r>
              <a:rPr lang="nl-NL" sz="1800" b="0" i="0" u="none" strike="noStrike" dirty="0">
                <a:solidFill>
                  <a:srgbClr val="000000"/>
                </a:solidFill>
                <a:effectLst/>
                <a:latin typeface="Aptos" panose="020B0004020202020204" pitchFamily="34" charset="0"/>
              </a:rPr>
              <a:t>tegelijkertijd de rust en ruimte van ons landschap beschermen  en ons erfgoed beschermen</a:t>
            </a:r>
            <a:br>
              <a:rPr lang="nl-NL" sz="1800" b="0" i="0" u="none" strike="noStrike" dirty="0">
                <a:solidFill>
                  <a:srgbClr val="000000"/>
                </a:solidFill>
                <a:effectLst/>
                <a:latin typeface="Aptos" panose="020B0004020202020204" pitchFamily="34" charset="0"/>
              </a:rPr>
            </a:br>
            <a:r>
              <a:rPr lang="nl-NL" sz="1800" b="0" i="0" u="none" strike="noStrike" dirty="0">
                <a:solidFill>
                  <a:srgbClr val="000000"/>
                </a:solidFill>
                <a:effectLst/>
                <a:latin typeface="Aptos" panose="020B0004020202020204" pitchFamily="34" charset="0"/>
              </a:rPr>
              <a:t>​</a:t>
            </a:r>
          </a:p>
          <a:p>
            <a:pPr marL="514350" indent="-285750" fontAlgn="base"/>
            <a:r>
              <a:rPr lang="nl-NL" sz="1800" b="0" i="0" u="none" strike="noStrike" dirty="0">
                <a:solidFill>
                  <a:srgbClr val="000000"/>
                </a:solidFill>
                <a:effectLst/>
                <a:latin typeface="Aptos" panose="020B0004020202020204" pitchFamily="34" charset="0"/>
              </a:rPr>
              <a:t>Wonen en bouwen​</a:t>
            </a:r>
          </a:p>
          <a:p>
            <a:pPr marL="457200" indent="-228600" algn="l" fontAlgn="base"/>
            <a:r>
              <a:rPr lang="nl-NL" sz="1800" b="0" i="0" u="none" strike="noStrike" dirty="0">
                <a:solidFill>
                  <a:srgbClr val="000000"/>
                </a:solidFill>
                <a:effectLst/>
                <a:latin typeface="Aptos" panose="020B0004020202020204" pitchFamily="34" charset="0"/>
              </a:rPr>
              <a:t> Duurzame ruimtelijke ontwikkeling ​</a:t>
            </a:r>
          </a:p>
          <a:p>
            <a:pPr marL="457200" indent="-228600" algn="l" fontAlgn="base"/>
            <a:r>
              <a:rPr lang="nl-NL" sz="1800" b="0" i="0" u="none" strike="noStrike" dirty="0">
                <a:solidFill>
                  <a:srgbClr val="000000"/>
                </a:solidFill>
                <a:effectLst/>
                <a:latin typeface="Aptos" panose="020B0004020202020204" pitchFamily="34" charset="0"/>
              </a:rPr>
              <a:t>Mobiliteit en bereikbaarheid ​</a:t>
            </a:r>
          </a:p>
          <a:p>
            <a:br>
              <a:rPr lang="nl-NL" sz="1200" dirty="0"/>
            </a:br>
            <a:endParaRPr lang="nl-NL" sz="1600" dirty="0">
              <a:latin typeface="Calibri" panose="020F0502020204030204" pitchFamily="34" charset="0"/>
              <a:cs typeface="Calibri" panose="020F0502020204030204" pitchFamily="34" charset="0"/>
            </a:endParaRPr>
          </a:p>
          <a:p>
            <a:pPr marL="0" indent="0">
              <a:buNone/>
            </a:pPr>
            <a:endParaRPr lang="nl-NL" sz="1600" b="1" dirty="0">
              <a:solidFill>
                <a:srgbClr val="00AEEF"/>
              </a:solidFill>
              <a:latin typeface="Calibri" panose="020F0502020204030204" pitchFamily="34" charset="0"/>
              <a:cs typeface="Calibri" panose="020F0502020204030204" pitchFamily="34" charset="0"/>
            </a:endParaRPr>
          </a:p>
        </p:txBody>
      </p:sp>
      <p:pic>
        <p:nvPicPr>
          <p:cNvPr id="5" name="Afbeelding 4" descr="Afbeelding met Elektrisch blauw, Graphics, blauw, schermopname&#10;&#10;Automatisch gegenereerde beschrijving">
            <a:extLst>
              <a:ext uri="{FF2B5EF4-FFF2-40B4-BE49-F238E27FC236}">
                <a16:creationId xmlns:a16="http://schemas.microsoft.com/office/drawing/2014/main" id="{D7E399B6-9CB2-40A3-B7E2-C2B76E939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Tree>
    <p:extLst>
      <p:ext uri="{BB962C8B-B14F-4D97-AF65-F5344CB8AC3E}">
        <p14:creationId xmlns:p14="http://schemas.microsoft.com/office/powerpoint/2010/main" val="29669956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afbeelding 5">
            <a:extLst>
              <a:ext uri="{FF2B5EF4-FFF2-40B4-BE49-F238E27FC236}">
                <a16:creationId xmlns:a16="http://schemas.microsoft.com/office/drawing/2014/main" id="{CEA82429-0ACA-217F-0018-378FF8EB298C}"/>
              </a:ext>
            </a:extLst>
          </p:cNvPr>
          <p:cNvPicPr>
            <a:picLocks noGrp="1" noChangeAspect="1"/>
          </p:cNvPicPr>
          <p:nvPr>
            <p:ph type="pic" idx="13"/>
          </p:nvPr>
        </p:nvPicPr>
        <p:blipFill>
          <a:blip r:embed="rId3"/>
          <a:srcRect l="219" r="219"/>
          <a:stretch/>
        </p:blipFill>
        <p:spPr>
          <a:xfrm>
            <a:off x="0" y="0"/>
            <a:ext cx="3581400" cy="6858000"/>
          </a:xfrm>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4038600" y="365125"/>
            <a:ext cx="7315200" cy="1325563"/>
          </a:xfrm>
        </p:spPr>
        <p:txBody>
          <a:bodyPr>
            <a:normAutofit/>
          </a:bodyPr>
          <a:lstStyle/>
          <a:p>
            <a:r>
              <a:rPr lang="nl-NL" dirty="0"/>
              <a:t>Opgehaald over </a:t>
            </a:r>
            <a:br>
              <a:rPr lang="nl-NL" dirty="0"/>
            </a:br>
            <a:r>
              <a:rPr lang="nl-NL" dirty="0"/>
              <a:t>kwaliteit van Wonen:</a:t>
            </a:r>
          </a:p>
        </p:txBody>
      </p:sp>
      <p:sp>
        <p:nvSpPr>
          <p:cNvPr id="3" name="Tijdelijke aanduiding voor inhoud 2">
            <a:extLst>
              <a:ext uri="{FF2B5EF4-FFF2-40B4-BE49-F238E27FC236}">
                <a16:creationId xmlns:a16="http://schemas.microsoft.com/office/drawing/2014/main" id="{F6E3B69D-5D90-F07B-4CA8-8BB7029CD0C2}"/>
              </a:ext>
            </a:extLst>
          </p:cNvPr>
          <p:cNvSpPr>
            <a:spLocks noGrp="1"/>
          </p:cNvSpPr>
          <p:nvPr>
            <p:ph idx="1"/>
          </p:nvPr>
        </p:nvSpPr>
        <p:spPr>
          <a:xfrm>
            <a:off x="4038600" y="1690688"/>
            <a:ext cx="7315200" cy="4351338"/>
          </a:xfrm>
        </p:spPr>
        <p:txBody>
          <a:bodyPr>
            <a:noAutofit/>
          </a:bodyPr>
          <a:lstStyle/>
          <a:p>
            <a:pPr marL="0" indent="0">
              <a:buNone/>
            </a:pPr>
            <a:r>
              <a:rPr lang="nl-NL" sz="1800" b="1" dirty="0">
                <a:solidFill>
                  <a:srgbClr val="00AEEF"/>
                </a:solidFill>
                <a:latin typeface="Calibri" panose="020F0502020204030204" pitchFamily="34" charset="0"/>
                <a:cs typeface="Calibri" panose="020F0502020204030204" pitchFamily="34" charset="0"/>
              </a:rPr>
              <a:t>Wooneiland</a:t>
            </a:r>
          </a:p>
          <a:p>
            <a:pPr>
              <a:buFontTx/>
              <a:buChar char="-"/>
            </a:pPr>
            <a:r>
              <a:rPr lang="nl-NL" sz="1600" dirty="0">
                <a:latin typeface="Calibri" panose="020F0502020204030204" pitchFamily="34" charset="0"/>
                <a:cs typeface="Calibri" panose="020F0502020204030204" pitchFamily="34" charset="0"/>
              </a:rPr>
              <a:t>Meer, anders en beter bouwen voor zowel jongeren als ouderen met passende woonvormen met het oog op vergrijzing en samenredzaamheid </a:t>
            </a:r>
          </a:p>
          <a:p>
            <a:pPr>
              <a:buFontTx/>
              <a:buChar char="-"/>
            </a:pPr>
            <a:r>
              <a:rPr lang="nl-NL" sz="1600" dirty="0">
                <a:latin typeface="Calibri" panose="020F0502020204030204" pitchFamily="34" charset="0"/>
                <a:cs typeface="Calibri" panose="020F0502020204030204" pitchFamily="34" charset="0"/>
              </a:rPr>
              <a:t>Bepaalde parken omzetten van recreatie naar woonwijk</a:t>
            </a:r>
          </a:p>
          <a:p>
            <a:pPr>
              <a:buFontTx/>
              <a:buChar char="-"/>
            </a:pPr>
            <a:r>
              <a:rPr lang="nl-NL" sz="1600" dirty="0">
                <a:latin typeface="Calibri" panose="020F0502020204030204" pitchFamily="34" charset="0"/>
                <a:cs typeface="Calibri" panose="020F0502020204030204" pitchFamily="34" charset="0"/>
              </a:rPr>
              <a:t>Terugdringen tweede woningen</a:t>
            </a:r>
          </a:p>
          <a:p>
            <a:pPr>
              <a:buFontTx/>
              <a:buChar char="-"/>
            </a:pPr>
            <a:r>
              <a:rPr lang="nl-NL" sz="1600" dirty="0">
                <a:latin typeface="Calibri" panose="020F0502020204030204" pitchFamily="34" charset="0"/>
                <a:cs typeface="Calibri" panose="020F0502020204030204" pitchFamily="34" charset="0"/>
              </a:rPr>
              <a:t>Voorrang voor mensen die hier een baan hebben of zijn opgegroeid </a:t>
            </a:r>
          </a:p>
          <a:p>
            <a:pPr>
              <a:buFontTx/>
              <a:buChar char="-"/>
            </a:pPr>
            <a:r>
              <a:rPr lang="nl-NL" sz="1600" dirty="0">
                <a:latin typeface="Calibri" panose="020F0502020204030204" pitchFamily="34" charset="0"/>
                <a:cs typeface="Calibri" panose="020F0502020204030204" pitchFamily="34" charset="0"/>
              </a:rPr>
              <a:t>Behoud van rust, ruimte en vergezichten van het landschap </a:t>
            </a:r>
          </a:p>
          <a:p>
            <a:pPr>
              <a:buFontTx/>
              <a:buChar char="-"/>
            </a:pPr>
            <a:r>
              <a:rPr lang="nl-NL" sz="1600" dirty="0">
                <a:latin typeface="Calibri" panose="020F0502020204030204" pitchFamily="34" charset="0"/>
                <a:cs typeface="Calibri" panose="020F0502020204030204" pitchFamily="34" charset="0"/>
              </a:rPr>
              <a:t>Inbreiden op locaties met voorheen bestemming werk </a:t>
            </a:r>
          </a:p>
          <a:p>
            <a:pPr>
              <a:buFontTx/>
              <a:buChar char="-"/>
            </a:pPr>
            <a:r>
              <a:rPr lang="nl-NL" sz="1600" dirty="0">
                <a:latin typeface="Calibri" panose="020F0502020204030204" pitchFamily="34" charset="0"/>
                <a:cs typeface="Calibri" panose="020F0502020204030204" pitchFamily="34" charset="0"/>
              </a:rPr>
              <a:t>Doorstroming bevorderen </a:t>
            </a:r>
          </a:p>
          <a:p>
            <a:pPr>
              <a:buFontTx/>
              <a:buChar char="-"/>
            </a:pPr>
            <a:r>
              <a:rPr lang="nl-NL" sz="1600" dirty="0">
                <a:latin typeface="Calibri" panose="020F0502020204030204" pitchFamily="34" charset="0"/>
                <a:cs typeface="Calibri" panose="020F0502020204030204" pitchFamily="34" charset="0"/>
              </a:rPr>
              <a:t>Goede verbindingen en bereikbaarheid </a:t>
            </a:r>
          </a:p>
          <a:p>
            <a:pPr marL="0" indent="0">
              <a:buNone/>
            </a:pPr>
            <a:endParaRPr lang="nl-NL" sz="1600" b="1" dirty="0">
              <a:solidFill>
                <a:srgbClr val="00AEEF"/>
              </a:solidFill>
              <a:latin typeface="Calibri" panose="020F0502020204030204" pitchFamily="34" charset="0"/>
              <a:cs typeface="Calibri" panose="020F0502020204030204" pitchFamily="34" charset="0"/>
            </a:endParaRPr>
          </a:p>
        </p:txBody>
      </p:sp>
      <p:pic>
        <p:nvPicPr>
          <p:cNvPr id="5" name="Afbeelding 4" descr="Afbeelding met Elektrisch blauw, Graphics, blauw, schermopname&#10;&#10;Automatisch gegenereerde beschrijving">
            <a:extLst>
              <a:ext uri="{FF2B5EF4-FFF2-40B4-BE49-F238E27FC236}">
                <a16:creationId xmlns:a16="http://schemas.microsoft.com/office/drawing/2014/main" id="{D7E399B6-9CB2-40A3-B7E2-C2B76E939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Tree>
    <p:extLst>
      <p:ext uri="{BB962C8B-B14F-4D97-AF65-F5344CB8AC3E}">
        <p14:creationId xmlns:p14="http://schemas.microsoft.com/office/powerpoint/2010/main" val="1787766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B16FAD9D-C4BB-15AD-E9BB-FA84C3BA912E}"/>
              </a:ext>
            </a:extLst>
          </p:cNvPr>
          <p:cNvSpPr>
            <a:spLocks noGrp="1"/>
          </p:cNvSpPr>
          <p:nvPr>
            <p:ph type="pic" idx="13"/>
          </p:nvPr>
        </p:nvSpPr>
        <p:spPr/>
        <p:txBody>
          <a:bodyPr/>
          <a:lstStyle/>
          <a:p>
            <a:endParaRPr lang="nl-NL" dirty="0"/>
          </a:p>
        </p:txBody>
      </p:sp>
      <p:sp>
        <p:nvSpPr>
          <p:cNvPr id="4" name="Titel 3">
            <a:extLst>
              <a:ext uri="{FF2B5EF4-FFF2-40B4-BE49-F238E27FC236}">
                <a16:creationId xmlns:a16="http://schemas.microsoft.com/office/drawing/2014/main" id="{D1053750-910A-1A7A-4A29-31C546BD7672}"/>
              </a:ext>
            </a:extLst>
          </p:cNvPr>
          <p:cNvSpPr>
            <a:spLocks noGrp="1"/>
          </p:cNvSpPr>
          <p:nvPr>
            <p:ph type="title" idx="4294967295"/>
          </p:nvPr>
        </p:nvSpPr>
        <p:spPr>
          <a:xfrm>
            <a:off x="3957577" y="301985"/>
            <a:ext cx="7315200" cy="780769"/>
          </a:xfrm>
        </p:spPr>
        <p:txBody>
          <a:bodyPr/>
          <a:lstStyle/>
          <a:p>
            <a:r>
              <a:rPr lang="nl-NL" dirty="0"/>
              <a:t>Mentimeter vragen </a:t>
            </a:r>
          </a:p>
        </p:txBody>
      </p:sp>
      <p:sp>
        <p:nvSpPr>
          <p:cNvPr id="8" name="Tijdelijke aanduiding voor inhoud 7">
            <a:extLst>
              <a:ext uri="{FF2B5EF4-FFF2-40B4-BE49-F238E27FC236}">
                <a16:creationId xmlns:a16="http://schemas.microsoft.com/office/drawing/2014/main" id="{FC5E2331-83CB-287F-E958-98281137C3A4}"/>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3656765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afbeelding 7">
            <a:extLst>
              <a:ext uri="{FF2B5EF4-FFF2-40B4-BE49-F238E27FC236}">
                <a16:creationId xmlns:a16="http://schemas.microsoft.com/office/drawing/2014/main" id="{3606FF52-7515-284D-D492-087BE1C1D0D0}"/>
              </a:ext>
            </a:extLst>
          </p:cNvPr>
          <p:cNvPicPr>
            <a:picLocks noChangeAspect="1"/>
          </p:cNvPicPr>
          <p:nvPr/>
        </p:nvPicPr>
        <p:blipFill>
          <a:blip r:embed="rId3"/>
          <a:srcRect l="219" r="219"/>
          <a:stretch/>
        </p:blipFill>
        <p:spPr>
          <a:xfrm>
            <a:off x="0" y="0"/>
            <a:ext cx="3581400" cy="6858000"/>
          </a:xfrm>
          <a:prstGeom prst="rect">
            <a:avLst/>
          </a:prstGeom>
        </p:spPr>
      </p:pic>
      <p:pic>
        <p:nvPicPr>
          <p:cNvPr id="5" name="Afbeelding 4" descr="Afbeelding met Elektrisch blauw, Graphics, blauw, schermopname&#10;&#10;Automatisch gegenereerde beschrijving">
            <a:extLst>
              <a:ext uri="{FF2B5EF4-FFF2-40B4-BE49-F238E27FC236}">
                <a16:creationId xmlns:a16="http://schemas.microsoft.com/office/drawing/2014/main" id="{D7E399B6-9CB2-40A3-B7E2-C2B76E939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4038600" y="365125"/>
            <a:ext cx="7315200" cy="1325563"/>
          </a:xfrm>
        </p:spPr>
        <p:txBody>
          <a:bodyPr>
            <a:normAutofit/>
          </a:bodyPr>
          <a:lstStyle/>
          <a:p>
            <a:r>
              <a:rPr lang="nl-NL" dirty="0"/>
              <a:t>3. Kwaliteit van Werken: </a:t>
            </a:r>
          </a:p>
        </p:txBody>
      </p:sp>
      <p:sp>
        <p:nvSpPr>
          <p:cNvPr id="6" name="Tijdelijke aanduiding voor inhoud 5">
            <a:extLst>
              <a:ext uri="{FF2B5EF4-FFF2-40B4-BE49-F238E27FC236}">
                <a16:creationId xmlns:a16="http://schemas.microsoft.com/office/drawing/2014/main" id="{A9DD14FC-1FA2-FC40-C423-2710608EE255}"/>
              </a:ext>
            </a:extLst>
          </p:cNvPr>
          <p:cNvSpPr>
            <a:spLocks noGrp="1"/>
          </p:cNvSpPr>
          <p:nvPr>
            <p:ph idx="1"/>
          </p:nvPr>
        </p:nvSpPr>
        <p:spPr/>
        <p:txBody>
          <a:bodyPr/>
          <a:lstStyle/>
          <a:p>
            <a:endParaRPr lang="nl-NL" dirty="0"/>
          </a:p>
        </p:txBody>
      </p:sp>
      <p:pic>
        <p:nvPicPr>
          <p:cNvPr id="7" name="Afbeelding 6" descr="Afbeelding met tekst, Lettertype, schermopname&#10;&#10;Automatisch gegenereerde beschrijving">
            <a:extLst>
              <a:ext uri="{FF2B5EF4-FFF2-40B4-BE49-F238E27FC236}">
                <a16:creationId xmlns:a16="http://schemas.microsoft.com/office/drawing/2014/main" id="{E9AA9D8E-06E7-56CF-8F88-E11E331877D0}"/>
              </a:ext>
            </a:extLst>
          </p:cNvPr>
          <p:cNvPicPr>
            <a:picLocks noChangeAspect="1"/>
          </p:cNvPicPr>
          <p:nvPr/>
        </p:nvPicPr>
        <p:blipFill>
          <a:blip r:embed="rId5"/>
          <a:stretch>
            <a:fillRect/>
          </a:stretch>
        </p:blipFill>
        <p:spPr>
          <a:xfrm>
            <a:off x="3919970" y="1690688"/>
            <a:ext cx="7137689" cy="4195584"/>
          </a:xfrm>
          <a:prstGeom prst="rect">
            <a:avLst/>
          </a:prstGeom>
        </p:spPr>
      </p:pic>
    </p:spTree>
    <p:extLst>
      <p:ext uri="{BB962C8B-B14F-4D97-AF65-F5344CB8AC3E}">
        <p14:creationId xmlns:p14="http://schemas.microsoft.com/office/powerpoint/2010/main" val="44841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a:extLst>
              <a:ext uri="{FF2B5EF4-FFF2-40B4-BE49-F238E27FC236}">
                <a16:creationId xmlns:a16="http://schemas.microsoft.com/office/drawing/2014/main" id="{ECA4268F-8B13-540B-209E-566C2CFC467E}"/>
              </a:ext>
            </a:extLst>
          </p:cNvPr>
          <p:cNvSpPr>
            <a:spLocks noGrp="1"/>
          </p:cNvSpPr>
          <p:nvPr>
            <p:ph type="subTitle" idx="1"/>
          </p:nvPr>
        </p:nvSpPr>
        <p:spPr/>
        <p:txBody>
          <a:bodyPr>
            <a:normAutofit/>
          </a:bodyPr>
          <a:lstStyle/>
          <a:p>
            <a:r>
              <a:rPr lang="nl-NL" b="1" dirty="0">
                <a:solidFill>
                  <a:schemeClr val="tx1"/>
                </a:solidFill>
                <a:latin typeface="Myriad Pro" panose="020B0403030403020204" pitchFamily="34" charset="0"/>
              </a:rPr>
              <a:t>Actualisatie strategische visie 2040 </a:t>
            </a:r>
          </a:p>
          <a:p>
            <a:r>
              <a:rPr lang="nl-NL" dirty="0"/>
              <a:t>Gemeente Schouwen-Duiveland</a:t>
            </a:r>
          </a:p>
        </p:txBody>
      </p:sp>
      <p:sp>
        <p:nvSpPr>
          <p:cNvPr id="4" name="Titel 1">
            <a:extLst>
              <a:ext uri="{FF2B5EF4-FFF2-40B4-BE49-F238E27FC236}">
                <a16:creationId xmlns:a16="http://schemas.microsoft.com/office/drawing/2014/main" id="{42A96AEC-B2A7-F91F-CDFE-8A6F1E9A2705}"/>
              </a:ext>
            </a:extLst>
          </p:cNvPr>
          <p:cNvSpPr>
            <a:spLocks noGrp="1"/>
          </p:cNvSpPr>
          <p:nvPr>
            <p:ph type="ctrTitle"/>
          </p:nvPr>
        </p:nvSpPr>
        <p:spPr>
          <a:xfrm>
            <a:off x="838200" y="2235200"/>
            <a:ext cx="10598426" cy="2387600"/>
          </a:xfrm>
        </p:spPr>
        <p:txBody>
          <a:bodyPr>
            <a:normAutofit/>
          </a:bodyPr>
          <a:lstStyle/>
          <a:p>
            <a:r>
              <a:rPr lang="nl-NL" sz="6000" dirty="0"/>
              <a:t>Raadsinformatiebijeenkomst</a:t>
            </a:r>
            <a:br>
              <a:rPr lang="nl-NL" dirty="0"/>
            </a:br>
            <a:r>
              <a:rPr lang="nl-NL" dirty="0"/>
              <a:t>6 juni 2024</a:t>
            </a:r>
          </a:p>
        </p:txBody>
      </p:sp>
    </p:spTree>
    <p:extLst>
      <p:ext uri="{BB962C8B-B14F-4D97-AF65-F5344CB8AC3E}">
        <p14:creationId xmlns:p14="http://schemas.microsoft.com/office/powerpoint/2010/main" val="1180636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alt">
            <a:extLst>
              <a:ext uri="{FF2B5EF4-FFF2-40B4-BE49-F238E27FC236}">
                <a16:creationId xmlns:a16="http://schemas.microsoft.com/office/drawing/2014/main" id="{87CB006A-07C1-E7C0-3556-23F428674E1B}"/>
              </a:ext>
            </a:extLst>
          </p:cNvPr>
          <p:cNvPicPr>
            <a:picLocks noGrp="1" noChangeAspect="1" noChangeArrowheads="1"/>
          </p:cNvPicPr>
          <p:nvPr>
            <p:ph type="pic" idx="13"/>
          </p:nvPr>
        </p:nvPicPr>
        <p:blipFill rotWithShape="1">
          <a:blip r:embed="rId3">
            <a:extLst>
              <a:ext uri="{28A0092B-C50C-407E-A947-70E740481C1C}">
                <a14:useLocalDpi xmlns:a14="http://schemas.microsoft.com/office/drawing/2010/main" val="0"/>
              </a:ext>
            </a:extLst>
          </a:blip>
          <a:srcRect l="30852" t="-591" r="29982" b="-234"/>
          <a:stretch/>
        </p:blipFill>
        <p:spPr bwMode="auto">
          <a:xfrm>
            <a:off x="0" y="-16565"/>
            <a:ext cx="3581400" cy="6887817"/>
          </a:xfrm>
          <a:prstGeom prst="rect">
            <a:avLst/>
          </a:prstGeom>
          <a:noFill/>
          <a:extLst>
            <a:ext uri="{909E8E84-426E-40DD-AFC4-6F175D3DCCD1}">
              <a14:hiddenFill xmlns:a14="http://schemas.microsoft.com/office/drawing/2010/main">
                <a:solidFill>
                  <a:srgbClr val="FFFFFF"/>
                </a:solidFill>
              </a14:hiddenFill>
            </a:ext>
          </a:extLst>
        </p:spPr>
      </p:pic>
      <p:pic>
        <p:nvPicPr>
          <p:cNvPr id="4" name="Tijdelijke aanduiding voor afbeelding 9" descr="Afbeelding met buitenshuis, hemel, water, peuter&#10;&#10;Automatisch gegenereerde beschrijving">
            <a:extLst>
              <a:ext uri="{FF2B5EF4-FFF2-40B4-BE49-F238E27FC236}">
                <a16:creationId xmlns:a16="http://schemas.microsoft.com/office/drawing/2014/main" id="{3994FFE3-B7F6-2751-3778-65A49043D44E}"/>
              </a:ext>
            </a:extLst>
          </p:cNvPr>
          <p:cNvPicPr>
            <a:picLocks noChangeAspect="1"/>
          </p:cNvPicPr>
          <p:nvPr/>
        </p:nvPicPr>
        <p:blipFill>
          <a:blip r:embed="rId4"/>
          <a:srcRect l="219" r="219"/>
          <a:stretch>
            <a:fillRect/>
          </a:stretch>
        </p:blipFill>
        <p:spPr>
          <a:xfrm>
            <a:off x="0" y="0"/>
            <a:ext cx="3581400" cy="6858000"/>
          </a:xfrm>
          <a:prstGeom prst="rect">
            <a:avLst/>
          </a:prstGeom>
        </p:spPr>
      </p:pic>
      <p:pic>
        <p:nvPicPr>
          <p:cNvPr id="5" name="Afbeelding 4" descr="Afbeelding met Elektrisch blauw, Graphics, blauw, schermopname&#10;&#10;Automatisch gegenereerde beschrijving">
            <a:extLst>
              <a:ext uri="{FF2B5EF4-FFF2-40B4-BE49-F238E27FC236}">
                <a16:creationId xmlns:a16="http://schemas.microsoft.com/office/drawing/2014/main" id="{D7E399B6-9CB2-40A3-B7E2-C2B76E939D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141" y="5612545"/>
            <a:ext cx="3038259" cy="1258707"/>
          </a:xfrm>
          <a:prstGeom prst="rect">
            <a:avLst/>
          </a:prstGeom>
        </p:spPr>
      </p:pic>
      <p:grpSp>
        <p:nvGrpSpPr>
          <p:cNvPr id="11" name="Groep 10">
            <a:extLst>
              <a:ext uri="{FF2B5EF4-FFF2-40B4-BE49-F238E27FC236}">
                <a16:creationId xmlns:a16="http://schemas.microsoft.com/office/drawing/2014/main" id="{5B3444BB-47AF-990A-0FB8-AA6FC3C4F651}"/>
              </a:ext>
            </a:extLst>
          </p:cNvPr>
          <p:cNvGrpSpPr/>
          <p:nvPr/>
        </p:nvGrpSpPr>
        <p:grpSpPr>
          <a:xfrm>
            <a:off x="3581400" y="781328"/>
            <a:ext cx="8460646" cy="4634805"/>
            <a:chOff x="3738279" y="183897"/>
            <a:chExt cx="8460646" cy="4634805"/>
          </a:xfrm>
        </p:grpSpPr>
        <p:pic>
          <p:nvPicPr>
            <p:cNvPr id="12" name="Afbeelding 11" descr="Afbeelding met tekst, schermopname, Parallel, Lettertype&#10;&#10;Automatisch gegenereerde beschrijving">
              <a:extLst>
                <a:ext uri="{FF2B5EF4-FFF2-40B4-BE49-F238E27FC236}">
                  <a16:creationId xmlns:a16="http://schemas.microsoft.com/office/drawing/2014/main" id="{6E8CA240-167D-A3DF-8EB0-3E1806E156FE}"/>
                </a:ext>
              </a:extLst>
            </p:cNvPr>
            <p:cNvPicPr>
              <a:picLocks noChangeAspect="1"/>
            </p:cNvPicPr>
            <p:nvPr/>
          </p:nvPicPr>
          <p:blipFill rotWithShape="1">
            <a:blip r:embed="rId6"/>
            <a:srcRect b="41552"/>
            <a:stretch/>
          </p:blipFill>
          <p:spPr>
            <a:xfrm>
              <a:off x="3790666" y="183897"/>
              <a:ext cx="8295326" cy="2616554"/>
            </a:xfrm>
            <a:prstGeom prst="rect">
              <a:avLst/>
            </a:prstGeom>
          </p:spPr>
        </p:pic>
        <p:pic>
          <p:nvPicPr>
            <p:cNvPr id="13" name="Afbeelding 12" descr="Afbeelding met tekst, schermopname, Parallel, Lettertype&#10;&#10;Automatisch gegenereerde beschrijving">
              <a:extLst>
                <a:ext uri="{FF2B5EF4-FFF2-40B4-BE49-F238E27FC236}">
                  <a16:creationId xmlns:a16="http://schemas.microsoft.com/office/drawing/2014/main" id="{7C5ABB96-A98C-DE62-7586-A0EA78A93DCC}"/>
                </a:ext>
              </a:extLst>
            </p:cNvPr>
            <p:cNvPicPr>
              <a:picLocks noChangeAspect="1"/>
            </p:cNvPicPr>
            <p:nvPr/>
          </p:nvPicPr>
          <p:blipFill rotWithShape="1">
            <a:blip r:embed="rId6"/>
            <a:srcRect l="81692" t="66210" r="7084" b="2683"/>
            <a:stretch/>
          </p:blipFill>
          <p:spPr>
            <a:xfrm rot="5400000">
              <a:off x="10249877" y="2724083"/>
              <a:ext cx="1561901" cy="2336195"/>
            </a:xfrm>
            <a:prstGeom prst="rect">
              <a:avLst/>
            </a:prstGeom>
          </p:spPr>
        </p:pic>
        <p:pic>
          <p:nvPicPr>
            <p:cNvPr id="3" name="Afbeelding 2" descr="Afbeelding met tekst, schermopname, Parallel, Lettertype&#10;&#10;Automatisch gegenereerde beschrijving">
              <a:extLst>
                <a:ext uri="{FF2B5EF4-FFF2-40B4-BE49-F238E27FC236}">
                  <a16:creationId xmlns:a16="http://schemas.microsoft.com/office/drawing/2014/main" id="{8EEB6922-B182-A674-EB6E-8684C3C8EBF0}"/>
                </a:ext>
              </a:extLst>
            </p:cNvPr>
            <p:cNvPicPr>
              <a:picLocks noChangeAspect="1"/>
            </p:cNvPicPr>
            <p:nvPr/>
          </p:nvPicPr>
          <p:blipFill rotWithShape="1">
            <a:blip r:embed="rId6"/>
            <a:srcRect t="61199" b="32973"/>
            <a:stretch/>
          </p:blipFill>
          <p:spPr>
            <a:xfrm>
              <a:off x="3933110" y="2899570"/>
              <a:ext cx="7412961" cy="233146"/>
            </a:xfrm>
            <a:prstGeom prst="rect">
              <a:avLst/>
            </a:prstGeom>
          </p:spPr>
        </p:pic>
        <p:pic>
          <p:nvPicPr>
            <p:cNvPr id="6" name="Afbeelding 5" descr="Afbeelding met tekst, schermopname, Parallel, Lettertype&#10;&#10;Automatisch gegenereerde beschrijving">
              <a:extLst>
                <a:ext uri="{FF2B5EF4-FFF2-40B4-BE49-F238E27FC236}">
                  <a16:creationId xmlns:a16="http://schemas.microsoft.com/office/drawing/2014/main" id="{0706AA56-BC01-F2B0-7B37-20515FEEB2F1}"/>
                </a:ext>
              </a:extLst>
            </p:cNvPr>
            <p:cNvPicPr>
              <a:picLocks noChangeAspect="1"/>
            </p:cNvPicPr>
            <p:nvPr/>
          </p:nvPicPr>
          <p:blipFill rotWithShape="1">
            <a:blip r:embed="rId6"/>
            <a:srcRect l="6560" t="61199" r="79610" b="1301"/>
            <a:stretch/>
          </p:blipFill>
          <p:spPr>
            <a:xfrm rot="5400000">
              <a:off x="4111502" y="2759493"/>
              <a:ext cx="1611275" cy="2357721"/>
            </a:xfrm>
            <a:prstGeom prst="rect">
              <a:avLst/>
            </a:prstGeom>
          </p:spPr>
        </p:pic>
        <p:pic>
          <p:nvPicPr>
            <p:cNvPr id="9" name="Afbeelding 8" descr="Afbeelding met tekst, schermopname, Parallel, Lettertype&#10;&#10;Automatisch gegenereerde beschrijving">
              <a:extLst>
                <a:ext uri="{FF2B5EF4-FFF2-40B4-BE49-F238E27FC236}">
                  <a16:creationId xmlns:a16="http://schemas.microsoft.com/office/drawing/2014/main" id="{A2A62FF7-6BE1-3822-BBB3-1F80C2410CD1}"/>
                </a:ext>
              </a:extLst>
            </p:cNvPr>
            <p:cNvPicPr>
              <a:picLocks noChangeAspect="1"/>
            </p:cNvPicPr>
            <p:nvPr/>
          </p:nvPicPr>
          <p:blipFill rotWithShape="1">
            <a:blip r:embed="rId6"/>
            <a:srcRect l="32010" t="66479" r="56750" b="3392"/>
            <a:stretch/>
          </p:blipFill>
          <p:spPr>
            <a:xfrm rot="5400000">
              <a:off x="6155347" y="2973216"/>
              <a:ext cx="1389869" cy="2010490"/>
            </a:xfrm>
            <a:prstGeom prst="rect">
              <a:avLst/>
            </a:prstGeom>
          </p:spPr>
        </p:pic>
        <p:pic>
          <p:nvPicPr>
            <p:cNvPr id="10" name="Afbeelding 9" descr="Afbeelding met tekst, schermopname, Parallel, Lettertype&#10;&#10;Automatisch gegenereerde beschrijving">
              <a:extLst>
                <a:ext uri="{FF2B5EF4-FFF2-40B4-BE49-F238E27FC236}">
                  <a16:creationId xmlns:a16="http://schemas.microsoft.com/office/drawing/2014/main" id="{4C414921-D86D-6BEE-087F-E379B53AB46E}"/>
                </a:ext>
              </a:extLst>
            </p:cNvPr>
            <p:cNvPicPr>
              <a:picLocks noChangeAspect="1"/>
            </p:cNvPicPr>
            <p:nvPr/>
          </p:nvPicPr>
          <p:blipFill rotWithShape="1">
            <a:blip r:embed="rId6"/>
            <a:srcRect l="55802" t="66210" r="29543" b="3540"/>
            <a:stretch/>
          </p:blipFill>
          <p:spPr>
            <a:xfrm rot="5400000">
              <a:off x="8089801" y="2973216"/>
              <a:ext cx="1680483" cy="2010489"/>
            </a:xfrm>
            <a:prstGeom prst="rect">
              <a:avLst/>
            </a:prstGeom>
          </p:spPr>
        </p:pic>
      </p:grpSp>
    </p:spTree>
    <p:extLst>
      <p:ext uri="{BB962C8B-B14F-4D97-AF65-F5344CB8AC3E}">
        <p14:creationId xmlns:p14="http://schemas.microsoft.com/office/powerpoint/2010/main" val="27433894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afbeelding 7">
            <a:extLst>
              <a:ext uri="{FF2B5EF4-FFF2-40B4-BE49-F238E27FC236}">
                <a16:creationId xmlns:a16="http://schemas.microsoft.com/office/drawing/2014/main" id="{3606FF52-7515-284D-D492-087BE1C1D0D0}"/>
              </a:ext>
            </a:extLst>
          </p:cNvPr>
          <p:cNvPicPr>
            <a:picLocks noChangeAspect="1"/>
          </p:cNvPicPr>
          <p:nvPr/>
        </p:nvPicPr>
        <p:blipFill>
          <a:blip r:embed="rId3"/>
          <a:srcRect l="219" r="219"/>
          <a:stretch/>
        </p:blipFill>
        <p:spPr>
          <a:xfrm>
            <a:off x="0" y="0"/>
            <a:ext cx="3581400" cy="6858000"/>
          </a:xfrm>
          <a:prstGeom prst="rect">
            <a:avLst/>
          </a:prstGeom>
        </p:spPr>
      </p:pic>
      <p:pic>
        <p:nvPicPr>
          <p:cNvPr id="5" name="Afbeelding 4" descr="Afbeelding met Elektrisch blauw, Graphics, blauw, schermopname&#10;&#10;Automatisch gegenereerde beschrijving">
            <a:extLst>
              <a:ext uri="{FF2B5EF4-FFF2-40B4-BE49-F238E27FC236}">
                <a16:creationId xmlns:a16="http://schemas.microsoft.com/office/drawing/2014/main" id="{D7E399B6-9CB2-40A3-B7E2-C2B76E939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4038600" y="365125"/>
            <a:ext cx="7315200" cy="1325563"/>
          </a:xfrm>
        </p:spPr>
        <p:txBody>
          <a:bodyPr>
            <a:normAutofit/>
          </a:bodyPr>
          <a:lstStyle/>
          <a:p>
            <a:r>
              <a:rPr lang="nl-NL" dirty="0"/>
              <a:t>3. Kwaliteit van Werken: </a:t>
            </a:r>
          </a:p>
        </p:txBody>
      </p:sp>
      <p:pic>
        <p:nvPicPr>
          <p:cNvPr id="7" name="Afbeelding 6" descr="Afbeelding met tekst, Lettertype, schermopname, begeleiding&#10;&#10;Automatisch gegenereerde beschrijving">
            <a:extLst>
              <a:ext uri="{FF2B5EF4-FFF2-40B4-BE49-F238E27FC236}">
                <a16:creationId xmlns:a16="http://schemas.microsoft.com/office/drawing/2014/main" id="{91726539-D6DF-7C0F-6EE8-67FC4BEB1917}"/>
              </a:ext>
            </a:extLst>
          </p:cNvPr>
          <p:cNvPicPr>
            <a:picLocks noChangeAspect="1"/>
          </p:cNvPicPr>
          <p:nvPr/>
        </p:nvPicPr>
        <p:blipFill rotWithShape="1">
          <a:blip r:embed="rId5"/>
          <a:srcRect r="6487"/>
          <a:stretch/>
        </p:blipFill>
        <p:spPr>
          <a:xfrm>
            <a:off x="3931877" y="1690688"/>
            <a:ext cx="7772400" cy="3490264"/>
          </a:xfrm>
          <a:prstGeom prst="rect">
            <a:avLst/>
          </a:prstGeom>
        </p:spPr>
      </p:pic>
    </p:spTree>
    <p:extLst>
      <p:ext uri="{BB962C8B-B14F-4D97-AF65-F5344CB8AC3E}">
        <p14:creationId xmlns:p14="http://schemas.microsoft.com/office/powerpoint/2010/main" val="417147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afbeelding 7">
            <a:extLst>
              <a:ext uri="{FF2B5EF4-FFF2-40B4-BE49-F238E27FC236}">
                <a16:creationId xmlns:a16="http://schemas.microsoft.com/office/drawing/2014/main" id="{3606FF52-7515-284D-D492-087BE1C1D0D0}"/>
              </a:ext>
            </a:extLst>
          </p:cNvPr>
          <p:cNvPicPr>
            <a:picLocks noChangeAspect="1"/>
          </p:cNvPicPr>
          <p:nvPr/>
        </p:nvPicPr>
        <p:blipFill>
          <a:blip r:embed="rId3"/>
          <a:srcRect l="219" r="219"/>
          <a:stretch/>
        </p:blipFill>
        <p:spPr>
          <a:xfrm>
            <a:off x="0" y="0"/>
            <a:ext cx="3581400" cy="6858000"/>
          </a:xfrm>
          <a:prstGeom prst="rect">
            <a:avLst/>
          </a:prstGeom>
        </p:spPr>
      </p:pic>
      <p:pic>
        <p:nvPicPr>
          <p:cNvPr id="5" name="Afbeelding 4" descr="Afbeelding met Elektrisch blauw, Graphics, blauw, schermopname&#10;&#10;Automatisch gegenereerde beschrijving">
            <a:extLst>
              <a:ext uri="{FF2B5EF4-FFF2-40B4-BE49-F238E27FC236}">
                <a16:creationId xmlns:a16="http://schemas.microsoft.com/office/drawing/2014/main" id="{D7E399B6-9CB2-40A3-B7E2-C2B76E939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4038600" y="365125"/>
            <a:ext cx="7315200" cy="1325563"/>
          </a:xfrm>
        </p:spPr>
        <p:txBody>
          <a:bodyPr>
            <a:normAutofit/>
          </a:bodyPr>
          <a:lstStyle/>
          <a:p>
            <a:r>
              <a:rPr lang="nl-NL" dirty="0"/>
              <a:t>Input kwaliteit van Werken: </a:t>
            </a:r>
          </a:p>
        </p:txBody>
      </p:sp>
      <p:sp>
        <p:nvSpPr>
          <p:cNvPr id="3" name="Tijdelijke aanduiding voor inhoud 2">
            <a:extLst>
              <a:ext uri="{FF2B5EF4-FFF2-40B4-BE49-F238E27FC236}">
                <a16:creationId xmlns:a16="http://schemas.microsoft.com/office/drawing/2014/main" id="{F6E3B69D-5D90-F07B-4CA8-8BB7029CD0C2}"/>
              </a:ext>
            </a:extLst>
          </p:cNvPr>
          <p:cNvSpPr>
            <a:spLocks noGrp="1"/>
          </p:cNvSpPr>
          <p:nvPr>
            <p:ph idx="1"/>
          </p:nvPr>
        </p:nvSpPr>
        <p:spPr>
          <a:xfrm>
            <a:off x="4038600" y="1690688"/>
            <a:ext cx="7315200" cy="4351338"/>
          </a:xfrm>
        </p:spPr>
        <p:txBody>
          <a:bodyPr>
            <a:noAutofit/>
          </a:bodyPr>
          <a:lstStyle/>
          <a:p>
            <a:r>
              <a:rPr lang="nl-NL" sz="1800" dirty="0">
                <a:latin typeface="Calibri" panose="020F0502020204030204" pitchFamily="34" charset="0"/>
                <a:cs typeface="Calibri" panose="020F0502020204030204" pitchFamily="34" charset="0"/>
              </a:rPr>
              <a:t>Inzetten op bedrijven met lokale binding </a:t>
            </a:r>
          </a:p>
          <a:p>
            <a:r>
              <a:rPr lang="nl-NL" sz="1800" dirty="0">
                <a:latin typeface="Calibri" panose="020F0502020204030204" pitchFamily="34" charset="0"/>
                <a:cs typeface="Calibri" panose="020F0502020204030204" pitchFamily="34" charset="0"/>
              </a:rPr>
              <a:t>Inzet op andere vormen van landbouw als er geen zoetwateraanvoer komt</a:t>
            </a:r>
          </a:p>
          <a:p>
            <a:r>
              <a:rPr lang="nl-NL" sz="1800" dirty="0">
                <a:latin typeface="Calibri" panose="020F0502020204030204" pitchFamily="34" charset="0"/>
                <a:cs typeface="Calibri" panose="020F0502020204030204" pitchFamily="34" charset="0"/>
              </a:rPr>
              <a:t>Proactieve opstelling van de gemeente in de lokale economie</a:t>
            </a:r>
          </a:p>
          <a:p>
            <a:r>
              <a:rPr lang="nl-NL" sz="1800" dirty="0">
                <a:latin typeface="Calibri" panose="020F0502020204030204" pitchFamily="34" charset="0"/>
                <a:cs typeface="Calibri" panose="020F0502020204030204" pitchFamily="34" charset="0"/>
              </a:rPr>
              <a:t>Voldoende woonruimte (geen werk zonder huisvesting) en ruimte voor tijdelijke woonconcepten rond bedrijven</a:t>
            </a:r>
          </a:p>
          <a:p>
            <a:r>
              <a:rPr lang="nl-NL" sz="1800" dirty="0">
                <a:latin typeface="Calibri" panose="020F0502020204030204" pitchFamily="34" charset="0"/>
                <a:cs typeface="Calibri" panose="020F0502020204030204" pitchFamily="34" charset="0"/>
              </a:rPr>
              <a:t>Zorg voor aantrekkelijke clustering van bedrijven </a:t>
            </a:r>
          </a:p>
          <a:p>
            <a:r>
              <a:rPr lang="nl-NL" sz="1800" dirty="0">
                <a:latin typeface="Calibri" panose="020F0502020204030204" pitchFamily="34" charset="0"/>
                <a:cs typeface="Calibri" panose="020F0502020204030204" pitchFamily="34" charset="0"/>
              </a:rPr>
              <a:t>Samenwerking met onderwijs, gemeente en bedrijfsleven rond kennis, stages, beschut werk</a:t>
            </a:r>
          </a:p>
          <a:p>
            <a:r>
              <a:rPr lang="nl-NL" sz="1800" dirty="0">
                <a:latin typeface="Calibri" panose="020F0502020204030204" pitchFamily="34" charset="0"/>
                <a:cs typeface="Calibri" panose="020F0502020204030204" pitchFamily="34" charset="0"/>
              </a:rPr>
              <a:t>Zorgen we voor een goed investeringsklimaat voor schone bedrijven, </a:t>
            </a:r>
            <a:br>
              <a:rPr lang="nl-NL" sz="1800" dirty="0">
                <a:solidFill>
                  <a:schemeClr val="tx1">
                    <a:lumMod val="95000"/>
                    <a:lumOff val="5000"/>
                  </a:schemeClr>
                </a:solidFill>
                <a:latin typeface="Calibri" panose="020F0502020204030204" pitchFamily="34" charset="0"/>
                <a:cs typeface="Calibri" panose="020F0502020204030204" pitchFamily="34" charset="0"/>
              </a:rPr>
            </a:br>
            <a:r>
              <a:rPr lang="nl-NL" sz="1800" dirty="0">
                <a:solidFill>
                  <a:schemeClr val="tx1">
                    <a:lumMod val="95000"/>
                    <a:lumOff val="5000"/>
                  </a:schemeClr>
                </a:solidFill>
                <a:latin typeface="Calibri" panose="020F0502020204030204" pitchFamily="34" charset="0"/>
                <a:cs typeface="Calibri" panose="020F0502020204030204" pitchFamily="34" charset="0"/>
              </a:rPr>
              <a:t>volhoudbare landbouw en duurzame recreatie.</a:t>
            </a:r>
          </a:p>
          <a:p>
            <a:r>
              <a:rPr lang="nl-NL" sz="1800" dirty="0">
                <a:latin typeface="Calibri" panose="020F0502020204030204" pitchFamily="34" charset="0"/>
                <a:cs typeface="Calibri" panose="020F0502020204030204" pitchFamily="34" charset="0"/>
              </a:rPr>
              <a:t>Bedrijfsopvolging familiebedrijven ondersteunen</a:t>
            </a:r>
            <a:r>
              <a:rPr lang="nl-NL" sz="1800" dirty="0">
                <a:solidFill>
                  <a:srgbClr val="FF0000"/>
                </a:solidFill>
                <a:latin typeface="Calibri" panose="020F0502020204030204" pitchFamily="34" charset="0"/>
                <a:cs typeface="Calibri" panose="020F0502020204030204" pitchFamily="34" charset="0"/>
              </a:rPr>
              <a:t>, </a:t>
            </a:r>
            <a:r>
              <a:rPr lang="nl-NL" sz="1800" dirty="0">
                <a:solidFill>
                  <a:schemeClr val="tx1">
                    <a:lumMod val="95000"/>
                    <a:lumOff val="5000"/>
                  </a:schemeClr>
                </a:solidFill>
                <a:latin typeface="Calibri" panose="020F0502020204030204" pitchFamily="34" charset="0"/>
                <a:cs typeface="Calibri" panose="020F0502020204030204" pitchFamily="34" charset="0"/>
              </a:rPr>
              <a:t>jongeren voorrang geven bij nieuwe vestigingen of nieuwe plannen. </a:t>
            </a:r>
          </a:p>
          <a:p>
            <a:pPr marL="0" indent="0">
              <a:buNone/>
            </a:pPr>
            <a:endParaRPr lang="nl-NL" sz="1800" dirty="0">
              <a:latin typeface="Calibri" panose="020F0502020204030204" pitchFamily="34" charset="0"/>
              <a:cs typeface="Calibri" panose="020F0502020204030204" pitchFamily="34" charset="0"/>
            </a:endParaRPr>
          </a:p>
          <a:p>
            <a:endParaRPr lang="nl-NL" sz="1600" b="1" dirty="0">
              <a:solidFill>
                <a:srgbClr val="00AEEF"/>
              </a:solidFill>
              <a:latin typeface="Myriad Pro" panose="020B0403030403020204" pitchFamily="34" charset="0"/>
            </a:endParaRPr>
          </a:p>
        </p:txBody>
      </p:sp>
    </p:spTree>
    <p:extLst>
      <p:ext uri="{BB962C8B-B14F-4D97-AF65-F5344CB8AC3E}">
        <p14:creationId xmlns:p14="http://schemas.microsoft.com/office/powerpoint/2010/main" val="3028066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B16FAD9D-C4BB-15AD-E9BB-FA84C3BA912E}"/>
              </a:ext>
            </a:extLst>
          </p:cNvPr>
          <p:cNvSpPr>
            <a:spLocks noGrp="1"/>
          </p:cNvSpPr>
          <p:nvPr>
            <p:ph type="pic" idx="13"/>
          </p:nvPr>
        </p:nvSpPr>
        <p:spPr/>
        <p:txBody>
          <a:bodyPr/>
          <a:lstStyle/>
          <a:p>
            <a:endParaRPr lang="nl-NL" dirty="0"/>
          </a:p>
        </p:txBody>
      </p:sp>
      <p:sp>
        <p:nvSpPr>
          <p:cNvPr id="4" name="Titel 3">
            <a:extLst>
              <a:ext uri="{FF2B5EF4-FFF2-40B4-BE49-F238E27FC236}">
                <a16:creationId xmlns:a16="http://schemas.microsoft.com/office/drawing/2014/main" id="{D1053750-910A-1A7A-4A29-31C546BD7672}"/>
              </a:ext>
            </a:extLst>
          </p:cNvPr>
          <p:cNvSpPr>
            <a:spLocks noGrp="1"/>
          </p:cNvSpPr>
          <p:nvPr>
            <p:ph type="title" idx="4294967295"/>
          </p:nvPr>
        </p:nvSpPr>
        <p:spPr>
          <a:xfrm>
            <a:off x="4038600" y="365125"/>
            <a:ext cx="7315200" cy="1325563"/>
          </a:xfrm>
        </p:spPr>
        <p:txBody>
          <a:bodyPr/>
          <a:lstStyle/>
          <a:p>
            <a:r>
              <a:rPr lang="nl-NL" dirty="0"/>
              <a:t>Mentimeter vragen </a:t>
            </a:r>
          </a:p>
        </p:txBody>
      </p:sp>
      <p:sp>
        <p:nvSpPr>
          <p:cNvPr id="6" name="Tijdelijke aanduiding voor inhoud 5">
            <a:extLst>
              <a:ext uri="{FF2B5EF4-FFF2-40B4-BE49-F238E27FC236}">
                <a16:creationId xmlns:a16="http://schemas.microsoft.com/office/drawing/2014/main" id="{FFA29657-1E2D-A743-2528-2B6071FC14CE}"/>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39447690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1053750-910A-1A7A-4A29-31C546BD7672}"/>
              </a:ext>
            </a:extLst>
          </p:cNvPr>
          <p:cNvSpPr>
            <a:spLocks noGrp="1"/>
          </p:cNvSpPr>
          <p:nvPr>
            <p:ph type="title" idx="4294967295"/>
          </p:nvPr>
        </p:nvSpPr>
        <p:spPr>
          <a:xfrm>
            <a:off x="4038600" y="365125"/>
            <a:ext cx="7315200" cy="1325563"/>
          </a:xfrm>
        </p:spPr>
        <p:txBody>
          <a:bodyPr/>
          <a:lstStyle/>
          <a:p>
            <a:r>
              <a:rPr lang="nl-NL" dirty="0"/>
              <a:t>Vooruitblik</a:t>
            </a:r>
          </a:p>
        </p:txBody>
      </p:sp>
      <p:pic>
        <p:nvPicPr>
          <p:cNvPr id="5" name="Tijdelijke aanduiding voor afbeelding 16" descr="Afbeelding met water, buitenshuis, hemel, zee&#10;&#10;Automatisch gegenereerde beschrijving">
            <a:extLst>
              <a:ext uri="{FF2B5EF4-FFF2-40B4-BE49-F238E27FC236}">
                <a16:creationId xmlns:a16="http://schemas.microsoft.com/office/drawing/2014/main" id="{B8BC634E-61F4-DBE4-7020-E847186D6060}"/>
              </a:ext>
            </a:extLst>
          </p:cNvPr>
          <p:cNvPicPr>
            <a:picLocks noChangeAspect="1"/>
          </p:cNvPicPr>
          <p:nvPr/>
        </p:nvPicPr>
        <p:blipFill>
          <a:blip r:embed="rId2"/>
          <a:srcRect l="219" r="219"/>
          <a:stretch>
            <a:fillRect/>
          </a:stretch>
        </p:blipFill>
        <p:spPr>
          <a:xfrm>
            <a:off x="0" y="0"/>
            <a:ext cx="3581400" cy="6858000"/>
          </a:xfrm>
          <a:prstGeom prst="rect">
            <a:avLst/>
          </a:prstGeom>
        </p:spPr>
      </p:pic>
      <p:pic>
        <p:nvPicPr>
          <p:cNvPr id="6" name="Afbeelding 5" descr="Afbeelding met Elektrisch blauw, Graphics, blauw, schermopname&#10;&#10;Automatisch gegenereerde beschrijving">
            <a:extLst>
              <a:ext uri="{FF2B5EF4-FFF2-40B4-BE49-F238E27FC236}">
                <a16:creationId xmlns:a16="http://schemas.microsoft.com/office/drawing/2014/main" id="{EFDEF1A8-6B52-8D1A-100F-F9A8C94F79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graphicFrame>
        <p:nvGraphicFramePr>
          <p:cNvPr id="9" name="Tabel 8">
            <a:extLst>
              <a:ext uri="{FF2B5EF4-FFF2-40B4-BE49-F238E27FC236}">
                <a16:creationId xmlns:a16="http://schemas.microsoft.com/office/drawing/2014/main" id="{D897FCAB-B2ED-449F-C195-D13AD01CAC39}"/>
              </a:ext>
            </a:extLst>
          </p:cNvPr>
          <p:cNvGraphicFramePr>
            <a:graphicFrameLocks noGrp="1"/>
          </p:cNvGraphicFramePr>
          <p:nvPr>
            <p:extLst>
              <p:ext uri="{D42A27DB-BD31-4B8C-83A1-F6EECF244321}">
                <p14:modId xmlns:p14="http://schemas.microsoft.com/office/powerpoint/2010/main" val="1779702705"/>
              </p:ext>
            </p:extLst>
          </p:nvPr>
        </p:nvGraphicFramePr>
        <p:xfrm>
          <a:off x="4256822" y="2635202"/>
          <a:ext cx="6397926" cy="1520110"/>
        </p:xfrm>
        <a:graphic>
          <a:graphicData uri="http://schemas.openxmlformats.org/drawingml/2006/table">
            <a:tbl>
              <a:tblPr bandRow="1">
                <a:tableStyleId>{073A0DAA-6AF3-43AB-8588-CEC1D06C72B9}</a:tableStyleId>
              </a:tblPr>
              <a:tblGrid>
                <a:gridCol w="4179106">
                  <a:extLst>
                    <a:ext uri="{9D8B030D-6E8A-4147-A177-3AD203B41FA5}">
                      <a16:colId xmlns:a16="http://schemas.microsoft.com/office/drawing/2014/main" val="2836700043"/>
                    </a:ext>
                  </a:extLst>
                </a:gridCol>
                <a:gridCol w="2218820">
                  <a:extLst>
                    <a:ext uri="{9D8B030D-6E8A-4147-A177-3AD203B41FA5}">
                      <a16:colId xmlns:a16="http://schemas.microsoft.com/office/drawing/2014/main" val="485048247"/>
                    </a:ext>
                  </a:extLst>
                </a:gridCol>
              </a:tblGrid>
              <a:tr h="386235">
                <a:tc>
                  <a:txBody>
                    <a:bodyPr/>
                    <a:lstStyle/>
                    <a:p>
                      <a:r>
                        <a:rPr lang="nl-NL" dirty="0"/>
                        <a:t>Uitwerken Som der Delen</a:t>
                      </a:r>
                    </a:p>
                  </a:txBody>
                  <a:tcPr>
                    <a:noFill/>
                  </a:tcPr>
                </a:tc>
                <a:tc>
                  <a:txBody>
                    <a:bodyPr/>
                    <a:lstStyle/>
                    <a:p>
                      <a:r>
                        <a:rPr lang="nl-NL" dirty="0"/>
                        <a:t>heden</a:t>
                      </a:r>
                    </a:p>
                  </a:txBody>
                  <a:tcPr>
                    <a:noFill/>
                  </a:tcPr>
                </a:tc>
                <a:extLst>
                  <a:ext uri="{0D108BD9-81ED-4DB2-BD59-A6C34878D82A}">
                    <a16:rowId xmlns:a16="http://schemas.microsoft.com/office/drawing/2014/main" val="1971694568"/>
                  </a:ext>
                </a:extLst>
              </a:tr>
              <a:tr h="402221">
                <a:tc>
                  <a:txBody>
                    <a:bodyPr/>
                    <a:lstStyle/>
                    <a:p>
                      <a:r>
                        <a:rPr lang="nl-NL" dirty="0"/>
                        <a:t>Collegebehandeling Som der Delen</a:t>
                      </a:r>
                    </a:p>
                  </a:txBody>
                  <a:tcPr>
                    <a:noFill/>
                  </a:tcPr>
                </a:tc>
                <a:tc>
                  <a:txBody>
                    <a:bodyPr/>
                    <a:lstStyle/>
                    <a:p>
                      <a:r>
                        <a:rPr lang="nl-NL" dirty="0"/>
                        <a:t>augustus</a:t>
                      </a:r>
                    </a:p>
                  </a:txBody>
                  <a:tcPr>
                    <a:noFill/>
                  </a:tcPr>
                </a:tc>
                <a:extLst>
                  <a:ext uri="{0D108BD9-81ED-4DB2-BD59-A6C34878D82A}">
                    <a16:rowId xmlns:a16="http://schemas.microsoft.com/office/drawing/2014/main" val="1956924357"/>
                  </a:ext>
                </a:extLst>
              </a:tr>
              <a:tr h="731654">
                <a:tc>
                  <a:txBody>
                    <a:bodyPr/>
                    <a:lstStyle/>
                    <a:p>
                      <a:r>
                        <a:rPr lang="nl-NL" dirty="0"/>
                        <a:t>Commissiebehandeling</a:t>
                      </a:r>
                      <a:br>
                        <a:rPr lang="nl-NL" dirty="0"/>
                      </a:br>
                      <a:r>
                        <a:rPr lang="nl-NL" dirty="0"/>
                        <a:t>(concept strategische visie </a:t>
                      </a:r>
                    </a:p>
                  </a:txBody>
                  <a:tcPr>
                    <a:noFill/>
                  </a:tcPr>
                </a:tc>
                <a:tc>
                  <a:txBody>
                    <a:bodyPr/>
                    <a:lstStyle/>
                    <a:p>
                      <a:r>
                        <a:rPr lang="nl-NL" dirty="0"/>
                        <a:t>september</a:t>
                      </a:r>
                    </a:p>
                  </a:txBody>
                  <a:tcPr>
                    <a:noFill/>
                  </a:tcPr>
                </a:tc>
                <a:extLst>
                  <a:ext uri="{0D108BD9-81ED-4DB2-BD59-A6C34878D82A}">
                    <a16:rowId xmlns:a16="http://schemas.microsoft.com/office/drawing/2014/main" val="498154779"/>
                  </a:ext>
                </a:extLst>
              </a:tr>
            </a:tbl>
          </a:graphicData>
        </a:graphic>
      </p:graphicFrame>
      <p:sp>
        <p:nvSpPr>
          <p:cNvPr id="10" name="Tekstvak 9">
            <a:extLst>
              <a:ext uri="{FF2B5EF4-FFF2-40B4-BE49-F238E27FC236}">
                <a16:creationId xmlns:a16="http://schemas.microsoft.com/office/drawing/2014/main" id="{0FF8F258-DB87-F0CC-28E3-22AFEA096280}"/>
              </a:ext>
            </a:extLst>
          </p:cNvPr>
          <p:cNvSpPr txBox="1"/>
          <p:nvPr/>
        </p:nvSpPr>
        <p:spPr>
          <a:xfrm>
            <a:off x="4256822" y="2312036"/>
            <a:ext cx="5567680" cy="646331"/>
          </a:xfrm>
          <a:prstGeom prst="rect">
            <a:avLst/>
          </a:prstGeom>
          <a:noFill/>
        </p:spPr>
        <p:txBody>
          <a:bodyPr wrap="square" rtlCol="0">
            <a:spAutoFit/>
          </a:bodyPr>
          <a:lstStyle/>
          <a:p>
            <a:r>
              <a:rPr lang="nl-NL" b="1" dirty="0"/>
              <a:t>Planning  </a:t>
            </a:r>
          </a:p>
          <a:p>
            <a:endParaRPr lang="nl-NL" dirty="0"/>
          </a:p>
        </p:txBody>
      </p:sp>
    </p:spTree>
    <p:extLst>
      <p:ext uri="{BB962C8B-B14F-4D97-AF65-F5344CB8AC3E}">
        <p14:creationId xmlns:p14="http://schemas.microsoft.com/office/powerpoint/2010/main" val="15235926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12F86ADD-F076-5465-E019-9AAA6E1FA74A}"/>
              </a:ext>
            </a:extLst>
          </p:cNvPr>
          <p:cNvSpPr txBox="1"/>
          <p:nvPr/>
        </p:nvSpPr>
        <p:spPr>
          <a:xfrm>
            <a:off x="4256822" y="2312036"/>
            <a:ext cx="5567680" cy="646331"/>
          </a:xfrm>
          <a:prstGeom prst="rect">
            <a:avLst/>
          </a:prstGeom>
          <a:noFill/>
        </p:spPr>
        <p:txBody>
          <a:bodyPr wrap="square" rtlCol="0">
            <a:spAutoFit/>
          </a:bodyPr>
          <a:lstStyle/>
          <a:p>
            <a:r>
              <a:rPr lang="nl-NL" b="1" dirty="0"/>
              <a:t>Vragen ter afronding </a:t>
            </a:r>
          </a:p>
          <a:p>
            <a:endParaRPr lang="nl-NL" dirty="0"/>
          </a:p>
        </p:txBody>
      </p:sp>
      <p:pic>
        <p:nvPicPr>
          <p:cNvPr id="3" name="Tijdelijke aanduiding voor afbeelding 16" descr="Afbeelding met water, buitenshuis, hemel, zee&#10;&#10;Automatisch gegenereerde beschrijving">
            <a:extLst>
              <a:ext uri="{FF2B5EF4-FFF2-40B4-BE49-F238E27FC236}">
                <a16:creationId xmlns:a16="http://schemas.microsoft.com/office/drawing/2014/main" id="{86349890-2691-4FA4-07C3-25C7060DAC3D}"/>
              </a:ext>
            </a:extLst>
          </p:cNvPr>
          <p:cNvPicPr>
            <a:picLocks noChangeAspect="1"/>
          </p:cNvPicPr>
          <p:nvPr/>
        </p:nvPicPr>
        <p:blipFill>
          <a:blip r:embed="rId3"/>
          <a:srcRect l="219" r="219"/>
          <a:stretch>
            <a:fillRect/>
          </a:stretch>
        </p:blipFill>
        <p:spPr>
          <a:xfrm>
            <a:off x="0" y="0"/>
            <a:ext cx="3581400" cy="6858000"/>
          </a:xfrm>
          <a:prstGeom prst="rect">
            <a:avLst/>
          </a:prstGeom>
        </p:spPr>
      </p:pic>
      <p:pic>
        <p:nvPicPr>
          <p:cNvPr id="6" name="Afbeelding 5" descr="Afbeelding met Elektrisch blauw, Graphics, blauw, schermopname&#10;&#10;Automatisch gegenereerde beschrijving">
            <a:extLst>
              <a:ext uri="{FF2B5EF4-FFF2-40B4-BE49-F238E27FC236}">
                <a16:creationId xmlns:a16="http://schemas.microsoft.com/office/drawing/2014/main" id="{9C86221A-BD81-6A9C-CDBF-B205BE7879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Tree>
    <p:extLst>
      <p:ext uri="{BB962C8B-B14F-4D97-AF65-F5344CB8AC3E}">
        <p14:creationId xmlns:p14="http://schemas.microsoft.com/office/powerpoint/2010/main" val="3715182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F6E3B69D-5D90-F07B-4CA8-8BB7029CD0C2}"/>
              </a:ext>
            </a:extLst>
          </p:cNvPr>
          <p:cNvSpPr>
            <a:spLocks noGrp="1"/>
          </p:cNvSpPr>
          <p:nvPr>
            <p:ph idx="1"/>
          </p:nvPr>
        </p:nvSpPr>
        <p:spPr>
          <a:xfrm>
            <a:off x="4038600" y="1975690"/>
            <a:ext cx="7315200" cy="1151824"/>
          </a:xfrm>
        </p:spPr>
        <p:txBody>
          <a:bodyPr>
            <a:noAutofit/>
          </a:bodyPr>
          <a:lstStyle/>
          <a:p>
            <a:pPr marL="0" indent="0">
              <a:buNone/>
            </a:pPr>
            <a:r>
              <a:rPr lang="nl-NL" sz="2800" b="0" i="0" u="none" strike="noStrike" dirty="0">
                <a:solidFill>
                  <a:srgbClr val="000000"/>
                </a:solidFill>
                <a:effectLst/>
                <a:latin typeface="Aptos" panose="020B0004020202020204" pitchFamily="34" charset="0"/>
              </a:rPr>
              <a:t>Schouwen-Duiveland heeft behoefte aan </a:t>
            </a:r>
            <a:br>
              <a:rPr lang="nl-NL" sz="2800" b="0" i="0" u="none" strike="noStrike" dirty="0">
                <a:solidFill>
                  <a:srgbClr val="000000"/>
                </a:solidFill>
                <a:effectLst/>
                <a:latin typeface="Aptos" panose="020B0004020202020204" pitchFamily="34" charset="0"/>
              </a:rPr>
            </a:br>
            <a:r>
              <a:rPr lang="nl-NL" sz="2800" b="1" i="0" u="none" strike="noStrike" dirty="0">
                <a:solidFill>
                  <a:srgbClr val="000000"/>
                </a:solidFill>
                <a:effectLst/>
                <a:latin typeface="Aptos" panose="020B0004020202020204" pitchFamily="34" charset="0"/>
              </a:rPr>
              <a:t>een visie die inspireert en verbindt</a:t>
            </a:r>
            <a:r>
              <a:rPr lang="nl-NL" sz="2800" b="0" i="0" u="none" strike="noStrike" dirty="0">
                <a:solidFill>
                  <a:srgbClr val="000000"/>
                </a:solidFill>
                <a:effectLst/>
                <a:latin typeface="Aptos" panose="020B0004020202020204" pitchFamily="34" charset="0"/>
              </a:rPr>
              <a:t>. </a:t>
            </a:r>
            <a:br>
              <a:rPr lang="nl-NL" sz="2800" b="0" i="0" u="none" strike="noStrike" dirty="0">
                <a:solidFill>
                  <a:srgbClr val="000000"/>
                </a:solidFill>
                <a:effectLst/>
                <a:latin typeface="Aptos" panose="020B0004020202020204" pitchFamily="34" charset="0"/>
              </a:rPr>
            </a:br>
            <a:endParaRPr lang="nl-NL" sz="2800" dirty="0">
              <a:latin typeface="Calibri" panose="020F0502020204030204" pitchFamily="34" charset="0"/>
              <a:cs typeface="Calibri" panose="020F0502020204030204" pitchFamily="34" charset="0"/>
            </a:endParaRPr>
          </a:p>
        </p:txBody>
      </p:sp>
      <p:pic>
        <p:nvPicPr>
          <p:cNvPr id="6" name="Tijdelijke aanduiding voor afbeelding 5">
            <a:extLst>
              <a:ext uri="{FF2B5EF4-FFF2-40B4-BE49-F238E27FC236}">
                <a16:creationId xmlns:a16="http://schemas.microsoft.com/office/drawing/2014/main" id="{E360BB76-C10A-3748-1AA9-7839A3BA3868}"/>
              </a:ext>
            </a:extLst>
          </p:cNvPr>
          <p:cNvPicPr>
            <a:picLocks noGrp="1" noChangeAspect="1"/>
          </p:cNvPicPr>
          <p:nvPr>
            <p:ph type="pic" idx="13"/>
          </p:nvPr>
        </p:nvPicPr>
        <p:blipFill>
          <a:blip r:embed="rId2"/>
          <a:srcRect l="219" r="219"/>
          <a:stretch/>
        </p:blipFill>
        <p:spPr/>
      </p:pic>
      <p:pic>
        <p:nvPicPr>
          <p:cNvPr id="8" name="Afbeelding 7" descr="Afbeelding met Elektrisch blauw, Graphics, blauw, schermopname&#10;&#10;Automatisch gegenereerde beschrijving">
            <a:extLst>
              <a:ext uri="{FF2B5EF4-FFF2-40B4-BE49-F238E27FC236}">
                <a16:creationId xmlns:a16="http://schemas.microsoft.com/office/drawing/2014/main" id="{74835FD8-E437-C1D6-7E37-36F2F53641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
        <p:nvSpPr>
          <p:cNvPr id="4" name="Titel 1">
            <a:extLst>
              <a:ext uri="{FF2B5EF4-FFF2-40B4-BE49-F238E27FC236}">
                <a16:creationId xmlns:a16="http://schemas.microsoft.com/office/drawing/2014/main" id="{605E723F-51B3-458E-1A09-03158B880619}"/>
              </a:ext>
            </a:extLst>
          </p:cNvPr>
          <p:cNvSpPr>
            <a:spLocks noGrp="1"/>
          </p:cNvSpPr>
          <p:nvPr>
            <p:ph type="title" idx="4294967295"/>
          </p:nvPr>
        </p:nvSpPr>
        <p:spPr>
          <a:xfrm>
            <a:off x="4038600" y="434390"/>
            <a:ext cx="7636565" cy="1325563"/>
          </a:xfrm>
        </p:spPr>
        <p:txBody>
          <a:bodyPr>
            <a:normAutofit/>
          </a:bodyPr>
          <a:lstStyle/>
          <a:p>
            <a:r>
              <a:rPr lang="nl-NL" dirty="0"/>
              <a:t>Zorgen dat we in 2040 </a:t>
            </a:r>
            <a:br>
              <a:rPr lang="nl-NL" dirty="0"/>
            </a:br>
            <a:r>
              <a:rPr lang="nl-NL" dirty="0"/>
              <a:t>klaar voor de toekomst zijn</a:t>
            </a:r>
          </a:p>
        </p:txBody>
      </p:sp>
      <p:sp>
        <p:nvSpPr>
          <p:cNvPr id="5" name="Tekstvak 4">
            <a:extLst>
              <a:ext uri="{FF2B5EF4-FFF2-40B4-BE49-F238E27FC236}">
                <a16:creationId xmlns:a16="http://schemas.microsoft.com/office/drawing/2014/main" id="{51AEEC40-4E98-7BCF-CA81-B36A8AB4753C}"/>
              </a:ext>
            </a:extLst>
          </p:cNvPr>
          <p:cNvSpPr txBox="1"/>
          <p:nvPr/>
        </p:nvSpPr>
        <p:spPr>
          <a:xfrm>
            <a:off x="4038600" y="2959803"/>
            <a:ext cx="6520070" cy="369332"/>
          </a:xfrm>
          <a:prstGeom prst="rect">
            <a:avLst/>
          </a:prstGeom>
          <a:noFill/>
        </p:spPr>
        <p:txBody>
          <a:bodyPr wrap="square" rtlCol="0">
            <a:spAutoFit/>
          </a:bodyPr>
          <a:lstStyle/>
          <a:p>
            <a:r>
              <a:rPr lang="nl-NL" sz="1800" dirty="0">
                <a:solidFill>
                  <a:srgbClr val="000000"/>
                </a:solidFill>
                <a:latin typeface="Aptos" panose="020B0004020202020204" pitchFamily="34" charset="0"/>
              </a:rPr>
              <a:t>E</a:t>
            </a:r>
            <a:r>
              <a:rPr lang="nl-NL" sz="1800" b="0" i="0" u="none" strike="noStrike" dirty="0">
                <a:solidFill>
                  <a:srgbClr val="000000"/>
                </a:solidFill>
                <a:effectLst/>
                <a:latin typeface="Aptos" panose="020B0004020202020204" pitchFamily="34" charset="0"/>
              </a:rPr>
              <a:t>en </a:t>
            </a:r>
            <a:r>
              <a:rPr lang="nl-NL" sz="1800" b="1" i="0" u="none" strike="noStrike" dirty="0">
                <a:solidFill>
                  <a:srgbClr val="000000"/>
                </a:solidFill>
                <a:effectLst/>
                <a:latin typeface="Aptos" panose="020B0004020202020204" pitchFamily="34" charset="0"/>
              </a:rPr>
              <a:t>verhaal voor de toekomst </a:t>
            </a:r>
            <a:r>
              <a:rPr lang="nl-NL" sz="1800" b="0" i="0" u="none" strike="noStrike" dirty="0">
                <a:solidFill>
                  <a:srgbClr val="000000"/>
                </a:solidFill>
                <a:effectLst/>
                <a:latin typeface="Aptos" panose="020B0004020202020204" pitchFamily="34" charset="0"/>
              </a:rPr>
              <a:t>dat helpt om keuzes te maken. </a:t>
            </a:r>
            <a:endParaRPr lang="nl-NL" dirty="0"/>
          </a:p>
        </p:txBody>
      </p:sp>
      <p:sp>
        <p:nvSpPr>
          <p:cNvPr id="7" name="Tekstvak 6">
            <a:extLst>
              <a:ext uri="{FF2B5EF4-FFF2-40B4-BE49-F238E27FC236}">
                <a16:creationId xmlns:a16="http://schemas.microsoft.com/office/drawing/2014/main" id="{669040C8-59B1-EFCE-724C-A905D00C331E}"/>
              </a:ext>
            </a:extLst>
          </p:cNvPr>
          <p:cNvSpPr txBox="1"/>
          <p:nvPr/>
        </p:nvSpPr>
        <p:spPr>
          <a:xfrm>
            <a:off x="4038600" y="3429000"/>
            <a:ext cx="6069495" cy="2862322"/>
          </a:xfrm>
          <a:prstGeom prst="rect">
            <a:avLst/>
          </a:prstGeom>
          <a:noFill/>
        </p:spPr>
        <p:txBody>
          <a:bodyPr wrap="square" rtlCol="0">
            <a:spAutoFit/>
          </a:bodyPr>
          <a:lstStyle/>
          <a:p>
            <a:r>
              <a:rPr lang="nl-NL" sz="1800" b="0" i="0" u="none" strike="noStrike" dirty="0">
                <a:solidFill>
                  <a:srgbClr val="000000"/>
                </a:solidFill>
                <a:effectLst/>
                <a:latin typeface="Aptos" panose="020B0004020202020204" pitchFamily="34" charset="0"/>
              </a:rPr>
              <a:t>We willen niet ‘van crisis naar crisis’ bewegen, maar tijdig de goede beslissingen nemen </a:t>
            </a:r>
            <a:r>
              <a:rPr lang="nl-NL" sz="1800" dirty="0">
                <a:solidFill>
                  <a:srgbClr val="000000"/>
                </a:solidFill>
                <a:latin typeface="Aptos" panose="020B0004020202020204" pitchFamily="34" charset="0"/>
              </a:rPr>
              <a:t>o</a:t>
            </a:r>
            <a:r>
              <a:rPr lang="nl-NL" sz="1800" b="0" i="0" u="none" strike="noStrike" dirty="0">
                <a:solidFill>
                  <a:srgbClr val="000000"/>
                </a:solidFill>
                <a:effectLst/>
                <a:latin typeface="Aptos" panose="020B0004020202020204" pitchFamily="34" charset="0"/>
              </a:rPr>
              <a:t>m ingrijpende maatschappelijke opgaven die op ons afkomen, het hoofd te kunnen bieden</a:t>
            </a:r>
            <a:r>
              <a:rPr lang="nl-NL" dirty="0">
                <a:solidFill>
                  <a:srgbClr val="000000"/>
                </a:solidFill>
                <a:latin typeface="Aptos" panose="020B0004020202020204" pitchFamily="34" charset="0"/>
              </a:rPr>
              <a:t>. </a:t>
            </a:r>
            <a:br>
              <a:rPr lang="nl-NL" dirty="0">
                <a:solidFill>
                  <a:srgbClr val="000000"/>
                </a:solidFill>
                <a:latin typeface="Aptos" panose="020B0004020202020204" pitchFamily="34" charset="0"/>
              </a:rPr>
            </a:br>
            <a:br>
              <a:rPr lang="nl-NL" dirty="0">
                <a:solidFill>
                  <a:srgbClr val="000000"/>
                </a:solidFill>
                <a:latin typeface="Aptos" panose="020B0004020202020204" pitchFamily="34" charset="0"/>
              </a:rPr>
            </a:br>
            <a:r>
              <a:rPr lang="nl-NL" dirty="0">
                <a:solidFill>
                  <a:srgbClr val="000000"/>
                </a:solidFill>
                <a:latin typeface="Aptos" panose="020B0004020202020204" pitchFamily="34" charset="0"/>
              </a:rPr>
              <a:t>We willen de unieke kwaliteiten van Schouwen-Duiveland, de rust en ruimte en aantrekkelijke landschap behouden. We zetten de mensen van Schouwen-Duiveland centraal in een de keuzes optimale balans tussen Leven, Wonen en Werken.</a:t>
            </a:r>
            <a:endParaRPr lang="nl-NL" dirty="0"/>
          </a:p>
        </p:txBody>
      </p:sp>
    </p:spTree>
    <p:extLst>
      <p:ext uri="{BB962C8B-B14F-4D97-AF65-F5344CB8AC3E}">
        <p14:creationId xmlns:p14="http://schemas.microsoft.com/office/powerpoint/2010/main" val="86698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alt">
            <a:extLst>
              <a:ext uri="{FF2B5EF4-FFF2-40B4-BE49-F238E27FC236}">
                <a16:creationId xmlns:a16="http://schemas.microsoft.com/office/drawing/2014/main" id="{87CB006A-07C1-E7C0-3556-23F428674E1B}"/>
              </a:ext>
            </a:extLst>
          </p:cNvPr>
          <p:cNvPicPr>
            <a:picLocks noGrp="1" noChangeAspect="1" noChangeArrowheads="1"/>
          </p:cNvPicPr>
          <p:nvPr>
            <p:ph type="pic" idx="13"/>
          </p:nvPr>
        </p:nvPicPr>
        <p:blipFill rotWithShape="1">
          <a:blip r:embed="rId3">
            <a:extLst>
              <a:ext uri="{28A0092B-C50C-407E-A947-70E740481C1C}">
                <a14:useLocalDpi xmlns:a14="http://schemas.microsoft.com/office/drawing/2010/main" val="0"/>
              </a:ext>
            </a:extLst>
          </a:blip>
          <a:srcRect l="30852" t="-591" r="29982" b="-234"/>
          <a:stretch/>
        </p:blipFill>
        <p:spPr bwMode="auto">
          <a:xfrm>
            <a:off x="0" y="-16565"/>
            <a:ext cx="3581400" cy="6887817"/>
          </a:xfrm>
          <a:prstGeom prst="rect">
            <a:avLst/>
          </a:prstGeom>
          <a:noFill/>
          <a:extLst>
            <a:ext uri="{909E8E84-426E-40DD-AFC4-6F175D3DCCD1}">
              <a14:hiddenFill xmlns:a14="http://schemas.microsoft.com/office/drawing/2010/main">
                <a:solidFill>
                  <a:srgbClr val="FFFFFF"/>
                </a:solidFill>
              </a14:hiddenFill>
            </a:ext>
          </a:extLst>
        </p:spPr>
      </p:pic>
      <p:pic>
        <p:nvPicPr>
          <p:cNvPr id="4" name="Tijdelijke aanduiding voor afbeelding 9" descr="Afbeelding met buitenshuis, hemel, water, peuter&#10;&#10;Automatisch gegenereerde beschrijving">
            <a:extLst>
              <a:ext uri="{FF2B5EF4-FFF2-40B4-BE49-F238E27FC236}">
                <a16:creationId xmlns:a16="http://schemas.microsoft.com/office/drawing/2014/main" id="{3994FFE3-B7F6-2751-3778-65A49043D44E}"/>
              </a:ext>
            </a:extLst>
          </p:cNvPr>
          <p:cNvPicPr>
            <a:picLocks noChangeAspect="1"/>
          </p:cNvPicPr>
          <p:nvPr/>
        </p:nvPicPr>
        <p:blipFill>
          <a:blip r:embed="rId4"/>
          <a:srcRect l="219" r="219"/>
          <a:stretch>
            <a:fillRect/>
          </a:stretch>
        </p:blipFill>
        <p:spPr>
          <a:xfrm>
            <a:off x="0" y="0"/>
            <a:ext cx="3581400" cy="6858000"/>
          </a:xfrm>
          <a:prstGeom prst="rect">
            <a:avLst/>
          </a:prstGeom>
        </p:spPr>
      </p:pic>
      <p:pic>
        <p:nvPicPr>
          <p:cNvPr id="5" name="Afbeelding 4" descr="Afbeelding met Elektrisch blauw, Graphics, blauw, schermopname&#10;&#10;Automatisch gegenereerde beschrijving">
            <a:extLst>
              <a:ext uri="{FF2B5EF4-FFF2-40B4-BE49-F238E27FC236}">
                <a16:creationId xmlns:a16="http://schemas.microsoft.com/office/drawing/2014/main" id="{D7E399B6-9CB2-40A3-B7E2-C2B76E939D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141" y="5612545"/>
            <a:ext cx="3038259" cy="1258707"/>
          </a:xfrm>
          <a:prstGeom prst="rect">
            <a:avLst/>
          </a:prstGeom>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4230558" y="127292"/>
            <a:ext cx="7315200" cy="874644"/>
          </a:xfrm>
        </p:spPr>
        <p:txBody>
          <a:bodyPr>
            <a:normAutofit fontScale="90000"/>
          </a:bodyPr>
          <a:lstStyle/>
          <a:p>
            <a:r>
              <a:rPr lang="nl-NL" dirty="0"/>
              <a:t>Balans is de kern van de opgave</a:t>
            </a:r>
          </a:p>
        </p:txBody>
      </p:sp>
      <p:sp>
        <p:nvSpPr>
          <p:cNvPr id="3" name="Tijdelijke aanduiding voor inhoud 2">
            <a:extLst>
              <a:ext uri="{FF2B5EF4-FFF2-40B4-BE49-F238E27FC236}">
                <a16:creationId xmlns:a16="http://schemas.microsoft.com/office/drawing/2014/main" id="{F6E3B69D-5D90-F07B-4CA8-8BB7029CD0C2}"/>
              </a:ext>
            </a:extLst>
          </p:cNvPr>
          <p:cNvSpPr>
            <a:spLocks noGrp="1"/>
          </p:cNvSpPr>
          <p:nvPr>
            <p:ph idx="1"/>
          </p:nvPr>
        </p:nvSpPr>
        <p:spPr>
          <a:xfrm>
            <a:off x="4230558" y="1001936"/>
            <a:ext cx="7315200" cy="5249815"/>
          </a:xfrm>
        </p:spPr>
        <p:txBody>
          <a:bodyPr vert="horz" lIns="91440" tIns="45720" rIns="91440" bIns="45720" rtlCol="0" anchor="t">
            <a:noAutofit/>
          </a:bodyPr>
          <a:lstStyle/>
          <a:p>
            <a:pPr marL="0" indent="0">
              <a:buNone/>
            </a:pPr>
            <a:r>
              <a:rPr lang="nl-NL" sz="1800" b="1" dirty="0">
                <a:solidFill>
                  <a:srgbClr val="00AEEF"/>
                </a:solidFill>
                <a:latin typeface="Calibri"/>
                <a:ea typeface="Calibri"/>
                <a:cs typeface="Calibri"/>
              </a:rPr>
              <a:t>Kwaliteit van Leven</a:t>
            </a:r>
          </a:p>
          <a:p>
            <a:r>
              <a:rPr lang="nl-NL" sz="1800" dirty="0">
                <a:latin typeface="Calibri"/>
                <a:ea typeface="Calibri"/>
                <a:cs typeface="Calibri"/>
              </a:rPr>
              <a:t>Kansrijke en aantrekkelijke gemeente (onderwijs, welzijn, cultuur, erfgoed)</a:t>
            </a:r>
          </a:p>
          <a:p>
            <a:r>
              <a:rPr lang="nl-NL" sz="1800" dirty="0">
                <a:latin typeface="Calibri"/>
                <a:ea typeface="Calibri"/>
                <a:cs typeface="Calibri"/>
              </a:rPr>
              <a:t>Toekomstbestendige toegang tot zorg en ondersteuning</a:t>
            </a:r>
          </a:p>
          <a:p>
            <a:r>
              <a:rPr lang="nl-NL" sz="1800" dirty="0">
                <a:solidFill>
                  <a:schemeClr val="tx1">
                    <a:lumMod val="95000"/>
                    <a:lumOff val="5000"/>
                  </a:schemeClr>
                </a:solidFill>
                <a:latin typeface="Calibri"/>
                <a:ea typeface="Calibri"/>
                <a:cs typeface="Calibri"/>
              </a:rPr>
              <a:t>Behouden</a:t>
            </a:r>
            <a:r>
              <a:rPr lang="nl-NL" sz="1800" dirty="0">
                <a:latin typeface="Calibri"/>
                <a:ea typeface="Calibri"/>
                <a:cs typeface="Calibri"/>
              </a:rPr>
              <a:t> en terugbrengen van jongeren en jonge gezinnen</a:t>
            </a:r>
            <a:br>
              <a:rPr lang="nl-NL" sz="1800" dirty="0">
                <a:latin typeface="Calibri" panose="020F0502020204030204" pitchFamily="34" charset="0"/>
                <a:cs typeface="Calibri" panose="020F0502020204030204" pitchFamily="34" charset="0"/>
              </a:rPr>
            </a:br>
            <a:endParaRPr lang="nl-NL" sz="1800" dirty="0">
              <a:latin typeface="Calibri" panose="020F0502020204030204" pitchFamily="34" charset="0"/>
              <a:cs typeface="Calibri" panose="020F0502020204030204" pitchFamily="34" charset="0"/>
            </a:endParaRPr>
          </a:p>
          <a:p>
            <a:pPr marL="0" indent="0">
              <a:buNone/>
            </a:pPr>
            <a:r>
              <a:rPr lang="nl-NL" sz="1800" b="1" dirty="0">
                <a:solidFill>
                  <a:srgbClr val="00AEEF"/>
                </a:solidFill>
                <a:latin typeface="Calibri"/>
                <a:ea typeface="Calibri"/>
                <a:cs typeface="Calibri"/>
              </a:rPr>
              <a:t>Kwaliteit van Wonen</a:t>
            </a:r>
            <a:endParaRPr lang="nl-NL" sz="1800" dirty="0">
              <a:latin typeface="Calibri"/>
              <a:ea typeface="Calibri"/>
              <a:cs typeface="Calibri"/>
            </a:endParaRPr>
          </a:p>
          <a:p>
            <a:r>
              <a:rPr lang="nl-NL" sz="1800" dirty="0">
                <a:latin typeface="Calibri"/>
                <a:ea typeface="Calibri"/>
                <a:cs typeface="Calibri"/>
              </a:rPr>
              <a:t>Innovatie en verduurzaming in bouwen, wonen en woonvormen</a:t>
            </a:r>
          </a:p>
          <a:p>
            <a:r>
              <a:rPr lang="nl-NL" sz="1800" dirty="0">
                <a:latin typeface="Calibri"/>
                <a:ea typeface="Calibri"/>
                <a:cs typeface="Calibri"/>
              </a:rPr>
              <a:t>Leefomgeving is duurzaam, klimaatbestendig en waterrobuust</a:t>
            </a:r>
            <a:br>
              <a:rPr lang="nl-NL" sz="1800" dirty="0">
                <a:latin typeface="Calibri" panose="020F0502020204030204" pitchFamily="34" charset="0"/>
                <a:cs typeface="Calibri" panose="020F0502020204030204" pitchFamily="34" charset="0"/>
              </a:rPr>
            </a:br>
            <a:endParaRPr lang="nl-NL" sz="1800" dirty="0">
              <a:latin typeface="Calibri" panose="020F0502020204030204" pitchFamily="34" charset="0"/>
              <a:cs typeface="Calibri" panose="020F0502020204030204" pitchFamily="34" charset="0"/>
            </a:endParaRPr>
          </a:p>
          <a:p>
            <a:pPr marL="0" indent="0">
              <a:buNone/>
            </a:pPr>
            <a:r>
              <a:rPr lang="nl-NL" sz="1800" b="1" dirty="0">
                <a:solidFill>
                  <a:srgbClr val="00AEEF"/>
                </a:solidFill>
                <a:latin typeface="Calibri"/>
                <a:ea typeface="Calibri"/>
                <a:cs typeface="Calibri"/>
              </a:rPr>
              <a:t>Kwaliteit van Werken</a:t>
            </a:r>
            <a:endParaRPr lang="nl-NL" sz="1800" dirty="0">
              <a:latin typeface="Calibri"/>
              <a:ea typeface="Calibri"/>
              <a:cs typeface="Calibri"/>
            </a:endParaRPr>
          </a:p>
          <a:p>
            <a:r>
              <a:rPr lang="nl-NL" sz="1800" dirty="0">
                <a:latin typeface="Calibri"/>
                <a:ea typeface="Calibri"/>
                <a:cs typeface="Calibri"/>
              </a:rPr>
              <a:t>Behoud van verdienvermogen op een krappe arbeidsmarkt</a:t>
            </a:r>
          </a:p>
          <a:p>
            <a:r>
              <a:rPr lang="nl-NL" sz="1800" dirty="0">
                <a:latin typeface="Calibri"/>
                <a:ea typeface="Calibri"/>
                <a:cs typeface="Calibri"/>
              </a:rPr>
              <a:t>Droogteoplossingen voor volhoudbare landbouw en toerisme </a:t>
            </a:r>
          </a:p>
          <a:p>
            <a:r>
              <a:rPr lang="nl-NL" sz="1800" dirty="0">
                <a:solidFill>
                  <a:schemeClr val="tx1">
                    <a:lumMod val="95000"/>
                    <a:lumOff val="5000"/>
                  </a:schemeClr>
                </a:solidFill>
                <a:latin typeface="Calibri"/>
                <a:ea typeface="Calibri"/>
                <a:cs typeface="Calibri"/>
              </a:rPr>
              <a:t>Duurzame</a:t>
            </a:r>
            <a:r>
              <a:rPr lang="nl-NL" sz="1800" dirty="0">
                <a:solidFill>
                  <a:srgbClr val="FF0000"/>
                </a:solidFill>
                <a:latin typeface="Calibri"/>
                <a:ea typeface="Calibri"/>
                <a:cs typeface="Calibri"/>
              </a:rPr>
              <a:t> </a:t>
            </a:r>
            <a:r>
              <a:rPr lang="nl-NL" sz="1800" dirty="0">
                <a:latin typeface="Calibri"/>
                <a:ea typeface="Calibri"/>
                <a:cs typeface="Calibri"/>
              </a:rPr>
              <a:t>kustbestemming blijven voor inwoners en gasten</a:t>
            </a:r>
          </a:p>
          <a:p>
            <a:pPr marL="0" indent="0">
              <a:buNone/>
            </a:pPr>
            <a:endParaRPr lang="nl-NL" sz="1800" dirty="0">
              <a:latin typeface="Calibri" panose="020F0502020204030204" pitchFamily="34" charset="0"/>
              <a:cs typeface="Calibri" panose="020F0502020204030204" pitchFamily="34" charset="0"/>
            </a:endParaRPr>
          </a:p>
          <a:p>
            <a:pPr marL="0" indent="0">
              <a:buNone/>
            </a:pPr>
            <a:br>
              <a:rPr lang="nl-NL" sz="1800" dirty="0">
                <a:latin typeface="Calibri" panose="020F0502020204030204" pitchFamily="34" charset="0"/>
                <a:cs typeface="Calibri" panose="020F0502020204030204" pitchFamily="34" charset="0"/>
              </a:rPr>
            </a:br>
            <a:endParaRPr lang="nl-NL" sz="1800" dirty="0">
              <a:latin typeface="Calibri" panose="020F0502020204030204" pitchFamily="34" charset="0"/>
              <a:cs typeface="Calibri" panose="020F0502020204030204" pitchFamily="34" charset="0"/>
            </a:endParaRPr>
          </a:p>
          <a:p>
            <a:endParaRPr lang="nl-NL" sz="1800" dirty="0">
              <a:latin typeface="Calibri" panose="020F0502020204030204" pitchFamily="34" charset="0"/>
              <a:cs typeface="Calibri" panose="020F0502020204030204" pitchFamily="34" charset="0"/>
            </a:endParaRPr>
          </a:p>
          <a:p>
            <a:endParaRPr lang="nl-NL"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0952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buitenshuis, rots, hemel, water&#10;&#10;Automatisch gegenereerde beschrijving">
            <a:extLst>
              <a:ext uri="{FF2B5EF4-FFF2-40B4-BE49-F238E27FC236}">
                <a16:creationId xmlns:a16="http://schemas.microsoft.com/office/drawing/2014/main" id="{87BEE075-B02C-461F-4B33-0663D7807462}"/>
              </a:ext>
            </a:extLst>
          </p:cNvPr>
          <p:cNvPicPr>
            <a:picLocks noChangeAspect="1"/>
          </p:cNvPicPr>
          <p:nvPr/>
        </p:nvPicPr>
        <p:blipFill>
          <a:blip r:embed="rId3"/>
          <a:stretch>
            <a:fillRect/>
          </a:stretch>
        </p:blipFill>
        <p:spPr>
          <a:xfrm>
            <a:off x="0" y="0"/>
            <a:ext cx="3577421" cy="6858000"/>
          </a:xfrm>
          <a:prstGeom prst="rect">
            <a:avLst/>
          </a:prstGeom>
        </p:spPr>
      </p:pic>
      <p:pic>
        <p:nvPicPr>
          <p:cNvPr id="40" name="Afbeelding 39" descr="Afbeelding met Elektrisch blauw, Graphics, blauw, schermopname&#10;&#10;Automatisch gegenereerde beschrijving">
            <a:extLst>
              <a:ext uri="{FF2B5EF4-FFF2-40B4-BE49-F238E27FC236}">
                <a16:creationId xmlns:a16="http://schemas.microsoft.com/office/drawing/2014/main" id="{C9334769-0379-6082-CD02-4576BB53E6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162" y="5599293"/>
            <a:ext cx="3038259" cy="1258707"/>
          </a:xfrm>
          <a:prstGeom prst="rect">
            <a:avLst/>
          </a:prstGeom>
        </p:spPr>
      </p:pic>
      <p:sp>
        <p:nvSpPr>
          <p:cNvPr id="4" name="Tekstvak 3">
            <a:extLst>
              <a:ext uri="{FF2B5EF4-FFF2-40B4-BE49-F238E27FC236}">
                <a16:creationId xmlns:a16="http://schemas.microsoft.com/office/drawing/2014/main" id="{6F7630F3-554E-30A4-04A8-F3E2D4ECEFAA}"/>
              </a:ext>
            </a:extLst>
          </p:cNvPr>
          <p:cNvSpPr txBox="1"/>
          <p:nvPr/>
        </p:nvSpPr>
        <p:spPr>
          <a:xfrm>
            <a:off x="3736504" y="469435"/>
            <a:ext cx="184731" cy="646331"/>
          </a:xfrm>
          <a:prstGeom prst="rect">
            <a:avLst/>
          </a:prstGeom>
          <a:noFill/>
        </p:spPr>
        <p:txBody>
          <a:bodyPr wrap="none" rtlCol="0">
            <a:spAutoFit/>
          </a:bodyPr>
          <a:lstStyle/>
          <a:p>
            <a:br>
              <a:rPr lang="nl-NL" b="1" dirty="0"/>
            </a:br>
            <a:endParaRPr lang="nl-NL" b="1" i="1" dirty="0"/>
          </a:p>
        </p:txBody>
      </p:sp>
      <p:pic>
        <p:nvPicPr>
          <p:cNvPr id="5" name="Afbeelding 4" descr="Afbeelding met diagram, tekening, lijn, cirkel&#10;&#10;Automatisch gegenereerde beschrijving">
            <a:extLst>
              <a:ext uri="{FF2B5EF4-FFF2-40B4-BE49-F238E27FC236}">
                <a16:creationId xmlns:a16="http://schemas.microsoft.com/office/drawing/2014/main" id="{E21797B9-C066-FFDC-3699-0A08F241DEDD}"/>
              </a:ext>
            </a:extLst>
          </p:cNvPr>
          <p:cNvPicPr>
            <a:picLocks noChangeAspect="1"/>
          </p:cNvPicPr>
          <p:nvPr/>
        </p:nvPicPr>
        <p:blipFill>
          <a:blip r:embed="rId5"/>
          <a:stretch>
            <a:fillRect/>
          </a:stretch>
        </p:blipFill>
        <p:spPr>
          <a:xfrm>
            <a:off x="3712244" y="1115766"/>
            <a:ext cx="8479755" cy="5140851"/>
          </a:xfrm>
          <a:prstGeom prst="rect">
            <a:avLst/>
          </a:prstGeom>
        </p:spPr>
      </p:pic>
      <p:pic>
        <p:nvPicPr>
          <p:cNvPr id="7" name="Afbeelding 6" descr="Afbeelding met tekst, Lettertype, schermopname, grafische vormgeving&#10;&#10;Automatisch gegenereerde beschrijving">
            <a:extLst>
              <a:ext uri="{FF2B5EF4-FFF2-40B4-BE49-F238E27FC236}">
                <a16:creationId xmlns:a16="http://schemas.microsoft.com/office/drawing/2014/main" id="{6CE99B99-B4CD-C06C-7766-841FD044CF34}"/>
              </a:ext>
            </a:extLst>
          </p:cNvPr>
          <p:cNvPicPr>
            <a:picLocks noChangeAspect="1"/>
          </p:cNvPicPr>
          <p:nvPr/>
        </p:nvPicPr>
        <p:blipFill rotWithShape="1">
          <a:blip r:embed="rId6"/>
          <a:srcRect t="15107" r="1" b="38777"/>
          <a:stretch/>
        </p:blipFill>
        <p:spPr>
          <a:xfrm>
            <a:off x="404337" y="2021082"/>
            <a:ext cx="2768745" cy="1557130"/>
          </a:xfrm>
          <a:prstGeom prst="rect">
            <a:avLst/>
          </a:prstGeom>
        </p:spPr>
      </p:pic>
    </p:spTree>
    <p:extLst>
      <p:ext uri="{BB962C8B-B14F-4D97-AF65-F5344CB8AC3E}">
        <p14:creationId xmlns:p14="http://schemas.microsoft.com/office/powerpoint/2010/main" val="514036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16" descr="Afbeelding met water, buitenshuis, hemel, zee&#10;&#10;Automatisch gegenereerde beschrijving">
            <a:extLst>
              <a:ext uri="{FF2B5EF4-FFF2-40B4-BE49-F238E27FC236}">
                <a16:creationId xmlns:a16="http://schemas.microsoft.com/office/drawing/2014/main" id="{D3EA46F9-73BB-D624-4629-58286B85596E}"/>
              </a:ext>
            </a:extLst>
          </p:cNvPr>
          <p:cNvPicPr>
            <a:picLocks noGrp="1" noChangeAspect="1"/>
          </p:cNvPicPr>
          <p:nvPr>
            <p:ph type="pic" idx="13"/>
          </p:nvPr>
        </p:nvPicPr>
        <p:blipFill>
          <a:blip r:embed="rId2"/>
          <a:srcRect l="219" r="219"/>
          <a:stretch>
            <a:fillRect/>
          </a:stretch>
        </p:blipFill>
        <p:spPr>
          <a:xfrm>
            <a:off x="0" y="0"/>
            <a:ext cx="3581400" cy="6858000"/>
          </a:xfrm>
        </p:spPr>
      </p:pic>
      <p:pic>
        <p:nvPicPr>
          <p:cNvPr id="8" name="Afbeelding 7" descr="Afbeelding met Elektrisch blauw, Graphics, blauw, schermopname&#10;&#10;Automatisch gegenereerde beschrijving">
            <a:extLst>
              <a:ext uri="{FF2B5EF4-FFF2-40B4-BE49-F238E27FC236}">
                <a16:creationId xmlns:a16="http://schemas.microsoft.com/office/drawing/2014/main" id="{74835FD8-E437-C1D6-7E37-36F2F53641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3932583" y="87109"/>
            <a:ext cx="7315200" cy="1325563"/>
          </a:xfrm>
        </p:spPr>
        <p:txBody>
          <a:bodyPr/>
          <a:lstStyle/>
          <a:p>
            <a:r>
              <a:rPr lang="nl-NL" dirty="0"/>
              <a:t>Fasen van de actualisatie</a:t>
            </a:r>
          </a:p>
        </p:txBody>
      </p:sp>
      <p:sp>
        <p:nvSpPr>
          <p:cNvPr id="14" name="AutoShape 2">
            <a:extLst>
              <a:ext uri="{FF2B5EF4-FFF2-40B4-BE49-F238E27FC236}">
                <a16:creationId xmlns:a16="http://schemas.microsoft.com/office/drawing/2014/main" id="{43E9DD37-B127-E18F-5AA4-6891F7061E7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dirty="0"/>
          </a:p>
        </p:txBody>
      </p:sp>
      <p:graphicFrame>
        <p:nvGraphicFramePr>
          <p:cNvPr id="3" name="Tijdelijke aanduiding voor inhoud 5">
            <a:extLst>
              <a:ext uri="{FF2B5EF4-FFF2-40B4-BE49-F238E27FC236}">
                <a16:creationId xmlns:a16="http://schemas.microsoft.com/office/drawing/2014/main" id="{25279018-6ABE-7740-5DA8-BE091528F29A}"/>
              </a:ext>
            </a:extLst>
          </p:cNvPr>
          <p:cNvGraphicFramePr>
            <a:graphicFrameLocks/>
          </p:cNvGraphicFramePr>
          <p:nvPr>
            <p:extLst>
              <p:ext uri="{D42A27DB-BD31-4B8C-83A1-F6EECF244321}">
                <p14:modId xmlns:p14="http://schemas.microsoft.com/office/powerpoint/2010/main" val="760399254"/>
              </p:ext>
            </p:extLst>
          </p:nvPr>
        </p:nvGraphicFramePr>
        <p:xfrm>
          <a:off x="4039913" y="1018189"/>
          <a:ext cx="7552945" cy="5387748"/>
        </p:xfrm>
        <a:graphic>
          <a:graphicData uri="http://schemas.openxmlformats.org/drawingml/2006/table">
            <a:tbl>
              <a:tblPr firstRow="1" firstCol="1" bandRow="1">
                <a:tableStyleId>{1E171933-4619-4E11-9A3F-F7608DF75F80}</a:tableStyleId>
              </a:tblPr>
              <a:tblGrid>
                <a:gridCol w="2060850">
                  <a:extLst>
                    <a:ext uri="{9D8B030D-6E8A-4147-A177-3AD203B41FA5}">
                      <a16:colId xmlns:a16="http://schemas.microsoft.com/office/drawing/2014/main" val="3197002094"/>
                    </a:ext>
                  </a:extLst>
                </a:gridCol>
                <a:gridCol w="3335258">
                  <a:extLst>
                    <a:ext uri="{9D8B030D-6E8A-4147-A177-3AD203B41FA5}">
                      <a16:colId xmlns:a16="http://schemas.microsoft.com/office/drawing/2014/main" val="380856180"/>
                    </a:ext>
                  </a:extLst>
                </a:gridCol>
                <a:gridCol w="2156837">
                  <a:extLst>
                    <a:ext uri="{9D8B030D-6E8A-4147-A177-3AD203B41FA5}">
                      <a16:colId xmlns:a16="http://schemas.microsoft.com/office/drawing/2014/main" val="1250016268"/>
                    </a:ext>
                  </a:extLst>
                </a:gridCol>
              </a:tblGrid>
              <a:tr h="531739">
                <a:tc>
                  <a:txBody>
                    <a:bodyPr/>
                    <a:lstStyle/>
                    <a:p>
                      <a:pPr>
                        <a:lnSpc>
                          <a:spcPct val="107000"/>
                        </a:lnSpc>
                      </a:pPr>
                      <a:r>
                        <a:rPr lang="nl-NL" sz="1400" dirty="0">
                          <a:effectLst/>
                        </a:rPr>
                        <a:t>Fase</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effectLst/>
                        </a:rPr>
                        <a:t>Participatie</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effectLst/>
                        </a:rPr>
                        <a:t>Doel</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extLst>
                  <a:ext uri="{0D108BD9-81ED-4DB2-BD59-A6C34878D82A}">
                    <a16:rowId xmlns:a16="http://schemas.microsoft.com/office/drawing/2014/main" val="3231413961"/>
                  </a:ext>
                </a:extLst>
              </a:tr>
              <a:tr h="629833">
                <a:tc>
                  <a:txBody>
                    <a:bodyPr/>
                    <a:lstStyle/>
                    <a:p>
                      <a:pPr>
                        <a:lnSpc>
                          <a:spcPct val="107000"/>
                        </a:lnSpc>
                      </a:pPr>
                      <a:r>
                        <a:rPr lang="nl-NL" sz="1400" dirty="0">
                          <a:effectLst/>
                        </a:rPr>
                        <a:t>1. Plan van Aanpak</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effectLst/>
                        </a:rPr>
                        <a:t>Informeren externen </a:t>
                      </a:r>
                      <a:br>
                        <a:rPr lang="nl-NL" sz="1400" dirty="0">
                          <a:effectLst/>
                        </a:rPr>
                      </a:br>
                      <a:r>
                        <a:rPr lang="nl-NL" sz="1400" dirty="0">
                          <a:effectLst/>
                        </a:rPr>
                        <a:t>(stakeholders en SDW-raden)</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effectLst/>
                        </a:rPr>
                        <a:t>Informeren</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extLst>
                  <a:ext uri="{0D108BD9-81ED-4DB2-BD59-A6C34878D82A}">
                    <a16:rowId xmlns:a16="http://schemas.microsoft.com/office/drawing/2014/main" val="1285569303"/>
                  </a:ext>
                </a:extLst>
              </a:tr>
              <a:tr h="1028909">
                <a:tc>
                  <a:txBody>
                    <a:bodyPr/>
                    <a:lstStyle/>
                    <a:p>
                      <a:pPr>
                        <a:lnSpc>
                          <a:spcPct val="107000"/>
                        </a:lnSpc>
                      </a:pPr>
                      <a:r>
                        <a:rPr lang="nl-NL" sz="1400" dirty="0">
                          <a:effectLst/>
                        </a:rPr>
                        <a:t>2. De Oogst</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effectLst/>
                        </a:rPr>
                        <a:t>Tweedaagse met collega’s  </a:t>
                      </a:r>
                    </a:p>
                    <a:p>
                      <a:pPr>
                        <a:lnSpc>
                          <a:spcPct val="107000"/>
                        </a:lnSpc>
                      </a:pPr>
                      <a:r>
                        <a:rPr lang="nl-NL" sz="1400" dirty="0">
                          <a:effectLst/>
                        </a:rPr>
                        <a:t>Bijeenkomst SDW-raden (feb)</a:t>
                      </a:r>
                      <a:br>
                        <a:rPr lang="nl-NL" sz="1400" dirty="0">
                          <a:effectLst/>
                        </a:rPr>
                      </a:br>
                      <a:r>
                        <a:rPr lang="nl-NL" sz="1400" dirty="0">
                          <a:effectLst/>
                        </a:rPr>
                        <a:t>Bijeenkomst lokale klankbordgroep (feb)</a:t>
                      </a:r>
                    </a:p>
                    <a:p>
                      <a:pPr>
                        <a:lnSpc>
                          <a:spcPct val="107000"/>
                        </a:lnSpc>
                      </a:pPr>
                      <a:r>
                        <a:rPr lang="nl-NL" sz="1400" dirty="0">
                          <a:solidFill>
                            <a:srgbClr val="000000"/>
                          </a:solidFill>
                          <a:effectLst/>
                        </a:rPr>
                        <a:t>Commissiebehandeling (schriftelijk)</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solidFill>
                            <a:srgbClr val="000000"/>
                          </a:solidFill>
                          <a:effectLst/>
                        </a:rPr>
                        <a:t>Ophalen </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extLst>
                  <a:ext uri="{0D108BD9-81ED-4DB2-BD59-A6C34878D82A}">
                    <a16:rowId xmlns:a16="http://schemas.microsoft.com/office/drawing/2014/main" val="1591548519"/>
                  </a:ext>
                </a:extLst>
              </a:tr>
              <a:tr h="1837668">
                <a:tc>
                  <a:txBody>
                    <a:bodyPr/>
                    <a:lstStyle/>
                    <a:p>
                      <a:pPr>
                        <a:lnSpc>
                          <a:spcPct val="107000"/>
                        </a:lnSpc>
                      </a:pPr>
                      <a:r>
                        <a:rPr lang="nl-NL" sz="1400" dirty="0">
                          <a:effectLst/>
                        </a:rPr>
                        <a:t>3. De som der delen</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effectLst/>
                        </a:rPr>
                        <a:t>Bijeenkomsten intern</a:t>
                      </a:r>
                    </a:p>
                    <a:p>
                      <a:pPr>
                        <a:lnSpc>
                          <a:spcPct val="107000"/>
                        </a:lnSpc>
                      </a:pPr>
                      <a:r>
                        <a:rPr lang="nl-NL" sz="1400" dirty="0">
                          <a:effectLst/>
                        </a:rPr>
                        <a:t>Bijeenkomst SDW-raden</a:t>
                      </a:r>
                    </a:p>
                    <a:p>
                      <a:pPr>
                        <a:lnSpc>
                          <a:spcPct val="107000"/>
                        </a:lnSpc>
                      </a:pPr>
                      <a:r>
                        <a:rPr lang="nl-NL" sz="1400" dirty="0">
                          <a:effectLst/>
                        </a:rPr>
                        <a:t>Bijeenkomst lokale klankbordgroep</a:t>
                      </a:r>
                    </a:p>
                    <a:p>
                      <a:pPr marL="0" marR="0" lvl="0" indent="0" algn="l" defTabSz="914400" rtl="0" eaLnBrk="1" fontAlgn="auto" latinLnBrk="0" hangingPunct="1">
                        <a:lnSpc>
                          <a:spcPct val="107000"/>
                        </a:lnSpc>
                        <a:spcBef>
                          <a:spcPts val="0"/>
                        </a:spcBef>
                        <a:spcAft>
                          <a:spcPts val="0"/>
                        </a:spcAft>
                        <a:buClrTx/>
                        <a:buSzTx/>
                        <a:buFontTx/>
                        <a:buNone/>
                        <a:tabLst/>
                        <a:defRPr/>
                      </a:pPr>
                      <a:r>
                        <a:rPr lang="nl-NL" sz="1400" dirty="0">
                          <a:solidFill>
                            <a:srgbClr val="002060"/>
                          </a:solidFill>
                          <a:effectLst/>
                        </a:rPr>
                        <a:t>Themabijeenkomst College</a:t>
                      </a:r>
                    </a:p>
                    <a:p>
                      <a:pPr marL="0" marR="0" lvl="0" indent="0" algn="l">
                        <a:lnSpc>
                          <a:spcPct val="107000"/>
                        </a:lnSpc>
                        <a:spcBef>
                          <a:spcPts val="0"/>
                        </a:spcBef>
                        <a:spcAft>
                          <a:spcPts val="0"/>
                        </a:spcAft>
                        <a:buClrTx/>
                        <a:buSzTx/>
                        <a:buFontTx/>
                        <a:buNone/>
                      </a:pPr>
                      <a:r>
                        <a:rPr lang="nl-NL" sz="1400" dirty="0">
                          <a:solidFill>
                            <a:srgbClr val="002060"/>
                          </a:solidFill>
                          <a:effectLst/>
                        </a:rPr>
                        <a:t>Jongerendebat Pieter Zeeman Lyceum</a:t>
                      </a:r>
                    </a:p>
                    <a:p>
                      <a:pPr>
                        <a:lnSpc>
                          <a:spcPct val="107000"/>
                        </a:lnSpc>
                      </a:pPr>
                      <a:r>
                        <a:rPr lang="nl-NL" sz="1400" u="sng" dirty="0">
                          <a:solidFill>
                            <a:srgbClr val="7030A0"/>
                          </a:solidFill>
                          <a:effectLst/>
                        </a:rPr>
                        <a:t>Raadsinformatieavond </a:t>
                      </a:r>
                      <a:br>
                        <a:rPr lang="nl-NL" sz="1400" u="sng" dirty="0">
                          <a:solidFill>
                            <a:srgbClr val="7030A0"/>
                          </a:solidFill>
                          <a:effectLst/>
                        </a:rPr>
                      </a:br>
                      <a:r>
                        <a:rPr lang="nl-NL" sz="1400" dirty="0">
                          <a:effectLst/>
                        </a:rPr>
                        <a:t>Uitvraag via Denkmee SD</a:t>
                      </a:r>
                    </a:p>
                    <a:p>
                      <a:pPr>
                        <a:lnSpc>
                          <a:spcPct val="107000"/>
                        </a:lnSpc>
                      </a:pP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effectLst/>
                        </a:rPr>
                        <a:t>Verdiepen </a:t>
                      </a:r>
                      <a:br>
                        <a:rPr lang="nl-NL" sz="1400" dirty="0">
                          <a:effectLst/>
                        </a:rPr>
                      </a:br>
                      <a:endParaRPr lang="nl-NL" sz="1400" dirty="0">
                        <a:effectLst/>
                      </a:endParaRPr>
                    </a:p>
                    <a:p>
                      <a:pPr>
                        <a:lnSpc>
                          <a:spcPct val="107000"/>
                        </a:lnSpc>
                      </a:pPr>
                      <a:r>
                        <a:rPr lang="nl-NL" sz="1400" dirty="0">
                          <a:effectLst/>
                        </a:rPr>
                        <a:t>(Uitgangspunten voor de actuele visie)</a:t>
                      </a:r>
                    </a:p>
                    <a:p>
                      <a:pPr lvl="0">
                        <a:lnSpc>
                          <a:spcPct val="107000"/>
                        </a:lnSpc>
                        <a:buNone/>
                      </a:pPr>
                      <a:endParaRPr lang="nl-NL" sz="1400" dirty="0">
                        <a:effectLst/>
                      </a:endParaRPr>
                    </a:p>
                  </a:txBody>
                  <a:tcPr marL="59966" marR="59966" marT="0" marB="0"/>
                </a:tc>
                <a:extLst>
                  <a:ext uri="{0D108BD9-81ED-4DB2-BD59-A6C34878D82A}">
                    <a16:rowId xmlns:a16="http://schemas.microsoft.com/office/drawing/2014/main" val="2091634358"/>
                  </a:ext>
                </a:extLst>
              </a:tr>
              <a:tr h="1099819">
                <a:tc>
                  <a:txBody>
                    <a:bodyPr/>
                    <a:lstStyle/>
                    <a:p>
                      <a:pPr>
                        <a:lnSpc>
                          <a:spcPct val="107000"/>
                        </a:lnSpc>
                      </a:pPr>
                      <a:r>
                        <a:rPr lang="nl-NL" sz="1400" dirty="0">
                          <a:effectLst/>
                        </a:rPr>
                        <a:t>4. Geactualiseerde visie</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effectLst/>
                        </a:rPr>
                        <a:t>Schrijven met collega’s en experts </a:t>
                      </a:r>
                    </a:p>
                    <a:p>
                      <a:pPr>
                        <a:lnSpc>
                          <a:spcPct val="107000"/>
                        </a:lnSpc>
                      </a:pPr>
                      <a:r>
                        <a:rPr lang="nl-NL" sz="1400" dirty="0">
                          <a:effectLst/>
                        </a:rPr>
                        <a:t>Bijeenkomst SDW-raden</a:t>
                      </a:r>
                    </a:p>
                    <a:p>
                      <a:pPr>
                        <a:lnSpc>
                          <a:spcPct val="107000"/>
                        </a:lnSpc>
                      </a:pPr>
                      <a:r>
                        <a:rPr lang="nl-NL" sz="1400" dirty="0">
                          <a:effectLst/>
                        </a:rPr>
                        <a:t>Bijeenkomst lokale klankbordgroep</a:t>
                      </a:r>
                    </a:p>
                    <a:p>
                      <a:pPr>
                        <a:lnSpc>
                          <a:spcPct val="107000"/>
                        </a:lnSpc>
                      </a:pPr>
                      <a:r>
                        <a:rPr lang="nl-NL" sz="1400" dirty="0">
                          <a:solidFill>
                            <a:srgbClr val="000000"/>
                          </a:solidFill>
                          <a:effectLst/>
                        </a:rPr>
                        <a:t>Commissie- en raadsbehandeling</a:t>
                      </a:r>
                      <a:br>
                        <a:rPr lang="nl-NL" sz="1400" dirty="0">
                          <a:solidFill>
                            <a:srgbClr val="000000"/>
                          </a:solidFill>
                          <a:effectLst/>
                        </a:rPr>
                      </a:br>
                      <a:r>
                        <a:rPr lang="nl-NL" sz="1400" dirty="0">
                          <a:solidFill>
                            <a:srgbClr val="000000"/>
                          </a:solidFill>
                          <a:effectLst/>
                        </a:rPr>
                        <a:t> </a:t>
                      </a:r>
                      <a:endPar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endParaRPr>
                    </a:p>
                  </a:txBody>
                  <a:tcPr marL="59966" marR="59966" marT="0" marB="0"/>
                </a:tc>
                <a:tc>
                  <a:txBody>
                    <a:bodyPr/>
                    <a:lstStyle/>
                    <a:p>
                      <a:pPr>
                        <a:lnSpc>
                          <a:spcPct val="107000"/>
                        </a:lnSpc>
                      </a:pPr>
                      <a:r>
                        <a:rPr lang="nl-NL" sz="1400" dirty="0">
                          <a:effectLst/>
                        </a:rPr>
                        <a:t>Realiseren concept geactualiseerde versie (september) </a:t>
                      </a:r>
                      <a:br>
                        <a:rPr lang="nl-NL" sz="1400" dirty="0">
                          <a:effectLst/>
                        </a:rPr>
                      </a:br>
                      <a:endParaRPr lang="nl-NL" sz="1400" dirty="0">
                        <a:effectLst/>
                      </a:endParaRPr>
                    </a:p>
                    <a:p>
                      <a:pPr>
                        <a:lnSpc>
                          <a:spcPct val="107000"/>
                        </a:lnSpc>
                      </a:pPr>
                      <a:r>
                        <a:rPr lang="nl-NL" sz="1400" dirty="0">
                          <a:solidFill>
                            <a:srgbClr val="000000"/>
                          </a:solidFill>
                          <a:effectLst/>
                          <a:latin typeface="DIN Next LT Pro Light" panose="020B0303020203050203" pitchFamily="34" charset="0"/>
                          <a:ea typeface="DIN Next LT Pro Light" panose="020B0303020203050203" pitchFamily="34" charset="0"/>
                          <a:cs typeface="DIN Next LT Pro Light" panose="020B0303020203050203" pitchFamily="34" charset="0"/>
                        </a:rPr>
                        <a:t>Opleveren voor raadsbehandeling </a:t>
                      </a:r>
                    </a:p>
                  </a:txBody>
                  <a:tcPr marL="59966" marR="59966" marT="0" marB="0"/>
                </a:tc>
                <a:extLst>
                  <a:ext uri="{0D108BD9-81ED-4DB2-BD59-A6C34878D82A}">
                    <a16:rowId xmlns:a16="http://schemas.microsoft.com/office/drawing/2014/main" val="2418330354"/>
                  </a:ext>
                </a:extLst>
              </a:tr>
            </a:tbl>
          </a:graphicData>
        </a:graphic>
      </p:graphicFrame>
    </p:spTree>
    <p:extLst>
      <p:ext uri="{BB962C8B-B14F-4D97-AF65-F5344CB8AC3E}">
        <p14:creationId xmlns:p14="http://schemas.microsoft.com/office/powerpoint/2010/main" val="3370906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a:extLst>
              <a:ext uri="{FF2B5EF4-FFF2-40B4-BE49-F238E27FC236}">
                <a16:creationId xmlns:a16="http://schemas.microsoft.com/office/drawing/2014/main" id="{ECA4268F-8B13-540B-209E-566C2CFC467E}"/>
              </a:ext>
            </a:extLst>
          </p:cNvPr>
          <p:cNvSpPr>
            <a:spLocks noGrp="1"/>
          </p:cNvSpPr>
          <p:nvPr>
            <p:ph type="subTitle" idx="1"/>
          </p:nvPr>
        </p:nvSpPr>
        <p:spPr>
          <a:xfrm>
            <a:off x="838200" y="3749246"/>
            <a:ext cx="9829800" cy="1031829"/>
          </a:xfrm>
        </p:spPr>
        <p:txBody>
          <a:bodyPr>
            <a:normAutofit/>
          </a:bodyPr>
          <a:lstStyle/>
          <a:p>
            <a:r>
              <a:rPr lang="nl-NL" b="1" dirty="0">
                <a:solidFill>
                  <a:schemeClr val="tx1"/>
                </a:solidFill>
                <a:latin typeface="Myriad Pro" panose="020B0403030403020204" pitchFamily="34" charset="0"/>
              </a:rPr>
              <a:t>Actualisatie strategische visie 2040 </a:t>
            </a:r>
          </a:p>
          <a:p>
            <a:r>
              <a:rPr lang="nl-NL" dirty="0"/>
              <a:t>Gemeente Schouwen-Duiveland</a:t>
            </a:r>
          </a:p>
        </p:txBody>
      </p:sp>
      <p:sp>
        <p:nvSpPr>
          <p:cNvPr id="4" name="Titel 1">
            <a:extLst>
              <a:ext uri="{FF2B5EF4-FFF2-40B4-BE49-F238E27FC236}">
                <a16:creationId xmlns:a16="http://schemas.microsoft.com/office/drawing/2014/main" id="{42A96AEC-B2A7-F91F-CDFE-8A6F1E9A2705}"/>
              </a:ext>
            </a:extLst>
          </p:cNvPr>
          <p:cNvSpPr>
            <a:spLocks noGrp="1"/>
          </p:cNvSpPr>
          <p:nvPr>
            <p:ph type="ctrTitle"/>
          </p:nvPr>
        </p:nvSpPr>
        <p:spPr>
          <a:xfrm>
            <a:off x="838200" y="2235200"/>
            <a:ext cx="10598426" cy="1193800"/>
          </a:xfrm>
        </p:spPr>
        <p:txBody>
          <a:bodyPr>
            <a:normAutofit/>
          </a:bodyPr>
          <a:lstStyle/>
          <a:p>
            <a:r>
              <a:rPr lang="nl-NL" sz="6000" dirty="0"/>
              <a:t>Van … naar</a:t>
            </a:r>
            <a:endParaRPr lang="nl-NL" dirty="0"/>
          </a:p>
        </p:txBody>
      </p:sp>
      <p:pic>
        <p:nvPicPr>
          <p:cNvPr id="2" name="Afbeelding 1" descr="Afbeelding met tekst, Lettertype, schermopname, grafische vormgeving&#10;&#10;Automatisch gegenereerde beschrijving">
            <a:extLst>
              <a:ext uri="{FF2B5EF4-FFF2-40B4-BE49-F238E27FC236}">
                <a16:creationId xmlns:a16="http://schemas.microsoft.com/office/drawing/2014/main" id="{EE2216F8-23E8-7DBC-222D-C66C2A494A15}"/>
              </a:ext>
            </a:extLst>
          </p:cNvPr>
          <p:cNvPicPr>
            <a:picLocks noChangeAspect="1"/>
          </p:cNvPicPr>
          <p:nvPr/>
        </p:nvPicPr>
        <p:blipFill rotWithShape="1">
          <a:blip r:embed="rId2"/>
          <a:srcRect t="15107" r="1" b="38777"/>
          <a:stretch/>
        </p:blipFill>
        <p:spPr>
          <a:xfrm>
            <a:off x="6507223" y="3486596"/>
            <a:ext cx="2768745" cy="1557130"/>
          </a:xfrm>
          <a:prstGeom prst="rect">
            <a:avLst/>
          </a:prstGeom>
        </p:spPr>
      </p:pic>
    </p:spTree>
    <p:extLst>
      <p:ext uri="{BB962C8B-B14F-4D97-AF65-F5344CB8AC3E}">
        <p14:creationId xmlns:p14="http://schemas.microsoft.com/office/powerpoint/2010/main" val="2604082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descr="Afbeelding met Elektrisch blauw, Graphics, blauw, schermopname&#10;&#10;Automatisch gegenereerde beschrijving">
            <a:extLst>
              <a:ext uri="{FF2B5EF4-FFF2-40B4-BE49-F238E27FC236}">
                <a16:creationId xmlns:a16="http://schemas.microsoft.com/office/drawing/2014/main" id="{74835FD8-E437-C1D6-7E37-36F2F53641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141" y="5599293"/>
            <a:ext cx="3038259" cy="1258707"/>
          </a:xfrm>
          <a:prstGeom prst="rect">
            <a:avLst/>
          </a:prstGeom>
        </p:spPr>
      </p:pic>
      <p:sp>
        <p:nvSpPr>
          <p:cNvPr id="2" name="Titel 1">
            <a:extLst>
              <a:ext uri="{FF2B5EF4-FFF2-40B4-BE49-F238E27FC236}">
                <a16:creationId xmlns:a16="http://schemas.microsoft.com/office/drawing/2014/main" id="{C732F2F0-F393-6407-E9E7-66BE4F835E24}"/>
              </a:ext>
            </a:extLst>
          </p:cNvPr>
          <p:cNvSpPr>
            <a:spLocks noGrp="1"/>
          </p:cNvSpPr>
          <p:nvPr>
            <p:ph type="title" idx="4294967295"/>
          </p:nvPr>
        </p:nvSpPr>
        <p:spPr>
          <a:xfrm>
            <a:off x="4038600" y="365125"/>
            <a:ext cx="7315200" cy="1325563"/>
          </a:xfrm>
        </p:spPr>
        <p:txBody>
          <a:bodyPr>
            <a:normAutofit/>
          </a:bodyPr>
          <a:lstStyle/>
          <a:p>
            <a:r>
              <a:rPr lang="nl-NL" dirty="0">
                <a:latin typeface="Myriad Pro"/>
              </a:rPr>
              <a:t>van            …           naar</a:t>
            </a:r>
          </a:p>
        </p:txBody>
      </p:sp>
      <p:sp>
        <p:nvSpPr>
          <p:cNvPr id="14" name="AutoShape 2">
            <a:extLst>
              <a:ext uri="{FF2B5EF4-FFF2-40B4-BE49-F238E27FC236}">
                <a16:creationId xmlns:a16="http://schemas.microsoft.com/office/drawing/2014/main" id="{43E9DD37-B127-E18F-5AA4-6891F7061E7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4" name="Tekstvak 3">
            <a:extLst>
              <a:ext uri="{FF2B5EF4-FFF2-40B4-BE49-F238E27FC236}">
                <a16:creationId xmlns:a16="http://schemas.microsoft.com/office/drawing/2014/main" id="{9E1C3EAC-E374-9E49-0218-7829885DFF2C}"/>
              </a:ext>
            </a:extLst>
          </p:cNvPr>
          <p:cNvSpPr txBox="1"/>
          <p:nvPr/>
        </p:nvSpPr>
        <p:spPr>
          <a:xfrm>
            <a:off x="4035774" y="1862186"/>
            <a:ext cx="4014995" cy="1323439"/>
          </a:xfrm>
          <a:prstGeom prst="rect">
            <a:avLst/>
          </a:prstGeom>
          <a:noFill/>
        </p:spPr>
        <p:txBody>
          <a:bodyPr wrap="square" lIns="91440" tIns="45720" rIns="91440" bIns="45720" rtlCol="0" anchor="t">
            <a:spAutoFit/>
          </a:bodyPr>
          <a:lstStyle/>
          <a:p>
            <a:r>
              <a:rPr lang="nl-NL" sz="2000" i="1" dirty="0">
                <a:latin typeface="Calibri"/>
                <a:cs typeface="Calibri"/>
              </a:rPr>
              <a:t>vakantie-eiland                      		</a:t>
            </a:r>
            <a:br>
              <a:rPr lang="nl-NL" sz="2000" dirty="0">
                <a:latin typeface="Calibri"/>
                <a:cs typeface="Calibri"/>
              </a:rPr>
            </a:br>
            <a:br>
              <a:rPr lang="nl-NL" sz="2000" dirty="0">
                <a:latin typeface="Calibri"/>
                <a:cs typeface="Calibri"/>
              </a:rPr>
            </a:br>
            <a:endParaRPr lang="nl-NL" sz="2000" dirty="0">
              <a:latin typeface="Calibri"/>
              <a:cs typeface="Calibri"/>
            </a:endParaRPr>
          </a:p>
        </p:txBody>
      </p:sp>
      <p:pic>
        <p:nvPicPr>
          <p:cNvPr id="10" name="Afbeelding 9" descr="Afbeelding met tekst, schip, schermopname, buitenshuis&#10;&#10;Automatisch gegenereerde beschrijving">
            <a:extLst>
              <a:ext uri="{FF2B5EF4-FFF2-40B4-BE49-F238E27FC236}">
                <a16:creationId xmlns:a16="http://schemas.microsoft.com/office/drawing/2014/main" id="{FD6C7461-DD51-349D-8E06-FAF3D5E87B8C}"/>
              </a:ext>
            </a:extLst>
          </p:cNvPr>
          <p:cNvPicPr>
            <a:picLocks noChangeAspect="1"/>
          </p:cNvPicPr>
          <p:nvPr/>
        </p:nvPicPr>
        <p:blipFill rotWithShape="1">
          <a:blip r:embed="rId4"/>
          <a:srcRect t="1343" b="-1343"/>
          <a:stretch/>
        </p:blipFill>
        <p:spPr>
          <a:xfrm>
            <a:off x="0" y="-50422"/>
            <a:ext cx="3654066" cy="6997148"/>
          </a:xfrm>
          <a:prstGeom prst="rect">
            <a:avLst/>
          </a:prstGeom>
        </p:spPr>
      </p:pic>
      <p:sp>
        <p:nvSpPr>
          <p:cNvPr id="13" name="Tekstvak 12">
            <a:extLst>
              <a:ext uri="{FF2B5EF4-FFF2-40B4-BE49-F238E27FC236}">
                <a16:creationId xmlns:a16="http://schemas.microsoft.com/office/drawing/2014/main" id="{EBC727A7-C8FA-CE9E-85B4-6CFE58FB32EC}"/>
              </a:ext>
            </a:extLst>
          </p:cNvPr>
          <p:cNvSpPr txBox="1"/>
          <p:nvPr/>
        </p:nvSpPr>
        <p:spPr>
          <a:xfrm>
            <a:off x="8719179" y="1862186"/>
            <a:ext cx="2997890" cy="3447098"/>
          </a:xfrm>
          <a:prstGeom prst="rect">
            <a:avLst/>
          </a:prstGeom>
          <a:noFill/>
        </p:spPr>
        <p:txBody>
          <a:bodyPr wrap="square" lIns="91440" tIns="45720" rIns="91440" bIns="45720" rtlCol="0" anchor="t">
            <a:spAutoFit/>
          </a:bodyPr>
          <a:lstStyle/>
          <a:p>
            <a:r>
              <a:rPr lang="nl-NL" sz="2000" b="1" dirty="0">
                <a:latin typeface="Calibri"/>
                <a:cs typeface="Calibri"/>
              </a:rPr>
              <a:t>Thuiskomen </a:t>
            </a:r>
            <a:endParaRPr lang="nl-NL" sz="2000" b="1" dirty="0">
              <a:latin typeface="Calibri" panose="020F0502020204030204" pitchFamily="34" charset="0"/>
              <a:cs typeface="Calibri" panose="020F0502020204030204" pitchFamily="34" charset="0"/>
            </a:endParaRPr>
          </a:p>
          <a:p>
            <a:endParaRPr lang="nl-NL" sz="20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endParaRPr lang="nl-NL" sz="2000" b="1" kern="0" dirty="0">
              <a:solidFill>
                <a:srgbClr val="000000"/>
              </a:solidFill>
              <a:latin typeface="Calibri"/>
              <a:ea typeface="Times New Roman" panose="02020603050405020304" pitchFamily="18" charset="0"/>
              <a:cs typeface="Calibri"/>
            </a:endParaRPr>
          </a:p>
          <a:p>
            <a:r>
              <a:rPr lang="nl-NL" sz="2000" b="1" kern="0" dirty="0">
                <a:solidFill>
                  <a:srgbClr val="000000"/>
                </a:solidFill>
                <a:effectLst/>
                <a:latin typeface="Calibri"/>
                <a:ea typeface="Times New Roman" panose="02020603050405020304" pitchFamily="18" charset="0"/>
                <a:cs typeface="Calibri"/>
              </a:rPr>
              <a:t>G</a:t>
            </a:r>
            <a:r>
              <a:rPr lang="nl-NL" sz="2000" b="1" kern="0" dirty="0">
                <a:solidFill>
                  <a:srgbClr val="000000"/>
                </a:solidFill>
                <a:latin typeface="Calibri"/>
                <a:ea typeface="Times New Roman" panose="02020603050405020304" pitchFamily="18" charset="0"/>
                <a:cs typeface="Calibri"/>
              </a:rPr>
              <a:t>enieten van een </a:t>
            </a:r>
            <a:br>
              <a:rPr lang="nl-NL" sz="2000" b="1" kern="0" dirty="0">
                <a:latin typeface="Calibri" panose="020F0502020204030204" pitchFamily="34" charset="0"/>
                <a:ea typeface="Times New Roman" panose="02020603050405020304" pitchFamily="18" charset="0"/>
                <a:cs typeface="Calibri" panose="020F0502020204030204" pitchFamily="34" charset="0"/>
              </a:rPr>
            </a:br>
            <a:r>
              <a:rPr lang="nl-NL" sz="2000" b="1" kern="0" dirty="0">
                <a:solidFill>
                  <a:srgbClr val="000000"/>
                </a:solidFill>
                <a:latin typeface="Calibri"/>
                <a:ea typeface="Times New Roman" panose="02020603050405020304" pitchFamily="18" charset="0"/>
                <a:cs typeface="Calibri"/>
              </a:rPr>
              <a:t>d</a:t>
            </a:r>
            <a:r>
              <a:rPr lang="nl-NL" sz="2000" b="1" kern="0" dirty="0">
                <a:solidFill>
                  <a:srgbClr val="000000"/>
                </a:solidFill>
                <a:effectLst/>
                <a:latin typeface="Calibri"/>
                <a:ea typeface="Times New Roman" panose="02020603050405020304" pitchFamily="18" charset="0"/>
                <a:cs typeface="Calibri"/>
              </a:rPr>
              <a:t>uurzame</a:t>
            </a:r>
            <a:br>
              <a:rPr lang="nl-NL" sz="2000" b="1" kern="0" dirty="0">
                <a:effectLst/>
                <a:latin typeface="Calibri" panose="020F0502020204030204" pitchFamily="34" charset="0"/>
                <a:ea typeface="Times New Roman" panose="02020603050405020304" pitchFamily="18" charset="0"/>
                <a:cs typeface="Calibri" panose="020F0502020204030204" pitchFamily="34" charset="0"/>
              </a:rPr>
            </a:br>
            <a:r>
              <a:rPr lang="nl-NL" sz="2000" b="1" kern="0" dirty="0">
                <a:solidFill>
                  <a:srgbClr val="000000"/>
                </a:solidFill>
                <a:effectLst/>
                <a:latin typeface="Calibri"/>
                <a:ea typeface="Times New Roman" panose="02020603050405020304" pitchFamily="18" charset="0"/>
                <a:cs typeface="Calibri"/>
              </a:rPr>
              <a:t>kustbestemming</a:t>
            </a:r>
            <a:r>
              <a:rPr lang="nl-NL" sz="2000" kern="0" dirty="0">
                <a:solidFill>
                  <a:srgbClr val="000000"/>
                </a:solidFill>
                <a:effectLst/>
                <a:latin typeface="Calibri"/>
                <a:ea typeface="Times New Roman" panose="02020603050405020304" pitchFamily="18" charset="0"/>
                <a:cs typeface="Calibri"/>
              </a:rPr>
              <a:t> </a:t>
            </a:r>
            <a:br>
              <a:rPr lang="nl-NL" sz="2000" kern="0" dirty="0">
                <a:effectLst/>
                <a:latin typeface="Calibri" panose="020F0502020204030204" pitchFamily="34" charset="0"/>
                <a:ea typeface="Times New Roman" panose="02020603050405020304" pitchFamily="18" charset="0"/>
                <a:cs typeface="Calibri" panose="020F0502020204030204" pitchFamily="34" charset="0"/>
              </a:rPr>
            </a:br>
            <a:br>
              <a:rPr lang="nl-NL" sz="2000" kern="0" dirty="0">
                <a:effectLst/>
                <a:latin typeface="Calibri" panose="020F0502020204030204" pitchFamily="34" charset="0"/>
                <a:ea typeface="Times New Roman" panose="02020603050405020304" pitchFamily="18" charset="0"/>
                <a:cs typeface="Calibri" panose="020F0502020204030204" pitchFamily="34" charset="0"/>
              </a:rPr>
            </a:br>
            <a:r>
              <a:rPr lang="nl-NL" sz="2000" b="1" kern="0" dirty="0">
                <a:solidFill>
                  <a:srgbClr val="000000"/>
                </a:solidFill>
                <a:latin typeface="Calibri"/>
                <a:ea typeface="Times New Roman" panose="02020603050405020304" pitchFamily="18" charset="0"/>
                <a:cs typeface="Calibri"/>
              </a:rPr>
              <a:t>Kwaliteit van leven </a:t>
            </a:r>
            <a:br>
              <a:rPr lang="nl-NL" sz="2000" b="1" kern="0" dirty="0">
                <a:latin typeface="Calibri" panose="020F0502020204030204" pitchFamily="34" charset="0"/>
                <a:ea typeface="Times New Roman" panose="02020603050405020304" pitchFamily="18" charset="0"/>
                <a:cs typeface="Calibri" panose="020F0502020204030204" pitchFamily="34" charset="0"/>
              </a:rPr>
            </a:br>
            <a:r>
              <a:rPr lang="nl-NL" sz="2000" b="1" kern="0" dirty="0">
                <a:solidFill>
                  <a:srgbClr val="000000"/>
                </a:solidFill>
                <a:effectLst/>
                <a:latin typeface="Calibri"/>
                <a:ea typeface="Times New Roman" panose="02020603050405020304" pitchFamily="18" charset="0"/>
                <a:cs typeface="Calibri"/>
              </a:rPr>
              <a:t>wonen en werken </a:t>
            </a:r>
            <a:br>
              <a:rPr lang="nl-NL" sz="2000" b="1" kern="0" dirty="0">
                <a:effectLst/>
                <a:latin typeface="Calibri" panose="020F0502020204030204" pitchFamily="34" charset="0"/>
                <a:ea typeface="Times New Roman" panose="02020603050405020304" pitchFamily="18" charset="0"/>
                <a:cs typeface="Calibri" panose="020F0502020204030204" pitchFamily="34" charset="0"/>
              </a:rPr>
            </a:br>
            <a:r>
              <a:rPr lang="nl-NL" sz="2000" b="1" kern="0" dirty="0">
                <a:solidFill>
                  <a:srgbClr val="000000"/>
                </a:solidFill>
                <a:effectLst/>
                <a:latin typeface="Calibri"/>
                <a:ea typeface="Times New Roman" panose="02020603050405020304" pitchFamily="18" charset="0"/>
                <a:cs typeface="Calibri"/>
              </a:rPr>
              <a:t>(brede welvaart)</a:t>
            </a:r>
            <a:r>
              <a:rPr lang="nl-NL" sz="2000" b="1" kern="0" dirty="0">
                <a:solidFill>
                  <a:srgbClr val="000000"/>
                </a:solidFill>
                <a:latin typeface="Calibri"/>
                <a:ea typeface="Times New Roman" panose="02020603050405020304" pitchFamily="18" charset="0"/>
                <a:cs typeface="Calibri"/>
              </a:rPr>
              <a:t> </a:t>
            </a:r>
            <a:r>
              <a:rPr lang="nl-NL" sz="2000" b="1" dirty="0">
                <a:latin typeface="Calibri"/>
                <a:cs typeface="Calibri"/>
              </a:rPr>
              <a:t>  </a:t>
            </a:r>
            <a:br>
              <a:rPr lang="nl-NL" dirty="0"/>
            </a:br>
            <a:endParaRPr lang="nl-NL" dirty="0"/>
          </a:p>
        </p:txBody>
      </p:sp>
      <p:sp>
        <p:nvSpPr>
          <p:cNvPr id="3" name="Tekstvak 2">
            <a:extLst>
              <a:ext uri="{FF2B5EF4-FFF2-40B4-BE49-F238E27FC236}">
                <a16:creationId xmlns:a16="http://schemas.microsoft.com/office/drawing/2014/main" id="{47A704F0-819D-C58B-C5CA-ADA56F15A293}"/>
              </a:ext>
            </a:extLst>
          </p:cNvPr>
          <p:cNvSpPr txBox="1"/>
          <p:nvPr/>
        </p:nvSpPr>
        <p:spPr>
          <a:xfrm>
            <a:off x="4088502" y="2608056"/>
            <a:ext cx="4014995" cy="1631216"/>
          </a:xfrm>
          <a:prstGeom prst="rect">
            <a:avLst/>
          </a:prstGeom>
          <a:noFill/>
        </p:spPr>
        <p:txBody>
          <a:bodyPr wrap="square" lIns="91440" tIns="45720" rIns="91440" bIns="45720" rtlCol="0" anchor="t">
            <a:spAutoFit/>
          </a:bodyPr>
          <a:lstStyle/>
          <a:p>
            <a:r>
              <a:rPr lang="nl-NL" sz="2000" i="1" kern="0" dirty="0">
                <a:solidFill>
                  <a:srgbClr val="000000"/>
                </a:solidFill>
                <a:effectLst/>
                <a:latin typeface="Calibri"/>
                <a:ea typeface="Times New Roman" panose="02020603050405020304" pitchFamily="18" charset="0"/>
                <a:cs typeface="Calibri"/>
              </a:rPr>
              <a:t>toonaangevende watereconomie</a:t>
            </a:r>
            <a:r>
              <a:rPr lang="nl-NL" sz="2000" i="1" kern="0" dirty="0">
                <a:solidFill>
                  <a:srgbClr val="000000"/>
                </a:solidFill>
                <a:latin typeface="Calibri"/>
                <a:ea typeface="Times New Roman" panose="02020603050405020304" pitchFamily="18" charset="0"/>
                <a:cs typeface="Calibri"/>
              </a:rPr>
              <a:t>       </a:t>
            </a:r>
            <a:r>
              <a:rPr lang="nl-NL" sz="2000" kern="0" dirty="0">
                <a:solidFill>
                  <a:srgbClr val="000000"/>
                </a:solidFill>
                <a:latin typeface="Calibri"/>
                <a:ea typeface="Times New Roman" panose="02020603050405020304" pitchFamily="18" charset="0"/>
                <a:cs typeface="Calibri"/>
              </a:rPr>
              <a:t>    	</a:t>
            </a:r>
            <a:endParaRPr lang="nl-NL" sz="2000" dirty="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endParaRPr lang="nl-NL" sz="2000" kern="0" dirty="0">
              <a:latin typeface="Calibri" panose="020F0502020204030204" pitchFamily="34" charset="0"/>
              <a:ea typeface="Times New Roman" panose="02020603050405020304" pitchFamily="18" charset="0"/>
              <a:cs typeface="Calibri" panose="020F0502020204030204" pitchFamily="34" charset="0"/>
            </a:endParaRPr>
          </a:p>
          <a:p>
            <a:br>
              <a:rPr lang="nl-NL" sz="2000" kern="0" dirty="0">
                <a:effectLst/>
                <a:latin typeface="Calibri" panose="020F0502020204030204" pitchFamily="34" charset="0"/>
                <a:ea typeface="Times New Roman" panose="02020603050405020304" pitchFamily="18" charset="0"/>
                <a:cs typeface="Calibri" panose="020F0502020204030204" pitchFamily="34" charset="0"/>
              </a:rPr>
            </a:br>
            <a:endParaRPr lang="nl-NL" sz="2000" dirty="0">
              <a:latin typeface="Calibri"/>
              <a:cs typeface="Calibri"/>
            </a:endParaRPr>
          </a:p>
        </p:txBody>
      </p:sp>
      <p:sp>
        <p:nvSpPr>
          <p:cNvPr id="5" name="Tekstvak 4">
            <a:extLst>
              <a:ext uri="{FF2B5EF4-FFF2-40B4-BE49-F238E27FC236}">
                <a16:creationId xmlns:a16="http://schemas.microsoft.com/office/drawing/2014/main" id="{2939C48B-1CA4-8B70-ED15-14BF6C656541}"/>
              </a:ext>
            </a:extLst>
          </p:cNvPr>
          <p:cNvSpPr txBox="1"/>
          <p:nvPr/>
        </p:nvSpPr>
        <p:spPr>
          <a:xfrm>
            <a:off x="4141230" y="3715986"/>
            <a:ext cx="4014995" cy="707886"/>
          </a:xfrm>
          <a:prstGeom prst="rect">
            <a:avLst/>
          </a:prstGeom>
          <a:noFill/>
        </p:spPr>
        <p:txBody>
          <a:bodyPr wrap="square" lIns="91440" tIns="45720" rIns="91440" bIns="45720" rtlCol="0" anchor="t">
            <a:spAutoFit/>
          </a:bodyPr>
          <a:lstStyle/>
          <a:p>
            <a:r>
              <a:rPr lang="nl-NL" sz="2000" kern="0" dirty="0">
                <a:solidFill>
                  <a:srgbClr val="000000"/>
                </a:solidFill>
                <a:effectLst/>
                <a:latin typeface="Calibri"/>
                <a:ea typeface="Times New Roman" panose="02020603050405020304" pitchFamily="18" charset="0"/>
                <a:cs typeface="Calibri"/>
              </a:rPr>
              <a:t>economie als </a:t>
            </a:r>
            <a:br>
              <a:rPr lang="nl-NL" sz="2000" kern="0" dirty="0">
                <a:solidFill>
                  <a:srgbClr val="000000"/>
                </a:solidFill>
                <a:effectLst/>
                <a:latin typeface="Calibri"/>
                <a:ea typeface="Times New Roman" panose="02020603050405020304" pitchFamily="18" charset="0"/>
                <a:cs typeface="Calibri"/>
              </a:rPr>
            </a:br>
            <a:r>
              <a:rPr lang="nl-NL" sz="2000" kern="0" dirty="0">
                <a:solidFill>
                  <a:srgbClr val="000000"/>
                </a:solidFill>
                <a:effectLst/>
                <a:latin typeface="Calibri"/>
                <a:ea typeface="Times New Roman" panose="02020603050405020304" pitchFamily="18" charset="0"/>
                <a:cs typeface="Calibri"/>
              </a:rPr>
              <a:t>duurzame verbinding</a:t>
            </a:r>
            <a:endParaRPr lang="nl-NL" sz="2000" dirty="0">
              <a:latin typeface="Calibri"/>
              <a:cs typeface="Calibri"/>
            </a:endParaRPr>
          </a:p>
        </p:txBody>
      </p:sp>
    </p:spTree>
    <p:extLst>
      <p:ext uri="{BB962C8B-B14F-4D97-AF65-F5344CB8AC3E}">
        <p14:creationId xmlns:p14="http://schemas.microsoft.com/office/powerpoint/2010/main" val="2722175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descr="Afbeelding met tekst, water, buitenshuis, meer&#10;&#10;Automatisch gegenereerde beschrijving">
            <a:extLst>
              <a:ext uri="{FF2B5EF4-FFF2-40B4-BE49-F238E27FC236}">
                <a16:creationId xmlns:a16="http://schemas.microsoft.com/office/drawing/2014/main" id="{C86841BF-9A8A-CAB2-B0C9-08425C10929A}"/>
              </a:ext>
            </a:extLst>
          </p:cNvPr>
          <p:cNvPicPr>
            <a:picLocks noChangeAspect="1"/>
          </p:cNvPicPr>
          <p:nvPr/>
        </p:nvPicPr>
        <p:blipFill rotWithShape="1">
          <a:blip r:embed="rId2"/>
          <a:srcRect l="5712" r="7664"/>
          <a:stretch/>
        </p:blipFill>
        <p:spPr>
          <a:xfrm>
            <a:off x="0" y="0"/>
            <a:ext cx="3617845" cy="6858000"/>
          </a:xfrm>
          <a:prstGeom prst="rect">
            <a:avLst/>
          </a:prstGeom>
        </p:spPr>
      </p:pic>
      <p:sp>
        <p:nvSpPr>
          <p:cNvPr id="14" name="AutoShape 2">
            <a:extLst>
              <a:ext uri="{FF2B5EF4-FFF2-40B4-BE49-F238E27FC236}">
                <a16:creationId xmlns:a16="http://schemas.microsoft.com/office/drawing/2014/main" id="{43E9DD37-B127-E18F-5AA4-6891F7061E7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4" name="Tekstvak 3">
            <a:extLst>
              <a:ext uri="{FF2B5EF4-FFF2-40B4-BE49-F238E27FC236}">
                <a16:creationId xmlns:a16="http://schemas.microsoft.com/office/drawing/2014/main" id="{9E1C3EAC-E374-9E49-0218-7829885DFF2C}"/>
              </a:ext>
            </a:extLst>
          </p:cNvPr>
          <p:cNvSpPr txBox="1"/>
          <p:nvPr/>
        </p:nvSpPr>
        <p:spPr>
          <a:xfrm>
            <a:off x="4276051" y="934889"/>
            <a:ext cx="7500730" cy="5016758"/>
          </a:xfrm>
          <a:prstGeom prst="rect">
            <a:avLst/>
          </a:prstGeom>
          <a:noFill/>
        </p:spPr>
        <p:txBody>
          <a:bodyPr wrap="square" rtlCol="0">
            <a:spAutoFit/>
          </a:bodyPr>
          <a:lstStyle/>
          <a:p>
            <a:pPr lvl="0" fontAlgn="base">
              <a:buSzPts val="1000"/>
            </a:pPr>
            <a:endParaRPr lang="nl-NL" sz="1600" kern="100" dirty="0">
              <a:solidFill>
                <a:schemeClr val="tx1">
                  <a:lumMod val="95000"/>
                  <a:lumOff val="5000"/>
                </a:schemeClr>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endParaRPr>
          </a:p>
          <a:p>
            <a:r>
              <a:rPr lang="nl-NL" b="1"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a) </a:t>
            </a:r>
            <a: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Behouden – Ruimtelijke ontwikkeling </a:t>
            </a:r>
            <a:b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Thuiskomen</a:t>
            </a:r>
            <a:r>
              <a:rPr lang="nl-NL" b="1"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 op duurzame </a:t>
            </a:r>
            <a:r>
              <a:rPr lang="nl-NL" b="1"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kustbestemming</a:t>
            </a:r>
            <a:b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r>
              <a:rPr lang="nl-NL" dirty="0">
                <a:solidFill>
                  <a:srgbClr val="0E0E0E"/>
                </a:solidFill>
                <a:effectLst/>
                <a:latin typeface=".SF NS"/>
              </a:rPr>
              <a:t>“In 2040 is Schouwen-Duiveland één van de duurzame kustbestemmingen om te genieten van een hoge kwaliteit van leven, wonen en werken. Hier vinden zowel jongeren als ouderen een gezonde, sociale en </a:t>
            </a:r>
            <a:r>
              <a:rPr lang="nl-NL" dirty="0">
                <a:solidFill>
                  <a:schemeClr val="tx1">
                    <a:lumMod val="95000"/>
                    <a:lumOff val="5000"/>
                  </a:schemeClr>
                </a:solidFill>
                <a:effectLst/>
                <a:latin typeface=".SF NS"/>
              </a:rPr>
              <a:t>bereikbare</a:t>
            </a:r>
            <a:r>
              <a:rPr lang="nl-NL" dirty="0">
                <a:solidFill>
                  <a:srgbClr val="0E0E0E"/>
                </a:solidFill>
                <a:effectLst/>
                <a:latin typeface=".SF NS"/>
              </a:rPr>
              <a:t> leefomgeving. Beschermen van ons </a:t>
            </a:r>
            <a:r>
              <a:rPr lang="nl-NL" dirty="0">
                <a:solidFill>
                  <a:srgbClr val="0E0E0E"/>
                </a:solidFill>
                <a:latin typeface=".SF NS"/>
              </a:rPr>
              <a:t>erfgoed draagt bij aan behoud van de </a:t>
            </a:r>
            <a:r>
              <a:rPr lang="nl-NL" dirty="0">
                <a:solidFill>
                  <a:srgbClr val="0E0E0E"/>
                </a:solidFill>
                <a:effectLst/>
                <a:latin typeface=".SF NS"/>
              </a:rPr>
              <a:t>identiteit en aantrekkingskracht van de rust, ruimte en vergezichten op ons eiland”.</a:t>
            </a:r>
          </a:p>
          <a:p>
            <a:b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br>
              <a:rPr lang="nl-NL" kern="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r>
              <a:rPr lang="nl-NL" b="1"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t>b) Behouden – Sociaal domein</a:t>
            </a:r>
            <a:br>
              <a:rPr lang="nl-NL" b="1" kern="0" dirty="0">
                <a:solidFill>
                  <a:srgbClr val="000000"/>
                </a:solidFill>
                <a:highlight>
                  <a:srgbClr val="FFFFFF"/>
                </a:highlight>
                <a:latin typeface="Calibri" panose="020F0502020204030204" pitchFamily="34" charset="0"/>
                <a:ea typeface="Times New Roman" panose="02020603050405020304" pitchFamily="18" charset="0"/>
                <a:cs typeface="Times New Roman" panose="02020603050405020304" pitchFamily="18" charset="0"/>
              </a:rPr>
            </a:br>
            <a:r>
              <a:rPr lang="nl-NL" b="1" dirty="0">
                <a:solidFill>
                  <a:srgbClr val="0E0E0E"/>
                </a:solidFill>
                <a:effectLst/>
                <a:latin typeface=".SF NS"/>
              </a:rPr>
              <a:t>Harmonieus eiland: we maken het met elkaar</a:t>
            </a:r>
            <a:endParaRPr lang="nl-NL" dirty="0">
              <a:solidFill>
                <a:srgbClr val="0E0E0E"/>
              </a:solidFill>
              <a:effectLst/>
              <a:latin typeface=".SF NS"/>
            </a:endParaRPr>
          </a:p>
          <a:p>
            <a:r>
              <a:rPr lang="nl-NL" dirty="0">
                <a:solidFill>
                  <a:srgbClr val="0E0E0E"/>
                </a:solidFill>
                <a:effectLst/>
                <a:latin typeface=".SF NS"/>
              </a:rPr>
              <a:t>“In 2040 is Schouwen-Duiveland een toonbeeld van sociale veerkracht en traditie. Van jong tot oud zetten inwoners zich in voor sociale </a:t>
            </a:r>
            <a:r>
              <a:rPr lang="nl-NL" dirty="0">
                <a:solidFill>
                  <a:srgbClr val="0E0E0E"/>
                </a:solidFill>
                <a:latin typeface=".SF NS"/>
              </a:rPr>
              <a:t>samenhang</a:t>
            </a:r>
            <a:r>
              <a:rPr lang="nl-NL" dirty="0">
                <a:solidFill>
                  <a:srgbClr val="0E0E0E"/>
                </a:solidFill>
                <a:effectLst/>
                <a:latin typeface=".SF NS"/>
              </a:rPr>
              <a:t> en een veilige, ondersteunende leefomgeving. Schouwen-Duiveland is een warme, gastvrije gemeenschap met oog voor wat kwetsbaar is </a:t>
            </a:r>
            <a:r>
              <a:rPr lang="nl-NL" dirty="0">
                <a:solidFill>
                  <a:srgbClr val="0E0E0E"/>
                </a:solidFill>
                <a:latin typeface=".SF NS"/>
              </a:rPr>
              <a:t>in </a:t>
            </a:r>
            <a:r>
              <a:rPr lang="nl-NL" dirty="0">
                <a:solidFill>
                  <a:srgbClr val="0E0E0E"/>
                </a:solidFill>
                <a:effectLst/>
                <a:latin typeface=".SF NS"/>
              </a:rPr>
              <a:t>onze samenleving.”</a:t>
            </a:r>
          </a:p>
          <a:p>
            <a:pPr marL="0" lvl="2" fontAlgn="base">
              <a:buFont typeface="+mj-lt"/>
              <a:buAutoNum type="alphaLcPeriod"/>
            </a:pPr>
            <a:endParaRPr lang="nl-NL" sz="1600" kern="100" dirty="0">
              <a:effectLst/>
              <a:highlight>
                <a:srgbClr val="FFFFFF"/>
              </a:highlight>
              <a:latin typeface="Aptos" panose="020B0004020202020204" pitchFamily="34" charset="0"/>
              <a:ea typeface="Times New Roman" panose="02020603050405020304" pitchFamily="18" charset="0"/>
              <a:cs typeface="Times New Roman" panose="02020603050405020304" pitchFamily="18" charset="0"/>
            </a:endParaRPr>
          </a:p>
        </p:txBody>
      </p:sp>
      <p:pic>
        <p:nvPicPr>
          <p:cNvPr id="11" name="Afbeelding 10" descr="Afbeelding met Elektrisch blauw, Graphics, blauw, schermopname&#10;&#10;Automatisch gegenereerde beschrijving">
            <a:extLst>
              <a:ext uri="{FF2B5EF4-FFF2-40B4-BE49-F238E27FC236}">
                <a16:creationId xmlns:a16="http://schemas.microsoft.com/office/drawing/2014/main" id="{D500C006-61D1-E9AB-88BC-576E94AF4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586" y="5599293"/>
            <a:ext cx="3038259" cy="1258707"/>
          </a:xfrm>
          <a:prstGeom prst="rect">
            <a:avLst/>
          </a:prstGeom>
        </p:spPr>
      </p:pic>
      <p:sp>
        <p:nvSpPr>
          <p:cNvPr id="9" name="Tekstvak 8">
            <a:extLst>
              <a:ext uri="{FF2B5EF4-FFF2-40B4-BE49-F238E27FC236}">
                <a16:creationId xmlns:a16="http://schemas.microsoft.com/office/drawing/2014/main" id="{E47CD324-522A-CA57-315C-B8C58AA21BAC}"/>
              </a:ext>
            </a:extLst>
          </p:cNvPr>
          <p:cNvSpPr txBox="1"/>
          <p:nvPr/>
        </p:nvSpPr>
        <p:spPr>
          <a:xfrm>
            <a:off x="4276051" y="444688"/>
            <a:ext cx="4917565" cy="400110"/>
          </a:xfrm>
          <a:prstGeom prst="rect">
            <a:avLst/>
          </a:prstGeom>
          <a:noFill/>
        </p:spPr>
        <p:txBody>
          <a:bodyPr wrap="none" rtlCol="0">
            <a:spAutoFit/>
          </a:bodyPr>
          <a:lstStyle/>
          <a:p>
            <a:r>
              <a:rPr lang="nl-NL" sz="2000" b="1" dirty="0">
                <a:latin typeface="Calibri" panose="020F0502020204030204" pitchFamily="34" charset="0"/>
                <a:cs typeface="Calibri" panose="020F0502020204030204" pitchFamily="34" charset="0"/>
              </a:rPr>
              <a:t>Scenario inzet op behouden wat we hebben </a:t>
            </a:r>
          </a:p>
        </p:txBody>
      </p:sp>
    </p:spTree>
    <p:extLst>
      <p:ext uri="{BB962C8B-B14F-4D97-AF65-F5344CB8AC3E}">
        <p14:creationId xmlns:p14="http://schemas.microsoft.com/office/powerpoint/2010/main" val="3565726097"/>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3e69fd9-4626-49aa-92bc-b0b8e5d57a20">
      <Terms xmlns="http://schemas.microsoft.com/office/infopath/2007/PartnerControls"/>
    </lcf76f155ced4ddcb4097134ff3c332f>
    <TaxCatchAll xmlns="b983391e-d7f1-4bda-bf60-4ee7e35e6cb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3994AEC70FBF479EC30B6D34FD3E74" ma:contentTypeVersion="10" ma:contentTypeDescription="Een nieuw document maken." ma:contentTypeScope="" ma:versionID="929fb5cd0d4a3c0f88d052f13ec35fd7">
  <xsd:schema xmlns:xsd="http://www.w3.org/2001/XMLSchema" xmlns:xs="http://www.w3.org/2001/XMLSchema" xmlns:p="http://schemas.microsoft.com/office/2006/metadata/properties" xmlns:ns2="a3e69fd9-4626-49aa-92bc-b0b8e5d57a20" xmlns:ns3="b983391e-d7f1-4bda-bf60-4ee7e35e6cbd" targetNamespace="http://schemas.microsoft.com/office/2006/metadata/properties" ma:root="true" ma:fieldsID="b92ac5c720b57468969861719820b072" ns2:_="" ns3:_="">
    <xsd:import namespace="a3e69fd9-4626-49aa-92bc-b0b8e5d57a20"/>
    <xsd:import namespace="b983391e-d7f1-4bda-bf60-4ee7e35e6cbd"/>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e69fd9-4626-49aa-92bc-b0b8e5d57a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b3275c26-5aa8-4751-9e54-cd7677f77a8b"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983391e-d7f1-4bda-bf60-4ee7e35e6cb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9102ad7-158f-46b1-b77b-055ce6dab5ff}" ma:internalName="TaxCatchAll" ma:showField="CatchAllData" ma:web="b983391e-d7f1-4bda-bf60-4ee7e35e6cb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B930C5-E4AF-44F5-9DC2-99ABA2C67CFE}">
  <ds:schemaRefs>
    <ds:schemaRef ds:uri="http://schemas.microsoft.com/office/2006/documentManagement/types"/>
    <ds:schemaRef ds:uri="a3e69fd9-4626-49aa-92bc-b0b8e5d57a20"/>
    <ds:schemaRef ds:uri="http://schemas.microsoft.com/office/2006/metadata/properties"/>
    <ds:schemaRef ds:uri="http://purl.org/dc/dcmitype/"/>
    <ds:schemaRef ds:uri="http://purl.org/dc/terms/"/>
    <ds:schemaRef ds:uri="http://purl.org/dc/elements/1.1/"/>
    <ds:schemaRef ds:uri="http://schemas.microsoft.com/office/infopath/2007/PartnerControls"/>
    <ds:schemaRef ds:uri="http://schemas.openxmlformats.org/package/2006/metadata/core-properties"/>
    <ds:schemaRef ds:uri="b983391e-d7f1-4bda-bf60-4ee7e35e6cbd"/>
    <ds:schemaRef ds:uri="http://www.w3.org/XML/1998/namespace"/>
  </ds:schemaRefs>
</ds:datastoreItem>
</file>

<file path=customXml/itemProps2.xml><?xml version="1.0" encoding="utf-8"?>
<ds:datastoreItem xmlns:ds="http://schemas.openxmlformats.org/officeDocument/2006/customXml" ds:itemID="{28B66A69-D055-4C30-88F0-06F4D3D0E5A9}">
  <ds:schemaRefs>
    <ds:schemaRef ds:uri="http://schemas.microsoft.com/sharepoint/v3/contenttype/forms"/>
  </ds:schemaRefs>
</ds:datastoreItem>
</file>

<file path=customXml/itemProps3.xml><?xml version="1.0" encoding="utf-8"?>
<ds:datastoreItem xmlns:ds="http://schemas.openxmlformats.org/officeDocument/2006/customXml" ds:itemID="{A229E597-051E-4AC0-B939-B3C4E25F9D0E}">
  <ds:schemaRefs>
    <ds:schemaRef ds:uri="a3e69fd9-4626-49aa-92bc-b0b8e5d57a20"/>
    <ds:schemaRef ds:uri="b983391e-d7f1-4bda-bf60-4ee7e35e6cb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5613</TotalTime>
  <Words>1511</Words>
  <Application>Microsoft Macintosh PowerPoint</Application>
  <PresentationFormat>Breedbeeld</PresentationFormat>
  <Paragraphs>184</Paragraphs>
  <Slides>25</Slides>
  <Notes>13</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25</vt:i4>
      </vt:variant>
    </vt:vector>
  </HeadingPairs>
  <TitlesOfParts>
    <vt:vector size="34" baseType="lpstr">
      <vt:lpstr>.SF NS</vt:lpstr>
      <vt:lpstr>Aptos</vt:lpstr>
      <vt:lpstr>Arial</vt:lpstr>
      <vt:lpstr>Calibri</vt:lpstr>
      <vt:lpstr>Calibri Light</vt:lpstr>
      <vt:lpstr>DIN Next LT Pro Light</vt:lpstr>
      <vt:lpstr>Myriad Pro</vt:lpstr>
      <vt:lpstr>Myriad Pro Light</vt:lpstr>
      <vt:lpstr>Kantoorthema</vt:lpstr>
      <vt:lpstr>PowerPoint-presentatie</vt:lpstr>
      <vt:lpstr>Raadsinformatiebijeenkomst 6 juni 2024</vt:lpstr>
      <vt:lpstr>Zorgen dat we in 2040  klaar voor de toekomst zijn</vt:lpstr>
      <vt:lpstr>Balans is de kern van de opgave</vt:lpstr>
      <vt:lpstr>PowerPoint-presentatie</vt:lpstr>
      <vt:lpstr>Fasen van de actualisatie</vt:lpstr>
      <vt:lpstr>Van … naar</vt:lpstr>
      <vt:lpstr>van            …           naar</vt:lpstr>
      <vt:lpstr>PowerPoint-presentatie</vt:lpstr>
      <vt:lpstr>PowerPoint-presentatie</vt:lpstr>
      <vt:lpstr>Mentimeter vragen </vt:lpstr>
      <vt:lpstr>Leven, wonen en werken</vt:lpstr>
      <vt:lpstr>1. Kwaliteit van Leven: </vt:lpstr>
      <vt:lpstr>Input kwaliteit van Leven: </vt:lpstr>
      <vt:lpstr>Mentimeter  vragen </vt:lpstr>
      <vt:lpstr>2. Kwaliteit van Wonen:</vt:lpstr>
      <vt:lpstr>Opgehaald over  kwaliteit van Wonen:</vt:lpstr>
      <vt:lpstr>Mentimeter vragen </vt:lpstr>
      <vt:lpstr>3. Kwaliteit van Werken: </vt:lpstr>
      <vt:lpstr>PowerPoint-presentatie</vt:lpstr>
      <vt:lpstr>3. Kwaliteit van Werken: </vt:lpstr>
      <vt:lpstr>Input kwaliteit van Werken: </vt:lpstr>
      <vt:lpstr>Mentimeter vragen </vt:lpstr>
      <vt:lpstr>Vooruitblik</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 we zien als het klaar is</dc:title>
  <dc:creator>Edgar Glasbergen</dc:creator>
  <cp:lastModifiedBy>Kees Lambregtse</cp:lastModifiedBy>
  <cp:revision>2</cp:revision>
  <dcterms:created xsi:type="dcterms:W3CDTF">2024-05-07T12:24:50Z</dcterms:created>
  <dcterms:modified xsi:type="dcterms:W3CDTF">2024-06-10T11:45:03Z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0x010100F23994AEC70FBF479EC30B6D34FD3E74</vt:lpwstr>
  </property>
  <property fmtid="{D5CDD505-2E9C-101B-9397-08002B2CF9AE}" pid="3" name="MediaServiceImageTags">
    <vt:lpwstr/>
  </property>
</Properties>
</file>