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diagrams/data5.xml" ContentType="application/vnd.openxmlformats-officedocument.drawingml.diagramData+xml"/>
  <Override PartName="/ppt/diagrams/data7.xml" ContentType="application/vnd.openxmlformats-officedocument.drawingml.diagramData+xml"/>
  <Override PartName="/ppt/diagrams/data1.xml" ContentType="application/vnd.openxmlformats-officedocument.drawingml.diagramData+xml"/>
  <Override PartName="/ppt/diagrams/data2.xml" ContentType="application/vnd.openxmlformats-officedocument.drawingml.diagramData+xml"/>
  <Override PartName="/ppt/diagrams/data4.xml" ContentType="application/vnd.openxmlformats-officedocument.drawingml.diagramData+xml"/>
  <Override PartName="/ppt/diagrams/data3.xml" ContentType="application/vnd.openxmlformats-officedocument.drawingml.diagramData+xml"/>
  <Override PartName="/ppt/diagrams/data6.xml" ContentType="application/vnd.openxmlformats-officedocument.drawingml.diagramData+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11.xml" ContentType="application/vnd.openxmlformats-officedocument.presentationml.slideLayout+xml"/>
  <Override PartName="/ppt/diagrams/drawing5.xml" ContentType="application/vnd.ms-office.drawingml.diagramDrawing+xml"/>
  <Override PartName="/ppt/diagrams/layout6.xml" ContentType="application/vnd.openxmlformats-officedocument.drawingml.diagramLayout+xml"/>
  <Override PartName="/ppt/theme/theme5.xml" ContentType="application/vnd.openxmlformats-officedocument.theme+xml"/>
  <Override PartName="/ppt/diagrams/colors6.xml" ContentType="application/vnd.openxmlformats-officedocument.drawingml.diagramColors+xml"/>
  <Override PartName="/ppt/diagrams/drawing6.xml" ContentType="application/vnd.ms-office.drawingml.diagramDrawing+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quickStyle6.xml" ContentType="application/vnd.openxmlformats-officedocument.drawingml.diagramStyle+xml"/>
  <Override PartName="/ppt/diagrams/drawing2.xml" ContentType="application/vnd.ms-office.drawingml.diagramDrawing+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2" r:id="rId2"/>
    <p:sldMasterId id="2147483656" r:id="rId3"/>
  </p:sldMasterIdLst>
  <p:notesMasterIdLst>
    <p:notesMasterId r:id="rId20"/>
  </p:notesMasterIdLst>
  <p:handoutMasterIdLst>
    <p:handoutMasterId r:id="rId21"/>
  </p:handoutMasterIdLst>
  <p:sldIdLst>
    <p:sldId id="275" r:id="rId4"/>
    <p:sldId id="355" r:id="rId5"/>
    <p:sldId id="299" r:id="rId6"/>
    <p:sldId id="356" r:id="rId7"/>
    <p:sldId id="346" r:id="rId8"/>
    <p:sldId id="321" r:id="rId9"/>
    <p:sldId id="378" r:id="rId10"/>
    <p:sldId id="382" r:id="rId11"/>
    <p:sldId id="358" r:id="rId12"/>
    <p:sldId id="359" r:id="rId13"/>
    <p:sldId id="389" r:id="rId14"/>
    <p:sldId id="387" r:id="rId15"/>
    <p:sldId id="320" r:id="rId16"/>
    <p:sldId id="362" r:id="rId17"/>
    <p:sldId id="383" r:id="rId18"/>
    <p:sldId id="258" r:id="rId19"/>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ardsectie" id="{321B0E5D-33A3-4CE4-98B5-7486E8DFEBBE}">
          <p14:sldIdLst>
            <p14:sldId id="275"/>
            <p14:sldId id="355"/>
            <p14:sldId id="299"/>
            <p14:sldId id="356"/>
            <p14:sldId id="346"/>
            <p14:sldId id="321"/>
            <p14:sldId id="378"/>
            <p14:sldId id="382"/>
            <p14:sldId id="358"/>
            <p14:sldId id="359"/>
            <p14:sldId id="389"/>
            <p14:sldId id="387"/>
            <p14:sldId id="320"/>
            <p14:sldId id="362"/>
            <p14:sldId id="383"/>
            <p14:sldId id="258"/>
          </p14:sldIdLst>
        </p14:section>
        <p14:section name="Naamloze sectie" id="{87C01E82-E58F-4328-917B-CEEA5802569A}">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1BB"/>
    <a:srgbClr val="273135"/>
    <a:srgbClr val="E30413"/>
    <a:srgbClr val="9BC419"/>
    <a:srgbClr val="C7D2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4665"/>
  </p:normalViewPr>
  <p:slideViewPr>
    <p:cSldViewPr snapToGrid="0" snapToObjects="1">
      <p:cViewPr varScale="1">
        <p:scale>
          <a:sx n="119" d="100"/>
          <a:sy n="119" d="100"/>
        </p:scale>
        <p:origin x="96" y="300"/>
      </p:cViewPr>
      <p:guideLst>
        <p:guide orient="horz" pos="2160"/>
        <p:guide pos="3840"/>
      </p:guideLst>
    </p:cSldViewPr>
  </p:slideViewPr>
  <p:notesTextViewPr>
    <p:cViewPr>
      <p:scale>
        <a:sx n="1" d="1"/>
        <a:sy n="1" d="1"/>
      </p:scale>
      <p:origin x="0" y="0"/>
    </p:cViewPr>
  </p:notesTextViewPr>
  <p:notesViewPr>
    <p:cSldViewPr snapToGrid="0" snapToObjects="1">
      <p:cViewPr varScale="1">
        <p:scale>
          <a:sx n="142" d="100"/>
          <a:sy n="142" d="100"/>
        </p:scale>
        <p:origin x="3736"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customXml" Target="../customXml/item1.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28"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 Id="rId27" Type="http://schemas.openxmlformats.org/officeDocument/2006/relationships/customXml" Target="../customXml/item2.xml"/></Relationships>
</file>

<file path=ppt/diagrams/_rels/data1.xml.rels><?xml version="1.0" encoding="UTF-8" standalone="yes"?>
<Relationships xmlns="http://schemas.openxmlformats.org/package/2006/relationships"><Relationship Id="rId1" Type="http://schemas.openxmlformats.org/officeDocument/2006/relationships/image" Target="../media/image17.jpg"/></Relationships>
</file>

<file path=ppt/diagrams/_rels/data2.xml.rels><?xml version="1.0" encoding="UTF-8" standalone="yes"?>
<Relationships xmlns="http://schemas.openxmlformats.org/package/2006/relationships"><Relationship Id="rId1" Type="http://schemas.openxmlformats.org/officeDocument/2006/relationships/image" Target="../media/image18.JPG"/></Relationships>
</file>

<file path=ppt/diagrams/_rels/data3.xml.rels><?xml version="1.0" encoding="UTF-8" standalone="yes"?>
<Relationships xmlns="http://schemas.openxmlformats.org/package/2006/relationships"><Relationship Id="rId1" Type="http://schemas.openxmlformats.org/officeDocument/2006/relationships/image" Target="../media/image19.jpg"/></Relationships>
</file>

<file path=ppt/diagrams/_rels/data4.xml.rels><?xml version="1.0" encoding="UTF-8" standalone="yes"?>
<Relationships xmlns="http://schemas.openxmlformats.org/package/2006/relationships"><Relationship Id="rId1" Type="http://schemas.openxmlformats.org/officeDocument/2006/relationships/image" Target="../media/image20.jpg"/></Relationships>
</file>

<file path=ppt/diagrams/_rels/data5.xml.rels><?xml version="1.0" encoding="UTF-8" standalone="yes"?>
<Relationships xmlns="http://schemas.openxmlformats.org/package/2006/relationships"><Relationship Id="rId1" Type="http://schemas.openxmlformats.org/officeDocument/2006/relationships/image" Target="../media/image17.jpg"/></Relationships>
</file>

<file path=ppt/diagrams/_rels/data6.xml.rels><?xml version="1.0" encoding="UTF-8" standalone="yes"?>
<Relationships xmlns="http://schemas.openxmlformats.org/package/2006/relationships"><Relationship Id="rId1" Type="http://schemas.openxmlformats.org/officeDocument/2006/relationships/image" Target="../media/image21.jpg"/></Relationships>
</file>

<file path=ppt/diagrams/_rels/data7.xml.rels><?xml version="1.0" encoding="UTF-8" standalone="yes"?>
<Relationships xmlns="http://schemas.openxmlformats.org/package/2006/relationships"><Relationship Id="rId1" Type="http://schemas.openxmlformats.org/officeDocument/2006/relationships/image" Target="../media/image22.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17.jpg"/></Relationships>
</file>

<file path=ppt/diagrams/_rels/drawing2.xml.rels><?xml version="1.0" encoding="UTF-8" standalone="yes"?>
<Relationships xmlns="http://schemas.openxmlformats.org/package/2006/relationships"><Relationship Id="rId1" Type="http://schemas.openxmlformats.org/officeDocument/2006/relationships/image" Target="../media/image18.JPG"/></Relationships>
</file>

<file path=ppt/diagrams/_rels/drawing3.xml.rels><?xml version="1.0" encoding="UTF-8" standalone="yes"?>
<Relationships xmlns="http://schemas.openxmlformats.org/package/2006/relationships"><Relationship Id="rId1" Type="http://schemas.openxmlformats.org/officeDocument/2006/relationships/image" Target="../media/image19.jpg"/></Relationships>
</file>

<file path=ppt/diagrams/_rels/drawing4.xml.rels><?xml version="1.0" encoding="UTF-8" standalone="yes"?>
<Relationships xmlns="http://schemas.openxmlformats.org/package/2006/relationships"><Relationship Id="rId1" Type="http://schemas.openxmlformats.org/officeDocument/2006/relationships/image" Target="../media/image20.jpg"/></Relationships>
</file>

<file path=ppt/diagrams/_rels/drawing5.xml.rels><?xml version="1.0" encoding="UTF-8" standalone="yes"?>
<Relationships xmlns="http://schemas.openxmlformats.org/package/2006/relationships"><Relationship Id="rId1" Type="http://schemas.openxmlformats.org/officeDocument/2006/relationships/image" Target="../media/image17.jpg"/></Relationships>
</file>

<file path=ppt/diagrams/_rels/drawing6.xml.rels><?xml version="1.0" encoding="UTF-8" standalone="yes"?>
<Relationships xmlns="http://schemas.openxmlformats.org/package/2006/relationships"><Relationship Id="rId1" Type="http://schemas.openxmlformats.org/officeDocument/2006/relationships/image" Target="../media/image21.jpg"/></Relationships>
</file>

<file path=ppt/diagrams/_rels/drawing7.xml.rels><?xml version="1.0" encoding="UTF-8" standalone="yes"?>
<Relationships xmlns="http://schemas.openxmlformats.org/package/2006/relationships"><Relationship Id="rId1" Type="http://schemas.openxmlformats.org/officeDocument/2006/relationships/image" Target="../media/image22.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D8A5E7-847F-4AD4-B2B0-0F9EA77133DB}" type="doc">
      <dgm:prSet loTypeId="urn:microsoft.com/office/officeart/2008/layout/CircularPictureCallout" loCatId="picture" qsTypeId="urn:microsoft.com/office/officeart/2005/8/quickstyle/simple1" qsCatId="simple" csTypeId="urn:microsoft.com/office/officeart/2005/8/colors/accent1_2" csCatId="accent1" phldr="1"/>
      <dgm:spPr/>
    </dgm:pt>
    <dgm:pt modelId="{2F573759-5785-4390-A142-D3A8AADE134C}">
      <dgm:prSet phldrT="[Tekst]"/>
      <dgm:spPr/>
      <dgm:t>
        <a:bodyPr/>
        <a:lstStyle/>
        <a:p>
          <a:r>
            <a:rPr lang="nl-NL" dirty="0">
              <a:solidFill>
                <a:schemeClr val="tx1"/>
              </a:solidFill>
            </a:rPr>
            <a:t> </a:t>
          </a:r>
        </a:p>
      </dgm:t>
    </dgm:pt>
    <dgm:pt modelId="{5E014CA2-1DF5-4D8F-B4EB-2FD3B8979D5F}" type="sibTrans" cxnId="{2DFD044D-5C24-437A-8B28-B390596F2E80}">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a:noFill/>
        </a:ln>
      </dgm:spPr>
      <dgm:t>
        <a:bodyPr/>
        <a:lstStyle/>
        <a:p>
          <a:endParaRPr lang="nl-NL"/>
        </a:p>
      </dgm:t>
    </dgm:pt>
    <dgm:pt modelId="{F25E172D-A266-4BB2-9A22-16C709AD4757}" type="parTrans" cxnId="{2DFD044D-5C24-437A-8B28-B390596F2E80}">
      <dgm:prSet/>
      <dgm:spPr/>
      <dgm:t>
        <a:bodyPr/>
        <a:lstStyle/>
        <a:p>
          <a:endParaRPr lang="nl-NL"/>
        </a:p>
      </dgm:t>
    </dgm:pt>
    <dgm:pt modelId="{256017B6-A80D-4C36-8250-099854760CE5}" type="pres">
      <dgm:prSet presAssocID="{FAD8A5E7-847F-4AD4-B2B0-0F9EA77133DB}" presName="Name0" presStyleCnt="0">
        <dgm:presLayoutVars>
          <dgm:chMax val="7"/>
          <dgm:chPref val="7"/>
          <dgm:dir/>
        </dgm:presLayoutVars>
      </dgm:prSet>
      <dgm:spPr/>
    </dgm:pt>
    <dgm:pt modelId="{6D25BAF4-9D2A-4049-88E7-31FF87244994}" type="pres">
      <dgm:prSet presAssocID="{FAD8A5E7-847F-4AD4-B2B0-0F9EA77133DB}" presName="Name1" presStyleCnt="0"/>
      <dgm:spPr/>
    </dgm:pt>
    <dgm:pt modelId="{835A840E-0CFE-4740-B1F6-0D3A51E4ACB6}" type="pres">
      <dgm:prSet presAssocID="{5E014CA2-1DF5-4D8F-B4EB-2FD3B8979D5F}" presName="picture_1" presStyleCnt="0"/>
      <dgm:spPr/>
    </dgm:pt>
    <dgm:pt modelId="{9629624D-9560-44D7-97D8-46DD2A95DA9E}" type="pres">
      <dgm:prSet presAssocID="{5E014CA2-1DF5-4D8F-B4EB-2FD3B8979D5F}" presName="pictureRepeatNode" presStyleLbl="alignImgPlace1" presStyleIdx="0" presStyleCnt="1" custLinFactNeighborX="-22600" custLinFactNeighborY="-4515"/>
      <dgm:spPr/>
    </dgm:pt>
    <dgm:pt modelId="{3BAA64EE-F421-4F2F-9B4D-19A1C581F19B}" type="pres">
      <dgm:prSet presAssocID="{2F573759-5785-4390-A142-D3A8AADE134C}" presName="text_1" presStyleLbl="node1" presStyleIdx="0" presStyleCnt="0" custLinFactY="-68371" custLinFactNeighborX="-78031" custLinFactNeighborY="-100000">
        <dgm:presLayoutVars>
          <dgm:bulletEnabled val="1"/>
        </dgm:presLayoutVars>
      </dgm:prSet>
      <dgm:spPr/>
    </dgm:pt>
  </dgm:ptLst>
  <dgm:cxnLst>
    <dgm:cxn modelId="{16D33C0C-C8AA-4B22-B84A-9AD4079D5D89}" type="presOf" srcId="{5E014CA2-1DF5-4D8F-B4EB-2FD3B8979D5F}" destId="{9629624D-9560-44D7-97D8-46DD2A95DA9E}" srcOrd="0" destOrd="0" presId="urn:microsoft.com/office/officeart/2008/layout/CircularPictureCallout"/>
    <dgm:cxn modelId="{7215F00F-3633-4CB6-8649-F8757BC457F6}" type="presOf" srcId="{2F573759-5785-4390-A142-D3A8AADE134C}" destId="{3BAA64EE-F421-4F2F-9B4D-19A1C581F19B}" srcOrd="0" destOrd="0" presId="urn:microsoft.com/office/officeart/2008/layout/CircularPictureCallout"/>
    <dgm:cxn modelId="{2DFD044D-5C24-437A-8B28-B390596F2E80}" srcId="{FAD8A5E7-847F-4AD4-B2B0-0F9EA77133DB}" destId="{2F573759-5785-4390-A142-D3A8AADE134C}" srcOrd="0" destOrd="0" parTransId="{F25E172D-A266-4BB2-9A22-16C709AD4757}" sibTransId="{5E014CA2-1DF5-4D8F-B4EB-2FD3B8979D5F}"/>
    <dgm:cxn modelId="{877CDB52-3173-4768-BC79-F56A2D82DF5D}" type="presOf" srcId="{FAD8A5E7-847F-4AD4-B2B0-0F9EA77133DB}" destId="{256017B6-A80D-4C36-8250-099854760CE5}" srcOrd="0" destOrd="0" presId="urn:microsoft.com/office/officeart/2008/layout/CircularPictureCallout"/>
    <dgm:cxn modelId="{E5350199-E7B4-483C-8389-C86990333195}" type="presParOf" srcId="{256017B6-A80D-4C36-8250-099854760CE5}" destId="{6D25BAF4-9D2A-4049-88E7-31FF87244994}" srcOrd="0" destOrd="0" presId="urn:microsoft.com/office/officeart/2008/layout/CircularPictureCallout"/>
    <dgm:cxn modelId="{60FD424C-A1B0-46C4-A996-B3BDBEEB2DC0}" type="presParOf" srcId="{6D25BAF4-9D2A-4049-88E7-31FF87244994}" destId="{835A840E-0CFE-4740-B1F6-0D3A51E4ACB6}" srcOrd="0" destOrd="0" presId="urn:microsoft.com/office/officeart/2008/layout/CircularPictureCallout"/>
    <dgm:cxn modelId="{B23C9A94-9EED-4313-9AA8-889D02AA66E7}" type="presParOf" srcId="{835A840E-0CFE-4740-B1F6-0D3A51E4ACB6}" destId="{9629624D-9560-44D7-97D8-46DD2A95DA9E}" srcOrd="0" destOrd="0" presId="urn:microsoft.com/office/officeart/2008/layout/CircularPictureCallout"/>
    <dgm:cxn modelId="{2628BE65-E2D8-4B10-AF3F-2B25430A0C2D}" type="presParOf" srcId="{6D25BAF4-9D2A-4049-88E7-31FF87244994}" destId="{3BAA64EE-F421-4F2F-9B4D-19A1C581F19B}" srcOrd="1" destOrd="0" presId="urn:microsoft.com/office/officeart/2008/layout/CircularPictureCallou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AD8A5E7-847F-4AD4-B2B0-0F9EA77133DB}" type="doc">
      <dgm:prSet loTypeId="urn:microsoft.com/office/officeart/2008/layout/CircularPictureCallout" loCatId="picture" qsTypeId="urn:microsoft.com/office/officeart/2005/8/quickstyle/simple1" qsCatId="simple" csTypeId="urn:microsoft.com/office/officeart/2005/8/colors/accent1_2" csCatId="accent1" phldr="1"/>
      <dgm:spPr/>
    </dgm:pt>
    <dgm:pt modelId="{2F573759-5785-4390-A142-D3A8AADE134C}">
      <dgm:prSet phldrT="[Tekst]"/>
      <dgm:spPr/>
      <dgm:t>
        <a:bodyPr/>
        <a:lstStyle/>
        <a:p>
          <a:r>
            <a:rPr lang="nl-NL" dirty="0">
              <a:solidFill>
                <a:schemeClr val="tx1"/>
              </a:solidFill>
            </a:rPr>
            <a:t> </a:t>
          </a:r>
        </a:p>
      </dgm:t>
    </dgm:pt>
    <dgm:pt modelId="{5E014CA2-1DF5-4D8F-B4EB-2FD3B8979D5F}" type="sibTrans" cxnId="{2DFD044D-5C24-437A-8B28-B390596F2E80}">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a:noFill/>
        </a:ln>
      </dgm:spPr>
      <dgm:t>
        <a:bodyPr/>
        <a:lstStyle/>
        <a:p>
          <a:endParaRPr lang="nl-NL"/>
        </a:p>
      </dgm:t>
    </dgm:pt>
    <dgm:pt modelId="{F25E172D-A266-4BB2-9A22-16C709AD4757}" type="parTrans" cxnId="{2DFD044D-5C24-437A-8B28-B390596F2E80}">
      <dgm:prSet/>
      <dgm:spPr/>
      <dgm:t>
        <a:bodyPr/>
        <a:lstStyle/>
        <a:p>
          <a:endParaRPr lang="nl-NL"/>
        </a:p>
      </dgm:t>
    </dgm:pt>
    <dgm:pt modelId="{256017B6-A80D-4C36-8250-099854760CE5}" type="pres">
      <dgm:prSet presAssocID="{FAD8A5E7-847F-4AD4-B2B0-0F9EA77133DB}" presName="Name0" presStyleCnt="0">
        <dgm:presLayoutVars>
          <dgm:chMax val="7"/>
          <dgm:chPref val="7"/>
          <dgm:dir/>
        </dgm:presLayoutVars>
      </dgm:prSet>
      <dgm:spPr/>
    </dgm:pt>
    <dgm:pt modelId="{6D25BAF4-9D2A-4049-88E7-31FF87244994}" type="pres">
      <dgm:prSet presAssocID="{FAD8A5E7-847F-4AD4-B2B0-0F9EA77133DB}" presName="Name1" presStyleCnt="0"/>
      <dgm:spPr/>
    </dgm:pt>
    <dgm:pt modelId="{835A840E-0CFE-4740-B1F6-0D3A51E4ACB6}" type="pres">
      <dgm:prSet presAssocID="{5E014CA2-1DF5-4D8F-B4EB-2FD3B8979D5F}" presName="picture_1" presStyleCnt="0"/>
      <dgm:spPr/>
    </dgm:pt>
    <dgm:pt modelId="{9629624D-9560-44D7-97D8-46DD2A95DA9E}" type="pres">
      <dgm:prSet presAssocID="{5E014CA2-1DF5-4D8F-B4EB-2FD3B8979D5F}" presName="pictureRepeatNode" presStyleLbl="alignImgPlace1" presStyleIdx="0" presStyleCnt="1" custLinFactNeighborX="-54748" custLinFactNeighborY="-9751"/>
      <dgm:spPr/>
    </dgm:pt>
    <dgm:pt modelId="{3BAA64EE-F421-4F2F-9B4D-19A1C581F19B}" type="pres">
      <dgm:prSet presAssocID="{2F573759-5785-4390-A142-D3A8AADE134C}" presName="text_1" presStyleLbl="node1" presStyleIdx="0" presStyleCnt="0" custLinFactY="-68371" custLinFactNeighborX="-78031" custLinFactNeighborY="-100000">
        <dgm:presLayoutVars>
          <dgm:bulletEnabled val="1"/>
        </dgm:presLayoutVars>
      </dgm:prSet>
      <dgm:spPr/>
    </dgm:pt>
  </dgm:ptLst>
  <dgm:cxnLst>
    <dgm:cxn modelId="{16D33C0C-C8AA-4B22-B84A-9AD4079D5D89}" type="presOf" srcId="{5E014CA2-1DF5-4D8F-B4EB-2FD3B8979D5F}" destId="{9629624D-9560-44D7-97D8-46DD2A95DA9E}" srcOrd="0" destOrd="0" presId="urn:microsoft.com/office/officeart/2008/layout/CircularPictureCallout"/>
    <dgm:cxn modelId="{7215F00F-3633-4CB6-8649-F8757BC457F6}" type="presOf" srcId="{2F573759-5785-4390-A142-D3A8AADE134C}" destId="{3BAA64EE-F421-4F2F-9B4D-19A1C581F19B}" srcOrd="0" destOrd="0" presId="urn:microsoft.com/office/officeart/2008/layout/CircularPictureCallout"/>
    <dgm:cxn modelId="{2DFD044D-5C24-437A-8B28-B390596F2E80}" srcId="{FAD8A5E7-847F-4AD4-B2B0-0F9EA77133DB}" destId="{2F573759-5785-4390-A142-D3A8AADE134C}" srcOrd="0" destOrd="0" parTransId="{F25E172D-A266-4BB2-9A22-16C709AD4757}" sibTransId="{5E014CA2-1DF5-4D8F-B4EB-2FD3B8979D5F}"/>
    <dgm:cxn modelId="{877CDB52-3173-4768-BC79-F56A2D82DF5D}" type="presOf" srcId="{FAD8A5E7-847F-4AD4-B2B0-0F9EA77133DB}" destId="{256017B6-A80D-4C36-8250-099854760CE5}" srcOrd="0" destOrd="0" presId="urn:microsoft.com/office/officeart/2008/layout/CircularPictureCallout"/>
    <dgm:cxn modelId="{E5350199-E7B4-483C-8389-C86990333195}" type="presParOf" srcId="{256017B6-A80D-4C36-8250-099854760CE5}" destId="{6D25BAF4-9D2A-4049-88E7-31FF87244994}" srcOrd="0" destOrd="0" presId="urn:microsoft.com/office/officeart/2008/layout/CircularPictureCallout"/>
    <dgm:cxn modelId="{60FD424C-A1B0-46C4-A996-B3BDBEEB2DC0}" type="presParOf" srcId="{6D25BAF4-9D2A-4049-88E7-31FF87244994}" destId="{835A840E-0CFE-4740-B1F6-0D3A51E4ACB6}" srcOrd="0" destOrd="0" presId="urn:microsoft.com/office/officeart/2008/layout/CircularPictureCallout"/>
    <dgm:cxn modelId="{B23C9A94-9EED-4313-9AA8-889D02AA66E7}" type="presParOf" srcId="{835A840E-0CFE-4740-B1F6-0D3A51E4ACB6}" destId="{9629624D-9560-44D7-97D8-46DD2A95DA9E}" srcOrd="0" destOrd="0" presId="urn:microsoft.com/office/officeart/2008/layout/CircularPictureCallout"/>
    <dgm:cxn modelId="{2628BE65-E2D8-4B10-AF3F-2B25430A0C2D}" type="presParOf" srcId="{6D25BAF4-9D2A-4049-88E7-31FF87244994}" destId="{3BAA64EE-F421-4F2F-9B4D-19A1C581F19B}" srcOrd="1" destOrd="0" presId="urn:microsoft.com/office/officeart/2008/layout/CircularPictureCallou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AD8A5E7-847F-4AD4-B2B0-0F9EA77133DB}" type="doc">
      <dgm:prSet loTypeId="urn:microsoft.com/office/officeart/2008/layout/CircularPictureCallout" loCatId="picture" qsTypeId="urn:microsoft.com/office/officeart/2005/8/quickstyle/simple1" qsCatId="simple" csTypeId="urn:microsoft.com/office/officeart/2005/8/colors/accent1_2" csCatId="accent1" phldr="1"/>
      <dgm:spPr/>
    </dgm:pt>
    <dgm:pt modelId="{2F573759-5785-4390-A142-D3A8AADE134C}">
      <dgm:prSet phldrT="[Tekst]"/>
      <dgm:spPr/>
      <dgm:t>
        <a:bodyPr/>
        <a:lstStyle/>
        <a:p>
          <a:r>
            <a:rPr lang="nl-NL" dirty="0">
              <a:solidFill>
                <a:schemeClr val="tx1"/>
              </a:solidFill>
            </a:rPr>
            <a:t> </a:t>
          </a:r>
        </a:p>
      </dgm:t>
    </dgm:pt>
    <dgm:pt modelId="{5E014CA2-1DF5-4D8F-B4EB-2FD3B8979D5F}" type="sibTrans" cxnId="{2DFD044D-5C24-437A-8B28-B390596F2E80}">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39000" r="-39000"/>
          </a:stretch>
        </a:blipFill>
      </dgm:spPr>
      <dgm:t>
        <a:bodyPr/>
        <a:lstStyle/>
        <a:p>
          <a:endParaRPr lang="nl-NL"/>
        </a:p>
      </dgm:t>
    </dgm:pt>
    <dgm:pt modelId="{F25E172D-A266-4BB2-9A22-16C709AD4757}" type="parTrans" cxnId="{2DFD044D-5C24-437A-8B28-B390596F2E80}">
      <dgm:prSet/>
      <dgm:spPr/>
      <dgm:t>
        <a:bodyPr/>
        <a:lstStyle/>
        <a:p>
          <a:endParaRPr lang="nl-NL"/>
        </a:p>
      </dgm:t>
    </dgm:pt>
    <dgm:pt modelId="{256017B6-A80D-4C36-8250-099854760CE5}" type="pres">
      <dgm:prSet presAssocID="{FAD8A5E7-847F-4AD4-B2B0-0F9EA77133DB}" presName="Name0" presStyleCnt="0">
        <dgm:presLayoutVars>
          <dgm:chMax val="7"/>
          <dgm:chPref val="7"/>
          <dgm:dir/>
        </dgm:presLayoutVars>
      </dgm:prSet>
      <dgm:spPr/>
    </dgm:pt>
    <dgm:pt modelId="{6D25BAF4-9D2A-4049-88E7-31FF87244994}" type="pres">
      <dgm:prSet presAssocID="{FAD8A5E7-847F-4AD4-B2B0-0F9EA77133DB}" presName="Name1" presStyleCnt="0"/>
      <dgm:spPr/>
    </dgm:pt>
    <dgm:pt modelId="{835A840E-0CFE-4740-B1F6-0D3A51E4ACB6}" type="pres">
      <dgm:prSet presAssocID="{5E014CA2-1DF5-4D8F-B4EB-2FD3B8979D5F}" presName="picture_1" presStyleCnt="0"/>
      <dgm:spPr/>
    </dgm:pt>
    <dgm:pt modelId="{9629624D-9560-44D7-97D8-46DD2A95DA9E}" type="pres">
      <dgm:prSet presAssocID="{5E014CA2-1DF5-4D8F-B4EB-2FD3B8979D5F}" presName="pictureRepeatNode" presStyleLbl="alignImgPlace1" presStyleIdx="0" presStyleCnt="1" custLinFactNeighborX="-38381" custLinFactNeighborY="-8255"/>
      <dgm:spPr/>
    </dgm:pt>
    <dgm:pt modelId="{3BAA64EE-F421-4F2F-9B4D-19A1C581F19B}" type="pres">
      <dgm:prSet presAssocID="{2F573759-5785-4390-A142-D3A8AADE134C}" presName="text_1" presStyleLbl="node1" presStyleIdx="0" presStyleCnt="0" custLinFactY="-68371" custLinFactNeighborX="-78031" custLinFactNeighborY="-100000">
        <dgm:presLayoutVars>
          <dgm:bulletEnabled val="1"/>
        </dgm:presLayoutVars>
      </dgm:prSet>
      <dgm:spPr/>
    </dgm:pt>
  </dgm:ptLst>
  <dgm:cxnLst>
    <dgm:cxn modelId="{16D33C0C-C8AA-4B22-B84A-9AD4079D5D89}" type="presOf" srcId="{5E014CA2-1DF5-4D8F-B4EB-2FD3B8979D5F}" destId="{9629624D-9560-44D7-97D8-46DD2A95DA9E}" srcOrd="0" destOrd="0" presId="urn:microsoft.com/office/officeart/2008/layout/CircularPictureCallout"/>
    <dgm:cxn modelId="{7215F00F-3633-4CB6-8649-F8757BC457F6}" type="presOf" srcId="{2F573759-5785-4390-A142-D3A8AADE134C}" destId="{3BAA64EE-F421-4F2F-9B4D-19A1C581F19B}" srcOrd="0" destOrd="0" presId="urn:microsoft.com/office/officeart/2008/layout/CircularPictureCallout"/>
    <dgm:cxn modelId="{2DFD044D-5C24-437A-8B28-B390596F2E80}" srcId="{FAD8A5E7-847F-4AD4-B2B0-0F9EA77133DB}" destId="{2F573759-5785-4390-A142-D3A8AADE134C}" srcOrd="0" destOrd="0" parTransId="{F25E172D-A266-4BB2-9A22-16C709AD4757}" sibTransId="{5E014CA2-1DF5-4D8F-B4EB-2FD3B8979D5F}"/>
    <dgm:cxn modelId="{877CDB52-3173-4768-BC79-F56A2D82DF5D}" type="presOf" srcId="{FAD8A5E7-847F-4AD4-B2B0-0F9EA77133DB}" destId="{256017B6-A80D-4C36-8250-099854760CE5}" srcOrd="0" destOrd="0" presId="urn:microsoft.com/office/officeart/2008/layout/CircularPictureCallout"/>
    <dgm:cxn modelId="{E5350199-E7B4-483C-8389-C86990333195}" type="presParOf" srcId="{256017B6-A80D-4C36-8250-099854760CE5}" destId="{6D25BAF4-9D2A-4049-88E7-31FF87244994}" srcOrd="0" destOrd="0" presId="urn:microsoft.com/office/officeart/2008/layout/CircularPictureCallout"/>
    <dgm:cxn modelId="{60FD424C-A1B0-46C4-A996-B3BDBEEB2DC0}" type="presParOf" srcId="{6D25BAF4-9D2A-4049-88E7-31FF87244994}" destId="{835A840E-0CFE-4740-B1F6-0D3A51E4ACB6}" srcOrd="0" destOrd="0" presId="urn:microsoft.com/office/officeart/2008/layout/CircularPictureCallout"/>
    <dgm:cxn modelId="{B23C9A94-9EED-4313-9AA8-889D02AA66E7}" type="presParOf" srcId="{835A840E-0CFE-4740-B1F6-0D3A51E4ACB6}" destId="{9629624D-9560-44D7-97D8-46DD2A95DA9E}" srcOrd="0" destOrd="0" presId="urn:microsoft.com/office/officeart/2008/layout/CircularPictureCallout"/>
    <dgm:cxn modelId="{2628BE65-E2D8-4B10-AF3F-2B25430A0C2D}" type="presParOf" srcId="{6D25BAF4-9D2A-4049-88E7-31FF87244994}" destId="{3BAA64EE-F421-4F2F-9B4D-19A1C581F19B}" srcOrd="1" destOrd="0" presId="urn:microsoft.com/office/officeart/2008/layout/CircularPictureCallout"/>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AD8A5E7-847F-4AD4-B2B0-0F9EA77133DB}" type="doc">
      <dgm:prSet loTypeId="urn:microsoft.com/office/officeart/2008/layout/CircularPictureCallout" loCatId="picture" qsTypeId="urn:microsoft.com/office/officeart/2005/8/quickstyle/simple1" qsCatId="simple" csTypeId="urn:microsoft.com/office/officeart/2005/8/colors/accent1_2" csCatId="accent1" phldr="1"/>
      <dgm:spPr/>
    </dgm:pt>
    <dgm:pt modelId="{2F573759-5785-4390-A142-D3A8AADE134C}">
      <dgm:prSet phldrT="[Tekst]"/>
      <dgm:spPr/>
      <dgm:t>
        <a:bodyPr/>
        <a:lstStyle/>
        <a:p>
          <a:r>
            <a:rPr lang="nl-NL" dirty="0">
              <a:solidFill>
                <a:schemeClr val="tx1"/>
              </a:solidFill>
            </a:rPr>
            <a:t> </a:t>
          </a:r>
        </a:p>
      </dgm:t>
    </dgm:pt>
    <dgm:pt modelId="{5E014CA2-1DF5-4D8F-B4EB-2FD3B8979D5F}" type="sibTrans" cxnId="{2DFD044D-5C24-437A-8B28-B390596F2E80}">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a:noFill/>
        </a:ln>
      </dgm:spPr>
      <dgm:t>
        <a:bodyPr/>
        <a:lstStyle/>
        <a:p>
          <a:endParaRPr lang="nl-NL"/>
        </a:p>
      </dgm:t>
    </dgm:pt>
    <dgm:pt modelId="{F25E172D-A266-4BB2-9A22-16C709AD4757}" type="parTrans" cxnId="{2DFD044D-5C24-437A-8B28-B390596F2E80}">
      <dgm:prSet/>
      <dgm:spPr/>
      <dgm:t>
        <a:bodyPr/>
        <a:lstStyle/>
        <a:p>
          <a:endParaRPr lang="nl-NL"/>
        </a:p>
      </dgm:t>
    </dgm:pt>
    <dgm:pt modelId="{256017B6-A80D-4C36-8250-099854760CE5}" type="pres">
      <dgm:prSet presAssocID="{FAD8A5E7-847F-4AD4-B2B0-0F9EA77133DB}" presName="Name0" presStyleCnt="0">
        <dgm:presLayoutVars>
          <dgm:chMax val="7"/>
          <dgm:chPref val="7"/>
          <dgm:dir/>
        </dgm:presLayoutVars>
      </dgm:prSet>
      <dgm:spPr/>
    </dgm:pt>
    <dgm:pt modelId="{6D25BAF4-9D2A-4049-88E7-31FF87244994}" type="pres">
      <dgm:prSet presAssocID="{FAD8A5E7-847F-4AD4-B2B0-0F9EA77133DB}" presName="Name1" presStyleCnt="0"/>
      <dgm:spPr/>
    </dgm:pt>
    <dgm:pt modelId="{835A840E-0CFE-4740-B1F6-0D3A51E4ACB6}" type="pres">
      <dgm:prSet presAssocID="{5E014CA2-1DF5-4D8F-B4EB-2FD3B8979D5F}" presName="picture_1" presStyleCnt="0"/>
      <dgm:spPr/>
    </dgm:pt>
    <dgm:pt modelId="{9629624D-9560-44D7-97D8-46DD2A95DA9E}" type="pres">
      <dgm:prSet presAssocID="{5E014CA2-1DF5-4D8F-B4EB-2FD3B8979D5F}" presName="pictureRepeatNode" presStyleLbl="alignImgPlace1" presStyleIdx="0" presStyleCnt="1" custLinFactNeighborX="9528" custLinFactNeighborY="-12767"/>
      <dgm:spPr/>
    </dgm:pt>
    <dgm:pt modelId="{3BAA64EE-F421-4F2F-9B4D-19A1C581F19B}" type="pres">
      <dgm:prSet presAssocID="{2F573759-5785-4390-A142-D3A8AADE134C}" presName="text_1" presStyleLbl="node1" presStyleIdx="0" presStyleCnt="0" custLinFactY="-68371" custLinFactNeighborX="-78031" custLinFactNeighborY="-100000">
        <dgm:presLayoutVars>
          <dgm:bulletEnabled val="1"/>
        </dgm:presLayoutVars>
      </dgm:prSet>
      <dgm:spPr/>
    </dgm:pt>
  </dgm:ptLst>
  <dgm:cxnLst>
    <dgm:cxn modelId="{16D33C0C-C8AA-4B22-B84A-9AD4079D5D89}" type="presOf" srcId="{5E014CA2-1DF5-4D8F-B4EB-2FD3B8979D5F}" destId="{9629624D-9560-44D7-97D8-46DD2A95DA9E}" srcOrd="0" destOrd="0" presId="urn:microsoft.com/office/officeart/2008/layout/CircularPictureCallout"/>
    <dgm:cxn modelId="{7215F00F-3633-4CB6-8649-F8757BC457F6}" type="presOf" srcId="{2F573759-5785-4390-A142-D3A8AADE134C}" destId="{3BAA64EE-F421-4F2F-9B4D-19A1C581F19B}" srcOrd="0" destOrd="0" presId="urn:microsoft.com/office/officeart/2008/layout/CircularPictureCallout"/>
    <dgm:cxn modelId="{2DFD044D-5C24-437A-8B28-B390596F2E80}" srcId="{FAD8A5E7-847F-4AD4-B2B0-0F9EA77133DB}" destId="{2F573759-5785-4390-A142-D3A8AADE134C}" srcOrd="0" destOrd="0" parTransId="{F25E172D-A266-4BB2-9A22-16C709AD4757}" sibTransId="{5E014CA2-1DF5-4D8F-B4EB-2FD3B8979D5F}"/>
    <dgm:cxn modelId="{877CDB52-3173-4768-BC79-F56A2D82DF5D}" type="presOf" srcId="{FAD8A5E7-847F-4AD4-B2B0-0F9EA77133DB}" destId="{256017B6-A80D-4C36-8250-099854760CE5}" srcOrd="0" destOrd="0" presId="urn:microsoft.com/office/officeart/2008/layout/CircularPictureCallout"/>
    <dgm:cxn modelId="{E5350199-E7B4-483C-8389-C86990333195}" type="presParOf" srcId="{256017B6-A80D-4C36-8250-099854760CE5}" destId="{6D25BAF4-9D2A-4049-88E7-31FF87244994}" srcOrd="0" destOrd="0" presId="urn:microsoft.com/office/officeart/2008/layout/CircularPictureCallout"/>
    <dgm:cxn modelId="{60FD424C-A1B0-46C4-A996-B3BDBEEB2DC0}" type="presParOf" srcId="{6D25BAF4-9D2A-4049-88E7-31FF87244994}" destId="{835A840E-0CFE-4740-B1F6-0D3A51E4ACB6}" srcOrd="0" destOrd="0" presId="urn:microsoft.com/office/officeart/2008/layout/CircularPictureCallout"/>
    <dgm:cxn modelId="{B23C9A94-9EED-4313-9AA8-889D02AA66E7}" type="presParOf" srcId="{835A840E-0CFE-4740-B1F6-0D3A51E4ACB6}" destId="{9629624D-9560-44D7-97D8-46DD2A95DA9E}" srcOrd="0" destOrd="0" presId="urn:microsoft.com/office/officeart/2008/layout/CircularPictureCallout"/>
    <dgm:cxn modelId="{2628BE65-E2D8-4B10-AF3F-2B25430A0C2D}" type="presParOf" srcId="{6D25BAF4-9D2A-4049-88E7-31FF87244994}" destId="{3BAA64EE-F421-4F2F-9B4D-19A1C581F19B}" srcOrd="1" destOrd="0" presId="urn:microsoft.com/office/officeart/2008/layout/CircularPictureCallout"/>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AD8A5E7-847F-4AD4-B2B0-0F9EA77133DB}" type="doc">
      <dgm:prSet loTypeId="urn:microsoft.com/office/officeart/2008/layout/CircularPictureCallout" loCatId="picture" qsTypeId="urn:microsoft.com/office/officeart/2005/8/quickstyle/simple1" qsCatId="simple" csTypeId="urn:microsoft.com/office/officeart/2005/8/colors/accent1_2" csCatId="accent1" phldr="1"/>
      <dgm:spPr/>
    </dgm:pt>
    <dgm:pt modelId="{2F573759-5785-4390-A142-D3A8AADE134C}">
      <dgm:prSet phldrT="[Tekst]"/>
      <dgm:spPr/>
      <dgm:t>
        <a:bodyPr/>
        <a:lstStyle/>
        <a:p>
          <a:r>
            <a:rPr lang="nl-NL" dirty="0">
              <a:solidFill>
                <a:schemeClr val="tx1"/>
              </a:solidFill>
            </a:rPr>
            <a:t> </a:t>
          </a:r>
        </a:p>
      </dgm:t>
    </dgm:pt>
    <dgm:pt modelId="{5E014CA2-1DF5-4D8F-B4EB-2FD3B8979D5F}" type="sibTrans" cxnId="{2DFD044D-5C24-437A-8B28-B390596F2E80}">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a:noFill/>
        </a:ln>
      </dgm:spPr>
      <dgm:t>
        <a:bodyPr/>
        <a:lstStyle/>
        <a:p>
          <a:endParaRPr lang="nl-NL"/>
        </a:p>
      </dgm:t>
    </dgm:pt>
    <dgm:pt modelId="{F25E172D-A266-4BB2-9A22-16C709AD4757}" type="parTrans" cxnId="{2DFD044D-5C24-437A-8B28-B390596F2E80}">
      <dgm:prSet/>
      <dgm:spPr/>
      <dgm:t>
        <a:bodyPr/>
        <a:lstStyle/>
        <a:p>
          <a:endParaRPr lang="nl-NL"/>
        </a:p>
      </dgm:t>
    </dgm:pt>
    <dgm:pt modelId="{256017B6-A80D-4C36-8250-099854760CE5}" type="pres">
      <dgm:prSet presAssocID="{FAD8A5E7-847F-4AD4-B2B0-0F9EA77133DB}" presName="Name0" presStyleCnt="0">
        <dgm:presLayoutVars>
          <dgm:chMax val="7"/>
          <dgm:chPref val="7"/>
          <dgm:dir/>
        </dgm:presLayoutVars>
      </dgm:prSet>
      <dgm:spPr/>
    </dgm:pt>
    <dgm:pt modelId="{6D25BAF4-9D2A-4049-88E7-31FF87244994}" type="pres">
      <dgm:prSet presAssocID="{FAD8A5E7-847F-4AD4-B2B0-0F9EA77133DB}" presName="Name1" presStyleCnt="0"/>
      <dgm:spPr/>
    </dgm:pt>
    <dgm:pt modelId="{835A840E-0CFE-4740-B1F6-0D3A51E4ACB6}" type="pres">
      <dgm:prSet presAssocID="{5E014CA2-1DF5-4D8F-B4EB-2FD3B8979D5F}" presName="picture_1" presStyleCnt="0"/>
      <dgm:spPr/>
    </dgm:pt>
    <dgm:pt modelId="{9629624D-9560-44D7-97D8-46DD2A95DA9E}" type="pres">
      <dgm:prSet presAssocID="{5E014CA2-1DF5-4D8F-B4EB-2FD3B8979D5F}" presName="pictureRepeatNode" presStyleLbl="alignImgPlace1" presStyleIdx="0" presStyleCnt="1" custLinFactNeighborX="-37871" custLinFactNeighborY="-3892"/>
      <dgm:spPr/>
    </dgm:pt>
    <dgm:pt modelId="{3BAA64EE-F421-4F2F-9B4D-19A1C581F19B}" type="pres">
      <dgm:prSet presAssocID="{2F573759-5785-4390-A142-D3A8AADE134C}" presName="text_1" presStyleLbl="node1" presStyleIdx="0" presStyleCnt="0" custLinFactY="-68371" custLinFactNeighborX="-78031" custLinFactNeighborY="-100000">
        <dgm:presLayoutVars>
          <dgm:bulletEnabled val="1"/>
        </dgm:presLayoutVars>
      </dgm:prSet>
      <dgm:spPr/>
    </dgm:pt>
  </dgm:ptLst>
  <dgm:cxnLst>
    <dgm:cxn modelId="{16D33C0C-C8AA-4B22-B84A-9AD4079D5D89}" type="presOf" srcId="{5E014CA2-1DF5-4D8F-B4EB-2FD3B8979D5F}" destId="{9629624D-9560-44D7-97D8-46DD2A95DA9E}" srcOrd="0" destOrd="0" presId="urn:microsoft.com/office/officeart/2008/layout/CircularPictureCallout"/>
    <dgm:cxn modelId="{7215F00F-3633-4CB6-8649-F8757BC457F6}" type="presOf" srcId="{2F573759-5785-4390-A142-D3A8AADE134C}" destId="{3BAA64EE-F421-4F2F-9B4D-19A1C581F19B}" srcOrd="0" destOrd="0" presId="urn:microsoft.com/office/officeart/2008/layout/CircularPictureCallout"/>
    <dgm:cxn modelId="{2DFD044D-5C24-437A-8B28-B390596F2E80}" srcId="{FAD8A5E7-847F-4AD4-B2B0-0F9EA77133DB}" destId="{2F573759-5785-4390-A142-D3A8AADE134C}" srcOrd="0" destOrd="0" parTransId="{F25E172D-A266-4BB2-9A22-16C709AD4757}" sibTransId="{5E014CA2-1DF5-4D8F-B4EB-2FD3B8979D5F}"/>
    <dgm:cxn modelId="{877CDB52-3173-4768-BC79-F56A2D82DF5D}" type="presOf" srcId="{FAD8A5E7-847F-4AD4-B2B0-0F9EA77133DB}" destId="{256017B6-A80D-4C36-8250-099854760CE5}" srcOrd="0" destOrd="0" presId="urn:microsoft.com/office/officeart/2008/layout/CircularPictureCallout"/>
    <dgm:cxn modelId="{E5350199-E7B4-483C-8389-C86990333195}" type="presParOf" srcId="{256017B6-A80D-4C36-8250-099854760CE5}" destId="{6D25BAF4-9D2A-4049-88E7-31FF87244994}" srcOrd="0" destOrd="0" presId="urn:microsoft.com/office/officeart/2008/layout/CircularPictureCallout"/>
    <dgm:cxn modelId="{60FD424C-A1B0-46C4-A996-B3BDBEEB2DC0}" type="presParOf" srcId="{6D25BAF4-9D2A-4049-88E7-31FF87244994}" destId="{835A840E-0CFE-4740-B1F6-0D3A51E4ACB6}" srcOrd="0" destOrd="0" presId="urn:microsoft.com/office/officeart/2008/layout/CircularPictureCallout"/>
    <dgm:cxn modelId="{B23C9A94-9EED-4313-9AA8-889D02AA66E7}" type="presParOf" srcId="{835A840E-0CFE-4740-B1F6-0D3A51E4ACB6}" destId="{9629624D-9560-44D7-97D8-46DD2A95DA9E}" srcOrd="0" destOrd="0" presId="urn:microsoft.com/office/officeart/2008/layout/CircularPictureCallout"/>
    <dgm:cxn modelId="{2628BE65-E2D8-4B10-AF3F-2B25430A0C2D}" type="presParOf" srcId="{6D25BAF4-9D2A-4049-88E7-31FF87244994}" destId="{3BAA64EE-F421-4F2F-9B4D-19A1C581F19B}" srcOrd="1" destOrd="0" presId="urn:microsoft.com/office/officeart/2008/layout/CircularPictureCallout"/>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AD8A5E7-847F-4AD4-B2B0-0F9EA77133DB}" type="doc">
      <dgm:prSet loTypeId="urn:microsoft.com/office/officeart/2008/layout/CircularPictureCallout" loCatId="picture" qsTypeId="urn:microsoft.com/office/officeart/2005/8/quickstyle/simple1" qsCatId="simple" csTypeId="urn:microsoft.com/office/officeart/2005/8/colors/accent1_2" csCatId="accent1" phldr="1"/>
      <dgm:spPr/>
    </dgm:pt>
    <dgm:pt modelId="{2F573759-5785-4390-A142-D3A8AADE134C}">
      <dgm:prSet phldrT="[Tekst]"/>
      <dgm:spPr/>
      <dgm:t>
        <a:bodyPr/>
        <a:lstStyle/>
        <a:p>
          <a:r>
            <a:rPr lang="nl-NL" dirty="0">
              <a:solidFill>
                <a:schemeClr val="tx1"/>
              </a:solidFill>
            </a:rPr>
            <a:t> </a:t>
          </a:r>
        </a:p>
      </dgm:t>
    </dgm:pt>
    <dgm:pt modelId="{5E014CA2-1DF5-4D8F-B4EB-2FD3B8979D5F}" type="sibTrans" cxnId="{2DFD044D-5C24-437A-8B28-B390596F2E80}">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a:noFill/>
        </a:ln>
      </dgm:spPr>
      <dgm:t>
        <a:bodyPr/>
        <a:lstStyle/>
        <a:p>
          <a:endParaRPr lang="nl-NL"/>
        </a:p>
      </dgm:t>
    </dgm:pt>
    <dgm:pt modelId="{F25E172D-A266-4BB2-9A22-16C709AD4757}" type="parTrans" cxnId="{2DFD044D-5C24-437A-8B28-B390596F2E80}">
      <dgm:prSet/>
      <dgm:spPr/>
      <dgm:t>
        <a:bodyPr/>
        <a:lstStyle/>
        <a:p>
          <a:endParaRPr lang="nl-NL"/>
        </a:p>
      </dgm:t>
    </dgm:pt>
    <dgm:pt modelId="{256017B6-A80D-4C36-8250-099854760CE5}" type="pres">
      <dgm:prSet presAssocID="{FAD8A5E7-847F-4AD4-B2B0-0F9EA77133DB}" presName="Name0" presStyleCnt="0">
        <dgm:presLayoutVars>
          <dgm:chMax val="7"/>
          <dgm:chPref val="7"/>
          <dgm:dir/>
        </dgm:presLayoutVars>
      </dgm:prSet>
      <dgm:spPr/>
    </dgm:pt>
    <dgm:pt modelId="{6D25BAF4-9D2A-4049-88E7-31FF87244994}" type="pres">
      <dgm:prSet presAssocID="{FAD8A5E7-847F-4AD4-B2B0-0F9EA77133DB}" presName="Name1" presStyleCnt="0"/>
      <dgm:spPr/>
    </dgm:pt>
    <dgm:pt modelId="{835A840E-0CFE-4740-B1F6-0D3A51E4ACB6}" type="pres">
      <dgm:prSet presAssocID="{5E014CA2-1DF5-4D8F-B4EB-2FD3B8979D5F}" presName="picture_1" presStyleCnt="0"/>
      <dgm:spPr/>
    </dgm:pt>
    <dgm:pt modelId="{9629624D-9560-44D7-97D8-46DD2A95DA9E}" type="pres">
      <dgm:prSet presAssocID="{5E014CA2-1DF5-4D8F-B4EB-2FD3B8979D5F}" presName="pictureRepeatNode" presStyleLbl="alignImgPlace1" presStyleIdx="0" presStyleCnt="1" custLinFactNeighborX="-32903" custLinFactNeighborY="11168"/>
      <dgm:spPr/>
    </dgm:pt>
    <dgm:pt modelId="{3BAA64EE-F421-4F2F-9B4D-19A1C581F19B}" type="pres">
      <dgm:prSet presAssocID="{2F573759-5785-4390-A142-D3A8AADE134C}" presName="text_1" presStyleLbl="node1" presStyleIdx="0" presStyleCnt="0" custLinFactY="-68371" custLinFactNeighborX="-78031" custLinFactNeighborY="-100000">
        <dgm:presLayoutVars>
          <dgm:bulletEnabled val="1"/>
        </dgm:presLayoutVars>
      </dgm:prSet>
      <dgm:spPr/>
    </dgm:pt>
  </dgm:ptLst>
  <dgm:cxnLst>
    <dgm:cxn modelId="{16D33C0C-C8AA-4B22-B84A-9AD4079D5D89}" type="presOf" srcId="{5E014CA2-1DF5-4D8F-B4EB-2FD3B8979D5F}" destId="{9629624D-9560-44D7-97D8-46DD2A95DA9E}" srcOrd="0" destOrd="0" presId="urn:microsoft.com/office/officeart/2008/layout/CircularPictureCallout"/>
    <dgm:cxn modelId="{7215F00F-3633-4CB6-8649-F8757BC457F6}" type="presOf" srcId="{2F573759-5785-4390-A142-D3A8AADE134C}" destId="{3BAA64EE-F421-4F2F-9B4D-19A1C581F19B}" srcOrd="0" destOrd="0" presId="urn:microsoft.com/office/officeart/2008/layout/CircularPictureCallout"/>
    <dgm:cxn modelId="{2DFD044D-5C24-437A-8B28-B390596F2E80}" srcId="{FAD8A5E7-847F-4AD4-B2B0-0F9EA77133DB}" destId="{2F573759-5785-4390-A142-D3A8AADE134C}" srcOrd="0" destOrd="0" parTransId="{F25E172D-A266-4BB2-9A22-16C709AD4757}" sibTransId="{5E014CA2-1DF5-4D8F-B4EB-2FD3B8979D5F}"/>
    <dgm:cxn modelId="{877CDB52-3173-4768-BC79-F56A2D82DF5D}" type="presOf" srcId="{FAD8A5E7-847F-4AD4-B2B0-0F9EA77133DB}" destId="{256017B6-A80D-4C36-8250-099854760CE5}" srcOrd="0" destOrd="0" presId="urn:microsoft.com/office/officeart/2008/layout/CircularPictureCallout"/>
    <dgm:cxn modelId="{E5350199-E7B4-483C-8389-C86990333195}" type="presParOf" srcId="{256017B6-A80D-4C36-8250-099854760CE5}" destId="{6D25BAF4-9D2A-4049-88E7-31FF87244994}" srcOrd="0" destOrd="0" presId="urn:microsoft.com/office/officeart/2008/layout/CircularPictureCallout"/>
    <dgm:cxn modelId="{60FD424C-A1B0-46C4-A996-B3BDBEEB2DC0}" type="presParOf" srcId="{6D25BAF4-9D2A-4049-88E7-31FF87244994}" destId="{835A840E-0CFE-4740-B1F6-0D3A51E4ACB6}" srcOrd="0" destOrd="0" presId="urn:microsoft.com/office/officeart/2008/layout/CircularPictureCallout"/>
    <dgm:cxn modelId="{B23C9A94-9EED-4313-9AA8-889D02AA66E7}" type="presParOf" srcId="{835A840E-0CFE-4740-B1F6-0D3A51E4ACB6}" destId="{9629624D-9560-44D7-97D8-46DD2A95DA9E}" srcOrd="0" destOrd="0" presId="urn:microsoft.com/office/officeart/2008/layout/CircularPictureCallout"/>
    <dgm:cxn modelId="{2628BE65-E2D8-4B10-AF3F-2B25430A0C2D}" type="presParOf" srcId="{6D25BAF4-9D2A-4049-88E7-31FF87244994}" destId="{3BAA64EE-F421-4F2F-9B4D-19A1C581F19B}" srcOrd="1" destOrd="0" presId="urn:microsoft.com/office/officeart/2008/layout/CircularPictureCallout"/>
  </dgm:cxn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AD8A5E7-847F-4AD4-B2B0-0F9EA77133DB}" type="doc">
      <dgm:prSet loTypeId="urn:microsoft.com/office/officeart/2008/layout/CircularPictureCallout" loCatId="picture" qsTypeId="urn:microsoft.com/office/officeart/2005/8/quickstyle/simple1" qsCatId="simple" csTypeId="urn:microsoft.com/office/officeart/2005/8/colors/accent1_2" csCatId="accent1" phldr="1"/>
      <dgm:spPr/>
    </dgm:pt>
    <dgm:pt modelId="{2F573759-5785-4390-A142-D3A8AADE134C}">
      <dgm:prSet phldrT="[Tekst]"/>
      <dgm:spPr/>
      <dgm:t>
        <a:bodyPr/>
        <a:lstStyle/>
        <a:p>
          <a:r>
            <a:rPr lang="nl-NL" dirty="0">
              <a:solidFill>
                <a:schemeClr val="tx1"/>
              </a:solidFill>
            </a:rPr>
            <a:t> </a:t>
          </a:r>
        </a:p>
      </dgm:t>
    </dgm:pt>
    <dgm:pt modelId="{5E014CA2-1DF5-4D8F-B4EB-2FD3B8979D5F}" type="sibTrans" cxnId="{2DFD044D-5C24-437A-8B28-B390596F2E80}">
      <dgm:prSet/>
      <dgm:spPr>
        <a:blipFill>
          <a:blip xmlns:r="http://schemas.openxmlformats.org/officeDocument/2006/relationships" r:embed="rId1"/>
          <a:srcRect/>
          <a:stretch>
            <a:fillRect l="-17000" r="-17000"/>
          </a:stretch>
        </a:blipFill>
        <a:ln>
          <a:noFill/>
        </a:ln>
      </dgm:spPr>
      <dgm:t>
        <a:bodyPr/>
        <a:lstStyle/>
        <a:p>
          <a:endParaRPr lang="nl-NL"/>
        </a:p>
      </dgm:t>
    </dgm:pt>
    <dgm:pt modelId="{F25E172D-A266-4BB2-9A22-16C709AD4757}" type="parTrans" cxnId="{2DFD044D-5C24-437A-8B28-B390596F2E80}">
      <dgm:prSet/>
      <dgm:spPr/>
      <dgm:t>
        <a:bodyPr/>
        <a:lstStyle/>
        <a:p>
          <a:endParaRPr lang="nl-NL"/>
        </a:p>
      </dgm:t>
    </dgm:pt>
    <dgm:pt modelId="{256017B6-A80D-4C36-8250-099854760CE5}" type="pres">
      <dgm:prSet presAssocID="{FAD8A5E7-847F-4AD4-B2B0-0F9EA77133DB}" presName="Name0" presStyleCnt="0">
        <dgm:presLayoutVars>
          <dgm:chMax val="7"/>
          <dgm:chPref val="7"/>
          <dgm:dir/>
        </dgm:presLayoutVars>
      </dgm:prSet>
      <dgm:spPr/>
    </dgm:pt>
    <dgm:pt modelId="{6D25BAF4-9D2A-4049-88E7-31FF87244994}" type="pres">
      <dgm:prSet presAssocID="{FAD8A5E7-847F-4AD4-B2B0-0F9EA77133DB}" presName="Name1" presStyleCnt="0"/>
      <dgm:spPr/>
    </dgm:pt>
    <dgm:pt modelId="{835A840E-0CFE-4740-B1F6-0D3A51E4ACB6}" type="pres">
      <dgm:prSet presAssocID="{5E014CA2-1DF5-4D8F-B4EB-2FD3B8979D5F}" presName="picture_1" presStyleCnt="0"/>
      <dgm:spPr/>
    </dgm:pt>
    <dgm:pt modelId="{9629624D-9560-44D7-97D8-46DD2A95DA9E}" type="pres">
      <dgm:prSet presAssocID="{5E014CA2-1DF5-4D8F-B4EB-2FD3B8979D5F}" presName="pictureRepeatNode" presStyleLbl="alignImgPlace1" presStyleIdx="0" presStyleCnt="1" custLinFactNeighborX="-38381" custLinFactNeighborY="-8255"/>
      <dgm:spPr/>
    </dgm:pt>
    <dgm:pt modelId="{3BAA64EE-F421-4F2F-9B4D-19A1C581F19B}" type="pres">
      <dgm:prSet presAssocID="{2F573759-5785-4390-A142-D3A8AADE134C}" presName="text_1" presStyleLbl="node1" presStyleIdx="0" presStyleCnt="0" custLinFactY="-68371" custLinFactNeighborX="-78031" custLinFactNeighborY="-100000">
        <dgm:presLayoutVars>
          <dgm:bulletEnabled val="1"/>
        </dgm:presLayoutVars>
      </dgm:prSet>
      <dgm:spPr/>
    </dgm:pt>
  </dgm:ptLst>
  <dgm:cxnLst>
    <dgm:cxn modelId="{16D33C0C-C8AA-4B22-B84A-9AD4079D5D89}" type="presOf" srcId="{5E014CA2-1DF5-4D8F-B4EB-2FD3B8979D5F}" destId="{9629624D-9560-44D7-97D8-46DD2A95DA9E}" srcOrd="0" destOrd="0" presId="urn:microsoft.com/office/officeart/2008/layout/CircularPictureCallout"/>
    <dgm:cxn modelId="{7215F00F-3633-4CB6-8649-F8757BC457F6}" type="presOf" srcId="{2F573759-5785-4390-A142-D3A8AADE134C}" destId="{3BAA64EE-F421-4F2F-9B4D-19A1C581F19B}" srcOrd="0" destOrd="0" presId="urn:microsoft.com/office/officeart/2008/layout/CircularPictureCallout"/>
    <dgm:cxn modelId="{2DFD044D-5C24-437A-8B28-B390596F2E80}" srcId="{FAD8A5E7-847F-4AD4-B2B0-0F9EA77133DB}" destId="{2F573759-5785-4390-A142-D3A8AADE134C}" srcOrd="0" destOrd="0" parTransId="{F25E172D-A266-4BB2-9A22-16C709AD4757}" sibTransId="{5E014CA2-1DF5-4D8F-B4EB-2FD3B8979D5F}"/>
    <dgm:cxn modelId="{877CDB52-3173-4768-BC79-F56A2D82DF5D}" type="presOf" srcId="{FAD8A5E7-847F-4AD4-B2B0-0F9EA77133DB}" destId="{256017B6-A80D-4C36-8250-099854760CE5}" srcOrd="0" destOrd="0" presId="urn:microsoft.com/office/officeart/2008/layout/CircularPictureCallout"/>
    <dgm:cxn modelId="{E5350199-E7B4-483C-8389-C86990333195}" type="presParOf" srcId="{256017B6-A80D-4C36-8250-099854760CE5}" destId="{6D25BAF4-9D2A-4049-88E7-31FF87244994}" srcOrd="0" destOrd="0" presId="urn:microsoft.com/office/officeart/2008/layout/CircularPictureCallout"/>
    <dgm:cxn modelId="{60FD424C-A1B0-46C4-A996-B3BDBEEB2DC0}" type="presParOf" srcId="{6D25BAF4-9D2A-4049-88E7-31FF87244994}" destId="{835A840E-0CFE-4740-B1F6-0D3A51E4ACB6}" srcOrd="0" destOrd="0" presId="urn:microsoft.com/office/officeart/2008/layout/CircularPictureCallout"/>
    <dgm:cxn modelId="{B23C9A94-9EED-4313-9AA8-889D02AA66E7}" type="presParOf" srcId="{835A840E-0CFE-4740-B1F6-0D3A51E4ACB6}" destId="{9629624D-9560-44D7-97D8-46DD2A95DA9E}" srcOrd="0" destOrd="0" presId="urn:microsoft.com/office/officeart/2008/layout/CircularPictureCallout"/>
    <dgm:cxn modelId="{2628BE65-E2D8-4B10-AF3F-2B25430A0C2D}" type="presParOf" srcId="{6D25BAF4-9D2A-4049-88E7-31FF87244994}" destId="{3BAA64EE-F421-4F2F-9B4D-19A1C581F19B}" srcOrd="1" destOrd="0" presId="urn:microsoft.com/office/officeart/2008/layout/CircularPictureCallout"/>
  </dgm:cxnLst>
  <dgm:bg/>
  <dgm:whole/>
  <dgm:extLst>
    <a:ext uri="http://schemas.microsoft.com/office/drawing/2008/diagram">
      <dsp:dataModelExt xmlns:dsp="http://schemas.microsoft.com/office/drawing/2008/diagram" relId="rId3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29624D-9560-44D7-97D8-46DD2A95DA9E}">
      <dsp:nvSpPr>
        <dsp:cNvPr id="0" name=""/>
        <dsp:cNvSpPr/>
      </dsp:nvSpPr>
      <dsp:spPr>
        <a:xfrm>
          <a:off x="631507" y="277667"/>
          <a:ext cx="2304771" cy="2304771"/>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3BAA64EE-F421-4F2F-9B4D-19A1C581F19B}">
      <dsp:nvSpPr>
        <dsp:cNvPr id="0" name=""/>
        <dsp:cNvSpPr/>
      </dsp:nvSpPr>
      <dsp:spPr>
        <a:xfrm>
          <a:off x="416245" y="324974"/>
          <a:ext cx="1475053" cy="760574"/>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marL="0" lvl="0" indent="0" algn="ctr" defTabSz="2533650">
            <a:lnSpc>
              <a:spcPct val="90000"/>
            </a:lnSpc>
            <a:spcBef>
              <a:spcPct val="0"/>
            </a:spcBef>
            <a:spcAft>
              <a:spcPct val="35000"/>
            </a:spcAft>
            <a:buNone/>
          </a:pPr>
          <a:r>
            <a:rPr lang="nl-NL" sz="5700" kern="1200" dirty="0">
              <a:solidFill>
                <a:schemeClr val="tx1"/>
              </a:solidFill>
            </a:rPr>
            <a:t> </a:t>
          </a:r>
        </a:p>
      </dsp:txBody>
      <dsp:txXfrm>
        <a:off x="416245" y="324974"/>
        <a:ext cx="1475053" cy="76057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29624D-9560-44D7-97D8-46DD2A95DA9E}">
      <dsp:nvSpPr>
        <dsp:cNvPr id="0" name=""/>
        <dsp:cNvSpPr/>
      </dsp:nvSpPr>
      <dsp:spPr>
        <a:xfrm>
          <a:off x="0" y="171544"/>
          <a:ext cx="2518454" cy="2518454"/>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3BAA64EE-F421-4F2F-9B4D-19A1C581F19B}">
      <dsp:nvSpPr>
        <dsp:cNvPr id="0" name=""/>
        <dsp:cNvSpPr/>
      </dsp:nvSpPr>
      <dsp:spPr>
        <a:xfrm>
          <a:off x="454836" y="355103"/>
          <a:ext cx="1611810" cy="83108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marL="0" lvl="0" indent="0" algn="ctr" defTabSz="2800350">
            <a:lnSpc>
              <a:spcPct val="90000"/>
            </a:lnSpc>
            <a:spcBef>
              <a:spcPct val="0"/>
            </a:spcBef>
            <a:spcAft>
              <a:spcPct val="35000"/>
            </a:spcAft>
            <a:buNone/>
          </a:pPr>
          <a:r>
            <a:rPr lang="nl-NL" sz="6300" kern="1200" dirty="0">
              <a:solidFill>
                <a:schemeClr val="tx1"/>
              </a:solidFill>
            </a:rPr>
            <a:t> </a:t>
          </a:r>
        </a:p>
      </dsp:txBody>
      <dsp:txXfrm>
        <a:off x="454836" y="355103"/>
        <a:ext cx="1611810" cy="8310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29624D-9560-44D7-97D8-46DD2A95DA9E}">
      <dsp:nvSpPr>
        <dsp:cNvPr id="0" name=""/>
        <dsp:cNvSpPr/>
      </dsp:nvSpPr>
      <dsp:spPr>
        <a:xfrm>
          <a:off x="292619" y="209220"/>
          <a:ext cx="2518454" cy="2518454"/>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9000" r="-3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BAA64EE-F421-4F2F-9B4D-19A1C581F19B}">
      <dsp:nvSpPr>
        <dsp:cNvPr id="0" name=""/>
        <dsp:cNvSpPr/>
      </dsp:nvSpPr>
      <dsp:spPr>
        <a:xfrm>
          <a:off x="454836" y="355103"/>
          <a:ext cx="1611810" cy="83108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marL="0" lvl="0" indent="0" algn="ctr" defTabSz="2800350">
            <a:lnSpc>
              <a:spcPct val="90000"/>
            </a:lnSpc>
            <a:spcBef>
              <a:spcPct val="0"/>
            </a:spcBef>
            <a:spcAft>
              <a:spcPct val="35000"/>
            </a:spcAft>
            <a:buNone/>
          </a:pPr>
          <a:r>
            <a:rPr lang="nl-NL" sz="6300" kern="1200" dirty="0">
              <a:solidFill>
                <a:schemeClr val="tx1"/>
              </a:solidFill>
            </a:rPr>
            <a:t> </a:t>
          </a:r>
        </a:p>
      </dsp:txBody>
      <dsp:txXfrm>
        <a:off x="454836" y="355103"/>
        <a:ext cx="1611810" cy="83108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29624D-9560-44D7-97D8-46DD2A95DA9E}">
      <dsp:nvSpPr>
        <dsp:cNvPr id="0" name=""/>
        <dsp:cNvSpPr/>
      </dsp:nvSpPr>
      <dsp:spPr>
        <a:xfrm>
          <a:off x="1499185" y="95587"/>
          <a:ext cx="2518454" cy="2518454"/>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3BAA64EE-F421-4F2F-9B4D-19A1C581F19B}">
      <dsp:nvSpPr>
        <dsp:cNvPr id="0" name=""/>
        <dsp:cNvSpPr/>
      </dsp:nvSpPr>
      <dsp:spPr>
        <a:xfrm>
          <a:off x="454836" y="355103"/>
          <a:ext cx="1611810" cy="83108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marL="0" lvl="0" indent="0" algn="ctr" defTabSz="2800350">
            <a:lnSpc>
              <a:spcPct val="90000"/>
            </a:lnSpc>
            <a:spcBef>
              <a:spcPct val="0"/>
            </a:spcBef>
            <a:spcAft>
              <a:spcPct val="35000"/>
            </a:spcAft>
            <a:buNone/>
          </a:pPr>
          <a:r>
            <a:rPr lang="nl-NL" sz="6300" kern="1200" dirty="0">
              <a:solidFill>
                <a:schemeClr val="tx1"/>
              </a:solidFill>
            </a:rPr>
            <a:t> </a:t>
          </a:r>
        </a:p>
      </dsp:txBody>
      <dsp:txXfrm>
        <a:off x="454836" y="355103"/>
        <a:ext cx="1611810" cy="83108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29624D-9560-44D7-97D8-46DD2A95DA9E}">
      <dsp:nvSpPr>
        <dsp:cNvPr id="0" name=""/>
        <dsp:cNvSpPr/>
      </dsp:nvSpPr>
      <dsp:spPr>
        <a:xfrm>
          <a:off x="279545" y="292026"/>
          <a:ext cx="2304771" cy="2304771"/>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3BAA64EE-F421-4F2F-9B4D-19A1C581F19B}">
      <dsp:nvSpPr>
        <dsp:cNvPr id="0" name=""/>
        <dsp:cNvSpPr/>
      </dsp:nvSpPr>
      <dsp:spPr>
        <a:xfrm>
          <a:off x="416245" y="324974"/>
          <a:ext cx="1475053" cy="760574"/>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marL="0" lvl="0" indent="0" algn="ctr" defTabSz="2533650">
            <a:lnSpc>
              <a:spcPct val="90000"/>
            </a:lnSpc>
            <a:spcBef>
              <a:spcPct val="0"/>
            </a:spcBef>
            <a:spcAft>
              <a:spcPct val="35000"/>
            </a:spcAft>
            <a:buNone/>
          </a:pPr>
          <a:r>
            <a:rPr lang="nl-NL" sz="5700" kern="1200" dirty="0">
              <a:solidFill>
                <a:schemeClr val="tx1"/>
              </a:solidFill>
            </a:rPr>
            <a:t> </a:t>
          </a:r>
        </a:p>
      </dsp:txBody>
      <dsp:txXfrm>
        <a:off x="416245" y="324974"/>
        <a:ext cx="1475053" cy="76057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29624D-9560-44D7-97D8-46DD2A95DA9E}">
      <dsp:nvSpPr>
        <dsp:cNvPr id="0" name=""/>
        <dsp:cNvSpPr/>
      </dsp:nvSpPr>
      <dsp:spPr>
        <a:xfrm>
          <a:off x="430580" y="698379"/>
          <a:ext cx="2518454" cy="2518454"/>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3BAA64EE-F421-4F2F-9B4D-19A1C581F19B}">
      <dsp:nvSpPr>
        <dsp:cNvPr id="0" name=""/>
        <dsp:cNvSpPr/>
      </dsp:nvSpPr>
      <dsp:spPr>
        <a:xfrm>
          <a:off x="454836" y="355103"/>
          <a:ext cx="1611810" cy="83108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marL="0" lvl="0" indent="0" algn="ctr" defTabSz="2800350">
            <a:lnSpc>
              <a:spcPct val="90000"/>
            </a:lnSpc>
            <a:spcBef>
              <a:spcPct val="0"/>
            </a:spcBef>
            <a:spcAft>
              <a:spcPct val="35000"/>
            </a:spcAft>
            <a:buNone/>
          </a:pPr>
          <a:r>
            <a:rPr lang="nl-NL" sz="6300" kern="1200" dirty="0">
              <a:solidFill>
                <a:schemeClr val="tx1"/>
              </a:solidFill>
            </a:rPr>
            <a:t> </a:t>
          </a:r>
        </a:p>
      </dsp:txBody>
      <dsp:txXfrm>
        <a:off x="454836" y="355103"/>
        <a:ext cx="1611810" cy="83108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29624D-9560-44D7-97D8-46DD2A95DA9E}">
      <dsp:nvSpPr>
        <dsp:cNvPr id="0" name=""/>
        <dsp:cNvSpPr/>
      </dsp:nvSpPr>
      <dsp:spPr>
        <a:xfrm>
          <a:off x="292619" y="209220"/>
          <a:ext cx="2518454" cy="2518454"/>
        </a:xfrm>
        <a:prstGeom prst="ellipse">
          <a:avLst/>
        </a:prstGeom>
        <a:blipFill>
          <a:blip xmlns:r="http://schemas.openxmlformats.org/officeDocument/2006/relationships" r:embed="rId1"/>
          <a:srcRect/>
          <a:stretch>
            <a:fillRect l="-17000" r="-17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3BAA64EE-F421-4F2F-9B4D-19A1C581F19B}">
      <dsp:nvSpPr>
        <dsp:cNvPr id="0" name=""/>
        <dsp:cNvSpPr/>
      </dsp:nvSpPr>
      <dsp:spPr>
        <a:xfrm>
          <a:off x="454836" y="355103"/>
          <a:ext cx="1611810" cy="83108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marL="0" lvl="0" indent="0" algn="ctr" defTabSz="2800350">
            <a:lnSpc>
              <a:spcPct val="90000"/>
            </a:lnSpc>
            <a:spcBef>
              <a:spcPct val="0"/>
            </a:spcBef>
            <a:spcAft>
              <a:spcPct val="35000"/>
            </a:spcAft>
            <a:buNone/>
          </a:pPr>
          <a:r>
            <a:rPr lang="nl-NL" sz="6300" kern="1200" dirty="0">
              <a:solidFill>
                <a:schemeClr val="tx1"/>
              </a:solidFill>
            </a:rPr>
            <a:t> </a:t>
          </a:r>
        </a:p>
      </dsp:txBody>
      <dsp:txXfrm>
        <a:off x="454836" y="355103"/>
        <a:ext cx="1611810" cy="831089"/>
      </dsp:txXfrm>
    </dsp:sp>
  </dsp:spTree>
</dsp:drawing>
</file>

<file path=ppt/diagrams/layout1.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EEC1330-D431-8B4C-A107-9E0A5DC6250D}" type="datetimeFigureOut">
              <a:rPr lang="nl-NL" smtClean="0"/>
              <a:t>3-9-2025</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8A80D5-7E93-5A47-A4BA-1138AC8B3435}" type="slidenum">
              <a:rPr lang="nl-NL" smtClean="0"/>
              <a:t>‹nr.›</a:t>
            </a:fld>
            <a:endParaRPr lang="nl-NL"/>
          </a:p>
        </p:txBody>
      </p:sp>
    </p:spTree>
    <p:extLst>
      <p:ext uri="{BB962C8B-B14F-4D97-AF65-F5344CB8AC3E}">
        <p14:creationId xmlns:p14="http://schemas.microsoft.com/office/powerpoint/2010/main" val="19503233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63E9BE-CD18-E74B-86F7-FDB6415081A8}" type="datetimeFigureOut">
              <a:rPr lang="nl-NL" smtClean="0"/>
              <a:t>3-9-2025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AA36C5-C43D-BD42-A43C-2D581E5EC757}" type="slidenum">
              <a:rPr lang="nl-NL" smtClean="0"/>
              <a:t>‹nr.›</a:t>
            </a:fld>
            <a:endParaRPr lang="nl-NL"/>
          </a:p>
        </p:txBody>
      </p:sp>
    </p:spTree>
    <p:extLst>
      <p:ext uri="{BB962C8B-B14F-4D97-AF65-F5344CB8AC3E}">
        <p14:creationId xmlns:p14="http://schemas.microsoft.com/office/powerpoint/2010/main" val="7086295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AA36C5-C43D-BD42-A43C-2D581E5EC75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5843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AA36C5-C43D-BD42-A43C-2D581E5EC75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7883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Jewel/ route optimalisatie toevoegen</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AA36C5-C43D-BD42-A43C-2D581E5EC75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24414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Toelichting; gemeenten als aandeelhouder en klant &gt; opdrachtgever</a:t>
            </a:r>
          </a:p>
          <a:p>
            <a:r>
              <a:rPr lang="nl-NL" dirty="0"/>
              <a:t>Dienstverleningsovereenkomst</a:t>
            </a:r>
          </a:p>
          <a:p>
            <a:r>
              <a:rPr lang="nl-NL" dirty="0"/>
              <a:t>Overlegstructuur</a:t>
            </a:r>
          </a:p>
          <a:p>
            <a:r>
              <a:rPr lang="nl-NL" dirty="0"/>
              <a:t>Hoe werken we samen </a:t>
            </a: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AA36C5-C43D-BD42-A43C-2D581E5EC75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4001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Toevoegen:</a:t>
            </a:r>
          </a:p>
          <a:p>
            <a:pPr marL="0" indent="0">
              <a:buFontTx/>
              <a:buNone/>
            </a:pPr>
            <a:r>
              <a:rPr lang="nl-NL" dirty="0"/>
              <a:t>Overlegstructuur </a:t>
            </a:r>
          </a:p>
          <a:p>
            <a:pPr marL="171450" indent="-171450">
              <a:buFontTx/>
              <a:buChar char="-"/>
            </a:pPr>
            <a:r>
              <a:rPr lang="nl-NL" dirty="0"/>
              <a:t>AVA</a:t>
            </a:r>
          </a:p>
          <a:p>
            <a:pPr marL="171450" indent="-171450">
              <a:buFontTx/>
              <a:buChar char="-"/>
            </a:pPr>
            <a:r>
              <a:rPr lang="nl-NL" dirty="0"/>
              <a:t>GPB </a:t>
            </a:r>
          </a:p>
          <a:p>
            <a:pPr marL="171450" indent="-171450">
              <a:buFontTx/>
              <a:buChar char="-"/>
            </a:pPr>
            <a:r>
              <a:rPr lang="nl-NL" dirty="0"/>
              <a:t>GPA</a:t>
            </a:r>
          </a:p>
          <a:p>
            <a:pPr marL="171450" indent="-171450">
              <a:buFontTx/>
              <a:buChar char="-"/>
            </a:pPr>
            <a:r>
              <a:rPr lang="nl-NL" dirty="0"/>
              <a:t>OO </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AA36C5-C43D-BD42-A43C-2D581E5EC75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07874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Voorpagin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ijdelijke aanduiding voor titel 1"/>
          <p:cNvSpPr>
            <a:spLocks noGrp="1"/>
          </p:cNvSpPr>
          <p:nvPr>
            <p:ph type="title" hasCustomPrompt="1"/>
          </p:nvPr>
        </p:nvSpPr>
        <p:spPr>
          <a:xfrm>
            <a:off x="3455158" y="2353178"/>
            <a:ext cx="6351644" cy="1325563"/>
          </a:xfrm>
          <a:prstGeom prst="rect">
            <a:avLst/>
          </a:prstGeom>
        </p:spPr>
        <p:txBody>
          <a:bodyPr vert="horz" lIns="91440" tIns="45720" rIns="91440" bIns="45720" rtlCol="0" anchor="ctr">
            <a:normAutofit/>
          </a:bodyPr>
          <a:lstStyle>
            <a:lvl1pPr>
              <a:defRPr sz="4000" b="1" baseline="0">
                <a:solidFill>
                  <a:schemeClr val="bg1"/>
                </a:solidFill>
              </a:defRPr>
            </a:lvl1pPr>
          </a:lstStyle>
          <a:p>
            <a:r>
              <a:rPr lang="nl-NL" dirty="0"/>
              <a:t>Een titel kan</a:t>
            </a:r>
            <a:br>
              <a:rPr lang="nl-NL" dirty="0"/>
            </a:br>
            <a:r>
              <a:rPr lang="nl-NL" dirty="0"/>
              <a:t>op deze regel</a:t>
            </a:r>
          </a:p>
        </p:txBody>
      </p:sp>
      <p:sp>
        <p:nvSpPr>
          <p:cNvPr id="21" name="Ondertitel 2"/>
          <p:cNvSpPr>
            <a:spLocks noGrp="1"/>
          </p:cNvSpPr>
          <p:nvPr>
            <p:ph type="subTitle" idx="11" hasCustomPrompt="1"/>
          </p:nvPr>
        </p:nvSpPr>
        <p:spPr>
          <a:xfrm>
            <a:off x="3455158" y="4643934"/>
            <a:ext cx="6351644" cy="496302"/>
          </a:xfrm>
          <a:prstGeom prst="rect">
            <a:avLst/>
          </a:prstGeom>
        </p:spPr>
        <p:txBody>
          <a:bodyPr/>
          <a:lstStyle>
            <a:lvl1pPr marL="0" indent="0" algn="l">
              <a:buNone/>
              <a:defRPr sz="25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Een subtitel kan hier op deze regel</a:t>
            </a:r>
          </a:p>
        </p:txBody>
      </p:sp>
      <p:sp>
        <p:nvSpPr>
          <p:cNvPr id="24" name="Tijdelijke aanduiding voor tekst 2"/>
          <p:cNvSpPr>
            <a:spLocks noGrp="1"/>
          </p:cNvSpPr>
          <p:nvPr>
            <p:ph type="body" idx="1" hasCustomPrompt="1"/>
          </p:nvPr>
        </p:nvSpPr>
        <p:spPr>
          <a:xfrm>
            <a:off x="3455158" y="6067328"/>
            <a:ext cx="7892292" cy="365125"/>
          </a:xfrm>
          <a:prstGeom prst="rect">
            <a:avLst/>
          </a:prstGeom>
        </p:spPr>
        <p:txBody>
          <a:bodyPr/>
          <a:lstStyle>
            <a:lvl1pPr marL="0" indent="0">
              <a:buNone/>
              <a:defRPr sz="140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Cyclus nv / 01-09-2017</a:t>
            </a:r>
          </a:p>
        </p:txBody>
      </p:sp>
    </p:spTree>
    <p:extLst>
      <p:ext uri="{BB962C8B-B14F-4D97-AF65-F5344CB8AC3E}">
        <p14:creationId xmlns:p14="http://schemas.microsoft.com/office/powerpoint/2010/main" val="639227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AC62560F-DD73-170A-64B6-74194F06AF0D}"/>
              </a:ext>
            </a:extLst>
          </p:cNvPr>
          <p:cNvSpPr>
            <a:spLocks noGrp="1"/>
          </p:cNvSpPr>
          <p:nvPr>
            <p:ph type="dt" sz="half" idx="10"/>
          </p:nvPr>
        </p:nvSpPr>
        <p:spPr>
          <a:xfrm>
            <a:off x="0" y="0"/>
            <a:ext cx="0" cy="0"/>
          </a:xfrm>
        </p:spPr>
        <p:txBody>
          <a:bodyPr/>
          <a:lstStyle>
            <a:lvl1pPr>
              <a:defRPr/>
            </a:lvl1pPr>
          </a:lstStyle>
          <a:p>
            <a:pPr>
              <a:defRPr/>
            </a:pPr>
            <a:fld id="{F5D5F819-525A-42A3-B89A-E9852205F904}" type="datetimeFigureOut">
              <a:rPr lang="nl-NL"/>
              <a:pPr>
                <a:defRPr/>
              </a:pPr>
              <a:t>3-9-2025</a:t>
            </a:fld>
            <a:endParaRPr lang="nl-NL"/>
          </a:p>
        </p:txBody>
      </p:sp>
      <p:sp>
        <p:nvSpPr>
          <p:cNvPr id="5" name="Tijdelijke aanduiding voor voettekst 4">
            <a:extLst>
              <a:ext uri="{FF2B5EF4-FFF2-40B4-BE49-F238E27FC236}">
                <a16:creationId xmlns:a16="http://schemas.microsoft.com/office/drawing/2014/main" id="{FCDD66BB-A0BA-8DB6-A0C5-258FA33E0146}"/>
              </a:ext>
            </a:extLst>
          </p:cNvPr>
          <p:cNvSpPr>
            <a:spLocks noGrp="1"/>
          </p:cNvSpPr>
          <p:nvPr>
            <p:ph type="ftr" sz="quarter" idx="11"/>
          </p:nvPr>
        </p:nvSpPr>
        <p:spPr>
          <a:xfrm>
            <a:off x="0" y="0"/>
            <a:ext cx="0" cy="0"/>
          </a:xfrm>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BFB666F7-2126-3A6A-E119-335A56BBAC20}"/>
              </a:ext>
            </a:extLst>
          </p:cNvPr>
          <p:cNvSpPr>
            <a:spLocks noGrp="1"/>
          </p:cNvSpPr>
          <p:nvPr>
            <p:ph type="sldNum" sz="quarter" idx="12"/>
          </p:nvPr>
        </p:nvSpPr>
        <p:spPr>
          <a:xfrm>
            <a:off x="0" y="0"/>
            <a:ext cx="0" cy="0"/>
          </a:xfrm>
        </p:spPr>
        <p:txBody>
          <a:bodyPr/>
          <a:lstStyle>
            <a:lvl1pPr>
              <a:defRPr/>
            </a:lvl1pPr>
          </a:lstStyle>
          <a:p>
            <a:pPr>
              <a:defRPr/>
            </a:pPr>
            <a:fld id="{C64348A0-CDCD-466E-9514-820139CC24F2}" type="slidenum">
              <a:rPr lang="nl-NL"/>
              <a:pPr>
                <a:defRPr/>
              </a:pPr>
              <a:t>‹nr.›</a:t>
            </a:fld>
            <a:endParaRPr lang="nl-NL"/>
          </a:p>
        </p:txBody>
      </p:sp>
    </p:spTree>
    <p:extLst>
      <p:ext uri="{BB962C8B-B14F-4D97-AF65-F5344CB8AC3E}">
        <p14:creationId xmlns:p14="http://schemas.microsoft.com/office/powerpoint/2010/main" val="24058298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p>
        </p:txBody>
      </p:sp>
      <p:sp>
        <p:nvSpPr>
          <p:cNvPr id="3" name="Tijdelijke aanduiding voor inhoud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AE0AADE-8A52-2EC3-B402-DE7472C8A50F}"/>
              </a:ext>
            </a:extLst>
          </p:cNvPr>
          <p:cNvSpPr>
            <a:spLocks noGrp="1"/>
          </p:cNvSpPr>
          <p:nvPr>
            <p:ph type="dt" sz="half" idx="10"/>
          </p:nvPr>
        </p:nvSpPr>
        <p:spPr>
          <a:xfrm>
            <a:off x="0" y="0"/>
            <a:ext cx="0" cy="0"/>
          </a:xfrm>
        </p:spPr>
        <p:txBody>
          <a:bodyPr/>
          <a:lstStyle>
            <a:lvl1pPr>
              <a:defRPr/>
            </a:lvl1pPr>
          </a:lstStyle>
          <a:p>
            <a:pPr>
              <a:defRPr/>
            </a:pPr>
            <a:fld id="{3C4BD8F4-FC3B-4121-A7CA-A876FD35647F}" type="datetimeFigureOut">
              <a:rPr lang="nl-NL"/>
              <a:pPr>
                <a:defRPr/>
              </a:pPr>
              <a:t>3-9-2025</a:t>
            </a:fld>
            <a:endParaRPr lang="nl-NL"/>
          </a:p>
        </p:txBody>
      </p:sp>
      <p:sp>
        <p:nvSpPr>
          <p:cNvPr id="5" name="Tijdelijke aanduiding voor voettekst 4">
            <a:extLst>
              <a:ext uri="{FF2B5EF4-FFF2-40B4-BE49-F238E27FC236}">
                <a16:creationId xmlns:a16="http://schemas.microsoft.com/office/drawing/2014/main" id="{1FFCDCEB-A007-B987-2927-7AFDBD65DC1D}"/>
              </a:ext>
            </a:extLst>
          </p:cNvPr>
          <p:cNvSpPr>
            <a:spLocks noGrp="1"/>
          </p:cNvSpPr>
          <p:nvPr>
            <p:ph type="ftr" sz="quarter" idx="11"/>
          </p:nvPr>
        </p:nvSpPr>
        <p:spPr>
          <a:xfrm>
            <a:off x="0" y="0"/>
            <a:ext cx="0" cy="0"/>
          </a:xfrm>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B04CF018-C713-7670-33C5-54D6521E8408}"/>
              </a:ext>
            </a:extLst>
          </p:cNvPr>
          <p:cNvSpPr>
            <a:spLocks noGrp="1"/>
          </p:cNvSpPr>
          <p:nvPr>
            <p:ph type="sldNum" sz="quarter" idx="12"/>
          </p:nvPr>
        </p:nvSpPr>
        <p:spPr>
          <a:xfrm>
            <a:off x="0" y="0"/>
            <a:ext cx="0" cy="0"/>
          </a:xfrm>
        </p:spPr>
        <p:txBody>
          <a:bodyPr/>
          <a:lstStyle>
            <a:lvl1pPr>
              <a:defRPr/>
            </a:lvl1pPr>
          </a:lstStyle>
          <a:p>
            <a:pPr>
              <a:defRPr/>
            </a:pPr>
            <a:fld id="{0EE860B5-797B-4436-B85C-923F9BABF990}" type="slidenum">
              <a:rPr lang="nl-NL"/>
              <a:pPr>
                <a:defRPr/>
              </a:pPr>
              <a:t>‹nr.›</a:t>
            </a:fld>
            <a:endParaRPr lang="nl-NL"/>
          </a:p>
        </p:txBody>
      </p:sp>
    </p:spTree>
    <p:extLst>
      <p:ext uri="{BB962C8B-B14F-4D97-AF65-F5344CB8AC3E}">
        <p14:creationId xmlns:p14="http://schemas.microsoft.com/office/powerpoint/2010/main" val="34178722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ussenpagin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hasCustomPrompt="1"/>
          </p:nvPr>
        </p:nvSpPr>
        <p:spPr>
          <a:xfrm>
            <a:off x="1920241" y="500062"/>
            <a:ext cx="9624059" cy="479195"/>
          </a:xfrm>
          <a:prstGeom prst="rect">
            <a:avLst/>
          </a:prstGeom>
        </p:spPr>
        <p:txBody>
          <a:bodyPr vert="horz" lIns="91440" tIns="45720" rIns="91440" bIns="45720" rtlCol="0" anchor="ctr">
            <a:noAutofit/>
          </a:bodyPr>
          <a:lstStyle>
            <a:lvl1pPr>
              <a:defRPr sz="2500" b="1">
                <a:solidFill>
                  <a:srgbClr val="273135"/>
                </a:solidFill>
              </a:defRPr>
            </a:lvl1pPr>
          </a:lstStyle>
          <a:p>
            <a:r>
              <a:rPr lang="nl-NL" dirty="0"/>
              <a:t>Titel van het document</a:t>
            </a:r>
          </a:p>
        </p:txBody>
      </p:sp>
      <p:sp>
        <p:nvSpPr>
          <p:cNvPr id="7" name="Tijdelijke aanduiding voor tekst 2"/>
          <p:cNvSpPr>
            <a:spLocks noGrp="1"/>
          </p:cNvSpPr>
          <p:nvPr>
            <p:ph type="body" idx="10" hasCustomPrompt="1"/>
          </p:nvPr>
        </p:nvSpPr>
        <p:spPr>
          <a:xfrm>
            <a:off x="606084" y="1480842"/>
            <a:ext cx="10938216" cy="4373858"/>
          </a:xfrm>
          <a:prstGeom prst="rect">
            <a:avLst/>
          </a:prstGeom>
        </p:spPr>
        <p:txBody>
          <a:bodyPr/>
          <a:lstStyle>
            <a:lvl1pPr marL="0" indent="0">
              <a:buNone/>
              <a:defRPr sz="1500" baseline="0">
                <a:solidFill>
                  <a:srgbClr val="27313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Tekst van het document</a:t>
            </a:r>
          </a:p>
        </p:txBody>
      </p:sp>
    </p:spTree>
    <p:extLst>
      <p:ext uri="{BB962C8B-B14F-4D97-AF65-F5344CB8AC3E}">
        <p14:creationId xmlns:p14="http://schemas.microsoft.com/office/powerpoint/2010/main" val="1781406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sommingspagina">
    <p:spTree>
      <p:nvGrpSpPr>
        <p:cNvPr id="1" name=""/>
        <p:cNvGrpSpPr/>
        <p:nvPr/>
      </p:nvGrpSpPr>
      <p:grpSpPr>
        <a:xfrm>
          <a:off x="0" y="0"/>
          <a:ext cx="0" cy="0"/>
          <a:chOff x="0" y="0"/>
          <a:chExt cx="0" cy="0"/>
        </a:xfrm>
      </p:grpSpPr>
      <p:sp>
        <p:nvSpPr>
          <p:cNvPr id="3" name="Tijdelijke aanduiding voor titel 1"/>
          <p:cNvSpPr>
            <a:spLocks noGrp="1"/>
          </p:cNvSpPr>
          <p:nvPr>
            <p:ph type="title" hasCustomPrompt="1"/>
          </p:nvPr>
        </p:nvSpPr>
        <p:spPr>
          <a:xfrm>
            <a:off x="1920241" y="500062"/>
            <a:ext cx="9624059" cy="479195"/>
          </a:xfrm>
          <a:prstGeom prst="rect">
            <a:avLst/>
          </a:prstGeom>
        </p:spPr>
        <p:txBody>
          <a:bodyPr vert="horz" lIns="91440" tIns="45720" rIns="91440" bIns="45720" rtlCol="0" anchor="ctr">
            <a:noAutofit/>
          </a:bodyPr>
          <a:lstStyle>
            <a:lvl1pPr>
              <a:defRPr sz="2500" b="1">
                <a:solidFill>
                  <a:srgbClr val="273135"/>
                </a:solidFill>
              </a:defRPr>
            </a:lvl1pPr>
          </a:lstStyle>
          <a:p>
            <a:r>
              <a:rPr lang="nl-NL" dirty="0"/>
              <a:t>Titel van het document</a:t>
            </a:r>
          </a:p>
        </p:txBody>
      </p:sp>
      <p:sp>
        <p:nvSpPr>
          <p:cNvPr id="9" name="Tijdelijke aanduiding voor tekst 2"/>
          <p:cNvSpPr>
            <a:spLocks noGrp="1"/>
          </p:cNvSpPr>
          <p:nvPr>
            <p:ph type="body" idx="10" hasCustomPrompt="1"/>
          </p:nvPr>
        </p:nvSpPr>
        <p:spPr>
          <a:xfrm>
            <a:off x="606084" y="1480842"/>
            <a:ext cx="10938216" cy="4373858"/>
          </a:xfrm>
          <a:prstGeom prst="rect">
            <a:avLst/>
          </a:prstGeom>
        </p:spPr>
        <p:txBody>
          <a:bodyPr/>
          <a:lstStyle>
            <a:lvl1pPr marL="285750" indent="-285750">
              <a:buFontTx/>
              <a:buBlip>
                <a:blip r:embed="rId2"/>
              </a:buBlip>
              <a:defRPr sz="1500" baseline="0">
                <a:solidFill>
                  <a:srgbClr val="27313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Tekst van het document</a:t>
            </a:r>
          </a:p>
        </p:txBody>
      </p:sp>
    </p:spTree>
    <p:extLst>
      <p:ext uri="{BB962C8B-B14F-4D97-AF65-F5344CB8AC3E}">
        <p14:creationId xmlns:p14="http://schemas.microsoft.com/office/powerpoint/2010/main" val="1106773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oorpagin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ijdelijke aanduiding voor titel 1"/>
          <p:cNvSpPr>
            <a:spLocks noGrp="1"/>
          </p:cNvSpPr>
          <p:nvPr>
            <p:ph type="title" hasCustomPrompt="1"/>
          </p:nvPr>
        </p:nvSpPr>
        <p:spPr>
          <a:xfrm>
            <a:off x="3455158" y="2353178"/>
            <a:ext cx="6351644" cy="1325563"/>
          </a:xfrm>
          <a:prstGeom prst="rect">
            <a:avLst/>
          </a:prstGeom>
        </p:spPr>
        <p:txBody>
          <a:bodyPr vert="horz" lIns="91440" tIns="45720" rIns="91440" bIns="45720" rtlCol="0" anchor="ctr">
            <a:normAutofit/>
          </a:bodyPr>
          <a:lstStyle>
            <a:lvl1pPr>
              <a:defRPr sz="4000" b="1" baseline="0">
                <a:solidFill>
                  <a:schemeClr val="bg1"/>
                </a:solidFill>
              </a:defRPr>
            </a:lvl1pPr>
          </a:lstStyle>
          <a:p>
            <a:r>
              <a:rPr lang="nl-NL" dirty="0"/>
              <a:t>Een titel kan</a:t>
            </a:r>
            <a:br>
              <a:rPr lang="nl-NL" dirty="0"/>
            </a:br>
            <a:r>
              <a:rPr lang="nl-NL" dirty="0"/>
              <a:t>op deze regel</a:t>
            </a:r>
          </a:p>
        </p:txBody>
      </p:sp>
      <p:sp>
        <p:nvSpPr>
          <p:cNvPr id="21" name="Ondertitel 2"/>
          <p:cNvSpPr>
            <a:spLocks noGrp="1"/>
          </p:cNvSpPr>
          <p:nvPr>
            <p:ph type="subTitle" idx="11" hasCustomPrompt="1"/>
          </p:nvPr>
        </p:nvSpPr>
        <p:spPr>
          <a:xfrm>
            <a:off x="3455158" y="4643934"/>
            <a:ext cx="6351644" cy="496302"/>
          </a:xfrm>
          <a:prstGeom prst="rect">
            <a:avLst/>
          </a:prstGeom>
        </p:spPr>
        <p:txBody>
          <a:bodyPr/>
          <a:lstStyle>
            <a:lvl1pPr marL="0" indent="0" algn="l">
              <a:buNone/>
              <a:defRPr sz="25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Een subtitel kan hier op deze regel</a:t>
            </a:r>
          </a:p>
        </p:txBody>
      </p:sp>
      <p:sp>
        <p:nvSpPr>
          <p:cNvPr id="24" name="Tijdelijke aanduiding voor tekst 2"/>
          <p:cNvSpPr>
            <a:spLocks noGrp="1"/>
          </p:cNvSpPr>
          <p:nvPr>
            <p:ph type="body" idx="1" hasCustomPrompt="1"/>
          </p:nvPr>
        </p:nvSpPr>
        <p:spPr>
          <a:xfrm>
            <a:off x="3455158" y="6067328"/>
            <a:ext cx="7892292" cy="365125"/>
          </a:xfrm>
          <a:prstGeom prst="rect">
            <a:avLst/>
          </a:prstGeom>
        </p:spPr>
        <p:txBody>
          <a:bodyPr/>
          <a:lstStyle>
            <a:lvl1pPr marL="0" indent="0">
              <a:buNone/>
              <a:defRPr sz="140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Cyclus nv / 01-09-2017</a:t>
            </a:r>
          </a:p>
        </p:txBody>
      </p:sp>
    </p:spTree>
    <p:extLst>
      <p:ext uri="{BB962C8B-B14F-4D97-AF65-F5344CB8AC3E}">
        <p14:creationId xmlns:p14="http://schemas.microsoft.com/office/powerpoint/2010/main" val="1149710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ussenpagin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hasCustomPrompt="1"/>
          </p:nvPr>
        </p:nvSpPr>
        <p:spPr>
          <a:xfrm>
            <a:off x="1920241" y="500062"/>
            <a:ext cx="9624059" cy="479195"/>
          </a:xfrm>
          <a:prstGeom prst="rect">
            <a:avLst/>
          </a:prstGeom>
        </p:spPr>
        <p:txBody>
          <a:bodyPr vert="horz" lIns="91440" tIns="45720" rIns="91440" bIns="45720" rtlCol="0" anchor="ctr">
            <a:noAutofit/>
          </a:bodyPr>
          <a:lstStyle>
            <a:lvl1pPr>
              <a:defRPr sz="2500" b="1">
                <a:solidFill>
                  <a:srgbClr val="273135"/>
                </a:solidFill>
              </a:defRPr>
            </a:lvl1pPr>
          </a:lstStyle>
          <a:p>
            <a:r>
              <a:rPr lang="nl-NL" dirty="0"/>
              <a:t>Titel van het document</a:t>
            </a:r>
          </a:p>
        </p:txBody>
      </p:sp>
      <p:sp>
        <p:nvSpPr>
          <p:cNvPr id="7" name="Tijdelijke aanduiding voor tekst 2"/>
          <p:cNvSpPr>
            <a:spLocks noGrp="1"/>
          </p:cNvSpPr>
          <p:nvPr>
            <p:ph type="body" idx="10" hasCustomPrompt="1"/>
          </p:nvPr>
        </p:nvSpPr>
        <p:spPr>
          <a:xfrm>
            <a:off x="606084" y="1480842"/>
            <a:ext cx="10938216" cy="4373858"/>
          </a:xfrm>
          <a:prstGeom prst="rect">
            <a:avLst/>
          </a:prstGeom>
        </p:spPr>
        <p:txBody>
          <a:bodyPr/>
          <a:lstStyle>
            <a:lvl1pPr marL="0" indent="0">
              <a:buNone/>
              <a:defRPr sz="1500" baseline="0">
                <a:solidFill>
                  <a:srgbClr val="27313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Tekst van het document</a:t>
            </a:r>
          </a:p>
        </p:txBody>
      </p:sp>
    </p:spTree>
    <p:extLst>
      <p:ext uri="{BB962C8B-B14F-4D97-AF65-F5344CB8AC3E}">
        <p14:creationId xmlns:p14="http://schemas.microsoft.com/office/powerpoint/2010/main" val="956098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sommingspagina">
    <p:spTree>
      <p:nvGrpSpPr>
        <p:cNvPr id="1" name=""/>
        <p:cNvGrpSpPr/>
        <p:nvPr/>
      </p:nvGrpSpPr>
      <p:grpSpPr>
        <a:xfrm>
          <a:off x="0" y="0"/>
          <a:ext cx="0" cy="0"/>
          <a:chOff x="0" y="0"/>
          <a:chExt cx="0" cy="0"/>
        </a:xfrm>
      </p:grpSpPr>
      <p:sp>
        <p:nvSpPr>
          <p:cNvPr id="3" name="Tijdelijke aanduiding voor titel 1"/>
          <p:cNvSpPr>
            <a:spLocks noGrp="1"/>
          </p:cNvSpPr>
          <p:nvPr>
            <p:ph type="title" hasCustomPrompt="1"/>
          </p:nvPr>
        </p:nvSpPr>
        <p:spPr>
          <a:xfrm>
            <a:off x="1920241" y="500062"/>
            <a:ext cx="9624059" cy="479195"/>
          </a:xfrm>
          <a:prstGeom prst="rect">
            <a:avLst/>
          </a:prstGeom>
        </p:spPr>
        <p:txBody>
          <a:bodyPr vert="horz" lIns="91440" tIns="45720" rIns="91440" bIns="45720" rtlCol="0" anchor="ctr">
            <a:noAutofit/>
          </a:bodyPr>
          <a:lstStyle>
            <a:lvl1pPr>
              <a:defRPr sz="2500" b="1">
                <a:solidFill>
                  <a:srgbClr val="273135"/>
                </a:solidFill>
              </a:defRPr>
            </a:lvl1pPr>
          </a:lstStyle>
          <a:p>
            <a:r>
              <a:rPr lang="nl-NL" dirty="0"/>
              <a:t>Titel van het document</a:t>
            </a:r>
          </a:p>
        </p:txBody>
      </p:sp>
      <p:sp>
        <p:nvSpPr>
          <p:cNvPr id="9" name="Tijdelijke aanduiding voor tekst 2"/>
          <p:cNvSpPr>
            <a:spLocks noGrp="1"/>
          </p:cNvSpPr>
          <p:nvPr>
            <p:ph type="body" idx="10" hasCustomPrompt="1"/>
          </p:nvPr>
        </p:nvSpPr>
        <p:spPr>
          <a:xfrm>
            <a:off x="606084" y="1480842"/>
            <a:ext cx="10938216" cy="4373858"/>
          </a:xfrm>
          <a:prstGeom prst="rect">
            <a:avLst/>
          </a:prstGeom>
        </p:spPr>
        <p:txBody>
          <a:bodyPr/>
          <a:lstStyle>
            <a:lvl1pPr marL="285750" indent="-285750">
              <a:buFontTx/>
              <a:buBlip>
                <a:blip r:embed="rId2"/>
              </a:buBlip>
              <a:defRPr sz="1500" baseline="0">
                <a:solidFill>
                  <a:srgbClr val="27313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Tekst van het document</a:t>
            </a:r>
          </a:p>
        </p:txBody>
      </p:sp>
    </p:spTree>
    <p:extLst>
      <p:ext uri="{BB962C8B-B14F-4D97-AF65-F5344CB8AC3E}">
        <p14:creationId xmlns:p14="http://schemas.microsoft.com/office/powerpoint/2010/main" val="1978879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oorpagina">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 name="Tijdelijke aanduiding voor titel 1"/>
          <p:cNvSpPr>
            <a:spLocks noGrp="1"/>
          </p:cNvSpPr>
          <p:nvPr>
            <p:ph type="title"/>
          </p:nvPr>
        </p:nvSpPr>
        <p:spPr>
          <a:xfrm>
            <a:off x="3455158" y="2353178"/>
            <a:ext cx="6351644" cy="1325563"/>
          </a:xfrm>
          <a:prstGeom prst="rect">
            <a:avLst/>
          </a:prstGeom>
        </p:spPr>
        <p:txBody>
          <a:bodyPr vert="horz" lIns="91440" tIns="45720" rIns="91440" bIns="45720" rtlCol="0" anchor="ctr">
            <a:normAutofit/>
          </a:bodyPr>
          <a:lstStyle>
            <a:lvl1pPr>
              <a:defRPr sz="4000" b="1" baseline="0">
                <a:solidFill>
                  <a:schemeClr val="bg1"/>
                </a:solidFill>
              </a:defRPr>
            </a:lvl1pPr>
          </a:lstStyle>
          <a:p>
            <a:r>
              <a:rPr lang="nl-NL"/>
              <a:t>Klik om stijl te bewerken</a:t>
            </a:r>
            <a:endParaRPr lang="nl-NL" dirty="0"/>
          </a:p>
        </p:txBody>
      </p:sp>
      <p:sp>
        <p:nvSpPr>
          <p:cNvPr id="21" name="Ondertitel 2"/>
          <p:cNvSpPr>
            <a:spLocks noGrp="1"/>
          </p:cNvSpPr>
          <p:nvPr>
            <p:ph type="subTitle" idx="11"/>
          </p:nvPr>
        </p:nvSpPr>
        <p:spPr>
          <a:xfrm>
            <a:off x="3455158" y="4643934"/>
            <a:ext cx="6351644" cy="496302"/>
          </a:xfrm>
          <a:prstGeom prst="rect">
            <a:avLst/>
          </a:prstGeom>
        </p:spPr>
        <p:txBody>
          <a:bodyPr/>
          <a:lstStyle>
            <a:lvl1pPr marL="0" indent="0" algn="l">
              <a:buNone/>
              <a:defRPr sz="25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sp>
        <p:nvSpPr>
          <p:cNvPr id="24" name="Tijdelijke aanduiding voor tekst 2"/>
          <p:cNvSpPr>
            <a:spLocks noGrp="1"/>
          </p:cNvSpPr>
          <p:nvPr>
            <p:ph type="body" idx="1"/>
          </p:nvPr>
        </p:nvSpPr>
        <p:spPr>
          <a:xfrm>
            <a:off x="3455158" y="6067328"/>
            <a:ext cx="7892292" cy="365125"/>
          </a:xfrm>
          <a:prstGeom prst="rect">
            <a:avLst/>
          </a:prstGeom>
        </p:spPr>
        <p:txBody>
          <a:bodyPr/>
          <a:lstStyle>
            <a:lvl1pPr marL="0" indent="0">
              <a:buNone/>
              <a:defRPr sz="140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Tree>
    <p:extLst>
      <p:ext uri="{BB962C8B-B14F-4D97-AF65-F5344CB8AC3E}">
        <p14:creationId xmlns:p14="http://schemas.microsoft.com/office/powerpoint/2010/main" val="40427699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ussenpagina">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1920241" y="500062"/>
            <a:ext cx="9624059" cy="479195"/>
          </a:xfrm>
          <a:prstGeom prst="rect">
            <a:avLst/>
          </a:prstGeom>
        </p:spPr>
        <p:txBody>
          <a:bodyPr vert="horz" lIns="91440" tIns="45720" rIns="91440" bIns="45720" rtlCol="0" anchor="ctr">
            <a:noAutofit/>
          </a:bodyPr>
          <a:lstStyle>
            <a:lvl1pPr>
              <a:defRPr sz="2500" b="1">
                <a:solidFill>
                  <a:srgbClr val="273135"/>
                </a:solidFill>
              </a:defRPr>
            </a:lvl1pPr>
          </a:lstStyle>
          <a:p>
            <a:r>
              <a:rPr lang="nl-NL"/>
              <a:t>Klik om stijl te bewerken</a:t>
            </a:r>
            <a:endParaRPr lang="nl-NL" dirty="0"/>
          </a:p>
        </p:txBody>
      </p:sp>
      <p:sp>
        <p:nvSpPr>
          <p:cNvPr id="7" name="Tijdelijke aanduiding voor tekst 2"/>
          <p:cNvSpPr>
            <a:spLocks noGrp="1"/>
          </p:cNvSpPr>
          <p:nvPr>
            <p:ph type="body" idx="10"/>
          </p:nvPr>
        </p:nvSpPr>
        <p:spPr>
          <a:xfrm>
            <a:off x="606084" y="1480842"/>
            <a:ext cx="10938216" cy="4373858"/>
          </a:xfrm>
          <a:prstGeom prst="rect">
            <a:avLst/>
          </a:prstGeom>
        </p:spPr>
        <p:txBody>
          <a:bodyPr/>
          <a:lstStyle>
            <a:lvl1pPr marL="0" indent="0">
              <a:buNone/>
              <a:defRPr sz="1500" baseline="0">
                <a:solidFill>
                  <a:srgbClr val="27313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Tree>
    <p:extLst>
      <p:ext uri="{BB962C8B-B14F-4D97-AF65-F5344CB8AC3E}">
        <p14:creationId xmlns:p14="http://schemas.microsoft.com/office/powerpoint/2010/main" val="2712885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psommingspagina">
    <p:spTree>
      <p:nvGrpSpPr>
        <p:cNvPr id="1" name=""/>
        <p:cNvGrpSpPr/>
        <p:nvPr/>
      </p:nvGrpSpPr>
      <p:grpSpPr>
        <a:xfrm>
          <a:off x="0" y="0"/>
          <a:ext cx="0" cy="0"/>
          <a:chOff x="0" y="0"/>
          <a:chExt cx="0" cy="0"/>
        </a:xfrm>
      </p:grpSpPr>
      <p:sp>
        <p:nvSpPr>
          <p:cNvPr id="3" name="Tijdelijke aanduiding voor titel 1"/>
          <p:cNvSpPr>
            <a:spLocks noGrp="1"/>
          </p:cNvSpPr>
          <p:nvPr>
            <p:ph type="title"/>
          </p:nvPr>
        </p:nvSpPr>
        <p:spPr>
          <a:xfrm>
            <a:off x="1920241" y="500062"/>
            <a:ext cx="9624059" cy="479195"/>
          </a:xfrm>
          <a:prstGeom prst="rect">
            <a:avLst/>
          </a:prstGeom>
        </p:spPr>
        <p:txBody>
          <a:bodyPr vert="horz" lIns="91440" tIns="45720" rIns="91440" bIns="45720" rtlCol="0" anchor="ctr">
            <a:noAutofit/>
          </a:bodyPr>
          <a:lstStyle>
            <a:lvl1pPr>
              <a:defRPr sz="2500" b="1">
                <a:solidFill>
                  <a:srgbClr val="273135"/>
                </a:solidFill>
              </a:defRPr>
            </a:lvl1pPr>
          </a:lstStyle>
          <a:p>
            <a:r>
              <a:rPr lang="nl-NL"/>
              <a:t>Klik om stijl te bewerken</a:t>
            </a:r>
            <a:endParaRPr lang="nl-NL" dirty="0"/>
          </a:p>
        </p:txBody>
      </p:sp>
      <p:sp>
        <p:nvSpPr>
          <p:cNvPr id="9" name="Tijdelijke aanduiding voor tekst 2"/>
          <p:cNvSpPr>
            <a:spLocks noGrp="1"/>
          </p:cNvSpPr>
          <p:nvPr>
            <p:ph type="body" idx="10"/>
          </p:nvPr>
        </p:nvSpPr>
        <p:spPr>
          <a:xfrm>
            <a:off x="606084" y="1480842"/>
            <a:ext cx="10938216" cy="4373858"/>
          </a:xfrm>
          <a:prstGeom prst="rect">
            <a:avLst/>
          </a:prstGeom>
        </p:spPr>
        <p:txBody>
          <a:bodyPr/>
          <a:lstStyle>
            <a:lvl1pPr marL="285750" indent="-285750">
              <a:buFontTx/>
              <a:buBlip>
                <a:blip r:embed="rId2"/>
              </a:buBlip>
              <a:defRPr sz="1500" baseline="0">
                <a:solidFill>
                  <a:srgbClr val="27313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Tree>
    <p:extLst>
      <p:ext uri="{BB962C8B-B14F-4D97-AF65-F5344CB8AC3E}">
        <p14:creationId xmlns:p14="http://schemas.microsoft.com/office/powerpoint/2010/main" val="24284800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image" Target="../media/image1.png"/><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3.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123270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0947999"/>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2645161"/>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defRPr>
      </a:lvl5pPr>
      <a:lvl6pPr marL="457200" algn="l" rtl="0" fontAlgn="base">
        <a:lnSpc>
          <a:spcPct val="90000"/>
        </a:lnSpc>
        <a:spcBef>
          <a:spcPct val="0"/>
        </a:spcBef>
        <a:spcAft>
          <a:spcPct val="0"/>
        </a:spcAft>
        <a:defRPr sz="4400">
          <a:solidFill>
            <a:schemeClr val="tx1"/>
          </a:solidFill>
          <a:latin typeface="Arial" panose="020B0604020202020204" pitchFamily="34" charset="0"/>
        </a:defRPr>
      </a:lvl6pPr>
      <a:lvl7pPr marL="914400" algn="l" rtl="0" fontAlgn="base">
        <a:lnSpc>
          <a:spcPct val="90000"/>
        </a:lnSpc>
        <a:spcBef>
          <a:spcPct val="0"/>
        </a:spcBef>
        <a:spcAft>
          <a:spcPct val="0"/>
        </a:spcAft>
        <a:defRPr sz="4400">
          <a:solidFill>
            <a:schemeClr val="tx1"/>
          </a:solidFill>
          <a:latin typeface="Arial" panose="020B0604020202020204" pitchFamily="34" charset="0"/>
        </a:defRPr>
      </a:lvl7pPr>
      <a:lvl8pPr marL="1371600" algn="l" rtl="0" fontAlgn="base">
        <a:lnSpc>
          <a:spcPct val="90000"/>
        </a:lnSpc>
        <a:spcBef>
          <a:spcPct val="0"/>
        </a:spcBef>
        <a:spcAft>
          <a:spcPct val="0"/>
        </a:spcAft>
        <a:defRPr sz="4400">
          <a:solidFill>
            <a:schemeClr val="tx1"/>
          </a:solidFill>
          <a:latin typeface="Arial" panose="020B0604020202020204" pitchFamily="34" charset="0"/>
        </a:defRPr>
      </a:lvl8pPr>
      <a:lvl9pPr marL="1828800" algn="l" rtl="0" fontAlgn="base">
        <a:lnSpc>
          <a:spcPct val="90000"/>
        </a:lnSpc>
        <a:spcBef>
          <a:spcPct val="0"/>
        </a:spcBef>
        <a:spcAft>
          <a:spcPct val="0"/>
        </a:spcAft>
        <a:defRPr sz="4400">
          <a:solidFill>
            <a:schemeClr val="tx1"/>
          </a:solidFill>
          <a:latin typeface="Arial" panose="020B060402020202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JPG"/><Relationship Id="rId7" Type="http://schemas.openxmlformats.org/officeDocument/2006/relationships/image" Target="../media/image33.jpeg"/><Relationship Id="rId2" Type="http://schemas.openxmlformats.org/officeDocument/2006/relationships/image" Target="../media/image28.jpeg"/><Relationship Id="rId1" Type="http://schemas.openxmlformats.org/officeDocument/2006/relationships/slideLayout" Target="../slideLayouts/slideLayout6.xml"/><Relationship Id="rId6" Type="http://schemas.openxmlformats.org/officeDocument/2006/relationships/image" Target="../media/image32.jpg"/><Relationship Id="rId5" Type="http://schemas.openxmlformats.org/officeDocument/2006/relationships/image" Target="../media/image31.jpg"/><Relationship Id="rId4" Type="http://schemas.openxmlformats.org/officeDocument/2006/relationships/image" Target="../media/image30.jpg"/><Relationship Id="rId9" Type="http://schemas.openxmlformats.org/officeDocument/2006/relationships/image" Target="../media/image35.JPG"/></Relationships>
</file>

<file path=ppt/slides/_rels/slide1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9.xml"/><Relationship Id="rId6" Type="http://schemas.openxmlformats.org/officeDocument/2006/relationships/image" Target="../media/image10.png"/><Relationship Id="rId11" Type="http://schemas.microsoft.com/office/2007/relationships/hdphoto" Target="../media/hdphoto1.wdp"/><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26" Type="http://schemas.openxmlformats.org/officeDocument/2006/relationships/diagramColors" Target="../diagrams/colors5.xml"/><Relationship Id="rId3" Type="http://schemas.openxmlformats.org/officeDocument/2006/relationships/diagramData" Target="../diagrams/data1.xml"/><Relationship Id="rId21" Type="http://schemas.openxmlformats.org/officeDocument/2006/relationships/diagramColors" Target="../diagrams/colors4.xml"/><Relationship Id="rId34" Type="http://schemas.openxmlformats.org/officeDocument/2006/relationships/diagramLayout" Target="../diagrams/layout7.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5" Type="http://schemas.openxmlformats.org/officeDocument/2006/relationships/diagramQuickStyle" Target="../diagrams/quickStyle5.xml"/><Relationship Id="rId33" Type="http://schemas.openxmlformats.org/officeDocument/2006/relationships/diagramData" Target="../diagrams/data7.xml"/><Relationship Id="rId2" Type="http://schemas.openxmlformats.org/officeDocument/2006/relationships/notesSlide" Target="../notesSlides/notesSlide1.xml"/><Relationship Id="rId16" Type="http://schemas.openxmlformats.org/officeDocument/2006/relationships/diagramColors" Target="../diagrams/colors3.xml"/><Relationship Id="rId20" Type="http://schemas.openxmlformats.org/officeDocument/2006/relationships/diagramQuickStyle" Target="../diagrams/quickStyle4.xml"/><Relationship Id="rId29" Type="http://schemas.openxmlformats.org/officeDocument/2006/relationships/diagramLayout" Target="../diagrams/layout6.xml"/><Relationship Id="rId1" Type="http://schemas.openxmlformats.org/officeDocument/2006/relationships/slideLayout" Target="../slideLayouts/slideLayout6.xml"/><Relationship Id="rId6" Type="http://schemas.openxmlformats.org/officeDocument/2006/relationships/diagramColors" Target="../diagrams/colors1.xml"/><Relationship Id="rId11" Type="http://schemas.openxmlformats.org/officeDocument/2006/relationships/diagramColors" Target="../diagrams/colors2.xml"/><Relationship Id="rId24" Type="http://schemas.openxmlformats.org/officeDocument/2006/relationships/diagramLayout" Target="../diagrams/layout5.xml"/><Relationship Id="rId32" Type="http://schemas.microsoft.com/office/2007/relationships/diagramDrawing" Target="../diagrams/drawing6.xml"/><Relationship Id="rId37" Type="http://schemas.microsoft.com/office/2007/relationships/diagramDrawing" Target="../diagrams/drawing7.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23" Type="http://schemas.openxmlformats.org/officeDocument/2006/relationships/diagramData" Target="../diagrams/data5.xml"/><Relationship Id="rId28" Type="http://schemas.openxmlformats.org/officeDocument/2006/relationships/diagramData" Target="../diagrams/data6.xml"/><Relationship Id="rId36" Type="http://schemas.openxmlformats.org/officeDocument/2006/relationships/diagramColors" Target="../diagrams/colors7.xml"/><Relationship Id="rId10" Type="http://schemas.openxmlformats.org/officeDocument/2006/relationships/diagramQuickStyle" Target="../diagrams/quickStyle2.xml"/><Relationship Id="rId19" Type="http://schemas.openxmlformats.org/officeDocument/2006/relationships/diagramLayout" Target="../diagrams/layout4.xml"/><Relationship Id="rId31" Type="http://schemas.openxmlformats.org/officeDocument/2006/relationships/diagramColors" Target="../diagrams/colors6.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 Id="rId27" Type="http://schemas.microsoft.com/office/2007/relationships/diagramDrawing" Target="../diagrams/drawing5.xml"/><Relationship Id="rId30" Type="http://schemas.openxmlformats.org/officeDocument/2006/relationships/diagramQuickStyle" Target="../diagrams/quickStyle6.xml"/><Relationship Id="rId35" Type="http://schemas.openxmlformats.org/officeDocument/2006/relationships/diagramQuickStyle" Target="../diagrams/quickStyle7.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26.jpg"/><Relationship Id="rId5" Type="http://schemas.openxmlformats.org/officeDocument/2006/relationships/image" Target="../media/image25.jpe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463396" y="2353178"/>
            <a:ext cx="6351644" cy="1325563"/>
          </a:xfrm>
        </p:spPr>
        <p:txBody>
          <a:bodyPr/>
          <a:lstStyle/>
          <a:p>
            <a:r>
              <a:rPr lang="nl-NL" dirty="0"/>
              <a:t>Samen circulair</a:t>
            </a:r>
          </a:p>
        </p:txBody>
      </p:sp>
      <p:sp>
        <p:nvSpPr>
          <p:cNvPr id="3" name="Ondertitel 2"/>
          <p:cNvSpPr>
            <a:spLocks noGrp="1"/>
          </p:cNvSpPr>
          <p:nvPr>
            <p:ph type="subTitle" idx="11"/>
          </p:nvPr>
        </p:nvSpPr>
        <p:spPr>
          <a:xfrm>
            <a:off x="3463396" y="4643934"/>
            <a:ext cx="6351644" cy="496302"/>
          </a:xfrm>
        </p:spPr>
        <p:txBody>
          <a:bodyPr/>
          <a:lstStyle/>
          <a:p>
            <a:r>
              <a:rPr lang="nl-NL" sz="1800" dirty="0"/>
              <a:t>Presentatie aan de gemeenteraad De Ronde Venen</a:t>
            </a:r>
          </a:p>
        </p:txBody>
      </p:sp>
      <p:sp>
        <p:nvSpPr>
          <p:cNvPr id="4" name="Tijdelijke aanduiding voor tekst 3"/>
          <p:cNvSpPr>
            <a:spLocks noGrp="1"/>
          </p:cNvSpPr>
          <p:nvPr>
            <p:ph type="body" idx="1"/>
          </p:nvPr>
        </p:nvSpPr>
        <p:spPr>
          <a:xfrm>
            <a:off x="3462907" y="6067328"/>
            <a:ext cx="7892292" cy="365125"/>
          </a:xfrm>
        </p:spPr>
        <p:txBody>
          <a:bodyPr/>
          <a:lstStyle/>
          <a:p>
            <a:r>
              <a:rPr lang="nl-NL" dirty="0"/>
              <a:t>4 september 2025</a:t>
            </a:r>
          </a:p>
        </p:txBody>
      </p:sp>
    </p:spTree>
    <p:extLst>
      <p:ext uri="{BB962C8B-B14F-4D97-AF65-F5344CB8AC3E}">
        <p14:creationId xmlns:p14="http://schemas.microsoft.com/office/powerpoint/2010/main" val="525730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Afbeelding 14" descr="Afbeelding met buitenshuis, hemel, schoeisel, kleding&#10;&#10;Door AI gegenereerde inhoud is mogelijk onjuist.">
            <a:extLst>
              <a:ext uri="{FF2B5EF4-FFF2-40B4-BE49-F238E27FC236}">
                <a16:creationId xmlns:a16="http://schemas.microsoft.com/office/drawing/2014/main" id="{F1CA754B-FF0B-D87F-D166-0CF83B278DED}"/>
              </a:ext>
            </a:extLst>
          </p:cNvPr>
          <p:cNvPicPr>
            <a:picLocks noChangeAspect="1"/>
          </p:cNvPicPr>
          <p:nvPr/>
        </p:nvPicPr>
        <p:blipFill>
          <a:blip r:embed="rId2" cstate="screen">
            <a:extLst>
              <a:ext uri="{28A0092B-C50C-407E-A947-70E740481C1C}">
                <a14:useLocalDpi xmlns:a14="http://schemas.microsoft.com/office/drawing/2010/main"/>
              </a:ext>
            </a:extLst>
          </a:blip>
          <a:srcRect t="10069" b="10054"/>
          <a:stretch>
            <a:fillRect/>
          </a:stretch>
        </p:blipFill>
        <p:spPr>
          <a:xfrm>
            <a:off x="6375563" y="584038"/>
            <a:ext cx="2872337" cy="1720752"/>
          </a:xfrm>
          <a:prstGeom prst="rect">
            <a:avLst/>
          </a:prstGeom>
        </p:spPr>
      </p:pic>
      <p:sp>
        <p:nvSpPr>
          <p:cNvPr id="2" name="Titel 1">
            <a:extLst>
              <a:ext uri="{FF2B5EF4-FFF2-40B4-BE49-F238E27FC236}">
                <a16:creationId xmlns:a16="http://schemas.microsoft.com/office/drawing/2014/main" id="{61BA0702-8B12-713F-6943-A92E54525BB2}"/>
              </a:ext>
            </a:extLst>
          </p:cNvPr>
          <p:cNvSpPr>
            <a:spLocks noGrp="1"/>
          </p:cNvSpPr>
          <p:nvPr>
            <p:ph type="title"/>
          </p:nvPr>
        </p:nvSpPr>
        <p:spPr/>
        <p:txBody>
          <a:bodyPr/>
          <a:lstStyle/>
          <a:p>
            <a:r>
              <a:rPr lang="nl-NL" dirty="0"/>
              <a:t>Producten en diensten</a:t>
            </a:r>
          </a:p>
        </p:txBody>
      </p:sp>
      <p:sp>
        <p:nvSpPr>
          <p:cNvPr id="3" name="Tijdelijke aanduiding voor tekst 2">
            <a:extLst>
              <a:ext uri="{FF2B5EF4-FFF2-40B4-BE49-F238E27FC236}">
                <a16:creationId xmlns:a16="http://schemas.microsoft.com/office/drawing/2014/main" id="{B8560A70-4213-A4E7-1B76-C8B1ED7DA298}"/>
              </a:ext>
            </a:extLst>
          </p:cNvPr>
          <p:cNvSpPr>
            <a:spLocks noGrp="1"/>
          </p:cNvSpPr>
          <p:nvPr>
            <p:ph type="body" idx="10"/>
          </p:nvPr>
        </p:nvSpPr>
        <p:spPr/>
        <p:txBody>
          <a:bodyPr/>
          <a:lstStyle/>
          <a:p>
            <a:pPr marL="0" indent="0">
              <a:buNone/>
            </a:pPr>
            <a:r>
              <a:rPr lang="nl-NL" sz="1800" b="1" dirty="0">
                <a:solidFill>
                  <a:srgbClr val="0071BB"/>
                </a:solidFill>
              </a:rPr>
              <a:t>Communicatie over afvalinzameling</a:t>
            </a:r>
          </a:p>
          <a:p>
            <a:r>
              <a:rPr lang="nl-NL" dirty="0"/>
              <a:t>Digitale afvalkalender + app</a:t>
            </a:r>
          </a:p>
          <a:p>
            <a:r>
              <a:rPr lang="nl-NL" dirty="0"/>
              <a:t>Toptakenwebsite</a:t>
            </a:r>
          </a:p>
          <a:p>
            <a:r>
              <a:rPr lang="nl-NL" dirty="0"/>
              <a:t>Duidelijkheid verschaffen + informeren bij calamiteiten</a:t>
            </a:r>
          </a:p>
          <a:p>
            <a:pPr marL="0" indent="0">
              <a:buNone/>
            </a:pPr>
            <a:endParaRPr lang="nl-NL" dirty="0"/>
          </a:p>
          <a:p>
            <a:pPr marL="0" indent="0">
              <a:buNone/>
            </a:pPr>
            <a:r>
              <a:rPr lang="nl-NL" sz="1800" b="1" dirty="0">
                <a:solidFill>
                  <a:srgbClr val="0071BB"/>
                </a:solidFill>
              </a:rPr>
              <a:t>Voorlichting en gedragsbeïnvloeding</a:t>
            </a:r>
            <a:endParaRPr lang="nl-NL" sz="1800" dirty="0">
              <a:solidFill>
                <a:srgbClr val="0071BB"/>
              </a:solidFill>
            </a:endParaRPr>
          </a:p>
          <a:p>
            <a:r>
              <a:rPr lang="nl-NL" dirty="0"/>
              <a:t>AFVALVRIJE SCHOOL</a:t>
            </a:r>
          </a:p>
          <a:p>
            <a:r>
              <a:rPr lang="nl-NL" dirty="0"/>
              <a:t>Interventies in de wijk</a:t>
            </a:r>
          </a:p>
          <a:p>
            <a:r>
              <a:rPr lang="nl-NL" dirty="0"/>
              <a:t>Doelgroepgerichte communicatie </a:t>
            </a:r>
          </a:p>
          <a:p>
            <a:pPr marL="0" indent="0">
              <a:buNone/>
            </a:pPr>
            <a:endParaRPr lang="nl-NL" dirty="0"/>
          </a:p>
          <a:p>
            <a:pPr marL="0" indent="0">
              <a:buNone/>
            </a:pPr>
            <a:r>
              <a:rPr lang="nl-NL" sz="1800" b="1" dirty="0">
                <a:solidFill>
                  <a:srgbClr val="0071BB"/>
                </a:solidFill>
              </a:rPr>
              <a:t>Circulaire initiatieven/activiteiten</a:t>
            </a:r>
            <a:r>
              <a:rPr lang="nl-NL" b="1" dirty="0">
                <a:solidFill>
                  <a:srgbClr val="0071BB"/>
                </a:solidFill>
              </a:rPr>
              <a:t> </a:t>
            </a:r>
            <a:endParaRPr lang="nl-NL" dirty="0"/>
          </a:p>
          <a:p>
            <a:r>
              <a:rPr lang="nl-NL" dirty="0"/>
              <a:t>Circulair ambachtsnetwerk</a:t>
            </a:r>
          </a:p>
          <a:p>
            <a:r>
              <a:rPr lang="nl-NL" dirty="0"/>
              <a:t>Inzameling voor hergebruik</a:t>
            </a:r>
          </a:p>
          <a:p>
            <a:r>
              <a:rPr lang="nl-NL" dirty="0"/>
              <a:t>Educatie en voorlichting</a:t>
            </a:r>
          </a:p>
          <a:p>
            <a:endParaRPr lang="nl-NL" dirty="0"/>
          </a:p>
          <a:p>
            <a:endParaRPr lang="nl-NL" dirty="0"/>
          </a:p>
          <a:p>
            <a:pPr marL="0" indent="0">
              <a:buNone/>
            </a:pPr>
            <a:endParaRPr lang="nl-NL" dirty="0"/>
          </a:p>
        </p:txBody>
      </p:sp>
      <p:pic>
        <p:nvPicPr>
          <p:cNvPr id="5" name="Afbeelding 4">
            <a:extLst>
              <a:ext uri="{FF2B5EF4-FFF2-40B4-BE49-F238E27FC236}">
                <a16:creationId xmlns:a16="http://schemas.microsoft.com/office/drawing/2014/main" id="{902C35B6-3CE2-17F5-2E53-E3748CD37CDB}"/>
              </a:ext>
            </a:extLst>
          </p:cNvPr>
          <p:cNvPicPr>
            <a:picLocks noChangeAspect="1"/>
          </p:cNvPicPr>
          <p:nvPr/>
        </p:nvPicPr>
        <p:blipFill rotWithShape="1">
          <a:blip r:embed="rId3">
            <a:extLst>
              <a:ext uri="{28A0092B-C50C-407E-A947-70E740481C1C}">
                <a14:useLocalDpi xmlns:a14="http://schemas.microsoft.com/office/drawing/2010/main" val="0"/>
              </a:ext>
            </a:extLst>
          </a:blip>
          <a:srcRect l="8123" t="711" r="-66" b="-711"/>
          <a:stretch/>
        </p:blipFill>
        <p:spPr>
          <a:xfrm>
            <a:off x="6375563" y="2028452"/>
            <a:ext cx="3025162" cy="2182501"/>
          </a:xfrm>
          <a:prstGeom prst="rect">
            <a:avLst/>
          </a:prstGeom>
        </p:spPr>
      </p:pic>
      <p:pic>
        <p:nvPicPr>
          <p:cNvPr id="8" name="Afbeelding 7">
            <a:extLst>
              <a:ext uri="{FF2B5EF4-FFF2-40B4-BE49-F238E27FC236}">
                <a16:creationId xmlns:a16="http://schemas.microsoft.com/office/drawing/2014/main" id="{B97CA472-19F8-0BCE-7226-BB62D7F682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20346" y="584038"/>
            <a:ext cx="2971653" cy="1981102"/>
          </a:xfrm>
          <a:prstGeom prst="rect">
            <a:avLst/>
          </a:prstGeom>
        </p:spPr>
      </p:pic>
      <p:pic>
        <p:nvPicPr>
          <p:cNvPr id="11" name="Afbeelding 10" descr="Afbeelding met kleding, persoon, person, Plastic zak&#10;&#10;Automatisch gegenereerde beschrijving">
            <a:extLst>
              <a:ext uri="{FF2B5EF4-FFF2-40B4-BE49-F238E27FC236}">
                <a16:creationId xmlns:a16="http://schemas.microsoft.com/office/drawing/2014/main" id="{07339B08-3BE0-86AD-1F5B-CA43B1F6CC8F}"/>
              </a:ext>
            </a:extLst>
          </p:cNvPr>
          <p:cNvPicPr>
            <a:picLocks noChangeAspect="1"/>
          </p:cNvPicPr>
          <p:nvPr/>
        </p:nvPicPr>
        <p:blipFill>
          <a:blip r:embed="rId5"/>
          <a:stretch>
            <a:fillRect/>
          </a:stretch>
        </p:blipFill>
        <p:spPr>
          <a:xfrm>
            <a:off x="7976527" y="4183473"/>
            <a:ext cx="2294336" cy="1720752"/>
          </a:xfrm>
          <a:prstGeom prst="rect">
            <a:avLst/>
          </a:prstGeom>
        </p:spPr>
      </p:pic>
      <p:pic>
        <p:nvPicPr>
          <p:cNvPr id="13" name="Afbeelding 12" descr="Afbeelding met tekst, tekenfilm&#10;&#10;Door AI gegenereerde inhoud is mogelijk onjuist.">
            <a:extLst>
              <a:ext uri="{FF2B5EF4-FFF2-40B4-BE49-F238E27FC236}">
                <a16:creationId xmlns:a16="http://schemas.microsoft.com/office/drawing/2014/main" id="{84919D81-7353-10EA-E981-69E1884CB09A}"/>
              </a:ext>
            </a:extLst>
          </p:cNvPr>
          <p:cNvPicPr>
            <a:picLocks noChangeAspect="1"/>
          </p:cNvPicPr>
          <p:nvPr/>
        </p:nvPicPr>
        <p:blipFill>
          <a:blip r:embed="rId6"/>
          <a:stretch>
            <a:fillRect/>
          </a:stretch>
        </p:blipFill>
        <p:spPr>
          <a:xfrm>
            <a:off x="9220346" y="2362928"/>
            <a:ext cx="3025162" cy="2139798"/>
          </a:xfrm>
          <a:prstGeom prst="rect">
            <a:avLst/>
          </a:prstGeom>
        </p:spPr>
      </p:pic>
      <p:pic>
        <p:nvPicPr>
          <p:cNvPr id="21" name="Afbeelding 10" descr="Afbeelding met kleding, persoon, person, Zichtbaarheidskleding&#10;&#10;Automatisch gegenereerde beschrijving">
            <a:extLst>
              <a:ext uri="{FF2B5EF4-FFF2-40B4-BE49-F238E27FC236}">
                <a16:creationId xmlns:a16="http://schemas.microsoft.com/office/drawing/2014/main" id="{1101AAE6-8FDC-F3EB-4BE2-899303D9FDE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90484" y="4502726"/>
            <a:ext cx="2101515" cy="140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Afbeelding 11" descr="Afbeelding met grond, persoon, motorzaag, gereedschap&#10;&#10;Automatisch gegenereerde beschrijving">
            <a:extLst>
              <a:ext uri="{FF2B5EF4-FFF2-40B4-BE49-F238E27FC236}">
                <a16:creationId xmlns:a16="http://schemas.microsoft.com/office/drawing/2014/main" id="{827AD52E-4584-0BF1-FD9C-8F8FC298393E}"/>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r="24611"/>
          <a:stretch>
            <a:fillRect/>
          </a:stretch>
        </p:blipFill>
        <p:spPr bwMode="auto">
          <a:xfrm>
            <a:off x="6375561" y="3827608"/>
            <a:ext cx="2086650" cy="207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Afbeelding 8" descr="Afbeelding met Lettertype, tekst, Graphics, logo&#10;&#10;Door AI gegenereerde inhoud is mogelijk onjuist.">
            <a:extLst>
              <a:ext uri="{FF2B5EF4-FFF2-40B4-BE49-F238E27FC236}">
                <a16:creationId xmlns:a16="http://schemas.microsoft.com/office/drawing/2014/main" id="{D895407E-D720-7D9D-925F-0695A2F92282}"/>
              </a:ext>
            </a:extLst>
          </p:cNvPr>
          <p:cNvPicPr>
            <a:picLocks noChangeAspect="1"/>
          </p:cNvPicPr>
          <p:nvPr/>
        </p:nvPicPr>
        <p:blipFill>
          <a:blip r:embed="rId9"/>
          <a:stretch>
            <a:fillRect/>
          </a:stretch>
        </p:blipFill>
        <p:spPr>
          <a:xfrm>
            <a:off x="10972989" y="5554494"/>
            <a:ext cx="1225496" cy="349731"/>
          </a:xfrm>
          <a:prstGeom prst="rect">
            <a:avLst/>
          </a:prstGeom>
        </p:spPr>
      </p:pic>
    </p:spTree>
    <p:extLst>
      <p:ext uri="{BB962C8B-B14F-4D97-AF65-F5344CB8AC3E}">
        <p14:creationId xmlns:p14="http://schemas.microsoft.com/office/powerpoint/2010/main" val="1169656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7F40EA-F7D6-C7FA-CCC6-966CDC85DD2E}"/>
              </a:ext>
            </a:extLst>
          </p:cNvPr>
          <p:cNvSpPr>
            <a:spLocks noGrp="1"/>
          </p:cNvSpPr>
          <p:nvPr>
            <p:ph type="title"/>
          </p:nvPr>
        </p:nvSpPr>
        <p:spPr/>
        <p:txBody>
          <a:bodyPr/>
          <a:lstStyle/>
          <a:p>
            <a:r>
              <a:rPr lang="nl-NL" dirty="0"/>
              <a:t>Wie is Cyclus nog meer?</a:t>
            </a:r>
          </a:p>
        </p:txBody>
      </p:sp>
      <p:sp>
        <p:nvSpPr>
          <p:cNvPr id="3" name="Tijdelijke aanduiding voor tekst 2">
            <a:extLst>
              <a:ext uri="{FF2B5EF4-FFF2-40B4-BE49-F238E27FC236}">
                <a16:creationId xmlns:a16="http://schemas.microsoft.com/office/drawing/2014/main" id="{C26B06B6-2DF9-1AB8-F07B-C56C2B16E9B8}"/>
              </a:ext>
            </a:extLst>
          </p:cNvPr>
          <p:cNvSpPr>
            <a:spLocks noGrp="1"/>
          </p:cNvSpPr>
          <p:nvPr>
            <p:ph type="body" idx="10"/>
          </p:nvPr>
        </p:nvSpPr>
        <p:spPr/>
        <p:txBody>
          <a:bodyPr/>
          <a:lstStyle/>
          <a:p>
            <a:r>
              <a:rPr lang="nl-NL" sz="1800" b="1" dirty="0">
                <a:solidFill>
                  <a:srgbClr val="0071BB"/>
                </a:solidFill>
              </a:rPr>
              <a:t>VOES kernwaarden</a:t>
            </a:r>
          </a:p>
          <a:p>
            <a:pPr marL="800100" lvl="1" indent="-342900">
              <a:buFont typeface="Arial" panose="020B0604020202020204" pitchFamily="34" charset="0"/>
              <a:buChar char="•"/>
            </a:pPr>
            <a:r>
              <a:rPr lang="nl-NL" sz="1600" dirty="0">
                <a:solidFill>
                  <a:schemeClr val="tx1"/>
                </a:solidFill>
              </a:rPr>
              <a:t>Vakkundig – Ondernemend – Eerlijk – Samen presteren</a:t>
            </a:r>
          </a:p>
          <a:p>
            <a:pPr marL="800100" lvl="1" indent="-342900">
              <a:buFont typeface="Arial" panose="020B0604020202020204" pitchFamily="34" charset="0"/>
              <a:buChar char="•"/>
            </a:pPr>
            <a:endParaRPr lang="nl-NL" sz="1600" dirty="0">
              <a:solidFill>
                <a:schemeClr val="tx1"/>
              </a:solidFill>
            </a:endParaRPr>
          </a:p>
          <a:p>
            <a:r>
              <a:rPr lang="nl-NL" sz="1800" b="1" dirty="0">
                <a:solidFill>
                  <a:srgbClr val="0071BB"/>
                </a:solidFill>
              </a:rPr>
              <a:t>Goed werkgeverschap </a:t>
            </a:r>
          </a:p>
          <a:p>
            <a:pPr marL="800100" lvl="1" indent="-342900">
              <a:buFont typeface="Arial" panose="020B0604020202020204" pitchFamily="34" charset="0"/>
              <a:buChar char="•"/>
            </a:pPr>
            <a:r>
              <a:rPr lang="nl-NL" sz="1600" dirty="0" err="1">
                <a:solidFill>
                  <a:srgbClr val="273135"/>
                </a:solidFill>
              </a:rPr>
              <a:t>Medewerkertevredenheid</a:t>
            </a:r>
            <a:endParaRPr lang="nl-NL" sz="1600" dirty="0">
              <a:solidFill>
                <a:srgbClr val="273135"/>
              </a:solidFill>
            </a:endParaRPr>
          </a:p>
          <a:p>
            <a:pPr marL="800100" lvl="1" indent="-342900">
              <a:buFont typeface="Arial" panose="020B0604020202020204" pitchFamily="34" charset="0"/>
              <a:buChar char="•"/>
            </a:pPr>
            <a:r>
              <a:rPr lang="nl-NL" sz="1600" dirty="0">
                <a:solidFill>
                  <a:srgbClr val="273135"/>
                </a:solidFill>
              </a:rPr>
              <a:t>Arbeidsvoorwaarden en collectieve CAO</a:t>
            </a:r>
          </a:p>
          <a:p>
            <a:pPr marL="800100" lvl="1" indent="-342900">
              <a:buFont typeface="Arial" panose="020B0604020202020204" pitchFamily="34" charset="0"/>
              <a:buChar char="•"/>
            </a:pPr>
            <a:endParaRPr lang="nl-NL" dirty="0"/>
          </a:p>
          <a:p>
            <a:r>
              <a:rPr lang="nl-NL" sz="1800" b="1" dirty="0">
                <a:solidFill>
                  <a:srgbClr val="0071BB"/>
                </a:solidFill>
              </a:rPr>
              <a:t>Samenwerking en kenniscentrum</a:t>
            </a:r>
          </a:p>
          <a:p>
            <a:pPr marL="742950" lvl="1" indent="-285750">
              <a:buFont typeface="Arial" panose="020B0604020202020204" pitchFamily="34" charset="0"/>
              <a:buChar char="•"/>
            </a:pPr>
            <a:r>
              <a:rPr lang="nl-NL" sz="1600" dirty="0">
                <a:solidFill>
                  <a:srgbClr val="273135"/>
                </a:solidFill>
              </a:rPr>
              <a:t>Collectieve inkooporganisatie </a:t>
            </a:r>
          </a:p>
          <a:p>
            <a:pPr marL="742950" lvl="1" indent="-285750">
              <a:buFont typeface="Arial" panose="020B0604020202020204" pitchFamily="34" charset="0"/>
              <a:buChar char="•"/>
            </a:pPr>
            <a:r>
              <a:rPr lang="nl-NL" sz="1600" dirty="0">
                <a:solidFill>
                  <a:srgbClr val="273135"/>
                </a:solidFill>
              </a:rPr>
              <a:t>Netwerk in de branche </a:t>
            </a:r>
          </a:p>
          <a:p>
            <a:pPr marL="1200150" lvl="2" indent="-285750">
              <a:buFont typeface="Arial" panose="020B0604020202020204" pitchFamily="34" charset="0"/>
              <a:buChar char="•"/>
            </a:pPr>
            <a:r>
              <a:rPr lang="nl-NL" sz="1400" dirty="0">
                <a:solidFill>
                  <a:srgbClr val="273135"/>
                </a:solidFill>
              </a:rPr>
              <a:t>bijvoorbeeld: NVRD, WNB, </a:t>
            </a:r>
            <a:r>
              <a:rPr lang="nl-NL" sz="1400" dirty="0" err="1">
                <a:solidFill>
                  <a:srgbClr val="273135"/>
                </a:solidFill>
              </a:rPr>
              <a:t>Midwaste</a:t>
            </a:r>
            <a:r>
              <a:rPr lang="nl-NL" sz="1400" dirty="0">
                <a:solidFill>
                  <a:srgbClr val="273135"/>
                </a:solidFill>
              </a:rPr>
              <a:t>, Groene Hart Circulair</a:t>
            </a:r>
          </a:p>
        </p:txBody>
      </p:sp>
      <p:pic>
        <p:nvPicPr>
          <p:cNvPr id="4" name="Afbeelding 3" descr="Afbeelding met kleding, voertuig, wiel, Landvoertuig&#10;&#10;Automatisch gegenereerde beschrijving">
            <a:extLst>
              <a:ext uri="{FF2B5EF4-FFF2-40B4-BE49-F238E27FC236}">
                <a16:creationId xmlns:a16="http://schemas.microsoft.com/office/drawing/2014/main" id="{0CE55BF5-CA9A-7A51-4736-238CCD552E58}"/>
              </a:ext>
            </a:extLst>
          </p:cNvPr>
          <p:cNvPicPr>
            <a:picLocks noChangeAspect="1"/>
          </p:cNvPicPr>
          <p:nvPr/>
        </p:nvPicPr>
        <p:blipFill>
          <a:blip r:embed="rId2"/>
          <a:stretch>
            <a:fillRect/>
          </a:stretch>
        </p:blipFill>
        <p:spPr>
          <a:xfrm>
            <a:off x="7315200" y="1621982"/>
            <a:ext cx="4876800" cy="3243962"/>
          </a:xfrm>
          <a:prstGeom prst="rect">
            <a:avLst/>
          </a:prstGeom>
        </p:spPr>
      </p:pic>
    </p:spTree>
    <p:extLst>
      <p:ext uri="{BB962C8B-B14F-4D97-AF65-F5344CB8AC3E}">
        <p14:creationId xmlns:p14="http://schemas.microsoft.com/office/powerpoint/2010/main" val="14618950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667E8A3-46FB-B988-BAE7-2AD741E31E5C}"/>
              </a:ext>
            </a:extLst>
          </p:cNvPr>
          <p:cNvSpPr>
            <a:spLocks noGrp="1"/>
          </p:cNvSpPr>
          <p:nvPr>
            <p:ph type="title"/>
          </p:nvPr>
        </p:nvSpPr>
        <p:spPr/>
        <p:txBody>
          <a:bodyPr/>
          <a:lstStyle/>
          <a:p>
            <a:r>
              <a:rPr lang="nl-NL" dirty="0"/>
              <a:t>Cyclus &amp; De Ronde Venen</a:t>
            </a:r>
          </a:p>
        </p:txBody>
      </p:sp>
      <p:sp>
        <p:nvSpPr>
          <p:cNvPr id="3" name="Tijdelijke aanduiding voor tekst 2">
            <a:extLst>
              <a:ext uri="{FF2B5EF4-FFF2-40B4-BE49-F238E27FC236}">
                <a16:creationId xmlns:a16="http://schemas.microsoft.com/office/drawing/2014/main" id="{B6A72692-2C31-6CE2-F5CC-3F9AC3555766}"/>
              </a:ext>
            </a:extLst>
          </p:cNvPr>
          <p:cNvSpPr>
            <a:spLocks noGrp="1"/>
          </p:cNvSpPr>
          <p:nvPr>
            <p:ph type="body" idx="10"/>
          </p:nvPr>
        </p:nvSpPr>
        <p:spPr>
          <a:xfrm>
            <a:off x="606084" y="1436880"/>
            <a:ext cx="10938216" cy="4373858"/>
          </a:xfrm>
        </p:spPr>
        <p:txBody>
          <a:bodyPr/>
          <a:lstStyle/>
          <a:p>
            <a:r>
              <a:rPr lang="nl-NL" b="1" dirty="0">
                <a:solidFill>
                  <a:srgbClr val="0071BB"/>
                </a:solidFill>
              </a:rPr>
              <a:t>Om welke diensten gaat het?</a:t>
            </a:r>
          </a:p>
          <a:p>
            <a:pPr marL="800100" lvl="1" indent="-342900">
              <a:buFont typeface="Arial" panose="020B0604020202020204" pitchFamily="34" charset="0"/>
              <a:buChar char="•"/>
            </a:pPr>
            <a:r>
              <a:rPr lang="nl-NL" sz="1400" dirty="0"/>
              <a:t>Huis-aan-huis inzameling: </a:t>
            </a:r>
          </a:p>
          <a:p>
            <a:pPr marL="1257300" lvl="2" indent="-342900">
              <a:buFont typeface="Arial" panose="020B0604020202020204" pitchFamily="34" charset="0"/>
              <a:buChar char="•"/>
            </a:pPr>
            <a:r>
              <a:rPr lang="nl-NL" sz="1200" dirty="0"/>
              <a:t>Restafval </a:t>
            </a:r>
          </a:p>
          <a:p>
            <a:pPr marL="1257300" lvl="2" indent="-342900">
              <a:buFont typeface="Arial" panose="020B0604020202020204" pitchFamily="34" charset="0"/>
              <a:buChar char="•"/>
            </a:pPr>
            <a:r>
              <a:rPr lang="nl-NL" sz="1200" dirty="0"/>
              <a:t>PMD </a:t>
            </a:r>
          </a:p>
          <a:p>
            <a:pPr marL="1257300" lvl="2" indent="-342900">
              <a:buFont typeface="Arial" panose="020B0604020202020204" pitchFamily="34" charset="0"/>
              <a:buChar char="•"/>
            </a:pPr>
            <a:r>
              <a:rPr lang="nl-NL" sz="1200" dirty="0"/>
              <a:t>GFT+E </a:t>
            </a:r>
          </a:p>
          <a:p>
            <a:pPr marL="1257300" lvl="2" indent="-342900">
              <a:buFont typeface="Arial" panose="020B0604020202020204" pitchFamily="34" charset="0"/>
              <a:buChar char="•"/>
            </a:pPr>
            <a:r>
              <a:rPr lang="nl-NL" sz="1200" dirty="0"/>
              <a:t>OPK met verenigingen (periodieke scholing van vrijwilligers, werken met </a:t>
            </a:r>
            <a:r>
              <a:rPr lang="nl-NL" sz="1200" dirty="0" err="1"/>
              <a:t>PBM’s</a:t>
            </a:r>
            <a:r>
              <a:rPr lang="nl-NL" sz="1200" dirty="0"/>
              <a:t>)</a:t>
            </a:r>
          </a:p>
          <a:p>
            <a:pPr marL="1257300" lvl="2" indent="-342900">
              <a:buFont typeface="Arial" panose="020B0604020202020204" pitchFamily="34" charset="0"/>
              <a:buChar char="•"/>
            </a:pPr>
            <a:r>
              <a:rPr lang="nl-NL" sz="1200" dirty="0"/>
              <a:t>Glas </a:t>
            </a:r>
          </a:p>
          <a:p>
            <a:pPr marL="800100" lvl="1" indent="-342900">
              <a:buFont typeface="Arial" panose="020B0604020202020204" pitchFamily="34" charset="0"/>
              <a:buChar char="•"/>
            </a:pPr>
            <a:r>
              <a:rPr lang="nl-NL" sz="1400" dirty="0"/>
              <a:t>Verwerking en transport waardevolle grondstoffen en restafval </a:t>
            </a:r>
          </a:p>
          <a:p>
            <a:pPr marL="800100" lvl="1" indent="-342900">
              <a:buFont typeface="Arial" panose="020B0604020202020204" pitchFamily="34" charset="0"/>
              <a:buChar char="•"/>
            </a:pPr>
            <a:r>
              <a:rPr lang="nl-NL" sz="1400" dirty="0"/>
              <a:t>Advies &amp; monitoring</a:t>
            </a:r>
          </a:p>
          <a:p>
            <a:pPr marL="800100" lvl="1" indent="-342900">
              <a:buFont typeface="Arial" panose="020B0604020202020204" pitchFamily="34" charset="0"/>
              <a:buChar char="•"/>
            </a:pPr>
            <a:r>
              <a:rPr lang="nl-NL" sz="1400" dirty="0"/>
              <a:t>Klantenservice</a:t>
            </a:r>
          </a:p>
          <a:p>
            <a:pPr marL="800100" lvl="1" indent="-342900">
              <a:buFont typeface="Arial" panose="020B0604020202020204" pitchFamily="34" charset="0"/>
              <a:buChar char="•"/>
            </a:pPr>
            <a:r>
              <a:rPr lang="nl-NL" sz="1400" dirty="0"/>
              <a:t>Communicatie </a:t>
            </a:r>
          </a:p>
          <a:p>
            <a:pPr lvl="1"/>
            <a:endParaRPr lang="nl-NL" dirty="0"/>
          </a:p>
        </p:txBody>
      </p:sp>
      <p:sp>
        <p:nvSpPr>
          <p:cNvPr id="5" name="Rechthoek 4">
            <a:extLst>
              <a:ext uri="{FF2B5EF4-FFF2-40B4-BE49-F238E27FC236}">
                <a16:creationId xmlns:a16="http://schemas.microsoft.com/office/drawing/2014/main" id="{BD4B3179-14A3-1D00-65A1-AC3F33CF042B}"/>
              </a:ext>
            </a:extLst>
          </p:cNvPr>
          <p:cNvSpPr/>
          <p:nvPr/>
        </p:nvSpPr>
        <p:spPr>
          <a:xfrm>
            <a:off x="704764" y="4657287"/>
            <a:ext cx="6877536" cy="87923"/>
          </a:xfrm>
          <a:prstGeom prst="rect">
            <a:avLst/>
          </a:prstGeom>
          <a:solidFill>
            <a:srgbClr val="9BC4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cxnSp>
        <p:nvCxnSpPr>
          <p:cNvPr id="6" name="Rechte verbindingslijn 5">
            <a:extLst>
              <a:ext uri="{FF2B5EF4-FFF2-40B4-BE49-F238E27FC236}">
                <a16:creationId xmlns:a16="http://schemas.microsoft.com/office/drawing/2014/main" id="{81FF83F0-70EB-54BA-AD36-10FBBE8F7696}"/>
              </a:ext>
            </a:extLst>
          </p:cNvPr>
          <p:cNvCxnSpPr/>
          <p:nvPr/>
        </p:nvCxnSpPr>
        <p:spPr>
          <a:xfrm>
            <a:off x="7582300" y="4539822"/>
            <a:ext cx="0" cy="316523"/>
          </a:xfrm>
          <a:prstGeom prst="line">
            <a:avLst/>
          </a:prstGeom>
          <a:ln w="57150">
            <a:solidFill>
              <a:srgbClr val="9BC419"/>
            </a:solidFill>
          </a:ln>
        </p:spPr>
        <p:style>
          <a:lnRef idx="1">
            <a:schemeClr val="accent1"/>
          </a:lnRef>
          <a:fillRef idx="0">
            <a:schemeClr val="accent1"/>
          </a:fillRef>
          <a:effectRef idx="0">
            <a:schemeClr val="accent1"/>
          </a:effectRef>
          <a:fontRef idx="minor">
            <a:schemeClr val="tx1"/>
          </a:fontRef>
        </p:style>
      </p:cxnSp>
      <p:cxnSp>
        <p:nvCxnSpPr>
          <p:cNvPr id="7" name="Rechte verbindingslijn 6">
            <a:extLst>
              <a:ext uri="{FF2B5EF4-FFF2-40B4-BE49-F238E27FC236}">
                <a16:creationId xmlns:a16="http://schemas.microsoft.com/office/drawing/2014/main" id="{87548429-F02C-C3CA-B5B9-B221B8E18825}"/>
              </a:ext>
            </a:extLst>
          </p:cNvPr>
          <p:cNvCxnSpPr/>
          <p:nvPr/>
        </p:nvCxnSpPr>
        <p:spPr>
          <a:xfrm>
            <a:off x="1379417" y="4537058"/>
            <a:ext cx="0" cy="316523"/>
          </a:xfrm>
          <a:prstGeom prst="line">
            <a:avLst/>
          </a:prstGeom>
          <a:ln w="57150">
            <a:solidFill>
              <a:srgbClr val="9BC419"/>
            </a:solidFill>
          </a:ln>
        </p:spPr>
        <p:style>
          <a:lnRef idx="1">
            <a:schemeClr val="accent1"/>
          </a:lnRef>
          <a:fillRef idx="0">
            <a:schemeClr val="accent1"/>
          </a:fillRef>
          <a:effectRef idx="0">
            <a:schemeClr val="accent1"/>
          </a:effectRef>
          <a:fontRef idx="minor">
            <a:schemeClr val="tx1"/>
          </a:fontRef>
        </p:style>
      </p:cxnSp>
      <p:sp>
        <p:nvSpPr>
          <p:cNvPr id="8" name="Tekstvak 7">
            <a:extLst>
              <a:ext uri="{FF2B5EF4-FFF2-40B4-BE49-F238E27FC236}">
                <a16:creationId xmlns:a16="http://schemas.microsoft.com/office/drawing/2014/main" id="{B5B9E83B-E7E4-CBE5-59C6-7DE56F2307A0}"/>
              </a:ext>
            </a:extLst>
          </p:cNvPr>
          <p:cNvSpPr txBox="1"/>
          <p:nvPr/>
        </p:nvSpPr>
        <p:spPr>
          <a:xfrm>
            <a:off x="929264" y="4245907"/>
            <a:ext cx="990977" cy="246221"/>
          </a:xfrm>
          <a:prstGeom prst="rect">
            <a:avLst/>
          </a:prstGeom>
          <a:noFill/>
        </p:spPr>
        <p:txBody>
          <a:bodyPr wrap="none" rtlCol="0">
            <a:spAutoFit/>
          </a:bodyPr>
          <a:lstStyle/>
          <a:p>
            <a:r>
              <a:rPr lang="nl-NL" sz="1000" dirty="0"/>
              <a:t>Oktober 2025</a:t>
            </a:r>
          </a:p>
        </p:txBody>
      </p:sp>
      <p:sp>
        <p:nvSpPr>
          <p:cNvPr id="9" name="Tekstvak 8">
            <a:extLst>
              <a:ext uri="{FF2B5EF4-FFF2-40B4-BE49-F238E27FC236}">
                <a16:creationId xmlns:a16="http://schemas.microsoft.com/office/drawing/2014/main" id="{D4DCBB48-522A-0AEE-3136-78AB60B2A24D}"/>
              </a:ext>
            </a:extLst>
          </p:cNvPr>
          <p:cNvSpPr txBox="1"/>
          <p:nvPr/>
        </p:nvSpPr>
        <p:spPr>
          <a:xfrm>
            <a:off x="6989337" y="4251840"/>
            <a:ext cx="990977" cy="246221"/>
          </a:xfrm>
          <a:prstGeom prst="rect">
            <a:avLst/>
          </a:prstGeom>
          <a:noFill/>
        </p:spPr>
        <p:txBody>
          <a:bodyPr wrap="none" rtlCol="0">
            <a:spAutoFit/>
          </a:bodyPr>
          <a:lstStyle/>
          <a:p>
            <a:r>
              <a:rPr lang="nl-NL" sz="1000" dirty="0"/>
              <a:t>1 januari 2027</a:t>
            </a:r>
          </a:p>
        </p:txBody>
      </p:sp>
      <p:sp>
        <p:nvSpPr>
          <p:cNvPr id="10" name="Tekstvak 9">
            <a:extLst>
              <a:ext uri="{FF2B5EF4-FFF2-40B4-BE49-F238E27FC236}">
                <a16:creationId xmlns:a16="http://schemas.microsoft.com/office/drawing/2014/main" id="{5C3C81DF-91C1-0B3C-9F62-ED3975973A40}"/>
              </a:ext>
            </a:extLst>
          </p:cNvPr>
          <p:cNvSpPr txBox="1"/>
          <p:nvPr/>
        </p:nvSpPr>
        <p:spPr>
          <a:xfrm>
            <a:off x="929264" y="4940328"/>
            <a:ext cx="1109599" cy="612934"/>
          </a:xfrm>
          <a:prstGeom prst="roundRect">
            <a:avLst/>
          </a:prstGeom>
          <a:solidFill>
            <a:srgbClr val="9BC419"/>
          </a:solidFill>
          <a:ln>
            <a:noFill/>
          </a:ln>
        </p:spPr>
        <p:txBody>
          <a:bodyPr wrap="square" rtlCol="0">
            <a:spAutoFit/>
          </a:bodyPr>
          <a:lstStyle/>
          <a:p>
            <a:r>
              <a:rPr lang="nl-NL" sz="1000" dirty="0"/>
              <a:t>Besluit definitieve overeenkomst</a:t>
            </a:r>
          </a:p>
        </p:txBody>
      </p:sp>
      <p:sp>
        <p:nvSpPr>
          <p:cNvPr id="11" name="Tekstvak 10">
            <a:extLst>
              <a:ext uri="{FF2B5EF4-FFF2-40B4-BE49-F238E27FC236}">
                <a16:creationId xmlns:a16="http://schemas.microsoft.com/office/drawing/2014/main" id="{FA1D5D24-5BF0-8DF9-64C1-C934FF15B0E1}"/>
              </a:ext>
            </a:extLst>
          </p:cNvPr>
          <p:cNvSpPr txBox="1"/>
          <p:nvPr/>
        </p:nvSpPr>
        <p:spPr>
          <a:xfrm>
            <a:off x="4059920" y="4942592"/>
            <a:ext cx="1908713" cy="612934"/>
          </a:xfrm>
          <a:prstGeom prst="roundRect">
            <a:avLst/>
          </a:prstGeom>
          <a:solidFill>
            <a:srgbClr val="9BC419"/>
          </a:solidFill>
          <a:ln>
            <a:noFill/>
          </a:ln>
        </p:spPr>
        <p:txBody>
          <a:bodyPr wrap="square" rtlCol="0">
            <a:spAutoFit/>
          </a:bodyPr>
          <a:lstStyle/>
          <a:p>
            <a:pPr algn="ctr"/>
            <a:endParaRPr lang="nl-NL" sz="1000" dirty="0"/>
          </a:p>
          <a:p>
            <a:pPr algn="ctr"/>
            <a:r>
              <a:rPr lang="nl-NL" sz="1000" dirty="0"/>
              <a:t>Inregelen overeenkomst</a:t>
            </a:r>
          </a:p>
          <a:p>
            <a:pPr algn="ctr"/>
            <a:endParaRPr lang="nl-NL" sz="1000" dirty="0"/>
          </a:p>
        </p:txBody>
      </p:sp>
      <p:sp>
        <p:nvSpPr>
          <p:cNvPr id="14" name="Tekstvak 13">
            <a:extLst>
              <a:ext uri="{FF2B5EF4-FFF2-40B4-BE49-F238E27FC236}">
                <a16:creationId xmlns:a16="http://schemas.microsoft.com/office/drawing/2014/main" id="{9E9FFDD2-9825-A005-B6B1-8828801C75BC}"/>
              </a:ext>
            </a:extLst>
          </p:cNvPr>
          <p:cNvSpPr txBox="1"/>
          <p:nvPr/>
        </p:nvSpPr>
        <p:spPr>
          <a:xfrm>
            <a:off x="6901091" y="4973810"/>
            <a:ext cx="1167468" cy="612934"/>
          </a:xfrm>
          <a:prstGeom prst="roundRect">
            <a:avLst/>
          </a:prstGeom>
          <a:solidFill>
            <a:srgbClr val="9BC419"/>
          </a:solidFill>
          <a:ln>
            <a:noFill/>
          </a:ln>
        </p:spPr>
        <p:txBody>
          <a:bodyPr wrap="square" rtlCol="0">
            <a:spAutoFit/>
          </a:bodyPr>
          <a:lstStyle/>
          <a:p>
            <a:r>
              <a:rPr lang="nl-NL" sz="1000" dirty="0"/>
              <a:t>Start dienstverlening</a:t>
            </a:r>
          </a:p>
          <a:p>
            <a:endParaRPr lang="nl-NL" sz="1000" dirty="0"/>
          </a:p>
        </p:txBody>
      </p:sp>
      <p:cxnSp>
        <p:nvCxnSpPr>
          <p:cNvPr id="15" name="Rechte verbindingslijn 14">
            <a:extLst>
              <a:ext uri="{FF2B5EF4-FFF2-40B4-BE49-F238E27FC236}">
                <a16:creationId xmlns:a16="http://schemas.microsoft.com/office/drawing/2014/main" id="{8A8ABBB3-E0C3-39D1-9F14-867E537EA823}"/>
              </a:ext>
            </a:extLst>
          </p:cNvPr>
          <p:cNvCxnSpPr/>
          <p:nvPr/>
        </p:nvCxnSpPr>
        <p:spPr>
          <a:xfrm>
            <a:off x="2740415" y="4531196"/>
            <a:ext cx="0" cy="316523"/>
          </a:xfrm>
          <a:prstGeom prst="line">
            <a:avLst/>
          </a:prstGeom>
          <a:ln w="57150">
            <a:solidFill>
              <a:srgbClr val="9BC419"/>
            </a:solidFill>
          </a:ln>
        </p:spPr>
        <p:style>
          <a:lnRef idx="1">
            <a:schemeClr val="accent1"/>
          </a:lnRef>
          <a:fillRef idx="0">
            <a:schemeClr val="accent1"/>
          </a:fillRef>
          <a:effectRef idx="0">
            <a:schemeClr val="accent1"/>
          </a:effectRef>
          <a:fontRef idx="minor">
            <a:schemeClr val="tx1"/>
          </a:fontRef>
        </p:style>
      </p:cxnSp>
      <p:sp>
        <p:nvSpPr>
          <p:cNvPr id="16" name="Tekstvak 15">
            <a:extLst>
              <a:ext uri="{FF2B5EF4-FFF2-40B4-BE49-F238E27FC236}">
                <a16:creationId xmlns:a16="http://schemas.microsoft.com/office/drawing/2014/main" id="{1D3077AB-7821-48CD-9A17-F9132E636771}"/>
              </a:ext>
            </a:extLst>
          </p:cNvPr>
          <p:cNvSpPr txBox="1"/>
          <p:nvPr/>
        </p:nvSpPr>
        <p:spPr>
          <a:xfrm>
            <a:off x="2280192" y="4237232"/>
            <a:ext cx="920445" cy="246221"/>
          </a:xfrm>
          <a:prstGeom prst="rect">
            <a:avLst/>
          </a:prstGeom>
          <a:noFill/>
        </p:spPr>
        <p:txBody>
          <a:bodyPr wrap="none" rtlCol="0">
            <a:spAutoFit/>
          </a:bodyPr>
          <a:lstStyle/>
          <a:p>
            <a:r>
              <a:rPr lang="nl-NL" sz="1000" dirty="0"/>
              <a:t>Januari 2026</a:t>
            </a:r>
          </a:p>
        </p:txBody>
      </p:sp>
      <p:sp>
        <p:nvSpPr>
          <p:cNvPr id="17" name="Tekstvak 16">
            <a:extLst>
              <a:ext uri="{FF2B5EF4-FFF2-40B4-BE49-F238E27FC236}">
                <a16:creationId xmlns:a16="http://schemas.microsoft.com/office/drawing/2014/main" id="{B5FBFD39-E100-791B-CF66-D7EDB89B83BF}"/>
              </a:ext>
            </a:extLst>
          </p:cNvPr>
          <p:cNvSpPr txBox="1"/>
          <p:nvPr/>
        </p:nvSpPr>
        <p:spPr>
          <a:xfrm>
            <a:off x="2257882" y="4934777"/>
            <a:ext cx="1167468" cy="612934"/>
          </a:xfrm>
          <a:prstGeom prst="roundRect">
            <a:avLst/>
          </a:prstGeom>
          <a:solidFill>
            <a:srgbClr val="9BC419"/>
          </a:solidFill>
          <a:ln>
            <a:noFill/>
          </a:ln>
        </p:spPr>
        <p:txBody>
          <a:bodyPr wrap="square" rtlCol="0">
            <a:spAutoFit/>
          </a:bodyPr>
          <a:lstStyle/>
          <a:p>
            <a:r>
              <a:rPr lang="nl-NL" sz="1000" dirty="0"/>
              <a:t>Start </a:t>
            </a:r>
            <a:r>
              <a:rPr lang="nl-NL" sz="1000" dirty="0" err="1"/>
              <a:t>aandeelhouder-schap</a:t>
            </a:r>
            <a:endParaRPr lang="nl-NL" sz="1000" dirty="0"/>
          </a:p>
        </p:txBody>
      </p:sp>
      <p:pic>
        <p:nvPicPr>
          <p:cNvPr id="18" name="Afbeelding 17" descr="Afbeelding met buitenshuis, hemel, voertuig, gras&#10;&#10;Automatisch gegenereerde beschrijving">
            <a:extLst>
              <a:ext uri="{FF2B5EF4-FFF2-40B4-BE49-F238E27FC236}">
                <a16:creationId xmlns:a16="http://schemas.microsoft.com/office/drawing/2014/main" id="{AD689A75-FD38-0DAD-EE3E-2F4D2FA9E0A5}"/>
              </a:ext>
            </a:extLst>
          </p:cNvPr>
          <p:cNvPicPr>
            <a:picLocks noChangeAspect="1"/>
          </p:cNvPicPr>
          <p:nvPr/>
        </p:nvPicPr>
        <p:blipFill>
          <a:blip r:embed="rId2"/>
          <a:srcRect r="24984"/>
          <a:stretch/>
        </p:blipFill>
        <p:spPr>
          <a:xfrm>
            <a:off x="7640088" y="-6130"/>
            <a:ext cx="4543439" cy="4040559"/>
          </a:xfrm>
          <a:prstGeom prst="rect">
            <a:avLst/>
          </a:prstGeom>
        </p:spPr>
      </p:pic>
    </p:spTree>
    <p:extLst>
      <p:ext uri="{BB962C8B-B14F-4D97-AF65-F5344CB8AC3E}">
        <p14:creationId xmlns:p14="http://schemas.microsoft.com/office/powerpoint/2010/main" val="11157530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Afbeelding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58956" y="1476386"/>
            <a:ext cx="2205594" cy="2141970"/>
          </a:xfrm>
          <a:prstGeom prst="rect">
            <a:avLst/>
          </a:prstGeom>
        </p:spPr>
      </p:pic>
      <p:pic>
        <p:nvPicPr>
          <p:cNvPr id="17" name="Afbeelding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5698" y="1476386"/>
            <a:ext cx="2205594" cy="2141970"/>
          </a:xfrm>
          <a:prstGeom prst="rect">
            <a:avLst/>
          </a:prstGeom>
        </p:spPr>
      </p:pic>
      <p:sp>
        <p:nvSpPr>
          <p:cNvPr id="2" name="Titel 1"/>
          <p:cNvSpPr>
            <a:spLocks noGrp="1"/>
          </p:cNvSpPr>
          <p:nvPr>
            <p:ph type="title"/>
          </p:nvPr>
        </p:nvSpPr>
        <p:spPr/>
        <p:txBody>
          <a:bodyPr/>
          <a:lstStyle/>
          <a:p>
            <a:r>
              <a:rPr lang="nl-NL" dirty="0"/>
              <a:t>Meerwaarde </a:t>
            </a:r>
            <a:r>
              <a:rPr lang="nl-NL" dirty="0" err="1"/>
              <a:t>overheidsNV</a:t>
            </a:r>
            <a:endParaRPr lang="nl-NL" dirty="0"/>
          </a:p>
        </p:txBody>
      </p:sp>
      <p:pic>
        <p:nvPicPr>
          <p:cNvPr id="8" name="Afbeelding 7"/>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rot="10800000">
            <a:off x="3335696" y="3676978"/>
            <a:ext cx="2205596" cy="2141974"/>
          </a:xfrm>
          <a:prstGeom prst="rect">
            <a:avLst/>
          </a:prstGeom>
        </p:spPr>
      </p:pic>
      <p:sp>
        <p:nvSpPr>
          <p:cNvPr id="9" name="Tekstvak 11"/>
          <p:cNvSpPr txBox="1"/>
          <p:nvPr/>
        </p:nvSpPr>
        <p:spPr>
          <a:xfrm>
            <a:off x="3320752" y="4369614"/>
            <a:ext cx="2205594" cy="661720"/>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50" b="1" i="0" u="none" strike="noStrike" kern="1200" cap="none" spc="0" normalizeH="0" baseline="0" noProof="0" dirty="0">
                <a:ln>
                  <a:noFill/>
                </a:ln>
                <a:solidFill>
                  <a:prstClr val="black"/>
                </a:solidFill>
                <a:effectLst/>
                <a:uLnTx/>
                <a:uFillTx/>
                <a:latin typeface="Arial" panose="020B0604020202020204"/>
                <a:ea typeface="+mn-ea"/>
                <a:cs typeface="+mn-cs"/>
              </a:rPr>
              <a:t>Marktconformiteit en transparantie</a:t>
            </a:r>
          </a:p>
        </p:txBody>
      </p:sp>
      <p:sp>
        <p:nvSpPr>
          <p:cNvPr id="10" name="Tekstvak 12"/>
          <p:cNvSpPr txBox="1"/>
          <p:nvPr/>
        </p:nvSpPr>
        <p:spPr>
          <a:xfrm>
            <a:off x="8148402" y="1925445"/>
            <a:ext cx="2195043" cy="1107996"/>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2200" b="1" i="0" u="none" strike="noStrike" kern="1200" cap="none" spc="0" normalizeH="0" baseline="0" noProof="0" dirty="0">
                <a:ln>
                  <a:noFill/>
                </a:ln>
                <a:solidFill>
                  <a:prstClr val="white"/>
                </a:solidFill>
                <a:effectLst/>
                <a:uLnTx/>
                <a:uFillTx/>
                <a:latin typeface="Arial" charset="0"/>
                <a:ea typeface="Arial" charset="0"/>
                <a:cs typeface="Arial" charset="0"/>
              </a:rPr>
              <a:t>Lokale en regionale verbondenheid </a:t>
            </a:r>
          </a:p>
        </p:txBody>
      </p:sp>
      <p:sp>
        <p:nvSpPr>
          <p:cNvPr id="11" name="Tekstvak 14"/>
          <p:cNvSpPr txBox="1"/>
          <p:nvPr/>
        </p:nvSpPr>
        <p:spPr>
          <a:xfrm>
            <a:off x="3320752" y="2094723"/>
            <a:ext cx="2220540" cy="769441"/>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2200" b="1" i="0" u="none" strike="noStrike" kern="1200" cap="none" spc="0" normalizeH="0" baseline="0" noProof="0" dirty="0">
                <a:ln>
                  <a:noFill/>
                </a:ln>
                <a:solidFill>
                  <a:prstClr val="white"/>
                </a:solidFill>
                <a:effectLst/>
                <a:uLnTx/>
                <a:uFillTx/>
                <a:latin typeface="Arial" panose="020B0604020202020204"/>
                <a:ea typeface="+mn-ea"/>
                <a:cs typeface="+mn-cs"/>
              </a:rPr>
              <a:t>Aandeel-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2200" b="1" i="0" u="none" strike="noStrike" kern="1200" cap="none" spc="0" normalizeH="0" baseline="0" noProof="0" dirty="0">
                <a:ln>
                  <a:noFill/>
                </a:ln>
                <a:solidFill>
                  <a:prstClr val="white"/>
                </a:solidFill>
                <a:effectLst/>
                <a:uLnTx/>
                <a:uFillTx/>
                <a:latin typeface="Arial" panose="020B0604020202020204"/>
                <a:ea typeface="+mn-ea"/>
                <a:cs typeface="+mn-cs"/>
              </a:rPr>
              <a:t>houderschap</a:t>
            </a:r>
          </a:p>
        </p:txBody>
      </p:sp>
      <p:pic>
        <p:nvPicPr>
          <p:cNvPr id="13" name="Afbeelding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4269" y="1476386"/>
            <a:ext cx="2195046" cy="2131728"/>
          </a:xfrm>
          <a:prstGeom prst="rect">
            <a:avLst/>
          </a:prstGeom>
        </p:spPr>
      </p:pic>
      <p:pic>
        <p:nvPicPr>
          <p:cNvPr id="14" name="Afbeelding 13"/>
          <p:cNvPicPr>
            <a:picLocks noChangeAspect="1"/>
          </p:cNvPicPr>
          <p:nvPr/>
        </p:nvPicPr>
        <p:blipFill>
          <a:blip r:embed="rId4">
            <a:alphaModFix amt="50000"/>
            <a:extLst>
              <a:ext uri="{28A0092B-C50C-407E-A947-70E740481C1C}">
                <a14:useLocalDpi xmlns:a14="http://schemas.microsoft.com/office/drawing/2010/main" val="0"/>
              </a:ext>
            </a:extLst>
          </a:blip>
          <a:stretch>
            <a:fillRect/>
          </a:stretch>
        </p:blipFill>
        <p:spPr>
          <a:xfrm rot="10800000">
            <a:off x="5724269" y="3676978"/>
            <a:ext cx="2195046" cy="2131728"/>
          </a:xfrm>
          <a:prstGeom prst="rect">
            <a:avLst/>
          </a:prstGeom>
        </p:spPr>
      </p:pic>
      <p:sp>
        <p:nvSpPr>
          <p:cNvPr id="15" name="Tekstvak 9"/>
          <p:cNvSpPr txBox="1"/>
          <p:nvPr/>
        </p:nvSpPr>
        <p:spPr>
          <a:xfrm>
            <a:off x="5724272" y="4362683"/>
            <a:ext cx="2195043" cy="661720"/>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50" b="1" i="0" u="none" strike="noStrike" kern="1200" cap="none" spc="0" normalizeH="0" baseline="0" noProof="0" dirty="0" err="1">
                <a:ln>
                  <a:noFill/>
                </a:ln>
                <a:solidFill>
                  <a:srgbClr val="273135"/>
                </a:solidFill>
                <a:effectLst/>
                <a:uLnTx/>
                <a:uFillTx/>
                <a:latin typeface="Arial" charset="0"/>
                <a:ea typeface="Arial" charset="0"/>
                <a:cs typeface="Arial" charset="0"/>
              </a:rPr>
              <a:t>Social</a:t>
            </a:r>
            <a:r>
              <a:rPr kumimoji="0" lang="nl-NL" sz="1850" b="1" i="0" u="none" strike="noStrike" kern="1200" cap="none" spc="0" normalizeH="0" baseline="0" noProof="0" dirty="0">
                <a:ln>
                  <a:noFill/>
                </a:ln>
                <a:solidFill>
                  <a:srgbClr val="273135"/>
                </a:solidFill>
                <a:effectLst/>
                <a:uLnTx/>
                <a:uFillTx/>
                <a:latin typeface="Arial" charset="0"/>
                <a:ea typeface="Arial" charset="0"/>
                <a:cs typeface="Arial" charset="0"/>
              </a:rPr>
              <a:t> Return on Investment</a:t>
            </a:r>
            <a:endParaRPr kumimoji="0" lang="nl-NL" sz="1850" b="1" i="0" u="none" strike="noStrike" kern="1200" cap="none" spc="0" normalizeH="0" baseline="0" noProof="0" dirty="0">
              <a:ln>
                <a:noFill/>
              </a:ln>
              <a:solidFill>
                <a:prstClr val="white"/>
              </a:solidFill>
              <a:effectLst/>
              <a:uLnTx/>
              <a:uFillTx/>
              <a:latin typeface="Arial" charset="0"/>
              <a:ea typeface="Arial" charset="0"/>
              <a:cs typeface="Arial" charset="0"/>
            </a:endParaRPr>
          </a:p>
        </p:txBody>
      </p:sp>
      <p:sp>
        <p:nvSpPr>
          <p:cNvPr id="16" name="Tekstvak 10"/>
          <p:cNvSpPr txBox="1"/>
          <p:nvPr/>
        </p:nvSpPr>
        <p:spPr>
          <a:xfrm>
            <a:off x="5706246" y="2267240"/>
            <a:ext cx="2202515" cy="446276"/>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2200" b="1" i="0" u="none" strike="noStrike" kern="1200" cap="none" spc="0" normalizeH="0" baseline="0" noProof="0" dirty="0">
                <a:ln>
                  <a:noFill/>
                </a:ln>
                <a:solidFill>
                  <a:prstClr val="white"/>
                </a:solidFill>
                <a:effectLst/>
                <a:uLnTx/>
                <a:uFillTx/>
                <a:latin typeface="Arial" charset="0"/>
                <a:ea typeface="Arial" charset="0"/>
                <a:cs typeface="Arial" charset="0"/>
              </a:rPr>
              <a:t>Duurzaamheid</a:t>
            </a:r>
          </a:p>
        </p:txBody>
      </p:sp>
      <p:pic>
        <p:nvPicPr>
          <p:cNvPr id="18" name="Afbeelding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3923" y="2326376"/>
            <a:ext cx="2781437" cy="2701204"/>
          </a:xfrm>
          <a:prstGeom prst="rect">
            <a:avLst/>
          </a:prstGeom>
        </p:spPr>
      </p:pic>
      <p:sp>
        <p:nvSpPr>
          <p:cNvPr id="19" name="Tekstvak 10"/>
          <p:cNvSpPr txBox="1"/>
          <p:nvPr/>
        </p:nvSpPr>
        <p:spPr>
          <a:xfrm>
            <a:off x="324520" y="3185572"/>
            <a:ext cx="2680241" cy="707886"/>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4000" b="1" i="0" u="none" strike="noStrike" kern="1200" cap="none" spc="0" normalizeH="0" baseline="0" noProof="0" dirty="0">
                <a:ln>
                  <a:noFill/>
                </a:ln>
                <a:solidFill>
                  <a:prstClr val="white"/>
                </a:solidFill>
                <a:effectLst/>
                <a:uLnTx/>
                <a:uFillTx/>
                <a:latin typeface="Arial" charset="0"/>
                <a:ea typeface="Arial" charset="0"/>
                <a:cs typeface="Arial" charset="0"/>
              </a:rPr>
              <a:t>Cyclus</a:t>
            </a:r>
          </a:p>
        </p:txBody>
      </p:sp>
      <p:pic>
        <p:nvPicPr>
          <p:cNvPr id="20" name="Afbeelding 19"/>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rot="10800000">
            <a:off x="8158956" y="3676978"/>
            <a:ext cx="2205596" cy="2141974"/>
          </a:xfrm>
          <a:prstGeom prst="rect">
            <a:avLst/>
          </a:prstGeom>
        </p:spPr>
      </p:pic>
      <p:sp>
        <p:nvSpPr>
          <p:cNvPr id="21" name="Tekstvak 16"/>
          <p:cNvSpPr txBox="1"/>
          <p:nvPr/>
        </p:nvSpPr>
        <p:spPr>
          <a:xfrm>
            <a:off x="8184302" y="4430944"/>
            <a:ext cx="2186213" cy="707886"/>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2000" b="1" i="0" u="none" strike="noStrike" kern="1200" cap="none" spc="0" normalizeH="0" baseline="0" noProof="0" dirty="0">
                <a:ln>
                  <a:noFill/>
                </a:ln>
                <a:solidFill>
                  <a:prstClr val="black"/>
                </a:solidFill>
                <a:effectLst/>
                <a:uLnTx/>
                <a:uFillTx/>
                <a:latin typeface="Arial" charset="0"/>
                <a:ea typeface="Arial" charset="0"/>
                <a:cs typeface="Arial" charset="0"/>
              </a:rPr>
              <a:t>Quasi-</a:t>
            </a:r>
            <a:r>
              <a:rPr kumimoji="0" lang="nl-NL" sz="2000" b="1" i="0" u="none" strike="noStrike" kern="1200" cap="none" spc="0" normalizeH="0" baseline="0" noProof="0" dirty="0" err="1">
                <a:ln>
                  <a:noFill/>
                </a:ln>
                <a:solidFill>
                  <a:prstClr val="black"/>
                </a:solidFill>
                <a:effectLst/>
                <a:uLnTx/>
                <a:uFillTx/>
                <a:latin typeface="Arial" charset="0"/>
                <a:ea typeface="Arial" charset="0"/>
                <a:cs typeface="Arial" charset="0"/>
              </a:rPr>
              <a:t>inhouse</a:t>
            </a:r>
            <a:r>
              <a:rPr kumimoji="0" lang="nl-NL" sz="2000" b="1" i="0" u="none" strike="noStrike" kern="1200" cap="none" spc="0" normalizeH="0" baseline="0" noProof="0" dirty="0">
                <a:ln>
                  <a:noFill/>
                </a:ln>
                <a:solidFill>
                  <a:prstClr val="black"/>
                </a:solidFill>
                <a:effectLst/>
                <a:uLnTx/>
                <a:uFillTx/>
                <a:latin typeface="Arial" charset="0"/>
                <a:ea typeface="Arial" charset="0"/>
                <a:cs typeface="Arial" charset="0"/>
              </a:rPr>
              <a:t> aanbesteden</a:t>
            </a:r>
          </a:p>
        </p:txBody>
      </p:sp>
    </p:spTree>
    <p:extLst>
      <p:ext uri="{BB962C8B-B14F-4D97-AF65-F5344CB8AC3E}">
        <p14:creationId xmlns:p14="http://schemas.microsoft.com/office/powerpoint/2010/main" val="7333756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B265864-B75C-2AE9-E81A-272E4C5FAF64}"/>
              </a:ext>
            </a:extLst>
          </p:cNvPr>
          <p:cNvSpPr>
            <a:spLocks noGrp="1"/>
          </p:cNvSpPr>
          <p:nvPr>
            <p:ph type="title"/>
          </p:nvPr>
        </p:nvSpPr>
        <p:spPr/>
        <p:txBody>
          <a:bodyPr/>
          <a:lstStyle/>
          <a:p>
            <a:r>
              <a:rPr lang="nl-NL" dirty="0" err="1"/>
              <a:t>Governance</a:t>
            </a:r>
            <a:r>
              <a:rPr lang="nl-NL" dirty="0"/>
              <a:t> </a:t>
            </a:r>
          </a:p>
        </p:txBody>
      </p:sp>
      <p:cxnSp>
        <p:nvCxnSpPr>
          <p:cNvPr id="9" name="Rechte verbindingslijn 8">
            <a:extLst>
              <a:ext uri="{FF2B5EF4-FFF2-40B4-BE49-F238E27FC236}">
                <a16:creationId xmlns:a16="http://schemas.microsoft.com/office/drawing/2014/main" id="{170E79BA-3F32-4F62-AB3D-0038F9FE380C}"/>
              </a:ext>
            </a:extLst>
          </p:cNvPr>
          <p:cNvCxnSpPr>
            <a:cxnSpLocks/>
          </p:cNvCxnSpPr>
          <p:nvPr/>
        </p:nvCxnSpPr>
        <p:spPr>
          <a:xfrm flipV="1">
            <a:off x="4980351" y="3261640"/>
            <a:ext cx="298533" cy="463164"/>
          </a:xfrm>
          <a:prstGeom prst="line">
            <a:avLst/>
          </a:prstGeom>
          <a:ln w="38100">
            <a:solidFill>
              <a:srgbClr val="E30413"/>
            </a:solidFill>
          </a:ln>
        </p:spPr>
        <p:style>
          <a:lnRef idx="1">
            <a:schemeClr val="accent1"/>
          </a:lnRef>
          <a:fillRef idx="0">
            <a:schemeClr val="accent1"/>
          </a:fillRef>
          <a:effectRef idx="0">
            <a:schemeClr val="accent1"/>
          </a:effectRef>
          <a:fontRef idx="minor">
            <a:schemeClr val="tx1"/>
          </a:fontRef>
        </p:style>
      </p:cxnSp>
      <p:cxnSp>
        <p:nvCxnSpPr>
          <p:cNvPr id="10" name="Rechte verbindingslijn 9">
            <a:extLst>
              <a:ext uri="{FF2B5EF4-FFF2-40B4-BE49-F238E27FC236}">
                <a16:creationId xmlns:a16="http://schemas.microsoft.com/office/drawing/2014/main" id="{2F18500B-4767-8115-9C9E-46CF832B976C}"/>
              </a:ext>
            </a:extLst>
          </p:cNvPr>
          <p:cNvCxnSpPr>
            <a:cxnSpLocks/>
          </p:cNvCxnSpPr>
          <p:nvPr/>
        </p:nvCxnSpPr>
        <p:spPr>
          <a:xfrm flipV="1">
            <a:off x="5009436" y="3543505"/>
            <a:ext cx="485033" cy="152400"/>
          </a:xfrm>
          <a:prstGeom prst="line">
            <a:avLst/>
          </a:prstGeom>
          <a:ln w="38100">
            <a:solidFill>
              <a:srgbClr val="E30413"/>
            </a:solidFill>
          </a:ln>
        </p:spPr>
        <p:style>
          <a:lnRef idx="1">
            <a:schemeClr val="accent1"/>
          </a:lnRef>
          <a:fillRef idx="0">
            <a:schemeClr val="accent1"/>
          </a:fillRef>
          <a:effectRef idx="0">
            <a:schemeClr val="accent1"/>
          </a:effectRef>
          <a:fontRef idx="minor">
            <a:schemeClr val="tx1"/>
          </a:fontRef>
        </p:style>
      </p:cxnSp>
      <p:sp>
        <p:nvSpPr>
          <p:cNvPr id="13" name="Tekstvak 12">
            <a:extLst>
              <a:ext uri="{FF2B5EF4-FFF2-40B4-BE49-F238E27FC236}">
                <a16:creationId xmlns:a16="http://schemas.microsoft.com/office/drawing/2014/main" id="{A80028CD-4290-91DE-13B6-4EF0A08484F3}"/>
              </a:ext>
            </a:extLst>
          </p:cNvPr>
          <p:cNvSpPr txBox="1"/>
          <p:nvPr/>
        </p:nvSpPr>
        <p:spPr>
          <a:xfrm>
            <a:off x="5146807" y="2731270"/>
            <a:ext cx="82317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400" b="1" i="0" u="none" strike="noStrike" kern="1200" cap="none" spc="0" normalizeH="0" baseline="0" noProof="0" dirty="0">
                <a:ln>
                  <a:noFill/>
                </a:ln>
                <a:solidFill>
                  <a:prstClr val="black"/>
                </a:solidFill>
                <a:effectLst/>
                <a:uLnTx/>
                <a:uFillTx/>
                <a:latin typeface="Arial" panose="020B0604020202020204"/>
                <a:ea typeface="+mn-ea"/>
                <a:cs typeface="+mn-cs"/>
              </a:rPr>
              <a:t>GP-A</a:t>
            </a:r>
          </a:p>
        </p:txBody>
      </p:sp>
      <p:sp>
        <p:nvSpPr>
          <p:cNvPr id="14" name="Tekstvak 13">
            <a:extLst>
              <a:ext uri="{FF2B5EF4-FFF2-40B4-BE49-F238E27FC236}">
                <a16:creationId xmlns:a16="http://schemas.microsoft.com/office/drawing/2014/main" id="{86356B8E-82D3-0E73-17D1-13C2D84E4258}"/>
              </a:ext>
            </a:extLst>
          </p:cNvPr>
          <p:cNvSpPr txBox="1"/>
          <p:nvPr/>
        </p:nvSpPr>
        <p:spPr>
          <a:xfrm>
            <a:off x="5578710" y="3163869"/>
            <a:ext cx="82317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400" b="1" i="0" u="none" strike="noStrike" kern="1200" cap="none" spc="0" normalizeH="0" baseline="0" noProof="0" dirty="0">
                <a:ln>
                  <a:noFill/>
                </a:ln>
                <a:solidFill>
                  <a:prstClr val="black"/>
                </a:solidFill>
                <a:effectLst/>
                <a:uLnTx/>
                <a:uFillTx/>
                <a:latin typeface="Arial" panose="020B0604020202020204"/>
                <a:ea typeface="+mn-ea"/>
                <a:cs typeface="+mn-cs"/>
              </a:rPr>
              <a:t>GP-B</a:t>
            </a:r>
          </a:p>
        </p:txBody>
      </p:sp>
      <p:sp>
        <p:nvSpPr>
          <p:cNvPr id="3" name="Tijdelijke aanduiding voor tekst 2">
            <a:extLst>
              <a:ext uri="{FF2B5EF4-FFF2-40B4-BE49-F238E27FC236}">
                <a16:creationId xmlns:a16="http://schemas.microsoft.com/office/drawing/2014/main" id="{792DED5E-72B7-27B8-C492-9D59968F82B9}"/>
              </a:ext>
            </a:extLst>
          </p:cNvPr>
          <p:cNvSpPr>
            <a:spLocks noGrp="1"/>
          </p:cNvSpPr>
          <p:nvPr>
            <p:ph type="body" idx="10"/>
          </p:nvPr>
        </p:nvSpPr>
        <p:spPr>
          <a:xfrm>
            <a:off x="6913118" y="852118"/>
            <a:ext cx="5023256" cy="4789018"/>
          </a:xfrm>
        </p:spPr>
        <p:txBody>
          <a:bodyPr/>
          <a:lstStyle/>
          <a:p>
            <a:pPr marL="0" indent="0">
              <a:buNone/>
            </a:pPr>
            <a:r>
              <a:rPr lang="nl-NL" sz="1800" b="1" dirty="0">
                <a:solidFill>
                  <a:srgbClr val="0071BB"/>
                </a:solidFill>
              </a:rPr>
              <a:t>Aandeelhouderschap</a:t>
            </a:r>
          </a:p>
          <a:p>
            <a:r>
              <a:rPr lang="nl-NL" dirty="0"/>
              <a:t>Aandeelhouderschap: vastgelegd in statuten</a:t>
            </a:r>
          </a:p>
          <a:p>
            <a:r>
              <a:rPr lang="nl-NL" dirty="0"/>
              <a:t>Aandelen gebaseerd op inwoneraantal per gemeenten</a:t>
            </a:r>
          </a:p>
          <a:p>
            <a:r>
              <a:rPr lang="nl-NL" dirty="0"/>
              <a:t>Adviesorganen </a:t>
            </a:r>
          </a:p>
          <a:p>
            <a:pPr marL="0" indent="0">
              <a:buNone/>
            </a:pPr>
            <a:endParaRPr lang="nl-NL" dirty="0"/>
          </a:p>
          <a:p>
            <a:pPr marL="0" indent="0">
              <a:buNone/>
            </a:pPr>
            <a:r>
              <a:rPr lang="nl-NL" sz="1800" b="1" dirty="0">
                <a:solidFill>
                  <a:srgbClr val="0071BB"/>
                </a:solidFill>
              </a:rPr>
              <a:t>Dienstverlening </a:t>
            </a:r>
            <a:endParaRPr lang="nl-NL" sz="1800" dirty="0">
              <a:solidFill>
                <a:srgbClr val="0071BB"/>
              </a:solidFill>
            </a:endParaRPr>
          </a:p>
          <a:p>
            <a:r>
              <a:rPr lang="nl-NL" dirty="0"/>
              <a:t>Dienstverleningsovereenkomst (DVO)</a:t>
            </a:r>
          </a:p>
          <a:p>
            <a:r>
              <a:rPr lang="nl-NL" dirty="0"/>
              <a:t>Producten/diensten </a:t>
            </a:r>
          </a:p>
          <a:p>
            <a:r>
              <a:rPr lang="nl-NL" dirty="0"/>
              <a:t>Marktconformiteitstoets </a:t>
            </a:r>
          </a:p>
          <a:p>
            <a:pPr marL="0" indent="0">
              <a:buNone/>
            </a:pPr>
            <a:endParaRPr lang="nl-NL" dirty="0"/>
          </a:p>
          <a:p>
            <a:pPr marL="0" indent="0">
              <a:buNone/>
            </a:pPr>
            <a:r>
              <a:rPr lang="nl-NL" b="1" dirty="0">
                <a:solidFill>
                  <a:srgbClr val="0071BB"/>
                </a:solidFill>
              </a:rPr>
              <a:t>Beleid</a:t>
            </a:r>
            <a:endParaRPr lang="nl-NL" dirty="0"/>
          </a:p>
          <a:p>
            <a:r>
              <a:rPr lang="nl-NL" dirty="0"/>
              <a:t>Financieel beleid</a:t>
            </a:r>
          </a:p>
          <a:p>
            <a:r>
              <a:rPr lang="nl-NL" dirty="0"/>
              <a:t>Prijsbeleid</a:t>
            </a:r>
          </a:p>
          <a:p>
            <a:r>
              <a:rPr lang="nl-NL" dirty="0"/>
              <a:t>Rendementsbeleid </a:t>
            </a:r>
          </a:p>
          <a:p>
            <a:endParaRPr lang="nl-NL" dirty="0"/>
          </a:p>
          <a:p>
            <a:endParaRPr lang="nl-NL" dirty="0"/>
          </a:p>
          <a:p>
            <a:pPr marL="0" indent="0">
              <a:buNone/>
            </a:pPr>
            <a:endParaRPr lang="nl-NL" dirty="0"/>
          </a:p>
        </p:txBody>
      </p:sp>
      <p:pic>
        <p:nvPicPr>
          <p:cNvPr id="5" name="Afbeelding 4" descr="Afbeelding met tekst, schermopname, Lettertype, Rechthoek&#10;&#10;Door AI gegenereerde inhoud is mogelijk onjuist.">
            <a:extLst>
              <a:ext uri="{FF2B5EF4-FFF2-40B4-BE49-F238E27FC236}">
                <a16:creationId xmlns:a16="http://schemas.microsoft.com/office/drawing/2014/main" id="{40758540-CABD-21D0-5DA2-B7584DB3F028}"/>
              </a:ext>
            </a:extLst>
          </p:cNvPr>
          <p:cNvPicPr>
            <a:picLocks noChangeAspect="1"/>
          </p:cNvPicPr>
          <p:nvPr/>
        </p:nvPicPr>
        <p:blipFill>
          <a:blip r:embed="rId3"/>
          <a:stretch>
            <a:fillRect/>
          </a:stretch>
        </p:blipFill>
        <p:spPr>
          <a:xfrm>
            <a:off x="87500" y="1236485"/>
            <a:ext cx="5615468" cy="4147423"/>
          </a:xfrm>
          <a:prstGeom prst="rect">
            <a:avLst/>
          </a:prstGeom>
        </p:spPr>
      </p:pic>
    </p:spTree>
    <p:extLst>
      <p:ext uri="{BB962C8B-B14F-4D97-AF65-F5344CB8AC3E}">
        <p14:creationId xmlns:p14="http://schemas.microsoft.com/office/powerpoint/2010/main" val="3730159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C0E9FF0E-7B8A-FA4A-E0F9-1911732B0D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256" y="1647896"/>
            <a:ext cx="2781437" cy="3442850"/>
          </a:xfrm>
          <a:prstGeom prst="rect">
            <a:avLst/>
          </a:prstGeom>
        </p:spPr>
      </p:pic>
      <p:sp>
        <p:nvSpPr>
          <p:cNvPr id="4" name="Tekstvak 10">
            <a:extLst>
              <a:ext uri="{FF2B5EF4-FFF2-40B4-BE49-F238E27FC236}">
                <a16:creationId xmlns:a16="http://schemas.microsoft.com/office/drawing/2014/main" id="{AC62FC09-5882-20E2-F854-789FCCE6D5A6}"/>
              </a:ext>
            </a:extLst>
          </p:cNvPr>
          <p:cNvSpPr txBox="1"/>
          <p:nvPr/>
        </p:nvSpPr>
        <p:spPr>
          <a:xfrm>
            <a:off x="1078338" y="2738662"/>
            <a:ext cx="2194971" cy="954107"/>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dirty="0">
                <a:ln>
                  <a:noFill/>
                </a:ln>
                <a:solidFill>
                  <a:prstClr val="white"/>
                </a:solidFill>
                <a:effectLst/>
                <a:uLnTx/>
                <a:uFillTx/>
                <a:latin typeface="Arial" charset="0"/>
                <a:ea typeface="Arial" charset="0"/>
                <a:cs typeface="Arial" charset="0"/>
              </a:rPr>
              <a:t>Regionale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dirty="0">
                <a:ln>
                  <a:noFill/>
                </a:ln>
                <a:solidFill>
                  <a:prstClr val="white"/>
                </a:solidFill>
                <a:effectLst/>
                <a:uLnTx/>
                <a:uFillTx/>
                <a:latin typeface="Arial" charset="0"/>
                <a:ea typeface="Arial" charset="0"/>
                <a:cs typeface="Arial" charset="0"/>
              </a:rPr>
              <a:t>afstemming</a:t>
            </a:r>
          </a:p>
        </p:txBody>
      </p:sp>
      <p:graphicFrame>
        <p:nvGraphicFramePr>
          <p:cNvPr id="5" name="Tabel 4">
            <a:extLst>
              <a:ext uri="{FF2B5EF4-FFF2-40B4-BE49-F238E27FC236}">
                <a16:creationId xmlns:a16="http://schemas.microsoft.com/office/drawing/2014/main" id="{7BB0EE28-B10E-10C6-BB96-2729E777CC92}"/>
              </a:ext>
            </a:extLst>
          </p:cNvPr>
          <p:cNvGraphicFramePr>
            <a:graphicFrameLocks noGrp="1"/>
          </p:cNvGraphicFramePr>
          <p:nvPr>
            <p:extLst>
              <p:ext uri="{D42A27DB-BD31-4B8C-83A1-F6EECF244321}">
                <p14:modId xmlns:p14="http://schemas.microsoft.com/office/powerpoint/2010/main" val="132649455"/>
              </p:ext>
            </p:extLst>
          </p:nvPr>
        </p:nvGraphicFramePr>
        <p:xfrm>
          <a:off x="3859775" y="891756"/>
          <a:ext cx="8127999" cy="3987975"/>
        </p:xfrm>
        <a:graphic>
          <a:graphicData uri="http://schemas.openxmlformats.org/drawingml/2006/table">
            <a:tbl>
              <a:tblPr firstRow="1" bandRow="1">
                <a:tableStyleId>{C083E6E3-FA7D-4D7B-A595-EF9225AFEA82}</a:tableStyleId>
              </a:tblPr>
              <a:tblGrid>
                <a:gridCol w="1484923">
                  <a:extLst>
                    <a:ext uri="{9D8B030D-6E8A-4147-A177-3AD203B41FA5}">
                      <a16:colId xmlns:a16="http://schemas.microsoft.com/office/drawing/2014/main" val="465057052"/>
                    </a:ext>
                  </a:extLst>
                </a:gridCol>
                <a:gridCol w="4357076">
                  <a:extLst>
                    <a:ext uri="{9D8B030D-6E8A-4147-A177-3AD203B41FA5}">
                      <a16:colId xmlns:a16="http://schemas.microsoft.com/office/drawing/2014/main" val="1451080251"/>
                    </a:ext>
                  </a:extLst>
                </a:gridCol>
                <a:gridCol w="2286000">
                  <a:extLst>
                    <a:ext uri="{9D8B030D-6E8A-4147-A177-3AD203B41FA5}">
                      <a16:colId xmlns:a16="http://schemas.microsoft.com/office/drawing/2014/main" val="2490179736"/>
                    </a:ext>
                  </a:extLst>
                </a:gridCol>
              </a:tblGrid>
              <a:tr h="771370">
                <a:tc gridSpan="2">
                  <a:txBody>
                    <a:bodyPr/>
                    <a:lstStyle/>
                    <a:p>
                      <a:pPr algn="l"/>
                      <a:r>
                        <a:rPr lang="nl-NL" sz="2400" b="1" dirty="0"/>
                        <a:t>            </a:t>
                      </a:r>
                      <a:r>
                        <a:rPr lang="nl-NL" sz="2000" b="1" dirty="0"/>
                        <a:t>Overlegstructuur</a:t>
                      </a:r>
                      <a:endParaRPr lang="nl-NL" sz="2400" b="1" dirty="0"/>
                    </a:p>
                  </a:txBody>
                  <a:tcPr>
                    <a:lnL>
                      <a:noFill/>
                    </a:lnL>
                    <a:lnR>
                      <a:noFill/>
                    </a:lnR>
                    <a:lnT w="12700" cmpd="sng">
                      <a:noFill/>
                    </a:lnT>
                    <a:lnB w="12700" cmpd="sng">
                      <a:noFill/>
                    </a:lnB>
                    <a:lnTlToBr w="12700" cmpd="sng">
                      <a:noFill/>
                      <a:prstDash val="solid"/>
                    </a:lnTlToBr>
                    <a:lnBlToTr w="12700" cmpd="sng">
                      <a:noFill/>
                      <a:prstDash val="solid"/>
                    </a:lnBlToTr>
                    <a:noFill/>
                  </a:tcPr>
                </a:tc>
                <a:tc hMerge="1">
                  <a:txBody>
                    <a:bodyPr/>
                    <a:lstStyle/>
                    <a:p>
                      <a:endParaRPr lang="nl-NL" sz="1400" b="0" dirty="0"/>
                    </a:p>
                  </a:txBody>
                  <a:tcP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r>
                        <a:rPr lang="nl-NL" sz="2000" b="1" dirty="0"/>
                        <a:t>Frequentie</a:t>
                      </a:r>
                      <a:r>
                        <a:rPr lang="nl-NL" sz="1800" b="1" dirty="0"/>
                        <a:t> </a:t>
                      </a:r>
                      <a:r>
                        <a:rPr lang="nl-NL" sz="1400" b="1" dirty="0"/>
                        <a:t>(minimaal)</a:t>
                      </a:r>
                      <a:endParaRPr lang="nl-NL" sz="1800" b="1" dirty="0"/>
                    </a:p>
                  </a:txBody>
                  <a:tcPr>
                    <a:lnL>
                      <a:noFill/>
                    </a:lnL>
                    <a:lnR>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24025138"/>
                  </a:ext>
                </a:extLst>
              </a:tr>
              <a:tr h="643321">
                <a:tc>
                  <a:txBody>
                    <a:bodyPr/>
                    <a:lstStyle/>
                    <a:p>
                      <a:r>
                        <a:rPr lang="nl-NL" sz="2400" b="1" dirty="0">
                          <a:solidFill>
                            <a:srgbClr val="0071BB"/>
                          </a:solidFill>
                        </a:rPr>
                        <a:t>AVA</a:t>
                      </a:r>
                    </a:p>
                  </a:txBody>
                  <a:tcPr>
                    <a:lnL>
                      <a:noFill/>
                    </a:lnL>
                    <a:lnR>
                      <a:noFill/>
                    </a:lnR>
                    <a:lnT w="12700" cmpd="sng">
                      <a:noFill/>
                    </a:lnT>
                    <a:lnB w="12700" cmpd="sng">
                      <a:noFill/>
                    </a:lnB>
                    <a:lnTlToBr w="12700" cmpd="sng">
                      <a:noFill/>
                      <a:prstDash val="solid"/>
                    </a:lnTlToBr>
                    <a:lnBlToTr w="12700" cmpd="sng">
                      <a:noFill/>
                      <a:prstDash val="solid"/>
                    </a:lnBlToTr>
                    <a:solidFill>
                      <a:srgbClr val="C7D2D4"/>
                    </a:solidFill>
                  </a:tcPr>
                </a:tc>
                <a:tc>
                  <a:txBody>
                    <a:bodyPr/>
                    <a:lstStyle/>
                    <a:p>
                      <a:r>
                        <a:rPr lang="nl-NL" sz="1600" b="0" dirty="0"/>
                        <a:t>Algemene Vergadering van Aandeelhouders</a:t>
                      </a:r>
                    </a:p>
                  </a:txBody>
                  <a:tcPr>
                    <a:lnL>
                      <a:noFill/>
                    </a:lnL>
                    <a:lnR>
                      <a:noFill/>
                    </a:lnR>
                    <a:lnT w="12700" cmpd="sng">
                      <a:noFill/>
                    </a:lnT>
                    <a:lnB w="12700" cmpd="sng">
                      <a:noFill/>
                    </a:lnB>
                    <a:lnTlToBr w="12700" cmpd="sng">
                      <a:noFill/>
                      <a:prstDash val="solid"/>
                    </a:lnTlToBr>
                    <a:lnBlToTr w="12700" cmpd="sng">
                      <a:noFill/>
                      <a:prstDash val="solid"/>
                    </a:lnBlToTr>
                    <a:solidFill>
                      <a:srgbClr val="C7D2D4"/>
                    </a:solidFill>
                  </a:tcPr>
                </a:tc>
                <a:tc>
                  <a:txBody>
                    <a:bodyPr/>
                    <a:lstStyle/>
                    <a:p>
                      <a:r>
                        <a:rPr lang="nl-NL" sz="1400" b="0" dirty="0"/>
                        <a:t>2x per jaar</a:t>
                      </a:r>
                    </a:p>
                  </a:txBody>
                  <a:tcPr>
                    <a:lnL>
                      <a:noFill/>
                    </a:lnL>
                    <a:lnR>
                      <a:noFill/>
                    </a:lnR>
                    <a:lnT w="12700" cmpd="sng">
                      <a:noFill/>
                    </a:lnT>
                    <a:lnB w="12700" cmpd="sng">
                      <a:noFill/>
                    </a:lnB>
                    <a:lnTlToBr w="12700" cmpd="sng">
                      <a:noFill/>
                      <a:prstDash val="solid"/>
                    </a:lnTlToBr>
                    <a:lnBlToTr w="12700" cmpd="sng">
                      <a:noFill/>
                      <a:prstDash val="solid"/>
                    </a:lnBlToTr>
                    <a:solidFill>
                      <a:srgbClr val="C7D2D4"/>
                    </a:solidFill>
                  </a:tcPr>
                </a:tc>
                <a:extLst>
                  <a:ext uri="{0D108BD9-81ED-4DB2-BD59-A6C34878D82A}">
                    <a16:rowId xmlns:a16="http://schemas.microsoft.com/office/drawing/2014/main" val="3335011634"/>
                  </a:ext>
                </a:extLst>
              </a:tr>
              <a:tr h="643321">
                <a:tc>
                  <a:txBody>
                    <a:bodyPr/>
                    <a:lstStyle/>
                    <a:p>
                      <a:r>
                        <a:rPr lang="nl-NL" sz="2400" b="1" dirty="0">
                          <a:solidFill>
                            <a:srgbClr val="9BC419"/>
                          </a:solidFill>
                        </a:rPr>
                        <a:t>GP-B</a:t>
                      </a:r>
                      <a:endParaRPr lang="nl-NL" sz="2400" dirty="0">
                        <a:solidFill>
                          <a:srgbClr val="9BC419"/>
                        </a:solidFill>
                      </a:endParaRPr>
                    </a:p>
                  </a:txBody>
                  <a:tcPr>
                    <a:lnL>
                      <a:noFill/>
                    </a:lnL>
                    <a:lnR>
                      <a:noFill/>
                    </a:lnR>
                    <a:lnT w="12700" cmpd="sng">
                      <a:noFill/>
                    </a:lnT>
                    <a:lnB>
                      <a:noFill/>
                    </a:lnB>
                    <a:lnTlToBr w="12700" cmpd="sng">
                      <a:noFill/>
                      <a:prstDash val="solid"/>
                    </a:lnTlToBr>
                    <a:lnBlToTr w="12700" cmpd="sng">
                      <a:noFill/>
                      <a:prstDash val="solid"/>
                    </a:lnBlToTr>
                    <a:noFill/>
                  </a:tcPr>
                </a:tc>
                <a:tc>
                  <a:txBody>
                    <a:bodyPr/>
                    <a:lstStyle/>
                    <a:p>
                      <a:r>
                        <a:rPr lang="nl-NL" sz="1600" dirty="0"/>
                        <a:t>Grondstoffenplatform – Bestuurlijk</a:t>
                      </a:r>
                    </a:p>
                  </a:txBody>
                  <a:tcPr>
                    <a:lnL>
                      <a:noFill/>
                    </a:lnL>
                    <a:lnR>
                      <a:noFill/>
                    </a:lnR>
                    <a:lnT w="12700" cmpd="sng">
                      <a:noFill/>
                    </a:lnT>
                    <a:lnB>
                      <a:noFill/>
                    </a:lnB>
                    <a:lnTlToBr w="12700" cmpd="sng">
                      <a:noFill/>
                      <a:prstDash val="solid"/>
                    </a:lnTlToBr>
                    <a:lnBlToTr w="12700" cmpd="sng">
                      <a:noFill/>
                      <a:prstDash val="solid"/>
                    </a:lnBlToTr>
                    <a:noFill/>
                  </a:tcPr>
                </a:tc>
                <a:tc>
                  <a:txBody>
                    <a:bodyPr/>
                    <a:lstStyle/>
                    <a:p>
                      <a:r>
                        <a:rPr lang="nl-NL" sz="1400" dirty="0"/>
                        <a:t>2x per jaar</a:t>
                      </a:r>
                    </a:p>
                  </a:txBody>
                  <a:tcPr>
                    <a:lnL>
                      <a:noFill/>
                    </a:lnL>
                    <a:lnR>
                      <a:noFill/>
                    </a:lnR>
                    <a:lnT w="12700" cmpd="sng">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201602227"/>
                  </a:ext>
                </a:extLst>
              </a:tr>
              <a:tr h="643321">
                <a:tc>
                  <a:txBody>
                    <a:bodyPr/>
                    <a:lstStyle/>
                    <a:p>
                      <a:r>
                        <a:rPr lang="nl-NL" sz="2400" b="1" dirty="0">
                          <a:solidFill>
                            <a:srgbClr val="0071BB"/>
                          </a:solidFill>
                        </a:rPr>
                        <a:t>GP-A</a:t>
                      </a:r>
                      <a:endParaRPr lang="nl-NL" sz="2400" dirty="0">
                        <a:solidFill>
                          <a:srgbClr val="0071BB"/>
                        </a:solidFill>
                      </a:endParaRPr>
                    </a:p>
                  </a:txBody>
                  <a:tcPr>
                    <a:lnL>
                      <a:noFill/>
                    </a:lnL>
                    <a:lnR>
                      <a:noFill/>
                    </a:lnR>
                    <a:lnT>
                      <a:noFill/>
                    </a:lnT>
                    <a:lnB>
                      <a:noFill/>
                    </a:lnB>
                    <a:lnTlToBr w="12700" cmpd="sng">
                      <a:noFill/>
                      <a:prstDash val="solid"/>
                    </a:lnTlToBr>
                    <a:lnBlToTr w="12700" cmpd="sng">
                      <a:noFill/>
                      <a:prstDash val="solid"/>
                    </a:lnBlToTr>
                    <a:solidFill>
                      <a:srgbClr val="C7D2D4"/>
                    </a:solidFill>
                  </a:tcPr>
                </a:tc>
                <a:tc>
                  <a:txBody>
                    <a:bodyPr/>
                    <a:lstStyle/>
                    <a:p>
                      <a:r>
                        <a:rPr lang="nl-NL" sz="1600" dirty="0"/>
                        <a:t>Grondstoffenplatform – Ambtelijk </a:t>
                      </a:r>
                    </a:p>
                  </a:txBody>
                  <a:tcPr>
                    <a:lnL>
                      <a:noFill/>
                    </a:lnL>
                    <a:lnR>
                      <a:noFill/>
                    </a:lnR>
                    <a:lnT>
                      <a:noFill/>
                    </a:lnT>
                    <a:lnB>
                      <a:noFill/>
                    </a:lnB>
                    <a:lnTlToBr w="12700" cmpd="sng">
                      <a:noFill/>
                      <a:prstDash val="solid"/>
                    </a:lnTlToBr>
                    <a:lnBlToTr w="12700" cmpd="sng">
                      <a:noFill/>
                      <a:prstDash val="solid"/>
                    </a:lnBlToTr>
                    <a:solidFill>
                      <a:srgbClr val="C7D2D4"/>
                    </a:solidFill>
                  </a:tcPr>
                </a:tc>
                <a:tc>
                  <a:txBody>
                    <a:bodyPr/>
                    <a:lstStyle/>
                    <a:p>
                      <a:r>
                        <a:rPr lang="nl-NL" sz="1400" dirty="0"/>
                        <a:t>4x per jaar</a:t>
                      </a:r>
                    </a:p>
                  </a:txBody>
                  <a:tcPr>
                    <a:lnL>
                      <a:noFill/>
                    </a:lnL>
                    <a:lnR>
                      <a:noFill/>
                    </a:lnR>
                    <a:lnT>
                      <a:noFill/>
                    </a:lnT>
                    <a:lnB>
                      <a:noFill/>
                    </a:lnB>
                    <a:lnTlToBr w="12700" cmpd="sng">
                      <a:noFill/>
                      <a:prstDash val="solid"/>
                    </a:lnTlToBr>
                    <a:lnBlToTr w="12700" cmpd="sng">
                      <a:noFill/>
                      <a:prstDash val="solid"/>
                    </a:lnBlToTr>
                    <a:solidFill>
                      <a:srgbClr val="C7D2D4"/>
                    </a:solidFill>
                  </a:tcPr>
                </a:tc>
                <a:extLst>
                  <a:ext uri="{0D108BD9-81ED-4DB2-BD59-A6C34878D82A}">
                    <a16:rowId xmlns:a16="http://schemas.microsoft.com/office/drawing/2014/main" val="911957697"/>
                  </a:ext>
                </a:extLst>
              </a:tr>
              <a:tr h="643321">
                <a:tc>
                  <a:txBody>
                    <a:bodyPr/>
                    <a:lstStyle/>
                    <a:p>
                      <a:r>
                        <a:rPr lang="nl-NL" sz="2400" b="1" dirty="0">
                          <a:solidFill>
                            <a:srgbClr val="9BC419"/>
                          </a:solidFill>
                        </a:rPr>
                        <a:t>FC</a:t>
                      </a:r>
                      <a:endParaRPr lang="nl-NL" sz="2400" dirty="0">
                        <a:solidFill>
                          <a:srgbClr val="9BC419"/>
                        </a:solidFill>
                      </a:endParaRPr>
                    </a:p>
                  </a:txBody>
                  <a:tcPr>
                    <a:lnL>
                      <a:noFill/>
                    </a:lnL>
                    <a:lnR>
                      <a:noFill/>
                    </a:lnR>
                    <a:lnT>
                      <a:noFill/>
                    </a:lnT>
                    <a:lnB>
                      <a:noFill/>
                    </a:lnB>
                    <a:lnTlToBr w="12700" cmpd="sng">
                      <a:noFill/>
                      <a:prstDash val="solid"/>
                    </a:lnTlToBr>
                    <a:lnBlToTr w="12700" cmpd="sng">
                      <a:noFill/>
                      <a:prstDash val="solid"/>
                    </a:lnBlToTr>
                    <a:noFill/>
                  </a:tcPr>
                </a:tc>
                <a:tc>
                  <a:txBody>
                    <a:bodyPr/>
                    <a:lstStyle/>
                    <a:p>
                      <a:r>
                        <a:rPr lang="nl-NL" sz="1600" dirty="0"/>
                        <a:t>Financiële commissie </a:t>
                      </a:r>
                    </a:p>
                  </a:txBody>
                  <a:tcPr>
                    <a:lnL>
                      <a:noFill/>
                    </a:lnL>
                    <a:lnR>
                      <a:noFill/>
                    </a:lnR>
                    <a:lnT>
                      <a:noFill/>
                    </a:lnT>
                    <a:lnB>
                      <a:noFill/>
                    </a:lnB>
                    <a:lnTlToBr w="12700" cmpd="sng">
                      <a:noFill/>
                      <a:prstDash val="solid"/>
                    </a:lnTlToBr>
                    <a:lnBlToTr w="12700" cmpd="sng">
                      <a:noFill/>
                      <a:prstDash val="solid"/>
                    </a:lnBlToTr>
                    <a:noFill/>
                  </a:tcPr>
                </a:tc>
                <a:tc>
                  <a:txBody>
                    <a:bodyPr/>
                    <a:lstStyle/>
                    <a:p>
                      <a:r>
                        <a:rPr lang="nl-NL" sz="1400" dirty="0"/>
                        <a:t>2x per jaar</a:t>
                      </a:r>
                    </a:p>
                  </a:txBody>
                  <a:tcP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839259070"/>
                  </a:ext>
                </a:extLst>
              </a:tr>
              <a:tr h="643321">
                <a:tc>
                  <a:txBody>
                    <a:bodyPr/>
                    <a:lstStyle/>
                    <a:p>
                      <a:r>
                        <a:rPr lang="nl-NL" sz="2400" b="1" dirty="0">
                          <a:solidFill>
                            <a:srgbClr val="0071BB"/>
                          </a:solidFill>
                        </a:rPr>
                        <a:t>OO</a:t>
                      </a:r>
                      <a:r>
                        <a:rPr lang="nl-NL" sz="1800" dirty="0"/>
                        <a:t>	</a:t>
                      </a:r>
                      <a:endParaRPr lang="nl-NL" dirty="0"/>
                    </a:p>
                  </a:txBody>
                  <a:tcPr>
                    <a:lnL>
                      <a:noFill/>
                    </a:lnL>
                    <a:lnR>
                      <a:noFill/>
                    </a:lnR>
                    <a:lnT>
                      <a:noFill/>
                    </a:lnT>
                    <a:lnB w="12700" cmpd="sng">
                      <a:noFill/>
                    </a:lnB>
                    <a:lnTlToBr w="12700" cmpd="sng">
                      <a:noFill/>
                      <a:prstDash val="solid"/>
                    </a:lnTlToBr>
                    <a:lnBlToTr w="12700" cmpd="sng">
                      <a:noFill/>
                      <a:prstDash val="solid"/>
                    </a:lnBlToTr>
                    <a:solidFill>
                      <a:srgbClr val="C7D2D4"/>
                    </a:solidFill>
                  </a:tcPr>
                </a:tc>
                <a:tc>
                  <a:txBody>
                    <a:bodyPr/>
                    <a:lstStyle/>
                    <a:p>
                      <a:r>
                        <a:rPr lang="nl-NL" sz="1600" dirty="0"/>
                        <a:t>Operationeel Overleg</a:t>
                      </a:r>
                    </a:p>
                  </a:txBody>
                  <a:tcPr>
                    <a:lnL>
                      <a:noFill/>
                    </a:lnL>
                    <a:lnR>
                      <a:noFill/>
                    </a:lnR>
                    <a:lnT>
                      <a:noFill/>
                    </a:lnT>
                    <a:lnB w="12700" cmpd="sng">
                      <a:noFill/>
                    </a:lnB>
                    <a:lnTlToBr w="12700" cmpd="sng">
                      <a:noFill/>
                      <a:prstDash val="solid"/>
                    </a:lnTlToBr>
                    <a:lnBlToTr w="12700" cmpd="sng">
                      <a:noFill/>
                      <a:prstDash val="solid"/>
                    </a:lnBlToTr>
                    <a:solidFill>
                      <a:srgbClr val="C7D2D4"/>
                    </a:solidFill>
                  </a:tcPr>
                </a:tc>
                <a:tc>
                  <a:txBody>
                    <a:bodyPr/>
                    <a:lstStyle/>
                    <a:p>
                      <a:r>
                        <a:rPr lang="nl-NL" sz="1400" dirty="0"/>
                        <a:t>Maatwerk</a:t>
                      </a:r>
                    </a:p>
                  </a:txBody>
                  <a:tcPr>
                    <a:lnL>
                      <a:noFill/>
                    </a:lnL>
                    <a:lnR>
                      <a:noFill/>
                    </a:lnR>
                    <a:lnT>
                      <a:noFill/>
                    </a:lnT>
                    <a:lnB w="12700" cmpd="sng">
                      <a:noFill/>
                    </a:lnB>
                    <a:lnTlToBr w="12700" cmpd="sng">
                      <a:noFill/>
                      <a:prstDash val="solid"/>
                    </a:lnTlToBr>
                    <a:lnBlToTr w="12700" cmpd="sng">
                      <a:noFill/>
                      <a:prstDash val="solid"/>
                    </a:lnBlToTr>
                    <a:solidFill>
                      <a:srgbClr val="C7D2D4"/>
                    </a:solidFill>
                  </a:tcPr>
                </a:tc>
                <a:extLst>
                  <a:ext uri="{0D108BD9-81ED-4DB2-BD59-A6C34878D82A}">
                    <a16:rowId xmlns:a16="http://schemas.microsoft.com/office/drawing/2014/main" val="3621527398"/>
                  </a:ext>
                </a:extLst>
              </a:tr>
            </a:tbl>
          </a:graphicData>
        </a:graphic>
      </p:graphicFrame>
    </p:spTree>
    <p:extLst>
      <p:ext uri="{BB962C8B-B14F-4D97-AF65-F5344CB8AC3E}">
        <p14:creationId xmlns:p14="http://schemas.microsoft.com/office/powerpoint/2010/main" val="19384938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5050" cy="6858000"/>
          </a:xfrm>
          <a:prstGeom prst="rect">
            <a:avLst/>
          </a:prstGeom>
        </p:spPr>
      </p:pic>
      <p:sp>
        <p:nvSpPr>
          <p:cNvPr id="2" name="Titel 1">
            <a:extLst>
              <a:ext uri="{FF2B5EF4-FFF2-40B4-BE49-F238E27FC236}">
                <a16:creationId xmlns:a16="http://schemas.microsoft.com/office/drawing/2014/main" id="{DC1A1454-A2ED-9063-0DFF-40EE27D0B0C1}"/>
              </a:ext>
            </a:extLst>
          </p:cNvPr>
          <p:cNvSpPr>
            <a:spLocks noGrp="1"/>
          </p:cNvSpPr>
          <p:nvPr>
            <p:ph type="title"/>
          </p:nvPr>
        </p:nvSpPr>
        <p:spPr>
          <a:xfrm>
            <a:off x="4819084" y="3953381"/>
            <a:ext cx="9624059" cy="479195"/>
          </a:xfrm>
        </p:spPr>
        <p:txBody>
          <a:bodyPr/>
          <a:lstStyle/>
          <a:p>
            <a:r>
              <a:rPr lang="nl-NL" dirty="0"/>
              <a:t>Vragen? </a:t>
            </a:r>
          </a:p>
        </p:txBody>
      </p:sp>
    </p:spTree>
    <p:extLst>
      <p:ext uri="{BB962C8B-B14F-4D97-AF65-F5344CB8AC3E}">
        <p14:creationId xmlns:p14="http://schemas.microsoft.com/office/powerpoint/2010/main" val="3832482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Afbeelding 6" descr="Afbeelding met schermopname&#10;&#10;Automatisch gegenereerde beschrijving">
            <a:extLst>
              <a:ext uri="{FF2B5EF4-FFF2-40B4-BE49-F238E27FC236}">
                <a16:creationId xmlns:a16="http://schemas.microsoft.com/office/drawing/2014/main" id="{38CEB148-EF38-0294-0B60-88D8FC0BB0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72381"/>
            <a:ext cx="12192000" cy="431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Missie en visie</a:t>
            </a:r>
          </a:p>
        </p:txBody>
      </p:sp>
      <p:sp>
        <p:nvSpPr>
          <p:cNvPr id="3" name="Tijdelijke aanduiding voor tekst 2"/>
          <p:cNvSpPr>
            <a:spLocks noGrp="1"/>
          </p:cNvSpPr>
          <p:nvPr>
            <p:ph type="body" idx="10"/>
          </p:nvPr>
        </p:nvSpPr>
        <p:spPr>
          <a:xfrm>
            <a:off x="606084" y="1480842"/>
            <a:ext cx="3991083" cy="4373858"/>
          </a:xfrm>
        </p:spPr>
        <p:txBody>
          <a:bodyPr/>
          <a:lstStyle/>
          <a:p>
            <a:r>
              <a:rPr lang="nl-NL" sz="3200" b="1" dirty="0">
                <a:solidFill>
                  <a:srgbClr val="9BC419"/>
                </a:solidFill>
              </a:rPr>
              <a:t>MISSIE</a:t>
            </a:r>
          </a:p>
          <a:p>
            <a:pPr marL="0" indent="0">
              <a:buNone/>
            </a:pPr>
            <a:r>
              <a:rPr lang="nl-NL" b="1" dirty="0"/>
              <a:t>Cyclus is voor gemeenten, hun inwoners en bedrijven, de schakel tussen afval en de opwerking tot waardevolle grondstoffen. Wij werken op een maatschappelijk verantwoorde manier aan een schone en veilige leefomgeving.</a:t>
            </a:r>
          </a:p>
        </p:txBody>
      </p:sp>
      <p:sp>
        <p:nvSpPr>
          <p:cNvPr id="7" name="Tekstvak 10"/>
          <p:cNvSpPr txBox="1"/>
          <p:nvPr/>
        </p:nvSpPr>
        <p:spPr>
          <a:xfrm>
            <a:off x="672215" y="3140865"/>
            <a:ext cx="2680241" cy="707886"/>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4000" b="1" i="0" u="none" strike="noStrike" kern="1200" cap="none" spc="0" normalizeH="0" baseline="0" noProof="0" dirty="0">
                <a:ln>
                  <a:noFill/>
                </a:ln>
                <a:solidFill>
                  <a:prstClr val="white"/>
                </a:solidFill>
                <a:effectLst/>
                <a:uLnTx/>
                <a:uFillTx/>
                <a:latin typeface="Arial" charset="0"/>
                <a:ea typeface="Arial" charset="0"/>
                <a:cs typeface="Arial" charset="0"/>
              </a:rPr>
              <a:t>Cyclus</a:t>
            </a:r>
          </a:p>
        </p:txBody>
      </p:sp>
      <p:sp>
        <p:nvSpPr>
          <p:cNvPr id="10" name="Tijdelijke aanduiding voor tekst 2">
            <a:extLst>
              <a:ext uri="{FF2B5EF4-FFF2-40B4-BE49-F238E27FC236}">
                <a16:creationId xmlns:a16="http://schemas.microsoft.com/office/drawing/2014/main" id="{9342AF38-EA3B-4198-ACE5-90C5E094DF4D}"/>
              </a:ext>
            </a:extLst>
          </p:cNvPr>
          <p:cNvSpPr txBox="1">
            <a:spLocks/>
          </p:cNvSpPr>
          <p:nvPr/>
        </p:nvSpPr>
        <p:spPr>
          <a:xfrm>
            <a:off x="6096000" y="1486620"/>
            <a:ext cx="3991083" cy="4373858"/>
          </a:xfrm>
          <a:prstGeom prst="rect">
            <a:avLst/>
          </a:prstGeom>
        </p:spPr>
        <p:txBody>
          <a:bodyPr/>
          <a:lstStyle>
            <a:lvl1pPr marL="285750" indent="-285750" algn="l" defTabSz="914400" rtl="0" eaLnBrk="1" latinLnBrk="0" hangingPunct="1">
              <a:lnSpc>
                <a:spcPct val="90000"/>
              </a:lnSpc>
              <a:spcBef>
                <a:spcPts val="1000"/>
              </a:spcBef>
              <a:buFontTx/>
              <a:buBlip>
                <a:blip r:embed="rId2"/>
              </a:buBlip>
              <a:defRPr sz="1500" kern="1200" baseline="0">
                <a:solidFill>
                  <a:srgbClr val="273135"/>
                </a:solidFill>
                <a:latin typeface="+mn-lt"/>
                <a:ea typeface="+mn-ea"/>
                <a:cs typeface="+mn-cs"/>
              </a:defRPr>
            </a:lvl1pPr>
            <a:lvl2pPr marL="457200" indent="0" algn="l" defTabSz="914400" rtl="0" eaLnBrk="1" latinLnBrk="0" hangingPunct="1">
              <a:lnSpc>
                <a:spcPct val="90000"/>
              </a:lnSpc>
              <a:spcBef>
                <a:spcPts val="500"/>
              </a:spcBef>
              <a:buFont typeface="Arial"/>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a:buNone/>
              <a:defRPr sz="1600" kern="1200">
                <a:solidFill>
                  <a:schemeClr val="tx1">
                    <a:tint val="75000"/>
                  </a:schemeClr>
                </a:solidFill>
                <a:latin typeface="+mn-lt"/>
                <a:ea typeface="+mn-ea"/>
                <a:cs typeface="+mn-cs"/>
              </a:defRPr>
            </a:lvl9pPr>
          </a:lstStyle>
          <a:p>
            <a:pPr marL="285750" marR="0" lvl="0" indent="-285750" algn="l" defTabSz="914400" rtl="0" eaLnBrk="1" fontAlgn="auto" latinLnBrk="0" hangingPunct="1">
              <a:lnSpc>
                <a:spcPct val="90000"/>
              </a:lnSpc>
              <a:spcBef>
                <a:spcPts val="1000"/>
              </a:spcBef>
              <a:spcAft>
                <a:spcPts val="0"/>
              </a:spcAft>
              <a:buClrTx/>
              <a:buSzTx/>
              <a:buFontTx/>
              <a:buBlip>
                <a:blip r:embed="rId2"/>
              </a:buBlip>
              <a:tabLst/>
              <a:defRPr/>
            </a:pPr>
            <a:r>
              <a:rPr kumimoji="0" lang="nl-NL" sz="3200" b="1" i="0" u="none" strike="noStrike" kern="1200" cap="none" spc="0" normalizeH="0" baseline="0" noProof="0" dirty="0">
                <a:ln>
                  <a:noFill/>
                </a:ln>
                <a:solidFill>
                  <a:srgbClr val="0071BB"/>
                </a:solidFill>
                <a:effectLst/>
                <a:uLnTx/>
                <a:uFillTx/>
                <a:latin typeface="Arial" panose="020B0604020202020204"/>
                <a:ea typeface="+mn-ea"/>
                <a:cs typeface="+mn-cs"/>
              </a:rPr>
              <a:t>VISIE</a:t>
            </a:r>
          </a:p>
          <a:p>
            <a:pPr marL="0" marR="0" lvl="0" indent="0" algn="l" defTabSz="914400" rtl="0" eaLnBrk="1" fontAlgn="auto" latinLnBrk="0" hangingPunct="1">
              <a:lnSpc>
                <a:spcPct val="90000"/>
              </a:lnSpc>
              <a:spcBef>
                <a:spcPts val="1000"/>
              </a:spcBef>
              <a:spcAft>
                <a:spcPts val="0"/>
              </a:spcAft>
              <a:buClrTx/>
              <a:buSzTx/>
              <a:buFontTx/>
              <a:buNone/>
              <a:tabLst/>
              <a:defRPr/>
            </a:pPr>
            <a:r>
              <a:rPr kumimoji="0" lang="nl-NL" sz="2800" b="1" i="1" u="none" strike="noStrike" kern="1200" cap="none" spc="0" normalizeH="0" baseline="0" noProof="0" dirty="0">
                <a:ln>
                  <a:noFill/>
                </a:ln>
                <a:solidFill>
                  <a:srgbClr val="273135"/>
                </a:solidFill>
                <a:effectLst/>
                <a:uLnTx/>
                <a:uFillTx/>
                <a:latin typeface="Arial" panose="020B0604020202020204"/>
                <a:ea typeface="+mn-ea"/>
                <a:cs typeface="+mn-cs"/>
              </a:rPr>
              <a:t>Samen naar een circulaire economie zonder afval, met waardevolle grondstoffen.</a:t>
            </a:r>
          </a:p>
        </p:txBody>
      </p:sp>
      <p:cxnSp>
        <p:nvCxnSpPr>
          <p:cNvPr id="13" name="Rechte verbindingslijn 12">
            <a:extLst>
              <a:ext uri="{FF2B5EF4-FFF2-40B4-BE49-F238E27FC236}">
                <a16:creationId xmlns:a16="http://schemas.microsoft.com/office/drawing/2014/main" id="{D334D0E5-314B-4774-A2A5-6CF2E01862F6}"/>
              </a:ext>
            </a:extLst>
          </p:cNvPr>
          <p:cNvCxnSpPr>
            <a:cxnSpLocks/>
          </p:cNvCxnSpPr>
          <p:nvPr/>
        </p:nvCxnSpPr>
        <p:spPr>
          <a:xfrm flipH="1">
            <a:off x="4917518" y="1058795"/>
            <a:ext cx="537779" cy="4628941"/>
          </a:xfrm>
          <a:prstGeom prst="line">
            <a:avLst/>
          </a:prstGeom>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2769343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el 1">
            <a:extLst>
              <a:ext uri="{FF2B5EF4-FFF2-40B4-BE49-F238E27FC236}">
                <a16:creationId xmlns:a16="http://schemas.microsoft.com/office/drawing/2014/main" id="{4334A1B8-DB69-5FC7-819A-CA34C5DAA55C}"/>
              </a:ext>
            </a:extLst>
          </p:cNvPr>
          <p:cNvSpPr>
            <a:spLocks noGrp="1" noChangeArrowheads="1"/>
          </p:cNvSpPr>
          <p:nvPr>
            <p:ph type="title"/>
          </p:nvPr>
        </p:nvSpPr>
        <p:spPr bwMode="auto">
          <a:xfrm>
            <a:off x="1920875" y="500063"/>
            <a:ext cx="9623425" cy="4794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nl-NL" altLang="nl-NL" dirty="0"/>
              <a:t>Even voorstellen  						</a:t>
            </a:r>
            <a:r>
              <a:rPr lang="nl-NL" altLang="nl-NL" sz="1400" b="0" i="1" dirty="0"/>
              <a:t>cijfers anno 2024</a:t>
            </a:r>
            <a:endParaRPr lang="nl-NL" altLang="nl-NL" b="0" i="1" dirty="0"/>
          </a:p>
        </p:txBody>
      </p:sp>
      <p:sp>
        <p:nvSpPr>
          <p:cNvPr id="9219" name="Tijdelijke aanduiding voor tekst 2">
            <a:extLst>
              <a:ext uri="{FF2B5EF4-FFF2-40B4-BE49-F238E27FC236}">
                <a16:creationId xmlns:a16="http://schemas.microsoft.com/office/drawing/2014/main" id="{55C72DB3-BBA6-CF09-85CE-31E23E1F30D3}"/>
              </a:ext>
            </a:extLst>
          </p:cNvPr>
          <p:cNvSpPr>
            <a:spLocks noGrp="1" noChangeArrowheads="1"/>
          </p:cNvSpPr>
          <p:nvPr>
            <p:ph type="body" idx="10"/>
          </p:nvPr>
        </p:nvSpPr>
        <p:spPr bwMode="auto">
          <a:xfrm>
            <a:off x="1744663" y="1360488"/>
            <a:ext cx="4321175" cy="1296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nSpc>
                <a:spcPct val="100000"/>
              </a:lnSpc>
              <a:buFontTx/>
              <a:buNone/>
            </a:pPr>
            <a:r>
              <a:rPr lang="nl-NL" altLang="nl-NL" sz="2800" b="1" dirty="0">
                <a:solidFill>
                  <a:srgbClr val="E30413"/>
                </a:solidFill>
              </a:rPr>
              <a:t>11</a:t>
            </a:r>
            <a:r>
              <a:rPr lang="nl-NL" altLang="nl-NL" sz="2000" dirty="0"/>
              <a:t> gemeentelijke opdrachtgevers</a:t>
            </a:r>
          </a:p>
          <a:p>
            <a:pPr marL="0" indent="0">
              <a:lnSpc>
                <a:spcPct val="100000"/>
              </a:lnSpc>
              <a:buFontTx/>
              <a:buNone/>
            </a:pPr>
            <a:r>
              <a:rPr lang="nl-NL" altLang="nl-NL" sz="2800" b="1" dirty="0">
                <a:solidFill>
                  <a:srgbClr val="E30413"/>
                </a:solidFill>
              </a:rPr>
              <a:t>9</a:t>
            </a:r>
            <a:r>
              <a:rPr lang="nl-NL" altLang="nl-NL" sz="2000" b="1" dirty="0">
                <a:solidFill>
                  <a:srgbClr val="E30413"/>
                </a:solidFill>
              </a:rPr>
              <a:t> </a:t>
            </a:r>
            <a:r>
              <a:rPr lang="nl-NL" altLang="nl-NL" sz="2000" dirty="0"/>
              <a:t>aandeelhouders</a:t>
            </a:r>
          </a:p>
        </p:txBody>
      </p:sp>
      <p:sp>
        <p:nvSpPr>
          <p:cNvPr id="9220" name="Tekstvak 3">
            <a:extLst>
              <a:ext uri="{FF2B5EF4-FFF2-40B4-BE49-F238E27FC236}">
                <a16:creationId xmlns:a16="http://schemas.microsoft.com/office/drawing/2014/main" id="{C3552994-79AD-1E6C-1C1C-F5A32DBF4B00}"/>
              </a:ext>
            </a:extLst>
          </p:cNvPr>
          <p:cNvSpPr txBox="1">
            <a:spLocks noChangeArrowheads="1"/>
          </p:cNvSpPr>
          <p:nvPr/>
        </p:nvSpPr>
        <p:spPr bwMode="auto">
          <a:xfrm>
            <a:off x="7629525" y="1314450"/>
            <a:ext cx="3722688" cy="123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nl-NL" altLang="nl-NL" sz="2800" b="1" i="0" u="none" strike="noStrike" kern="1200" cap="none" spc="0" normalizeH="0" baseline="0" noProof="0" dirty="0">
                <a:ln>
                  <a:noFill/>
                </a:ln>
                <a:solidFill>
                  <a:srgbClr val="9BC419"/>
                </a:solidFill>
                <a:effectLst/>
                <a:uLnTx/>
                <a:uFillTx/>
                <a:latin typeface="Arial" panose="020B0604020202020204" pitchFamily="34" charset="0"/>
                <a:ea typeface="+mn-ea"/>
                <a:cs typeface="+mn-cs"/>
              </a:rPr>
              <a:t>459.667</a:t>
            </a:r>
            <a:r>
              <a:rPr kumimoji="0" lang="nl-NL" altLang="nl-NL"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inwoners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nl-NL" altLang="nl-NL" sz="2800" b="1" i="0" u="none" strike="noStrike" kern="1200" cap="none" spc="0" normalizeH="0" baseline="0" noProof="0" dirty="0">
                <a:ln>
                  <a:noFill/>
                </a:ln>
                <a:solidFill>
                  <a:srgbClr val="9BC419"/>
                </a:solidFill>
                <a:effectLst/>
                <a:uLnTx/>
                <a:uFillTx/>
                <a:latin typeface="Arial" panose="020B0604020202020204" pitchFamily="34" charset="0"/>
                <a:ea typeface="+mn-ea"/>
                <a:cs typeface="+mn-cs"/>
              </a:rPr>
              <a:t>197.529</a:t>
            </a:r>
            <a:r>
              <a:rPr kumimoji="0" lang="nl-NL" altLang="nl-NL"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huisaansluitingen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nl-NL" altLang="nl-NL"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9221" name="Tekstvak 5">
            <a:extLst>
              <a:ext uri="{FF2B5EF4-FFF2-40B4-BE49-F238E27FC236}">
                <a16:creationId xmlns:a16="http://schemas.microsoft.com/office/drawing/2014/main" id="{BCFBC751-8EDA-9690-8CE7-1E66D754C1A6}"/>
              </a:ext>
            </a:extLst>
          </p:cNvPr>
          <p:cNvSpPr txBox="1">
            <a:spLocks noChangeArrowheads="1"/>
          </p:cNvSpPr>
          <p:nvPr/>
        </p:nvSpPr>
        <p:spPr bwMode="auto">
          <a:xfrm>
            <a:off x="1236663" y="2778125"/>
            <a:ext cx="3140075"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nl-NL" altLang="nl-NL" sz="2800" b="1" i="0" u="none" strike="noStrike" kern="1200" cap="none" spc="0" normalizeH="0" baseline="0" noProof="0">
                <a:ln>
                  <a:noFill/>
                </a:ln>
                <a:solidFill>
                  <a:srgbClr val="0071BB"/>
                </a:solidFill>
                <a:effectLst/>
                <a:uLnTx/>
                <a:uFillTx/>
                <a:latin typeface="Arial" panose="020B0604020202020204" pitchFamily="34" charset="0"/>
                <a:ea typeface="+mn-ea"/>
                <a:cs typeface="+mn-cs"/>
              </a:rPr>
              <a:t>270 </a:t>
            </a:r>
            <a:r>
              <a:rPr kumimoji="0" lang="nl-NL" altLang="nl-NL" sz="1800" b="1" i="0" u="none" strike="noStrike" kern="1200" cap="none" spc="0" normalizeH="0" baseline="0" noProof="0">
                <a:ln>
                  <a:noFill/>
                </a:ln>
                <a:solidFill>
                  <a:prstClr val="black"/>
                </a:solidFill>
                <a:effectLst/>
                <a:uLnTx/>
                <a:uFillTx/>
                <a:latin typeface="Arial" panose="020B0604020202020204" pitchFamily="34" charset="0"/>
                <a:ea typeface="+mn-ea"/>
                <a:cs typeface="+mn-cs"/>
              </a:rPr>
              <a:t>professionals</a:t>
            </a:r>
            <a:endParaRPr kumimoji="0" lang="nl-NL" altLang="nl-NL"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22" name="Tekstvak 7">
            <a:extLst>
              <a:ext uri="{FF2B5EF4-FFF2-40B4-BE49-F238E27FC236}">
                <a16:creationId xmlns:a16="http://schemas.microsoft.com/office/drawing/2014/main" id="{FC79D072-224C-C8FD-04E0-C4E61872C8E9}"/>
              </a:ext>
            </a:extLst>
          </p:cNvPr>
          <p:cNvSpPr txBox="1">
            <a:spLocks noChangeArrowheads="1"/>
          </p:cNvSpPr>
          <p:nvPr/>
        </p:nvSpPr>
        <p:spPr bwMode="auto">
          <a:xfrm>
            <a:off x="5181600" y="2862263"/>
            <a:ext cx="2982913"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nl-NL" altLang="nl-NL" sz="2800" b="1" i="0" u="none" strike="noStrike" kern="1200" cap="none" spc="0" normalizeH="0" baseline="0" noProof="0">
                <a:ln>
                  <a:noFill/>
                </a:ln>
                <a:solidFill>
                  <a:srgbClr val="273135"/>
                </a:solidFill>
                <a:effectLst/>
                <a:uLnTx/>
                <a:uFillTx/>
                <a:latin typeface="Arial" panose="020B0604020202020204" pitchFamily="34" charset="0"/>
                <a:ea typeface="+mn-ea"/>
                <a:cs typeface="+mn-cs"/>
              </a:rPr>
              <a:t>47,8</a:t>
            </a:r>
            <a:r>
              <a:rPr kumimoji="0" lang="nl-NL" altLang="nl-NL"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 omzet</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nl-NL" altLang="nl-NL"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23" name="Tekstvak 9">
            <a:extLst>
              <a:ext uri="{FF2B5EF4-FFF2-40B4-BE49-F238E27FC236}">
                <a16:creationId xmlns:a16="http://schemas.microsoft.com/office/drawing/2014/main" id="{EFE72A27-8696-00B4-C7C2-2C192BBF5E57}"/>
              </a:ext>
            </a:extLst>
          </p:cNvPr>
          <p:cNvSpPr txBox="1">
            <a:spLocks noChangeArrowheads="1"/>
          </p:cNvSpPr>
          <p:nvPr/>
        </p:nvSpPr>
        <p:spPr bwMode="auto">
          <a:xfrm>
            <a:off x="1339850" y="3819525"/>
            <a:ext cx="59944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nl-NL" altLang="nl-NL" sz="2800" b="1" i="0" u="none" strike="noStrike" kern="1200" cap="none" spc="0" normalizeH="0" baseline="0" noProof="0" dirty="0">
                <a:ln>
                  <a:noFill/>
                </a:ln>
                <a:solidFill>
                  <a:srgbClr val="9BC419"/>
                </a:solidFill>
                <a:effectLst/>
                <a:uLnTx/>
                <a:uFillTx/>
                <a:latin typeface="Arial" panose="020B0604020202020204" pitchFamily="34" charset="0"/>
                <a:ea typeface="+mn-ea"/>
                <a:cs typeface="+mn-cs"/>
              </a:rPr>
              <a:t>243.409</a:t>
            </a:r>
            <a:r>
              <a:rPr kumimoji="0" lang="nl-NL" altLang="nl-NL"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minicontainers in beheer</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nl-NL" altLang="nl-NL" sz="2800" b="1" i="0" u="none" strike="noStrike" kern="1200" cap="none" spc="0" normalizeH="0" baseline="0" noProof="0" dirty="0">
                <a:ln>
                  <a:noFill/>
                </a:ln>
                <a:solidFill>
                  <a:srgbClr val="9BC419"/>
                </a:solidFill>
                <a:effectLst/>
                <a:uLnTx/>
                <a:uFillTx/>
                <a:latin typeface="Arial" panose="020B0604020202020204" pitchFamily="34" charset="0"/>
                <a:ea typeface="+mn-ea"/>
                <a:cs typeface="+mn-cs"/>
              </a:rPr>
              <a:t>3.700</a:t>
            </a:r>
            <a:r>
              <a:rPr kumimoji="0" lang="nl-NL" altLang="nl-NL"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verzamelcontainers in beheer</a:t>
            </a:r>
          </a:p>
        </p:txBody>
      </p:sp>
      <p:sp>
        <p:nvSpPr>
          <p:cNvPr id="9224" name="Tekstvak 10">
            <a:extLst>
              <a:ext uri="{FF2B5EF4-FFF2-40B4-BE49-F238E27FC236}">
                <a16:creationId xmlns:a16="http://schemas.microsoft.com/office/drawing/2014/main" id="{94CE1B98-F470-8A1E-F856-6E68B5C236D0}"/>
              </a:ext>
            </a:extLst>
          </p:cNvPr>
          <p:cNvSpPr txBox="1">
            <a:spLocks noChangeArrowheads="1"/>
          </p:cNvSpPr>
          <p:nvPr/>
        </p:nvSpPr>
        <p:spPr bwMode="auto">
          <a:xfrm>
            <a:off x="9438904" y="2544763"/>
            <a:ext cx="3611562"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nl-NL" altLang="nl-NL" sz="2800" b="1" i="0" u="none" strike="noStrike" kern="1200" cap="none" spc="0" normalizeH="0" baseline="0" noProof="0" dirty="0">
                <a:ln>
                  <a:noFill/>
                </a:ln>
                <a:solidFill>
                  <a:srgbClr val="0071BB"/>
                </a:solidFill>
                <a:effectLst/>
                <a:uLnTx/>
                <a:uFillTx/>
                <a:latin typeface="Arial" panose="020B0604020202020204" pitchFamily="34" charset="0"/>
                <a:ea typeface="+mn-ea"/>
                <a:cs typeface="+mn-cs"/>
              </a:rPr>
              <a:t>6</a:t>
            </a:r>
            <a:r>
              <a:rPr kumimoji="0" lang="nl-NL" altLang="nl-NL"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zijladers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nl-NL" altLang="nl-NL" sz="2800" b="1" i="0" u="none" strike="noStrike" kern="1200" cap="none" spc="0" normalizeH="0" baseline="0" noProof="0" dirty="0">
                <a:ln>
                  <a:noFill/>
                </a:ln>
                <a:solidFill>
                  <a:srgbClr val="0071BB"/>
                </a:solidFill>
                <a:effectLst/>
                <a:uLnTx/>
                <a:uFillTx/>
                <a:latin typeface="Arial" panose="020B0604020202020204" pitchFamily="34" charset="0"/>
                <a:ea typeface="+mn-ea"/>
                <a:cs typeface="+mn-cs"/>
              </a:rPr>
              <a:t>23</a:t>
            </a:r>
            <a:r>
              <a:rPr kumimoji="0" lang="nl-NL" altLang="nl-NL"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achterladers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nl-NL" altLang="nl-NL" sz="2800" b="1" i="0" u="none" strike="noStrike" kern="1200" cap="none" spc="0" normalizeH="0" baseline="0" noProof="0" dirty="0">
                <a:ln>
                  <a:noFill/>
                </a:ln>
                <a:solidFill>
                  <a:srgbClr val="0071BB"/>
                </a:solidFill>
                <a:effectLst/>
                <a:uLnTx/>
                <a:uFillTx/>
                <a:latin typeface="Arial" panose="020B0604020202020204" pitchFamily="34" charset="0"/>
                <a:ea typeface="+mn-ea"/>
                <a:cs typeface="+mn-cs"/>
              </a:rPr>
              <a:t>6 </a:t>
            </a:r>
            <a:r>
              <a:rPr kumimoji="0" lang="nl-NL" altLang="nl-NL"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bovenladers</a:t>
            </a:r>
          </a:p>
          <a:p>
            <a:pPr eaLnBrk="0" fontAlgn="base" hangingPunct="0">
              <a:spcBef>
                <a:spcPct val="0"/>
              </a:spcBef>
              <a:spcAft>
                <a:spcPct val="0"/>
              </a:spcAft>
              <a:defRPr/>
            </a:pPr>
            <a:r>
              <a:rPr lang="nl-NL" altLang="nl-NL" sz="2800" b="1" dirty="0">
                <a:solidFill>
                  <a:srgbClr val="0071BB"/>
                </a:solidFill>
              </a:rPr>
              <a:t>30 </a:t>
            </a:r>
            <a:r>
              <a:rPr lang="nl-NL" altLang="nl-NL" dirty="0">
                <a:solidFill>
                  <a:prstClr val="black"/>
                </a:solidFill>
              </a:rPr>
              <a:t>reinigingsvoertuigen</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nl-NL" altLang="nl-NL"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9225" name="Tekstvak 12">
            <a:extLst>
              <a:ext uri="{FF2B5EF4-FFF2-40B4-BE49-F238E27FC236}">
                <a16:creationId xmlns:a16="http://schemas.microsoft.com/office/drawing/2014/main" id="{D0A39966-3F41-7166-5576-7DF4B631C77B}"/>
              </a:ext>
            </a:extLst>
          </p:cNvPr>
          <p:cNvSpPr txBox="1">
            <a:spLocks noChangeArrowheads="1"/>
          </p:cNvSpPr>
          <p:nvPr/>
        </p:nvSpPr>
        <p:spPr bwMode="auto">
          <a:xfrm>
            <a:off x="1765300" y="5187950"/>
            <a:ext cx="39036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nl-NL" altLang="nl-NL" sz="2800" b="1" dirty="0">
                <a:solidFill>
                  <a:srgbClr val="E30413"/>
                </a:solidFill>
              </a:rPr>
              <a:t>81</a:t>
            </a:r>
            <a:r>
              <a:rPr kumimoji="0" lang="nl-NL" altLang="nl-NL"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nl-NL" altLang="nl-NL"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mn-cs"/>
              </a:rPr>
              <a:t>afvalvrije</a:t>
            </a:r>
            <a:r>
              <a:rPr kumimoji="0" lang="nl-NL" altLang="nl-NL"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scholen </a:t>
            </a:r>
          </a:p>
        </p:txBody>
      </p:sp>
      <p:sp>
        <p:nvSpPr>
          <p:cNvPr id="9226" name="Tekstvak 13">
            <a:extLst>
              <a:ext uri="{FF2B5EF4-FFF2-40B4-BE49-F238E27FC236}">
                <a16:creationId xmlns:a16="http://schemas.microsoft.com/office/drawing/2014/main" id="{4F041CA5-6E29-C954-BD7D-8A04893E3BA4}"/>
              </a:ext>
            </a:extLst>
          </p:cNvPr>
          <p:cNvSpPr txBox="1">
            <a:spLocks noChangeArrowheads="1"/>
          </p:cNvSpPr>
          <p:nvPr/>
        </p:nvSpPr>
        <p:spPr bwMode="auto">
          <a:xfrm>
            <a:off x="5945864" y="5449888"/>
            <a:ext cx="49799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nl-NL" altLang="nl-NL" sz="2800" b="1" i="0" u="none" strike="noStrike" kern="1200" cap="none" spc="0" normalizeH="0" baseline="0" noProof="0">
                <a:ln>
                  <a:noFill/>
                </a:ln>
                <a:solidFill>
                  <a:srgbClr val="273135"/>
                </a:solidFill>
                <a:effectLst/>
                <a:uLnTx/>
                <a:uFillTx/>
                <a:latin typeface="Arial" panose="020B0604020202020204" pitchFamily="34" charset="0"/>
                <a:ea typeface="+mn-ea"/>
                <a:cs typeface="+mn-cs"/>
              </a:rPr>
              <a:t>5</a:t>
            </a:r>
            <a:r>
              <a:rPr kumimoji="0" lang="nl-NL" altLang="nl-NL"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 milieustraten in beheer  </a:t>
            </a:r>
          </a:p>
        </p:txBody>
      </p:sp>
      <p:pic>
        <p:nvPicPr>
          <p:cNvPr id="9227" name="Graphic 19">
            <a:extLst>
              <a:ext uri="{FF2B5EF4-FFF2-40B4-BE49-F238E27FC236}">
                <a16:creationId xmlns:a16="http://schemas.microsoft.com/office/drawing/2014/main" id="{192E32C0-FB32-43AC-D1C2-ACAF818C48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98643" y="3234471"/>
            <a:ext cx="9667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8" name="Graphic 25">
            <a:extLst>
              <a:ext uri="{FF2B5EF4-FFF2-40B4-BE49-F238E27FC236}">
                <a16:creationId xmlns:a16="http://schemas.microsoft.com/office/drawing/2014/main" id="{839AF056-8704-4332-891F-505BD77F56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450" y="3819525"/>
            <a:ext cx="557213"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9" name="Graphic 27">
            <a:extLst>
              <a:ext uri="{FF2B5EF4-FFF2-40B4-BE49-F238E27FC236}">
                <a16:creationId xmlns:a16="http://schemas.microsoft.com/office/drawing/2014/main" id="{DF753AFD-9623-3C26-E91C-5CA4B04FD3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6638" y="5272088"/>
            <a:ext cx="75247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0" name="Graphic 29">
            <a:extLst>
              <a:ext uri="{FF2B5EF4-FFF2-40B4-BE49-F238E27FC236}">
                <a16:creationId xmlns:a16="http://schemas.microsoft.com/office/drawing/2014/main" id="{34A0C450-BFCB-CD78-D942-2DAC6F182F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7026" y="5487988"/>
            <a:ext cx="793750"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1" name="Graphic 33" descr="Euro met effen opvulling">
            <a:extLst>
              <a:ext uri="{FF2B5EF4-FFF2-40B4-BE49-F238E27FC236}">
                <a16:creationId xmlns:a16="http://schemas.microsoft.com/office/drawing/2014/main" id="{9F0EC01A-806D-D9AF-B8F1-8F53BD9466A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84688" y="2735263"/>
            <a:ext cx="784225"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2" name="Graphic 35" descr="Stad silhouet">
            <a:extLst>
              <a:ext uri="{FF2B5EF4-FFF2-40B4-BE49-F238E27FC236}">
                <a16:creationId xmlns:a16="http://schemas.microsoft.com/office/drawing/2014/main" id="{4E1506FB-BEFC-A2A1-7525-C880EC1309D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91288" y="1236663"/>
            <a:ext cx="1093787"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3" name="Graphic 39" descr="Gebruikers silhouet">
            <a:extLst>
              <a:ext uri="{FF2B5EF4-FFF2-40B4-BE49-F238E27FC236}">
                <a16:creationId xmlns:a16="http://schemas.microsoft.com/office/drawing/2014/main" id="{E3C11F91-970F-FE52-B539-EEF172DA243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463" y="267017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4" name="Graphic 41" descr="Kaart met speld met effen opvulling">
            <a:extLst>
              <a:ext uri="{FF2B5EF4-FFF2-40B4-BE49-F238E27FC236}">
                <a16:creationId xmlns:a16="http://schemas.microsoft.com/office/drawing/2014/main" id="{559F996E-0F18-B7DA-EAB2-47518786C70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4050" y="137477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kstvak 2">
            <a:extLst>
              <a:ext uri="{FF2B5EF4-FFF2-40B4-BE49-F238E27FC236}">
                <a16:creationId xmlns:a16="http://schemas.microsoft.com/office/drawing/2014/main" id="{26C4171C-0122-5883-E5E2-4E8766683DD3}"/>
              </a:ext>
            </a:extLst>
          </p:cNvPr>
          <p:cNvSpPr txBox="1"/>
          <p:nvPr/>
        </p:nvSpPr>
        <p:spPr>
          <a:xfrm>
            <a:off x="7167799" y="4862850"/>
            <a:ext cx="6094378" cy="400110"/>
          </a:xfrm>
          <a:prstGeom prst="rect">
            <a:avLst/>
          </a:prstGeom>
          <a:noFill/>
        </p:spPr>
        <p:txBody>
          <a:bodyPr wrap="square">
            <a:spAutoFit/>
          </a:bodyPr>
          <a:lstStyle/>
          <a:p>
            <a:pPr marL="0" marR="0" lvl="1" algn="l" defTabSz="914400" rtl="0" eaLnBrk="1" fontAlgn="auto" latinLnBrk="0" hangingPunct="1">
              <a:lnSpc>
                <a:spcPct val="100000"/>
              </a:lnSpc>
              <a:spcBef>
                <a:spcPts val="1000"/>
              </a:spcBef>
              <a:spcAft>
                <a:spcPts val="0"/>
              </a:spcAft>
              <a:buClrTx/>
              <a:buSzTx/>
              <a:tabLst/>
              <a:defRPr/>
            </a:pPr>
            <a:r>
              <a:rPr kumimoji="0" lang="nl-NL" sz="2000" b="1" i="0" u="none" strike="noStrike" kern="1200" cap="none" spc="0" normalizeH="0" baseline="0" noProof="0" dirty="0">
                <a:ln>
                  <a:noFill/>
                </a:ln>
                <a:solidFill>
                  <a:srgbClr val="E30413"/>
                </a:solidFill>
                <a:effectLst/>
                <a:uLnTx/>
                <a:uFillTx/>
                <a:latin typeface="Arial" panose="020B0604020202020204"/>
                <a:ea typeface="+mn-ea"/>
                <a:cs typeface="+mn-cs"/>
              </a:rPr>
              <a:t>195</a:t>
            </a:r>
            <a:r>
              <a:rPr lang="nl-NL" sz="2000" b="1" dirty="0">
                <a:solidFill>
                  <a:srgbClr val="E30413"/>
                </a:solidFill>
                <a:latin typeface="Arial" panose="020B0604020202020204"/>
              </a:rPr>
              <a:t> miljoen</a:t>
            </a:r>
            <a:r>
              <a:rPr kumimoji="0" lang="nl-NL" sz="1800" b="0" i="0" u="none" strike="noStrike" kern="1200" cap="none" spc="0" normalizeH="0" baseline="0" noProof="0" dirty="0">
                <a:ln>
                  <a:noFill/>
                </a:ln>
                <a:solidFill>
                  <a:srgbClr val="E30413"/>
                </a:solidFill>
                <a:effectLst/>
                <a:uLnTx/>
                <a:uFillTx/>
                <a:latin typeface="Arial" panose="020B0604020202020204"/>
                <a:ea typeface="+mn-ea"/>
                <a:cs typeface="+mn-cs"/>
              </a:rPr>
              <a:t> </a:t>
            </a:r>
            <a:r>
              <a:rPr kumimoji="0" lang="nl-NL" sz="1800" b="0" i="0" u="none" strike="noStrike" kern="1200" cap="none" spc="0" normalizeH="0" baseline="0" noProof="0" dirty="0">
                <a:ln>
                  <a:noFill/>
                </a:ln>
                <a:solidFill>
                  <a:prstClr val="black"/>
                </a:solidFill>
                <a:effectLst/>
                <a:uLnTx/>
                <a:uFillTx/>
                <a:latin typeface="Arial" panose="020B0604020202020204"/>
                <a:ea typeface="+mn-ea"/>
                <a:cs typeface="+mn-cs"/>
              </a:rPr>
              <a:t>kilo verwerkt afval</a:t>
            </a:r>
          </a:p>
        </p:txBody>
      </p:sp>
      <p:pic>
        <p:nvPicPr>
          <p:cNvPr id="5" name="Afbeelding 4">
            <a:extLst>
              <a:ext uri="{FF2B5EF4-FFF2-40B4-BE49-F238E27FC236}">
                <a16:creationId xmlns:a16="http://schemas.microsoft.com/office/drawing/2014/main" id="{A749F5ED-9853-3FDC-CE0D-A808007D363D}"/>
              </a:ext>
            </a:extLst>
          </p:cNvPr>
          <p:cNvPicPr>
            <a:picLocks noChangeAspect="1"/>
          </p:cNvPicPr>
          <p:nvPr/>
        </p:nvPicPr>
        <p:blipFill>
          <a:blip r:embed="rId10">
            <a:grayscl/>
            <a:alphaModFix amt="85000"/>
            <a:extLst>
              <a:ext uri="{BEBA8EAE-BF5A-486C-A8C5-ECC9F3942E4B}">
                <a14:imgProps xmlns:a14="http://schemas.microsoft.com/office/drawing/2010/main">
                  <a14:imgLayer r:embed="rId11">
                    <a14:imgEffect>
                      <a14:backgroundRemoval t="5246" b="95503" l="9177" r="94040">
                        <a14:foregroundMark x1="39357" y1="14989" x2="39357" y2="14989"/>
                        <a14:foregroundMark x1="59319" y1="5567" x2="59319" y2="5567"/>
                        <a14:foregroundMark x1="84863" y1="51178" x2="84863" y2="51178"/>
                        <a14:foregroundMark x1="61968" y1="95717" x2="61968" y2="95717"/>
                        <a14:foregroundMark x1="9177" y1="33726" x2="9177" y2="33726"/>
                        <a14:foregroundMark x1="94040" y1="52034" x2="94040" y2="52034"/>
                      </a14:backgroundRemoval>
                    </a14:imgEffect>
                  </a14:imgLayer>
                </a14:imgProps>
              </a:ext>
            </a:extLst>
          </a:blip>
          <a:stretch>
            <a:fillRect/>
          </a:stretch>
        </p:blipFill>
        <p:spPr>
          <a:xfrm>
            <a:off x="6458810" y="4733801"/>
            <a:ext cx="654231" cy="5781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kaart, tekst, atlas&#10;&#10;Door AI gegenereerde inhoud is mogelijk onjuist.">
            <a:extLst>
              <a:ext uri="{FF2B5EF4-FFF2-40B4-BE49-F238E27FC236}">
                <a16:creationId xmlns:a16="http://schemas.microsoft.com/office/drawing/2014/main" id="{D9E3F9FB-A56B-7E80-FDDA-A29EDA328E05}"/>
              </a:ext>
            </a:extLst>
          </p:cNvPr>
          <p:cNvPicPr>
            <a:picLocks noChangeAspect="1"/>
          </p:cNvPicPr>
          <p:nvPr/>
        </p:nvPicPr>
        <p:blipFill>
          <a:blip r:embed="rId2"/>
          <a:stretch>
            <a:fillRect/>
          </a:stretch>
        </p:blipFill>
        <p:spPr>
          <a:xfrm>
            <a:off x="3054417" y="590795"/>
            <a:ext cx="5678628" cy="5676410"/>
          </a:xfrm>
          <a:prstGeom prst="rect">
            <a:avLst/>
          </a:prstGeom>
        </p:spPr>
      </p:pic>
      <p:sp>
        <p:nvSpPr>
          <p:cNvPr id="2" name="Titel 1"/>
          <p:cNvSpPr>
            <a:spLocks noGrp="1"/>
          </p:cNvSpPr>
          <p:nvPr>
            <p:ph type="title"/>
          </p:nvPr>
        </p:nvSpPr>
        <p:spPr/>
        <p:txBody>
          <a:bodyPr/>
          <a:lstStyle/>
          <a:p>
            <a:r>
              <a:rPr lang="nl-NL" dirty="0"/>
              <a:t>Even voorstellen						</a:t>
            </a:r>
            <a:r>
              <a:rPr lang="nl-NL" sz="1400" b="0" i="1" dirty="0"/>
              <a:t>Beeld 2027 (mogelijk)</a:t>
            </a:r>
            <a:endParaRPr lang="nl-NL" b="0" i="1" dirty="0"/>
          </a:p>
        </p:txBody>
      </p:sp>
    </p:spTree>
    <p:extLst>
      <p:ext uri="{BB962C8B-B14F-4D97-AF65-F5344CB8AC3E}">
        <p14:creationId xmlns:p14="http://schemas.microsoft.com/office/powerpoint/2010/main" val="16843223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descr="Afbeelding met tekst, schermopname, diagram, cirkel&#10;&#10;Door AI gegenereerde inhoud is mogelijk onjuist.">
            <a:extLst>
              <a:ext uri="{FF2B5EF4-FFF2-40B4-BE49-F238E27FC236}">
                <a16:creationId xmlns:a16="http://schemas.microsoft.com/office/drawing/2014/main" id="{2BF8E185-4D4F-E4D9-FB13-3F67768530D2}"/>
              </a:ext>
            </a:extLst>
          </p:cNvPr>
          <p:cNvPicPr>
            <a:picLocks noChangeAspect="1"/>
          </p:cNvPicPr>
          <p:nvPr/>
        </p:nvPicPr>
        <p:blipFill>
          <a:blip r:embed="rId2"/>
          <a:stretch>
            <a:fillRect/>
          </a:stretch>
        </p:blipFill>
        <p:spPr>
          <a:xfrm>
            <a:off x="2934095" y="1376954"/>
            <a:ext cx="6323809" cy="4590476"/>
          </a:xfrm>
          <a:prstGeom prst="rect">
            <a:avLst/>
          </a:prstGeom>
        </p:spPr>
      </p:pic>
      <p:sp>
        <p:nvSpPr>
          <p:cNvPr id="2" name="Titel 1"/>
          <p:cNvSpPr>
            <a:spLocks noGrp="1"/>
          </p:cNvSpPr>
          <p:nvPr>
            <p:ph type="title"/>
          </p:nvPr>
        </p:nvSpPr>
        <p:spPr/>
        <p:txBody>
          <a:bodyPr/>
          <a:lstStyle/>
          <a:p>
            <a:r>
              <a:rPr lang="nl-NL" dirty="0"/>
              <a:t>Onze full service aanpak</a:t>
            </a:r>
          </a:p>
        </p:txBody>
      </p:sp>
      <p:sp>
        <p:nvSpPr>
          <p:cNvPr id="9" name="Tekstvak 10"/>
          <p:cNvSpPr txBox="1"/>
          <p:nvPr/>
        </p:nvSpPr>
        <p:spPr>
          <a:xfrm>
            <a:off x="722814" y="3202857"/>
            <a:ext cx="2680241" cy="707886"/>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4000" b="1" i="0" u="none" strike="noStrike" kern="1200" cap="none" spc="0" normalizeH="0" baseline="0" noProof="0" dirty="0">
                <a:ln>
                  <a:noFill/>
                </a:ln>
                <a:solidFill>
                  <a:prstClr val="white"/>
                </a:solidFill>
                <a:effectLst/>
                <a:uLnTx/>
                <a:uFillTx/>
                <a:latin typeface="Arial" charset="0"/>
                <a:ea typeface="Arial" charset="0"/>
                <a:cs typeface="Arial" charset="0"/>
              </a:rPr>
              <a:t>Cyclus</a:t>
            </a:r>
          </a:p>
        </p:txBody>
      </p:sp>
      <p:sp>
        <p:nvSpPr>
          <p:cNvPr id="3" name="Tijdelijke aanduiding voor tekst 2"/>
          <p:cNvSpPr>
            <a:spLocks noGrp="1"/>
          </p:cNvSpPr>
          <p:nvPr>
            <p:ph type="body" idx="10"/>
          </p:nvPr>
        </p:nvSpPr>
        <p:spPr>
          <a:xfrm>
            <a:off x="530970" y="3320469"/>
            <a:ext cx="10938216" cy="3537531"/>
          </a:xfrm>
        </p:spPr>
        <p:txBody>
          <a:bodyPr/>
          <a:lstStyle/>
          <a:p>
            <a:pPr marL="0" indent="0">
              <a:buNone/>
            </a:pPr>
            <a:endParaRPr lang="nl-NL" dirty="0"/>
          </a:p>
          <a:p>
            <a:pPr marL="0" indent="0">
              <a:buNone/>
            </a:pPr>
            <a:endParaRPr lang="nl-NL" dirty="0"/>
          </a:p>
          <a:p>
            <a:pPr marL="0" indent="0">
              <a:buNone/>
            </a:pPr>
            <a:endParaRPr lang="nl-NL" dirty="0"/>
          </a:p>
          <a:p>
            <a:pPr marL="0" indent="0">
              <a:buNone/>
            </a:pPr>
            <a:endParaRPr lang="nl-NL" dirty="0"/>
          </a:p>
        </p:txBody>
      </p:sp>
      <p:sp>
        <p:nvSpPr>
          <p:cNvPr id="5" name="Tekstvak 4">
            <a:extLst>
              <a:ext uri="{FF2B5EF4-FFF2-40B4-BE49-F238E27FC236}">
                <a16:creationId xmlns:a16="http://schemas.microsoft.com/office/drawing/2014/main" id="{0ADC8BBA-D0B0-4B67-BD36-004AF93AA751}"/>
              </a:ext>
            </a:extLst>
          </p:cNvPr>
          <p:cNvSpPr txBox="1"/>
          <p:nvPr/>
        </p:nvSpPr>
        <p:spPr>
          <a:xfrm>
            <a:off x="4545283" y="1610578"/>
            <a:ext cx="296286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1" i="0" u="none" strike="noStrike" kern="1200" cap="none" spc="0" normalizeH="0" baseline="0" noProof="0" dirty="0">
                <a:ln>
                  <a:noFill/>
                </a:ln>
                <a:solidFill>
                  <a:srgbClr val="0071BB"/>
                </a:solidFill>
                <a:effectLst/>
                <a:uLnTx/>
                <a:uFillTx/>
                <a:latin typeface="Arial" panose="020B0604020202020204"/>
                <a:ea typeface="+mn-ea"/>
                <a:cs typeface="+mn-cs"/>
              </a:rPr>
              <a:t>Integrale VANG-aanpak</a:t>
            </a:r>
          </a:p>
        </p:txBody>
      </p:sp>
    </p:spTree>
    <p:extLst>
      <p:ext uri="{BB962C8B-B14F-4D97-AF65-F5344CB8AC3E}">
        <p14:creationId xmlns:p14="http://schemas.microsoft.com/office/powerpoint/2010/main" val="18736695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al 5">
            <a:extLst>
              <a:ext uri="{FF2B5EF4-FFF2-40B4-BE49-F238E27FC236}">
                <a16:creationId xmlns:a16="http://schemas.microsoft.com/office/drawing/2014/main" id="{19AB8FBD-3435-D7ED-F4A2-162CBDB0F045}"/>
              </a:ext>
            </a:extLst>
          </p:cNvPr>
          <p:cNvSpPr/>
          <p:nvPr/>
        </p:nvSpPr>
        <p:spPr>
          <a:xfrm>
            <a:off x="6983121" y="5551916"/>
            <a:ext cx="438149" cy="412691"/>
          </a:xfrm>
          <a:prstGeom prst="ellipse">
            <a:avLst/>
          </a:prstGeom>
          <a:solidFill>
            <a:srgbClr val="E3041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5" name="Ovaal 4">
            <a:extLst>
              <a:ext uri="{FF2B5EF4-FFF2-40B4-BE49-F238E27FC236}">
                <a16:creationId xmlns:a16="http://schemas.microsoft.com/office/drawing/2014/main" id="{2B3CEE79-2DCE-AA03-9BF2-FE0E0B8D81F0}"/>
              </a:ext>
            </a:extLst>
          </p:cNvPr>
          <p:cNvSpPr/>
          <p:nvPr/>
        </p:nvSpPr>
        <p:spPr>
          <a:xfrm>
            <a:off x="6554776" y="5844614"/>
            <a:ext cx="438149" cy="412691"/>
          </a:xfrm>
          <a:prstGeom prst="ellipse">
            <a:avLst/>
          </a:prstGeom>
          <a:solidFill>
            <a:srgbClr val="E3041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graphicFrame>
        <p:nvGraphicFramePr>
          <p:cNvPr id="3" name="Diagram 2">
            <a:extLst>
              <a:ext uri="{FF2B5EF4-FFF2-40B4-BE49-F238E27FC236}">
                <a16:creationId xmlns:a16="http://schemas.microsoft.com/office/drawing/2014/main" id="{CF8851D1-DCBE-7E69-8C85-C5F29F58740B}"/>
              </a:ext>
            </a:extLst>
          </p:cNvPr>
          <p:cNvGraphicFramePr/>
          <p:nvPr>
            <p:extLst>
              <p:ext uri="{D42A27DB-BD31-4B8C-83A1-F6EECF244321}">
                <p14:modId xmlns:p14="http://schemas.microsoft.com/office/powerpoint/2010/main" val="3611435382"/>
              </p:ext>
            </p:extLst>
          </p:nvPr>
        </p:nvGraphicFramePr>
        <p:xfrm>
          <a:off x="4541760" y="3555673"/>
          <a:ext cx="4609543" cy="30682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3" name="Ovaal 32">
            <a:extLst>
              <a:ext uri="{FF2B5EF4-FFF2-40B4-BE49-F238E27FC236}">
                <a16:creationId xmlns:a16="http://schemas.microsoft.com/office/drawing/2014/main" id="{3291C258-1386-CF03-3771-9A4C7B74679A}"/>
              </a:ext>
            </a:extLst>
          </p:cNvPr>
          <p:cNvSpPr/>
          <p:nvPr/>
        </p:nvSpPr>
        <p:spPr>
          <a:xfrm>
            <a:off x="7108377" y="3279792"/>
            <a:ext cx="438149" cy="412691"/>
          </a:xfrm>
          <a:prstGeom prst="ellipse">
            <a:avLst/>
          </a:prstGeom>
          <a:solidFill>
            <a:srgbClr val="2731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32" name="Ovaal 31">
            <a:extLst>
              <a:ext uri="{FF2B5EF4-FFF2-40B4-BE49-F238E27FC236}">
                <a16:creationId xmlns:a16="http://schemas.microsoft.com/office/drawing/2014/main" id="{3A249792-1A5C-058C-FEF6-FB59EBB19804}"/>
              </a:ext>
            </a:extLst>
          </p:cNvPr>
          <p:cNvSpPr/>
          <p:nvPr/>
        </p:nvSpPr>
        <p:spPr>
          <a:xfrm>
            <a:off x="7199582" y="2963655"/>
            <a:ext cx="255740" cy="240880"/>
          </a:xfrm>
          <a:prstGeom prst="ellipse">
            <a:avLst/>
          </a:prstGeom>
          <a:solidFill>
            <a:srgbClr val="2731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graphicFrame>
        <p:nvGraphicFramePr>
          <p:cNvPr id="16" name="Diagram 15">
            <a:extLst>
              <a:ext uri="{FF2B5EF4-FFF2-40B4-BE49-F238E27FC236}">
                <a16:creationId xmlns:a16="http://schemas.microsoft.com/office/drawing/2014/main" id="{82687687-4D34-D6B8-7C6A-F881F83B3229}"/>
              </a:ext>
            </a:extLst>
          </p:cNvPr>
          <p:cNvGraphicFramePr/>
          <p:nvPr>
            <p:extLst>
              <p:ext uri="{D42A27DB-BD31-4B8C-83A1-F6EECF244321}">
                <p14:modId xmlns:p14="http://schemas.microsoft.com/office/powerpoint/2010/main" val="407236385"/>
              </p:ext>
            </p:extLst>
          </p:nvPr>
        </p:nvGraphicFramePr>
        <p:xfrm>
          <a:off x="7273408" y="1668275"/>
          <a:ext cx="5036908" cy="335269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7" name="Diagram 16">
            <a:extLst>
              <a:ext uri="{FF2B5EF4-FFF2-40B4-BE49-F238E27FC236}">
                <a16:creationId xmlns:a16="http://schemas.microsoft.com/office/drawing/2014/main" id="{9EB8E8C4-78D1-7D5D-CE4A-1D187F56BE8C}"/>
              </a:ext>
            </a:extLst>
          </p:cNvPr>
          <p:cNvGraphicFramePr/>
          <p:nvPr>
            <p:extLst>
              <p:ext uri="{D42A27DB-BD31-4B8C-83A1-F6EECF244321}">
                <p14:modId xmlns:p14="http://schemas.microsoft.com/office/powerpoint/2010/main" val="3028714546"/>
              </p:ext>
            </p:extLst>
          </p:nvPr>
        </p:nvGraphicFramePr>
        <p:xfrm>
          <a:off x="3607970" y="854738"/>
          <a:ext cx="5036908" cy="3352692"/>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4" name="Ovaal 23">
            <a:extLst>
              <a:ext uri="{FF2B5EF4-FFF2-40B4-BE49-F238E27FC236}">
                <a16:creationId xmlns:a16="http://schemas.microsoft.com/office/drawing/2014/main" id="{4C2DC6C7-DAF9-30BA-5C5F-275300A2C23C}"/>
              </a:ext>
            </a:extLst>
          </p:cNvPr>
          <p:cNvSpPr/>
          <p:nvPr/>
        </p:nvSpPr>
        <p:spPr>
          <a:xfrm>
            <a:off x="3659813" y="4988520"/>
            <a:ext cx="255740" cy="240880"/>
          </a:xfrm>
          <a:prstGeom prst="ellipse">
            <a:avLst/>
          </a:prstGeom>
          <a:solidFill>
            <a:srgbClr val="9BC4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23" name="Ovaal 22">
            <a:extLst>
              <a:ext uri="{FF2B5EF4-FFF2-40B4-BE49-F238E27FC236}">
                <a16:creationId xmlns:a16="http://schemas.microsoft.com/office/drawing/2014/main" id="{F8CE55AE-8FFE-8B63-0E56-0C77606EBF0C}"/>
              </a:ext>
            </a:extLst>
          </p:cNvPr>
          <p:cNvSpPr/>
          <p:nvPr/>
        </p:nvSpPr>
        <p:spPr>
          <a:xfrm>
            <a:off x="3566301" y="4439400"/>
            <a:ext cx="442764" cy="417038"/>
          </a:xfrm>
          <a:prstGeom prst="ellipse">
            <a:avLst/>
          </a:prstGeom>
          <a:solidFill>
            <a:srgbClr val="9BC4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graphicFrame>
        <p:nvGraphicFramePr>
          <p:cNvPr id="14" name="Diagram 13">
            <a:extLst>
              <a:ext uri="{FF2B5EF4-FFF2-40B4-BE49-F238E27FC236}">
                <a16:creationId xmlns:a16="http://schemas.microsoft.com/office/drawing/2014/main" id="{5852C916-203F-BE75-554C-832C1CCF351E}"/>
              </a:ext>
            </a:extLst>
          </p:cNvPr>
          <p:cNvGraphicFramePr/>
          <p:nvPr>
            <p:extLst>
              <p:ext uri="{D42A27DB-BD31-4B8C-83A1-F6EECF244321}">
                <p14:modId xmlns:p14="http://schemas.microsoft.com/office/powerpoint/2010/main" val="4016337742"/>
              </p:ext>
            </p:extLst>
          </p:nvPr>
        </p:nvGraphicFramePr>
        <p:xfrm>
          <a:off x="-240649" y="3420824"/>
          <a:ext cx="5036908" cy="3352692"/>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26" name="Ovaal 25">
            <a:extLst>
              <a:ext uri="{FF2B5EF4-FFF2-40B4-BE49-F238E27FC236}">
                <a16:creationId xmlns:a16="http://schemas.microsoft.com/office/drawing/2014/main" id="{9B046926-D954-E089-71E6-4FC6296AB731}"/>
              </a:ext>
            </a:extLst>
          </p:cNvPr>
          <p:cNvSpPr/>
          <p:nvPr/>
        </p:nvSpPr>
        <p:spPr>
          <a:xfrm>
            <a:off x="2369955" y="1480334"/>
            <a:ext cx="255740" cy="240880"/>
          </a:xfrm>
          <a:prstGeom prst="ellipse">
            <a:avLst/>
          </a:prstGeom>
          <a:solidFill>
            <a:srgbClr val="E3041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30" name="Ovaal 29">
            <a:extLst>
              <a:ext uri="{FF2B5EF4-FFF2-40B4-BE49-F238E27FC236}">
                <a16:creationId xmlns:a16="http://schemas.microsoft.com/office/drawing/2014/main" id="{5C414379-71CB-2AFF-7169-3E5550F735F6}"/>
              </a:ext>
            </a:extLst>
          </p:cNvPr>
          <p:cNvSpPr/>
          <p:nvPr/>
        </p:nvSpPr>
        <p:spPr>
          <a:xfrm>
            <a:off x="10131223" y="2443138"/>
            <a:ext cx="442764" cy="417038"/>
          </a:xfrm>
          <a:prstGeom prst="ellipse">
            <a:avLst/>
          </a:prstGeom>
          <a:solidFill>
            <a:srgbClr val="9BC4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25" name="Ovaal 24">
            <a:extLst>
              <a:ext uri="{FF2B5EF4-FFF2-40B4-BE49-F238E27FC236}">
                <a16:creationId xmlns:a16="http://schemas.microsoft.com/office/drawing/2014/main" id="{E5295FF6-2573-5FC5-7BE1-ED581D378670}"/>
              </a:ext>
            </a:extLst>
          </p:cNvPr>
          <p:cNvSpPr/>
          <p:nvPr/>
        </p:nvSpPr>
        <p:spPr>
          <a:xfrm>
            <a:off x="2597933" y="1708455"/>
            <a:ext cx="442764" cy="417038"/>
          </a:xfrm>
          <a:prstGeom prst="ellipse">
            <a:avLst/>
          </a:prstGeom>
          <a:solidFill>
            <a:srgbClr val="E3041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17EF6E8C-A5E3-76D2-1E2A-B42CB7C48372}"/>
              </a:ext>
            </a:extLst>
          </p:cNvPr>
          <p:cNvSpPr>
            <a:spLocks noGrp="1"/>
          </p:cNvSpPr>
          <p:nvPr>
            <p:ph type="title"/>
          </p:nvPr>
        </p:nvSpPr>
        <p:spPr/>
        <p:txBody>
          <a:bodyPr/>
          <a:lstStyle/>
          <a:p>
            <a:r>
              <a:rPr lang="nl-NL" dirty="0"/>
              <a:t>Diensten </a:t>
            </a:r>
          </a:p>
        </p:txBody>
      </p:sp>
      <p:graphicFrame>
        <p:nvGraphicFramePr>
          <p:cNvPr id="13" name="Diagram 12">
            <a:extLst>
              <a:ext uri="{FF2B5EF4-FFF2-40B4-BE49-F238E27FC236}">
                <a16:creationId xmlns:a16="http://schemas.microsoft.com/office/drawing/2014/main" id="{3A25378E-FA5F-83A6-EFD5-5581C2A7F349}"/>
              </a:ext>
            </a:extLst>
          </p:cNvPr>
          <p:cNvGraphicFramePr/>
          <p:nvPr>
            <p:extLst>
              <p:ext uri="{D42A27DB-BD31-4B8C-83A1-F6EECF244321}">
                <p14:modId xmlns:p14="http://schemas.microsoft.com/office/powerpoint/2010/main" val="3619352473"/>
              </p:ext>
            </p:extLst>
          </p:nvPr>
        </p:nvGraphicFramePr>
        <p:xfrm>
          <a:off x="93470" y="824033"/>
          <a:ext cx="4609543" cy="3068227"/>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5" name="Diagram 14">
            <a:extLst>
              <a:ext uri="{FF2B5EF4-FFF2-40B4-BE49-F238E27FC236}">
                <a16:creationId xmlns:a16="http://schemas.microsoft.com/office/drawing/2014/main" id="{13C1013B-D93B-39E3-5BCB-EE7BA8D8B2B2}"/>
              </a:ext>
            </a:extLst>
          </p:cNvPr>
          <p:cNvGraphicFramePr/>
          <p:nvPr>
            <p:extLst>
              <p:ext uri="{D42A27DB-BD31-4B8C-83A1-F6EECF244321}">
                <p14:modId xmlns:p14="http://schemas.microsoft.com/office/powerpoint/2010/main" val="207393435"/>
              </p:ext>
            </p:extLst>
          </p:nvPr>
        </p:nvGraphicFramePr>
        <p:xfrm>
          <a:off x="9086408" y="-585737"/>
          <a:ext cx="5036908" cy="3352692"/>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
        <p:nvSpPr>
          <p:cNvPr id="18" name="Ovaal 17">
            <a:extLst>
              <a:ext uri="{FF2B5EF4-FFF2-40B4-BE49-F238E27FC236}">
                <a16:creationId xmlns:a16="http://schemas.microsoft.com/office/drawing/2014/main" id="{DBB1E92C-5C74-72B1-D664-60A0DF5D849D}"/>
              </a:ext>
            </a:extLst>
          </p:cNvPr>
          <p:cNvSpPr/>
          <p:nvPr/>
        </p:nvSpPr>
        <p:spPr>
          <a:xfrm>
            <a:off x="178552" y="2408622"/>
            <a:ext cx="1317620" cy="1241060"/>
          </a:xfrm>
          <a:prstGeom prst="ellipse">
            <a:avLst/>
          </a:prstGeom>
          <a:solidFill>
            <a:srgbClr val="E3041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err="1">
                <a:ln>
                  <a:noFill/>
                </a:ln>
                <a:solidFill>
                  <a:prstClr val="white"/>
                </a:solidFill>
                <a:effectLst/>
                <a:uLnTx/>
                <a:uFillTx/>
                <a:latin typeface="Arial" panose="020B0604020202020204"/>
                <a:ea typeface="+mn-ea"/>
                <a:cs typeface="+mn-cs"/>
              </a:rPr>
              <a:t>Afval-inzameling</a:t>
            </a:r>
            <a:endParaRPr kumimoji="0" lang="nl-NL" sz="12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9" name="Ovaal 18">
            <a:extLst>
              <a:ext uri="{FF2B5EF4-FFF2-40B4-BE49-F238E27FC236}">
                <a16:creationId xmlns:a16="http://schemas.microsoft.com/office/drawing/2014/main" id="{44A5FCB0-7840-A664-E544-6645BD72B0BE}"/>
              </a:ext>
            </a:extLst>
          </p:cNvPr>
          <p:cNvSpPr/>
          <p:nvPr/>
        </p:nvSpPr>
        <p:spPr>
          <a:xfrm>
            <a:off x="2819315" y="3147207"/>
            <a:ext cx="1317620" cy="1241060"/>
          </a:xfrm>
          <a:prstGeom prst="ellipse">
            <a:avLst/>
          </a:prstGeom>
          <a:solidFill>
            <a:srgbClr val="9BC4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white"/>
                </a:solidFill>
                <a:effectLst/>
                <a:uLnTx/>
                <a:uFillTx/>
                <a:latin typeface="Arial" panose="020B0604020202020204"/>
                <a:ea typeface="+mn-ea"/>
                <a:cs typeface="+mn-cs"/>
              </a:rPr>
              <a:t>Reiniging</a:t>
            </a:r>
            <a:r>
              <a:rPr lang="nl-NL" sz="1200" dirty="0">
                <a:solidFill>
                  <a:prstClr val="white"/>
                </a:solidFill>
                <a:latin typeface="Arial" panose="020B0604020202020204"/>
              </a:rPr>
              <a:t> &amp; gladheid-bestrijding</a:t>
            </a:r>
            <a:endParaRPr kumimoji="0" lang="nl-NL" sz="12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20" name="Ovaal 19">
            <a:extLst>
              <a:ext uri="{FF2B5EF4-FFF2-40B4-BE49-F238E27FC236}">
                <a16:creationId xmlns:a16="http://schemas.microsoft.com/office/drawing/2014/main" id="{F275CBE6-CA8B-CBF0-A4CF-C6F36D6F1032}"/>
              </a:ext>
            </a:extLst>
          </p:cNvPr>
          <p:cNvSpPr/>
          <p:nvPr/>
        </p:nvSpPr>
        <p:spPr>
          <a:xfrm>
            <a:off x="5259932" y="825959"/>
            <a:ext cx="1317620" cy="1241060"/>
          </a:xfrm>
          <a:prstGeom prst="ellipse">
            <a:avLst/>
          </a:prstGeom>
          <a:solidFill>
            <a:srgbClr val="0071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i="0" u="none" strike="noStrike" kern="1200" cap="none" spc="0" normalizeH="0" baseline="0" noProof="0" dirty="0">
                <a:ln>
                  <a:noFill/>
                </a:ln>
                <a:solidFill>
                  <a:prstClr val="white"/>
                </a:solidFill>
                <a:effectLst/>
                <a:uLnTx/>
                <a:uFillTx/>
                <a:latin typeface="Arial" panose="020B0604020202020204"/>
                <a:ea typeface="+mn-ea"/>
                <a:cs typeface="+mn-cs"/>
              </a:rPr>
              <a:t>Advies &amp; monitoring</a:t>
            </a:r>
          </a:p>
        </p:txBody>
      </p:sp>
      <p:sp>
        <p:nvSpPr>
          <p:cNvPr id="21" name="Ovaal 20">
            <a:extLst>
              <a:ext uri="{FF2B5EF4-FFF2-40B4-BE49-F238E27FC236}">
                <a16:creationId xmlns:a16="http://schemas.microsoft.com/office/drawing/2014/main" id="{99A45841-7CDE-BB14-3D40-0AD795B02593}"/>
              </a:ext>
            </a:extLst>
          </p:cNvPr>
          <p:cNvSpPr/>
          <p:nvPr/>
        </p:nvSpPr>
        <p:spPr>
          <a:xfrm>
            <a:off x="10724507" y="2119825"/>
            <a:ext cx="1317620" cy="1241060"/>
          </a:xfrm>
          <a:prstGeom prst="ellipse">
            <a:avLst/>
          </a:prstGeom>
          <a:solidFill>
            <a:srgbClr val="9BC4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err="1">
                <a:ln>
                  <a:noFill/>
                </a:ln>
                <a:solidFill>
                  <a:prstClr val="white"/>
                </a:solidFill>
                <a:effectLst/>
                <a:uLnTx/>
                <a:uFillTx/>
                <a:latin typeface="Arial" panose="020B0604020202020204"/>
                <a:ea typeface="+mn-ea"/>
                <a:cs typeface="+mn-cs"/>
              </a:rPr>
              <a:t>Klanten-service</a:t>
            </a:r>
            <a:endParaRPr kumimoji="0" lang="nl-NL" sz="12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22" name="Ovaal 21">
            <a:extLst>
              <a:ext uri="{FF2B5EF4-FFF2-40B4-BE49-F238E27FC236}">
                <a16:creationId xmlns:a16="http://schemas.microsoft.com/office/drawing/2014/main" id="{6AE8BD1A-FE5D-33EC-E6B6-D09B3F13B25E}"/>
              </a:ext>
            </a:extLst>
          </p:cNvPr>
          <p:cNvSpPr/>
          <p:nvPr/>
        </p:nvSpPr>
        <p:spPr>
          <a:xfrm>
            <a:off x="6836492" y="1646935"/>
            <a:ext cx="1317620" cy="1241060"/>
          </a:xfrm>
          <a:prstGeom prst="ellipse">
            <a:avLst/>
          </a:prstGeom>
          <a:solidFill>
            <a:srgbClr val="2731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err="1">
                <a:ln>
                  <a:noFill/>
                </a:ln>
                <a:solidFill>
                  <a:prstClr val="white"/>
                </a:solidFill>
                <a:effectLst/>
                <a:uLnTx/>
                <a:uFillTx/>
                <a:latin typeface="Arial" panose="020B0604020202020204"/>
                <a:ea typeface="+mn-ea"/>
                <a:cs typeface="+mn-cs"/>
              </a:rPr>
              <a:t>Communi-catie</a:t>
            </a:r>
            <a:r>
              <a:rPr kumimoji="0" lang="nl-NL" sz="1200" b="0" i="0" u="none" strike="noStrike" kern="1200" cap="none" spc="0" normalizeH="0" baseline="0" noProof="0" dirty="0">
                <a:ln>
                  <a:noFill/>
                </a:ln>
                <a:solidFill>
                  <a:prstClr val="white"/>
                </a:solidFill>
                <a:effectLst/>
                <a:uLnTx/>
                <a:uFillTx/>
                <a:latin typeface="Arial" panose="020B0604020202020204"/>
                <a:ea typeface="+mn-ea"/>
                <a:cs typeface="+mn-cs"/>
              </a:rPr>
              <a:t> &amp; educatie</a:t>
            </a:r>
          </a:p>
        </p:txBody>
      </p:sp>
      <p:sp>
        <p:nvSpPr>
          <p:cNvPr id="27" name="Ovaal 26">
            <a:extLst>
              <a:ext uri="{FF2B5EF4-FFF2-40B4-BE49-F238E27FC236}">
                <a16:creationId xmlns:a16="http://schemas.microsoft.com/office/drawing/2014/main" id="{C18AFFC0-1CAC-FCA6-5C08-0A7AC5D42869}"/>
              </a:ext>
            </a:extLst>
          </p:cNvPr>
          <p:cNvSpPr/>
          <p:nvPr/>
        </p:nvSpPr>
        <p:spPr>
          <a:xfrm>
            <a:off x="6378942" y="2418202"/>
            <a:ext cx="144486" cy="136090"/>
          </a:xfrm>
          <a:prstGeom prst="ellipse">
            <a:avLst/>
          </a:prstGeom>
          <a:solidFill>
            <a:srgbClr val="0071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1"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28" name="Ovaal 27">
            <a:extLst>
              <a:ext uri="{FF2B5EF4-FFF2-40B4-BE49-F238E27FC236}">
                <a16:creationId xmlns:a16="http://schemas.microsoft.com/office/drawing/2014/main" id="{D98FA697-3F46-0B90-1D20-EF1C7442EE09}"/>
              </a:ext>
            </a:extLst>
          </p:cNvPr>
          <p:cNvSpPr/>
          <p:nvPr/>
        </p:nvSpPr>
        <p:spPr>
          <a:xfrm>
            <a:off x="6601702" y="2237570"/>
            <a:ext cx="144486" cy="136090"/>
          </a:xfrm>
          <a:prstGeom prst="ellipse">
            <a:avLst/>
          </a:prstGeom>
          <a:solidFill>
            <a:srgbClr val="0071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1"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29" name="Ovaal 28">
            <a:extLst>
              <a:ext uri="{FF2B5EF4-FFF2-40B4-BE49-F238E27FC236}">
                <a16:creationId xmlns:a16="http://schemas.microsoft.com/office/drawing/2014/main" id="{FD5D91FB-920F-9FDA-7EAB-B16816CEA0E0}"/>
              </a:ext>
            </a:extLst>
          </p:cNvPr>
          <p:cNvSpPr/>
          <p:nvPr/>
        </p:nvSpPr>
        <p:spPr>
          <a:xfrm>
            <a:off x="6345962" y="1970307"/>
            <a:ext cx="255740" cy="240880"/>
          </a:xfrm>
          <a:prstGeom prst="ellipse">
            <a:avLst/>
          </a:prstGeom>
          <a:solidFill>
            <a:srgbClr val="0071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1"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31" name="Ovaal 30">
            <a:extLst>
              <a:ext uri="{FF2B5EF4-FFF2-40B4-BE49-F238E27FC236}">
                <a16:creationId xmlns:a16="http://schemas.microsoft.com/office/drawing/2014/main" id="{D3785A8B-8FB5-9D13-E251-514D4900EFE6}"/>
              </a:ext>
            </a:extLst>
          </p:cNvPr>
          <p:cNvSpPr/>
          <p:nvPr/>
        </p:nvSpPr>
        <p:spPr>
          <a:xfrm>
            <a:off x="9890844" y="2337933"/>
            <a:ext cx="218509" cy="205813"/>
          </a:xfrm>
          <a:prstGeom prst="ellipse">
            <a:avLst/>
          </a:prstGeom>
          <a:solidFill>
            <a:srgbClr val="9BC4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4" name="Ovaal 3">
            <a:extLst>
              <a:ext uri="{FF2B5EF4-FFF2-40B4-BE49-F238E27FC236}">
                <a16:creationId xmlns:a16="http://schemas.microsoft.com/office/drawing/2014/main" id="{83D2AE75-79C3-CFD9-E1B5-34B700334C1C}"/>
              </a:ext>
            </a:extLst>
          </p:cNvPr>
          <p:cNvSpPr/>
          <p:nvPr/>
        </p:nvSpPr>
        <p:spPr>
          <a:xfrm>
            <a:off x="5093141" y="5259456"/>
            <a:ext cx="1317620" cy="1241060"/>
          </a:xfrm>
          <a:prstGeom prst="ellipse">
            <a:avLst/>
          </a:prstGeom>
          <a:solidFill>
            <a:srgbClr val="E3041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white"/>
                </a:solidFill>
                <a:effectLst/>
                <a:uLnTx/>
                <a:uFillTx/>
                <a:latin typeface="Arial" panose="020B0604020202020204"/>
                <a:ea typeface="+mn-ea"/>
                <a:cs typeface="+mn-cs"/>
              </a:rPr>
              <a:t>Overslag, transport &amp; verwerking</a:t>
            </a:r>
          </a:p>
        </p:txBody>
      </p:sp>
      <p:graphicFrame>
        <p:nvGraphicFramePr>
          <p:cNvPr id="7" name="Diagram 6">
            <a:extLst>
              <a:ext uri="{FF2B5EF4-FFF2-40B4-BE49-F238E27FC236}">
                <a16:creationId xmlns:a16="http://schemas.microsoft.com/office/drawing/2014/main" id="{A0B928FE-0A61-B144-64F3-069572075AD4}"/>
              </a:ext>
            </a:extLst>
          </p:cNvPr>
          <p:cNvGraphicFramePr/>
          <p:nvPr>
            <p:extLst>
              <p:ext uri="{D42A27DB-BD31-4B8C-83A1-F6EECF244321}">
                <p14:modId xmlns:p14="http://schemas.microsoft.com/office/powerpoint/2010/main" val="445499013"/>
              </p:ext>
            </p:extLst>
          </p:nvPr>
        </p:nvGraphicFramePr>
        <p:xfrm>
          <a:off x="8928045" y="3815888"/>
          <a:ext cx="5036908" cy="3352692"/>
        </p:xfrm>
        <a:graphic>
          <a:graphicData uri="http://schemas.openxmlformats.org/drawingml/2006/diagram">
            <dgm:relIds xmlns:dgm="http://schemas.openxmlformats.org/drawingml/2006/diagram" xmlns:r="http://schemas.openxmlformats.org/officeDocument/2006/relationships" r:dm="rId33" r:lo="rId34" r:qs="rId35" r:cs="rId36"/>
          </a:graphicData>
        </a:graphic>
      </p:graphicFrame>
      <p:sp>
        <p:nvSpPr>
          <p:cNvPr id="8" name="Ovaal 7">
            <a:extLst>
              <a:ext uri="{FF2B5EF4-FFF2-40B4-BE49-F238E27FC236}">
                <a16:creationId xmlns:a16="http://schemas.microsoft.com/office/drawing/2014/main" id="{40CF4289-6EF6-5541-3F76-91FB87DC44BE}"/>
              </a:ext>
            </a:extLst>
          </p:cNvPr>
          <p:cNvSpPr/>
          <p:nvPr/>
        </p:nvSpPr>
        <p:spPr>
          <a:xfrm>
            <a:off x="8568397" y="5001809"/>
            <a:ext cx="1317620" cy="1241060"/>
          </a:xfrm>
          <a:prstGeom prst="ellipse">
            <a:avLst/>
          </a:prstGeom>
          <a:solidFill>
            <a:srgbClr val="0071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white"/>
                </a:solidFill>
                <a:effectLst/>
                <a:uLnTx/>
                <a:uFillTx/>
                <a:latin typeface="Arial" panose="020B0604020202020204"/>
                <a:ea typeface="+mn-ea"/>
                <a:cs typeface="+mn-cs"/>
              </a:rPr>
              <a:t>Innovatie</a:t>
            </a:r>
          </a:p>
        </p:txBody>
      </p:sp>
      <p:sp>
        <p:nvSpPr>
          <p:cNvPr id="9" name="Ovaal 8">
            <a:extLst>
              <a:ext uri="{FF2B5EF4-FFF2-40B4-BE49-F238E27FC236}">
                <a16:creationId xmlns:a16="http://schemas.microsoft.com/office/drawing/2014/main" id="{75C29BD5-7071-38FC-0E42-810ADC38A421}"/>
              </a:ext>
            </a:extLst>
          </p:cNvPr>
          <p:cNvSpPr/>
          <p:nvPr/>
        </p:nvSpPr>
        <p:spPr>
          <a:xfrm>
            <a:off x="11522348" y="4589345"/>
            <a:ext cx="144486" cy="136090"/>
          </a:xfrm>
          <a:prstGeom prst="ellipse">
            <a:avLst/>
          </a:prstGeom>
          <a:solidFill>
            <a:srgbClr val="0071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0" name="Ovaal 9">
            <a:extLst>
              <a:ext uri="{FF2B5EF4-FFF2-40B4-BE49-F238E27FC236}">
                <a16:creationId xmlns:a16="http://schemas.microsoft.com/office/drawing/2014/main" id="{8770BECE-F92B-EF8D-B697-668F5F576700}"/>
              </a:ext>
            </a:extLst>
          </p:cNvPr>
          <p:cNvSpPr/>
          <p:nvPr/>
        </p:nvSpPr>
        <p:spPr>
          <a:xfrm>
            <a:off x="11399814" y="4391916"/>
            <a:ext cx="144486" cy="136090"/>
          </a:xfrm>
          <a:prstGeom prst="ellipse">
            <a:avLst/>
          </a:prstGeom>
          <a:solidFill>
            <a:srgbClr val="0071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1" name="Ovaal 10">
            <a:extLst>
              <a:ext uri="{FF2B5EF4-FFF2-40B4-BE49-F238E27FC236}">
                <a16:creationId xmlns:a16="http://schemas.microsoft.com/office/drawing/2014/main" id="{5A01BE84-42E6-E5DB-1389-E426993C3F5D}"/>
              </a:ext>
            </a:extLst>
          </p:cNvPr>
          <p:cNvSpPr/>
          <p:nvPr/>
        </p:nvSpPr>
        <p:spPr>
          <a:xfrm>
            <a:off x="11565397" y="4841426"/>
            <a:ext cx="255740" cy="240880"/>
          </a:xfrm>
          <a:prstGeom prst="ellipse">
            <a:avLst/>
          </a:prstGeom>
          <a:solidFill>
            <a:srgbClr val="0071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Tree>
    <p:extLst>
      <p:ext uri="{BB962C8B-B14F-4D97-AF65-F5344CB8AC3E}">
        <p14:creationId xmlns:p14="http://schemas.microsoft.com/office/powerpoint/2010/main" val="604884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ppt_x"/>
                                          </p:val>
                                        </p:tav>
                                        <p:tav tm="100000">
                                          <p:val>
                                            <p:strVal val="#ppt_x"/>
                                          </p:val>
                                        </p:tav>
                                      </p:tavLst>
                                    </p:anim>
                                    <p:anim calcmode="lin" valueType="num">
                                      <p:cBhvr additive="base">
                                        <p:cTn id="8" dur="10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ppt_x"/>
                                          </p:val>
                                        </p:tav>
                                        <p:tav tm="100000">
                                          <p:val>
                                            <p:strVal val="#ppt_x"/>
                                          </p:val>
                                        </p:tav>
                                      </p:tavLst>
                                    </p:anim>
                                    <p:anim calcmode="lin" valueType="num">
                                      <p:cBhvr additive="base">
                                        <p:cTn id="12" dur="10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1000" fill="hold"/>
                                        <p:tgtEl>
                                          <p:spTgt spid="20"/>
                                        </p:tgtEl>
                                        <p:attrNameLst>
                                          <p:attrName>ppt_x</p:attrName>
                                        </p:attrNameLst>
                                      </p:cBhvr>
                                      <p:tavLst>
                                        <p:tav tm="0">
                                          <p:val>
                                            <p:strVal val="#ppt_x"/>
                                          </p:val>
                                        </p:tav>
                                        <p:tav tm="100000">
                                          <p:val>
                                            <p:strVal val="#ppt_x"/>
                                          </p:val>
                                        </p:tav>
                                      </p:tavLst>
                                    </p:anim>
                                    <p:anim calcmode="lin" valueType="num">
                                      <p:cBhvr additive="base">
                                        <p:cTn id="16" dur="1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000" fill="hold"/>
                                        <p:tgtEl>
                                          <p:spTgt spid="22"/>
                                        </p:tgtEl>
                                        <p:attrNameLst>
                                          <p:attrName>ppt_x</p:attrName>
                                        </p:attrNameLst>
                                      </p:cBhvr>
                                      <p:tavLst>
                                        <p:tav tm="0">
                                          <p:val>
                                            <p:strVal val="#ppt_x"/>
                                          </p:val>
                                        </p:tav>
                                        <p:tav tm="100000">
                                          <p:val>
                                            <p:strVal val="#ppt_x"/>
                                          </p:val>
                                        </p:tav>
                                      </p:tavLst>
                                    </p:anim>
                                    <p:anim calcmode="lin" valueType="num">
                                      <p:cBhvr additive="base">
                                        <p:cTn id="20" dur="10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ppt_x"/>
                                          </p:val>
                                        </p:tav>
                                        <p:tav tm="100000">
                                          <p:val>
                                            <p:strVal val="#ppt_x"/>
                                          </p:val>
                                        </p:tav>
                                      </p:tavLst>
                                    </p:anim>
                                    <p:anim calcmode="lin" valueType="num">
                                      <p:cBhvr additive="base">
                                        <p:cTn id="24" dur="10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ppt_x"/>
                                          </p:val>
                                        </p:tav>
                                        <p:tav tm="100000">
                                          <p:val>
                                            <p:strVal val="#ppt_x"/>
                                          </p:val>
                                        </p:tav>
                                      </p:tavLst>
                                    </p:anim>
                                    <p:anim calcmode="lin" valueType="num">
                                      <p:cBhvr additive="base">
                                        <p:cTn id="28" dur="10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1000" fill="hold"/>
                                        <p:tgtEl>
                                          <p:spTgt spid="21"/>
                                        </p:tgtEl>
                                        <p:attrNameLst>
                                          <p:attrName>ppt_x</p:attrName>
                                        </p:attrNameLst>
                                      </p:cBhvr>
                                      <p:tavLst>
                                        <p:tav tm="0">
                                          <p:val>
                                            <p:strVal val="#ppt_x"/>
                                          </p:val>
                                        </p:tav>
                                        <p:tav tm="100000">
                                          <p:val>
                                            <p:strVal val="#ppt_x"/>
                                          </p:val>
                                        </p:tav>
                                      </p:tavLst>
                                    </p:anim>
                                    <p:anim calcmode="lin" valueType="num">
                                      <p:cBhvr additive="base">
                                        <p:cTn id="32" dur="1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4"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1BE99FAF-10CE-76BD-99BF-319BC8DD2081}"/>
              </a:ext>
            </a:extLst>
          </p:cNvPr>
          <p:cNvSpPr/>
          <p:nvPr/>
        </p:nvSpPr>
        <p:spPr>
          <a:xfrm>
            <a:off x="3351521" y="5608062"/>
            <a:ext cx="4734324" cy="569002"/>
          </a:xfrm>
          <a:prstGeom prst="rect">
            <a:avLst/>
          </a:prstGeom>
          <a:solidFill>
            <a:srgbClr val="9BC4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7D75FC80-C9AA-4662-FFD7-D835EFEA61CB}"/>
              </a:ext>
            </a:extLst>
          </p:cNvPr>
          <p:cNvSpPr>
            <a:spLocks noGrp="1"/>
          </p:cNvSpPr>
          <p:nvPr>
            <p:ph type="title"/>
          </p:nvPr>
        </p:nvSpPr>
        <p:spPr/>
        <p:txBody>
          <a:bodyPr/>
          <a:lstStyle/>
          <a:p>
            <a:r>
              <a:rPr lang="nl-NL" dirty="0"/>
              <a:t>Producten en diensten</a:t>
            </a:r>
          </a:p>
        </p:txBody>
      </p:sp>
      <p:sp>
        <p:nvSpPr>
          <p:cNvPr id="3" name="Tijdelijke aanduiding voor tekst 2">
            <a:extLst>
              <a:ext uri="{FF2B5EF4-FFF2-40B4-BE49-F238E27FC236}">
                <a16:creationId xmlns:a16="http://schemas.microsoft.com/office/drawing/2014/main" id="{B10B7654-DFC5-CFA6-26E6-8CBDCDF78B30}"/>
              </a:ext>
            </a:extLst>
          </p:cNvPr>
          <p:cNvSpPr>
            <a:spLocks noGrp="1"/>
          </p:cNvSpPr>
          <p:nvPr>
            <p:ph type="body" idx="10"/>
          </p:nvPr>
        </p:nvSpPr>
        <p:spPr>
          <a:xfrm>
            <a:off x="606084" y="1480843"/>
            <a:ext cx="6810411" cy="3582928"/>
          </a:xfrm>
        </p:spPr>
        <p:txBody>
          <a:bodyPr/>
          <a:lstStyle/>
          <a:p>
            <a:pPr marL="0" indent="0">
              <a:buNone/>
            </a:pPr>
            <a:r>
              <a:rPr lang="nl-NL" sz="1800" b="1" dirty="0">
                <a:solidFill>
                  <a:srgbClr val="0071BB"/>
                </a:solidFill>
              </a:rPr>
              <a:t>Afvalinzameling</a:t>
            </a:r>
          </a:p>
          <a:p>
            <a:r>
              <a:rPr lang="nl-NL" dirty="0"/>
              <a:t>Inzameling huishoudelijk afval; restafval, GFT+E, PMD, OPK en glas</a:t>
            </a:r>
          </a:p>
          <a:p>
            <a:r>
              <a:rPr lang="nl-NL" dirty="0"/>
              <a:t>Huis-aan-huis: minicontainers en zakken</a:t>
            </a:r>
          </a:p>
          <a:p>
            <a:r>
              <a:rPr lang="nl-NL" dirty="0"/>
              <a:t>Verzamelcontainers: rolcontainers, bovengrondse, ondergrondse en semi-ondergrondse containers</a:t>
            </a:r>
          </a:p>
          <a:p>
            <a:r>
              <a:rPr lang="nl-NL" dirty="0"/>
              <a:t>Beheer van de inzamelmiddelen</a:t>
            </a:r>
          </a:p>
          <a:p>
            <a:r>
              <a:rPr lang="nl-NL" dirty="0"/>
              <a:t>Beheer milieustraten in de regio</a:t>
            </a:r>
          </a:p>
          <a:p>
            <a:r>
              <a:rPr lang="nl-NL" dirty="0" err="1"/>
              <a:t>Diftar</a:t>
            </a:r>
            <a:r>
              <a:rPr lang="nl-NL" dirty="0"/>
              <a:t> en omgekeerd inzamelen</a:t>
            </a:r>
          </a:p>
          <a:p>
            <a:pPr marL="0" indent="0">
              <a:buNone/>
            </a:pPr>
            <a:br>
              <a:rPr lang="nl-NL" dirty="0"/>
            </a:br>
            <a:r>
              <a:rPr lang="nl-NL" b="1" dirty="0">
                <a:solidFill>
                  <a:srgbClr val="0071BB"/>
                </a:solidFill>
              </a:rPr>
              <a:t>Overslag, transport en </a:t>
            </a:r>
            <a:r>
              <a:rPr lang="nl-NL" b="1" dirty="0" err="1">
                <a:solidFill>
                  <a:srgbClr val="0071BB"/>
                </a:solidFill>
              </a:rPr>
              <a:t>vermarkten</a:t>
            </a:r>
            <a:r>
              <a:rPr lang="nl-NL" b="1" dirty="0">
                <a:solidFill>
                  <a:srgbClr val="0071BB"/>
                </a:solidFill>
              </a:rPr>
              <a:t> afvalstromen</a:t>
            </a:r>
            <a:endParaRPr lang="nl-NL" dirty="0">
              <a:highlight>
                <a:srgbClr val="FFFF00"/>
              </a:highlight>
            </a:endParaRPr>
          </a:p>
          <a:p>
            <a:pPr marL="0" indent="0">
              <a:buNone/>
            </a:pPr>
            <a:endParaRPr lang="nl-NL" dirty="0">
              <a:solidFill>
                <a:schemeClr val="tx1"/>
              </a:solidFill>
            </a:endParaRPr>
          </a:p>
          <a:p>
            <a:pPr marL="0" indent="0">
              <a:buNone/>
            </a:pPr>
            <a:endParaRPr lang="nl-NL" dirty="0"/>
          </a:p>
        </p:txBody>
      </p:sp>
      <p:sp>
        <p:nvSpPr>
          <p:cNvPr id="11" name="Tekstvak 10">
            <a:extLst>
              <a:ext uri="{FF2B5EF4-FFF2-40B4-BE49-F238E27FC236}">
                <a16:creationId xmlns:a16="http://schemas.microsoft.com/office/drawing/2014/main" id="{53EFE24E-1AF5-834F-DA36-B8F0AF785700}"/>
              </a:ext>
            </a:extLst>
          </p:cNvPr>
          <p:cNvSpPr txBox="1"/>
          <p:nvPr/>
        </p:nvSpPr>
        <p:spPr>
          <a:xfrm>
            <a:off x="3488130" y="5738673"/>
            <a:ext cx="473432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400" b="0" i="0" u="none" strike="noStrike" kern="1200" cap="none" spc="0" normalizeH="0" baseline="0" noProof="0" dirty="0">
                <a:ln>
                  <a:noFill/>
                </a:ln>
                <a:solidFill>
                  <a:prstClr val="white"/>
                </a:solidFill>
                <a:effectLst/>
                <a:uLnTx/>
                <a:uFillTx/>
                <a:latin typeface="Arial" panose="020B0604020202020204"/>
                <a:ea typeface="+mn-ea"/>
                <a:cs typeface="+mn-cs"/>
              </a:rPr>
              <a:t>Op weg naar een 100% elektrisch wagenpark</a:t>
            </a:r>
          </a:p>
        </p:txBody>
      </p:sp>
      <p:pic>
        <p:nvPicPr>
          <p:cNvPr id="24" name="Afbeelding 23" descr="Afbeelding met transport, voertuig, Landvoertuig, wiel&#10;&#10;Automatisch gegenereerde beschrijving">
            <a:extLst>
              <a:ext uri="{FF2B5EF4-FFF2-40B4-BE49-F238E27FC236}">
                <a16:creationId xmlns:a16="http://schemas.microsoft.com/office/drawing/2014/main" id="{676AC27B-188F-A7DF-2489-E2820E425088}"/>
              </a:ext>
            </a:extLst>
          </p:cNvPr>
          <p:cNvPicPr>
            <a:picLocks noChangeAspect="1"/>
          </p:cNvPicPr>
          <p:nvPr/>
        </p:nvPicPr>
        <p:blipFill>
          <a:blip r:embed="rId3"/>
          <a:stretch>
            <a:fillRect/>
          </a:stretch>
        </p:blipFill>
        <p:spPr>
          <a:xfrm>
            <a:off x="5623045" y="4685886"/>
            <a:ext cx="2783510" cy="987481"/>
          </a:xfrm>
          <a:prstGeom prst="rect">
            <a:avLst/>
          </a:prstGeom>
        </p:spPr>
      </p:pic>
      <p:pic>
        <p:nvPicPr>
          <p:cNvPr id="5" name="Afbeelding 4" descr="Afbeelding met buitenshuis, hemel, voertuig, kleding&#10;&#10;Door AI gegenereerde inhoud is mogelijk onjuist.">
            <a:extLst>
              <a:ext uri="{FF2B5EF4-FFF2-40B4-BE49-F238E27FC236}">
                <a16:creationId xmlns:a16="http://schemas.microsoft.com/office/drawing/2014/main" id="{E64D0CE5-2DEE-39CC-C34B-BE0F733D75B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75905" y="4178363"/>
            <a:ext cx="3116094" cy="2073492"/>
          </a:xfrm>
          <a:prstGeom prst="rect">
            <a:avLst/>
          </a:prstGeom>
        </p:spPr>
      </p:pic>
      <p:pic>
        <p:nvPicPr>
          <p:cNvPr id="13" name="Afbeelding 12" descr="Afbeelding met hemel, buitenshuis, wolk, boom&#10;&#10;Door AI gegenereerde inhoud is mogelijk onjuist.">
            <a:extLst>
              <a:ext uri="{FF2B5EF4-FFF2-40B4-BE49-F238E27FC236}">
                <a16:creationId xmlns:a16="http://schemas.microsoft.com/office/drawing/2014/main" id="{56E2B388-6788-95E7-200C-40487FFF882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75906" y="2108684"/>
            <a:ext cx="3116095" cy="2073492"/>
          </a:xfrm>
          <a:prstGeom prst="rect">
            <a:avLst/>
          </a:prstGeom>
        </p:spPr>
      </p:pic>
      <p:pic>
        <p:nvPicPr>
          <p:cNvPr id="15" name="Afbeelding 14" descr="Afbeelding met buitenshuis, hemel, gebouw, voertuig&#10;&#10;Door AI gegenereerde inhoud is mogelijk onjuist.">
            <a:extLst>
              <a:ext uri="{FF2B5EF4-FFF2-40B4-BE49-F238E27FC236}">
                <a16:creationId xmlns:a16="http://schemas.microsoft.com/office/drawing/2014/main" id="{EC2BEE8F-23F2-548B-2794-241A9A6CEA73}"/>
              </a:ext>
            </a:extLst>
          </p:cNvPr>
          <p:cNvPicPr>
            <a:picLocks noChangeAspect="1"/>
          </p:cNvPicPr>
          <p:nvPr/>
        </p:nvPicPr>
        <p:blipFill>
          <a:blip r:embed="rId6"/>
          <a:stretch>
            <a:fillRect/>
          </a:stretch>
        </p:blipFill>
        <p:spPr>
          <a:xfrm>
            <a:off x="9075906" y="1"/>
            <a:ext cx="3162358" cy="2108684"/>
          </a:xfrm>
          <a:prstGeom prst="rect">
            <a:avLst/>
          </a:prstGeom>
        </p:spPr>
      </p:pic>
    </p:spTree>
    <p:extLst>
      <p:ext uri="{BB962C8B-B14F-4D97-AF65-F5344CB8AC3E}">
        <p14:creationId xmlns:p14="http://schemas.microsoft.com/office/powerpoint/2010/main" val="660578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290">
                                          <p:stCondLst>
                                            <p:cond delay="0"/>
                                          </p:stCondLst>
                                        </p:cTn>
                                        <p:tgtEl>
                                          <p:spTgt spid="24"/>
                                        </p:tgtEl>
                                      </p:cBhvr>
                                    </p:animEffect>
                                    <p:anim calcmode="lin" valueType="num">
                                      <p:cBhvr>
                                        <p:cTn id="8"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13" dur="13">
                                          <p:stCondLst>
                                            <p:cond delay="325"/>
                                          </p:stCondLst>
                                        </p:cTn>
                                        <p:tgtEl>
                                          <p:spTgt spid="24"/>
                                        </p:tgtEl>
                                      </p:cBhvr>
                                      <p:to x="100000" y="60000"/>
                                    </p:animScale>
                                    <p:animScale>
                                      <p:cBhvr>
                                        <p:cTn id="14" dur="83" decel="50000">
                                          <p:stCondLst>
                                            <p:cond delay="338"/>
                                          </p:stCondLst>
                                        </p:cTn>
                                        <p:tgtEl>
                                          <p:spTgt spid="24"/>
                                        </p:tgtEl>
                                      </p:cBhvr>
                                      <p:to x="100000" y="100000"/>
                                    </p:animScale>
                                    <p:animScale>
                                      <p:cBhvr>
                                        <p:cTn id="15" dur="13">
                                          <p:stCondLst>
                                            <p:cond delay="656"/>
                                          </p:stCondLst>
                                        </p:cTn>
                                        <p:tgtEl>
                                          <p:spTgt spid="24"/>
                                        </p:tgtEl>
                                      </p:cBhvr>
                                      <p:to x="100000" y="80000"/>
                                    </p:animScale>
                                    <p:animScale>
                                      <p:cBhvr>
                                        <p:cTn id="16" dur="83" decel="50000">
                                          <p:stCondLst>
                                            <p:cond delay="669"/>
                                          </p:stCondLst>
                                        </p:cTn>
                                        <p:tgtEl>
                                          <p:spTgt spid="24"/>
                                        </p:tgtEl>
                                      </p:cBhvr>
                                      <p:to x="100000" y="100000"/>
                                    </p:animScale>
                                    <p:animScale>
                                      <p:cBhvr>
                                        <p:cTn id="17" dur="13">
                                          <p:stCondLst>
                                            <p:cond delay="821"/>
                                          </p:stCondLst>
                                        </p:cTn>
                                        <p:tgtEl>
                                          <p:spTgt spid="24"/>
                                        </p:tgtEl>
                                      </p:cBhvr>
                                      <p:to x="100000" y="90000"/>
                                    </p:animScale>
                                    <p:animScale>
                                      <p:cBhvr>
                                        <p:cTn id="18" dur="83" decel="50000">
                                          <p:stCondLst>
                                            <p:cond delay="834"/>
                                          </p:stCondLst>
                                        </p:cTn>
                                        <p:tgtEl>
                                          <p:spTgt spid="24"/>
                                        </p:tgtEl>
                                      </p:cBhvr>
                                      <p:to x="100000" y="100000"/>
                                    </p:animScale>
                                    <p:animScale>
                                      <p:cBhvr>
                                        <p:cTn id="19" dur="13">
                                          <p:stCondLst>
                                            <p:cond delay="904"/>
                                          </p:stCondLst>
                                        </p:cTn>
                                        <p:tgtEl>
                                          <p:spTgt spid="24"/>
                                        </p:tgtEl>
                                      </p:cBhvr>
                                      <p:to x="100000" y="95000"/>
                                    </p:animScale>
                                    <p:animScale>
                                      <p:cBhvr>
                                        <p:cTn id="20" dur="83" decel="50000">
                                          <p:stCondLst>
                                            <p:cond delay="917"/>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151CF7-D906-3C88-855E-8636F925DC5B}"/>
              </a:ext>
            </a:extLst>
          </p:cNvPr>
          <p:cNvSpPr>
            <a:spLocks noGrp="1"/>
          </p:cNvSpPr>
          <p:nvPr>
            <p:ph type="title"/>
          </p:nvPr>
        </p:nvSpPr>
        <p:spPr/>
        <p:txBody>
          <a:bodyPr/>
          <a:lstStyle/>
          <a:p>
            <a:r>
              <a:rPr lang="nl-NL" dirty="0"/>
              <a:t>Producten en diensten</a:t>
            </a:r>
          </a:p>
        </p:txBody>
      </p:sp>
      <p:sp>
        <p:nvSpPr>
          <p:cNvPr id="3" name="Tijdelijke aanduiding voor tekst 2">
            <a:extLst>
              <a:ext uri="{FF2B5EF4-FFF2-40B4-BE49-F238E27FC236}">
                <a16:creationId xmlns:a16="http://schemas.microsoft.com/office/drawing/2014/main" id="{32C6CD0B-FC69-73AB-5EFC-81B2461B4D70}"/>
              </a:ext>
            </a:extLst>
          </p:cNvPr>
          <p:cNvSpPr>
            <a:spLocks noGrp="1"/>
          </p:cNvSpPr>
          <p:nvPr>
            <p:ph type="body" idx="10"/>
          </p:nvPr>
        </p:nvSpPr>
        <p:spPr>
          <a:xfrm>
            <a:off x="606084" y="1480842"/>
            <a:ext cx="6767305" cy="4373858"/>
          </a:xfrm>
        </p:spPr>
        <p:txBody>
          <a:bodyPr/>
          <a:lstStyle/>
          <a:p>
            <a:pPr marL="0" indent="0">
              <a:buNone/>
            </a:pPr>
            <a:r>
              <a:rPr lang="nl-NL" sz="1800" b="1" dirty="0">
                <a:solidFill>
                  <a:srgbClr val="0071BB"/>
                </a:solidFill>
              </a:rPr>
              <a:t>Advies</a:t>
            </a:r>
          </a:p>
          <a:p>
            <a:r>
              <a:rPr lang="nl-NL" dirty="0"/>
              <a:t>Regionaal advies</a:t>
            </a:r>
          </a:p>
          <a:p>
            <a:r>
              <a:rPr lang="nl-NL" dirty="0"/>
              <a:t>VANG advies</a:t>
            </a:r>
          </a:p>
          <a:p>
            <a:r>
              <a:rPr lang="nl-NL" dirty="0"/>
              <a:t>Optimalisatie inzameling/routes </a:t>
            </a:r>
          </a:p>
          <a:p>
            <a:r>
              <a:rPr lang="nl-NL" dirty="0"/>
              <a:t>Advies en ondersteuning bij beleidsontwikkeling </a:t>
            </a:r>
          </a:p>
          <a:p>
            <a:r>
              <a:rPr lang="nl-NL" dirty="0"/>
              <a:t>Advies over innovatieve ontwikkelingen</a:t>
            </a:r>
          </a:p>
          <a:p>
            <a:r>
              <a:rPr lang="nl-NL" dirty="0"/>
              <a:t>Duurzaamheid/circulaire economie</a:t>
            </a:r>
          </a:p>
          <a:p>
            <a:endParaRPr lang="nl-NL" dirty="0"/>
          </a:p>
          <a:p>
            <a:pPr marL="0" indent="0">
              <a:buNone/>
            </a:pPr>
            <a:r>
              <a:rPr lang="nl-NL" sz="1800" b="1" dirty="0">
                <a:solidFill>
                  <a:srgbClr val="0071BB"/>
                </a:solidFill>
              </a:rPr>
              <a:t>Monitoring</a:t>
            </a:r>
          </a:p>
          <a:p>
            <a:r>
              <a:rPr lang="nl-NL" dirty="0"/>
              <a:t>Hoeveelhedenrapportage (maandelijks)</a:t>
            </a:r>
          </a:p>
          <a:p>
            <a:r>
              <a:rPr lang="nl-NL" dirty="0" err="1"/>
              <a:t>Factsheet</a:t>
            </a:r>
            <a:r>
              <a:rPr lang="nl-NL" dirty="0"/>
              <a:t> (jaarlijks)</a:t>
            </a:r>
          </a:p>
          <a:p>
            <a:r>
              <a:rPr lang="nl-NL" dirty="0" err="1"/>
              <a:t>Afvalsorteeranalyse</a:t>
            </a:r>
            <a:r>
              <a:rPr lang="nl-NL" dirty="0"/>
              <a:t> (tweejaarlijks/ op verzoek van de gemeente) </a:t>
            </a:r>
          </a:p>
          <a:p>
            <a:r>
              <a:rPr lang="nl-NL" dirty="0"/>
              <a:t>Inwonertevredenheidsonderzoek (driejaarlijks: 2024 - </a:t>
            </a:r>
            <a:r>
              <a:rPr lang="nl-NL" b="1" dirty="0"/>
              <a:t>7,8</a:t>
            </a:r>
            <a:r>
              <a:rPr lang="nl-NL" dirty="0"/>
              <a:t>) </a:t>
            </a:r>
          </a:p>
          <a:p>
            <a:pPr marL="0" indent="0">
              <a:buNone/>
            </a:pPr>
            <a:endParaRPr lang="nl-NL" dirty="0"/>
          </a:p>
        </p:txBody>
      </p:sp>
      <p:pic>
        <p:nvPicPr>
          <p:cNvPr id="6" name="Afbeelding 5" descr="Afbeelding met schermopname, Kleurrijkheid, horloge, ontwerp&#10;&#10;Automatisch gegenereerde beschrijving">
            <a:extLst>
              <a:ext uri="{FF2B5EF4-FFF2-40B4-BE49-F238E27FC236}">
                <a16:creationId xmlns:a16="http://schemas.microsoft.com/office/drawing/2014/main" id="{30C786C6-6D37-7F2C-94C4-9E79AE0E3326}"/>
              </a:ext>
            </a:extLst>
          </p:cNvPr>
          <p:cNvPicPr>
            <a:picLocks noChangeAspect="1"/>
          </p:cNvPicPr>
          <p:nvPr/>
        </p:nvPicPr>
        <p:blipFill>
          <a:blip r:embed="rId3"/>
          <a:stretch>
            <a:fillRect/>
          </a:stretch>
        </p:blipFill>
        <p:spPr>
          <a:xfrm>
            <a:off x="7114622" y="979257"/>
            <a:ext cx="4798956" cy="4800601"/>
          </a:xfrm>
          <a:prstGeom prst="rect">
            <a:avLst/>
          </a:prstGeom>
        </p:spPr>
      </p:pic>
    </p:spTree>
    <p:extLst>
      <p:ext uri="{BB962C8B-B14F-4D97-AF65-F5344CB8AC3E}">
        <p14:creationId xmlns:p14="http://schemas.microsoft.com/office/powerpoint/2010/main" val="986856162"/>
      </p:ext>
    </p:extLst>
  </p:cSld>
  <p:clrMapOvr>
    <a:masterClrMapping/>
  </p:clrMapOvr>
</p:sld>
</file>

<file path=ppt/theme/theme1.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yclus Powerpoint Template.potx" id="{89629774-D678-4538-BDF5-0EE5C0270AEF}" vid="{20D7837C-ACA2-4DE7-B0B6-90C15694E4E6}"/>
    </a:ext>
  </a:extLst>
</a:theme>
</file>

<file path=ppt/theme/theme2.xml><?xml version="1.0" encoding="utf-8"?>
<a:theme xmlns:a="http://schemas.openxmlformats.org/drawingml/2006/main" name="1_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3_Cyclus presentatie_basis" id="{5F2A7D53-C92E-4A53-985B-97E47B7E1510}" vid="{0041FA53-78AA-4801-BBA8-22141BD246F2}"/>
    </a:ext>
  </a:extLst>
</a:theme>
</file>

<file path=ppt/theme/theme3.xml><?xml version="1.0" encoding="utf-8"?>
<a:theme xmlns:a="http://schemas.openxmlformats.org/drawingml/2006/main" name="2_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yclus Powerpoint Template.potx" id="{89629774-D678-4538-BDF5-0EE5C0270AEF}" vid="{20D7837C-ACA2-4DE7-B0B6-90C15694E4E6}"/>
    </a:ext>
  </a:extLst>
</a:theme>
</file>

<file path=ppt/theme/theme4.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8CD3D138E59849970E680BBD41D3E5" ma:contentTypeVersion="17" ma:contentTypeDescription="Een nieuw document maken." ma:contentTypeScope="" ma:versionID="ff0d69f329e97097c0eb1c8793170e5b">
  <xsd:schema xmlns:xsd="http://www.w3.org/2001/XMLSchema" xmlns:xs="http://www.w3.org/2001/XMLSchema" xmlns:p="http://schemas.microsoft.com/office/2006/metadata/properties" xmlns:ns1="http://schemas.microsoft.com/sharepoint/v3" xmlns:ns2="f9d09fab-8f0b-48c1-8135-92bd74b96537" xmlns:ns3="c035619f-bc39-404f-ba24-5c856add935a" targetNamespace="http://schemas.microsoft.com/office/2006/metadata/properties" ma:root="true" ma:fieldsID="ff8a499c650ee90c3e3ba9d4b6bd5273" ns1:_="" ns2:_="" ns3:_="">
    <xsd:import namespace="http://schemas.microsoft.com/sharepoint/v3"/>
    <xsd:import namespace="f9d09fab-8f0b-48c1-8135-92bd74b96537"/>
    <xsd:import namespace="c035619f-bc39-404f-ba24-5c856add935a"/>
    <xsd:element name="properties">
      <xsd:complexType>
        <xsd:sequence>
          <xsd:element name="documentManagement">
            <xsd:complexType>
              <xsd:all>
                <xsd:element ref="ns1:_ip_UnifiedCompliancePolicyProperties" minOccurs="0"/>
                <xsd:element ref="ns1:_ip_UnifiedCompliancePolicyUIAction" minOccurs="0"/>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3:SharedWithUsers" minOccurs="0"/>
                <xsd:element ref="ns3:SharedWithDetails"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8" nillable="true" ma:displayName="Eigenschappen van het geïntegreerd beleid voor naleving" ma:hidden="true" ma:internalName="_ip_UnifiedCompliancePolicyProperties">
      <xsd:simpleType>
        <xsd:restriction base="dms:Note"/>
      </xsd:simpleType>
    </xsd:element>
    <xsd:element name="_ip_UnifiedCompliancePolicyUIAction" ma:index="9" nillable="true" ma:displayName="Actie van de gebruikersinterface van het geïntegreerd beleid voor naleving"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9d09fab-8f0b-48c1-8135-92bd74b96537"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Afbeeldingtags" ma:readOnly="false" ma:fieldId="{5cf76f15-5ced-4ddc-b409-7134ff3c332f}" ma:taxonomyMulti="true" ma:sspId="12554b14-011f-4864-8a2b-03e19820562f"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descriptio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Location" ma:index="23" nillable="true" ma:displayName="Location" ma:descrip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035619f-bc39-404f-ba24-5c856add935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5ec2c19-0d46-4e30-80e5-eff22b1de4a3}" ma:internalName="TaxCatchAll" ma:showField="CatchAllData" ma:web="c035619f-bc39-404f-ba24-5c856add935a">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f9d09fab-8f0b-48c1-8135-92bd74b96537">
      <Terms xmlns="http://schemas.microsoft.com/office/infopath/2007/PartnerControls"/>
    </lcf76f155ced4ddcb4097134ff3c332f>
    <_ip_UnifiedCompliancePolicyProperties xmlns="http://schemas.microsoft.com/sharepoint/v3" xsi:nil="true"/>
    <TaxCatchAll xmlns="c035619f-bc39-404f-ba24-5c856add935a" xsi:nil="true"/>
  </documentManagement>
</p:properties>
</file>

<file path=customXml/itemProps1.xml><?xml version="1.0" encoding="utf-8"?>
<ds:datastoreItem xmlns:ds="http://schemas.openxmlformats.org/officeDocument/2006/customXml" ds:itemID="{F7EC72A3-4D24-4862-8D65-335AF2B7D64B}"/>
</file>

<file path=customXml/itemProps2.xml><?xml version="1.0" encoding="utf-8"?>
<ds:datastoreItem xmlns:ds="http://schemas.openxmlformats.org/officeDocument/2006/customXml" ds:itemID="{AFDD67F2-7495-4D19-9806-975880F5DDD6}"/>
</file>

<file path=customXml/itemProps3.xml><?xml version="1.0" encoding="utf-8"?>
<ds:datastoreItem xmlns:ds="http://schemas.openxmlformats.org/officeDocument/2006/customXml" ds:itemID="{8CB54669-CBDE-4253-9B42-FFE2F59FCCB4}"/>
</file>

<file path=docProps/app.xml><?xml version="1.0" encoding="utf-8"?>
<Properties xmlns="http://schemas.openxmlformats.org/officeDocument/2006/extended-properties" xmlns:vt="http://schemas.openxmlformats.org/officeDocument/2006/docPropsVTypes">
  <Template>Cyclus Powerpoint Template</Template>
  <TotalTime>864</TotalTime>
  <Words>544</Words>
  <Application>Microsoft Office PowerPoint</Application>
  <PresentationFormat>Breedbeeld</PresentationFormat>
  <Paragraphs>181</Paragraphs>
  <Slides>16</Slides>
  <Notes>5</Notes>
  <HiddenSlides>0</HiddenSlides>
  <MMClips>0</MMClips>
  <ScaleCrop>false</ScaleCrop>
  <HeadingPairs>
    <vt:vector size="6" baseType="variant">
      <vt:variant>
        <vt:lpstr>Gebruikte lettertypen</vt:lpstr>
      </vt:variant>
      <vt:variant>
        <vt:i4>2</vt:i4>
      </vt:variant>
      <vt:variant>
        <vt:lpstr>Thema</vt:lpstr>
      </vt:variant>
      <vt:variant>
        <vt:i4>3</vt:i4>
      </vt:variant>
      <vt:variant>
        <vt:lpstr>Diatitels</vt:lpstr>
      </vt:variant>
      <vt:variant>
        <vt:i4>16</vt:i4>
      </vt:variant>
    </vt:vector>
  </HeadingPairs>
  <TitlesOfParts>
    <vt:vector size="21" baseType="lpstr">
      <vt:lpstr>Arial</vt:lpstr>
      <vt:lpstr>Calibri</vt:lpstr>
      <vt:lpstr>Office-thema</vt:lpstr>
      <vt:lpstr>1_Office-thema</vt:lpstr>
      <vt:lpstr>2_Office-thema</vt:lpstr>
      <vt:lpstr>Samen circulair</vt:lpstr>
      <vt:lpstr>PowerPoint-presentatie</vt:lpstr>
      <vt:lpstr>Missie en visie</vt:lpstr>
      <vt:lpstr>Even voorstellen        cijfers anno 2024</vt:lpstr>
      <vt:lpstr>Even voorstellen      Beeld 2027 (mogelijk)</vt:lpstr>
      <vt:lpstr>Onze full service aanpak</vt:lpstr>
      <vt:lpstr>Diensten </vt:lpstr>
      <vt:lpstr>Producten en diensten</vt:lpstr>
      <vt:lpstr>Producten en diensten</vt:lpstr>
      <vt:lpstr>Producten en diensten</vt:lpstr>
      <vt:lpstr>Wie is Cyclus nog meer?</vt:lpstr>
      <vt:lpstr>Cyclus &amp; De Ronde Venen</vt:lpstr>
      <vt:lpstr>Meerwaarde overheidsNV</vt:lpstr>
      <vt:lpstr>Governance </vt:lpstr>
      <vt:lpstr>PowerPoint-presentatie</vt:lpstr>
      <vt:lpstr>Vragen?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Jasmijn Kooijman</dc:creator>
  <cp:lastModifiedBy>Jeroen de Vries</cp:lastModifiedBy>
  <cp:revision>21</cp:revision>
  <dcterms:created xsi:type="dcterms:W3CDTF">2025-08-22T11:24:20Z</dcterms:created>
  <dcterms:modified xsi:type="dcterms:W3CDTF">2025-09-03T14:42:12Z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0x010100E38CD3D138E59849970E680BBD41D3E5</vt:lpwstr>
  </property>
</Properties>
</file>