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</p:sldIdLst>
  <p:sldSz cx="12192000" cy="6858000"/>
  <p:notesSz cx="6808788" cy="9940925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67C44-3568-40DE-88D6-7D66CA247203}" type="datetimeFigureOut">
              <a:rPr lang="nl-NL" smtClean="0"/>
              <a:t>16-1-2019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D4E9C6-3D8E-499B-930F-ED85452B10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64935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DC7C-DD5B-4576-9B32-2C9FF2BC047C}" type="datetimeFigureOut">
              <a:rPr lang="nl-NL" smtClean="0"/>
              <a:t>16-1-2019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691B-6984-4C8D-86E8-C953590CD88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8522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DC7C-DD5B-4576-9B32-2C9FF2BC047C}" type="datetimeFigureOut">
              <a:rPr lang="nl-NL" smtClean="0"/>
              <a:t>16-1-2019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691B-6984-4C8D-86E8-C953590CD88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9235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DC7C-DD5B-4576-9B32-2C9FF2BC047C}" type="datetimeFigureOut">
              <a:rPr lang="nl-NL" smtClean="0"/>
              <a:t>16-1-2019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691B-6984-4C8D-86E8-C953590CD88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8744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DC7C-DD5B-4576-9B32-2C9FF2BC047C}" type="datetimeFigureOut">
              <a:rPr lang="nl-NL" smtClean="0"/>
              <a:t>16-1-2019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691B-6984-4C8D-86E8-C953590CD88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0495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DC7C-DD5B-4576-9B32-2C9FF2BC047C}" type="datetimeFigureOut">
              <a:rPr lang="nl-NL" smtClean="0"/>
              <a:t>16-1-2019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691B-6984-4C8D-86E8-C953590CD88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5609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DC7C-DD5B-4576-9B32-2C9FF2BC047C}" type="datetimeFigureOut">
              <a:rPr lang="nl-NL" smtClean="0"/>
              <a:t>16-1-2019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691B-6984-4C8D-86E8-C953590CD88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8328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DC7C-DD5B-4576-9B32-2C9FF2BC047C}" type="datetimeFigureOut">
              <a:rPr lang="nl-NL" smtClean="0"/>
              <a:t>16-1-2019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691B-6984-4C8D-86E8-C953590CD88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3631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DC7C-DD5B-4576-9B32-2C9FF2BC047C}" type="datetimeFigureOut">
              <a:rPr lang="nl-NL" smtClean="0"/>
              <a:t>16-1-2019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691B-6984-4C8D-86E8-C953590CD88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834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DC7C-DD5B-4576-9B32-2C9FF2BC047C}" type="datetimeFigureOut">
              <a:rPr lang="nl-NL" smtClean="0"/>
              <a:t>16-1-2019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691B-6984-4C8D-86E8-C953590CD88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4328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DC7C-DD5B-4576-9B32-2C9FF2BC047C}" type="datetimeFigureOut">
              <a:rPr lang="nl-NL" smtClean="0"/>
              <a:t>16-1-2019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691B-6984-4C8D-86E8-C953590CD88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6482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DC7C-DD5B-4576-9B32-2C9FF2BC047C}" type="datetimeFigureOut">
              <a:rPr lang="nl-NL" smtClean="0"/>
              <a:t>16-1-2019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691B-6984-4C8D-86E8-C953590CD88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18497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BDC7C-DD5B-4576-9B32-2C9FF2BC047C}" type="datetimeFigureOut">
              <a:rPr lang="nl-NL" smtClean="0"/>
              <a:t>16-1-2019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4691B-6984-4C8D-86E8-C953590CD88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4607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756603"/>
            <a:ext cx="9144000" cy="596709"/>
          </a:xfrm>
        </p:spPr>
        <p:txBody>
          <a:bodyPr>
            <a:normAutofit/>
          </a:bodyPr>
          <a:lstStyle/>
          <a:p>
            <a:r>
              <a:rPr lang="nl-NL" sz="3600" b="1" dirty="0" smtClean="0"/>
              <a:t>Projectmatig werken</a:t>
            </a:r>
            <a:endParaRPr lang="nl-NL" sz="3600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1545336"/>
            <a:ext cx="9144000" cy="4846320"/>
          </a:xfrm>
        </p:spPr>
        <p:txBody>
          <a:bodyPr>
            <a:normAutofit/>
          </a:bodyPr>
          <a:lstStyle/>
          <a:p>
            <a:pPr algn="l"/>
            <a:r>
              <a:rPr lang="nl-NL" sz="4400" dirty="0" smtClean="0"/>
              <a:t>Gestructureerd/</a:t>
            </a:r>
            <a:r>
              <a:rPr lang="nl-NL" sz="3600" dirty="0" smtClean="0"/>
              <a:t>Volgens een vast proces:</a:t>
            </a:r>
          </a:p>
          <a:p>
            <a:pPr algn="l"/>
            <a:r>
              <a:rPr lang="nl-NL" dirty="0" smtClean="0"/>
              <a:t>1. Initiatief		</a:t>
            </a:r>
            <a:r>
              <a:rPr lang="nl-NL" dirty="0" smtClean="0">
                <a:sym typeface="Wingdings" panose="05000000000000000000" pitchFamily="2" charset="2"/>
              </a:rPr>
              <a:t> 	Investeringsplan begroting</a:t>
            </a:r>
            <a:r>
              <a:rPr lang="nl-NL" dirty="0" smtClean="0"/>
              <a:t>		</a:t>
            </a:r>
          </a:p>
          <a:p>
            <a:pPr algn="l"/>
            <a:r>
              <a:rPr lang="nl-NL" dirty="0" smtClean="0"/>
              <a:t>2. Definitie 	</a:t>
            </a:r>
            <a:r>
              <a:rPr lang="nl-NL" dirty="0"/>
              <a:t>	</a:t>
            </a:r>
            <a:r>
              <a:rPr lang="nl-NL" dirty="0" smtClean="0">
                <a:sym typeface="Wingdings" panose="05000000000000000000" pitchFamily="2" charset="2"/>
              </a:rPr>
              <a:t>	Opdrachtformulering + </a:t>
            </a:r>
            <a:r>
              <a:rPr lang="nl-NL" b="1" dirty="0" smtClean="0">
                <a:sym typeface="Wingdings" panose="05000000000000000000" pitchFamily="2" charset="2"/>
              </a:rPr>
              <a:t>PROJECTPLAN</a:t>
            </a:r>
            <a:endParaRPr lang="nl-NL" dirty="0" smtClean="0"/>
          </a:p>
          <a:p>
            <a:pPr algn="l"/>
            <a:r>
              <a:rPr lang="nl-NL" dirty="0" smtClean="0"/>
              <a:t>3. Ontwerpfase	</a:t>
            </a:r>
            <a:r>
              <a:rPr lang="nl-NL" dirty="0" smtClean="0">
                <a:sym typeface="Wingdings" panose="05000000000000000000" pitchFamily="2" charset="2"/>
              </a:rPr>
              <a:t>	Schets-, voorlopig en definitief ontwerp</a:t>
            </a:r>
          </a:p>
          <a:p>
            <a:pPr algn="l"/>
            <a:r>
              <a:rPr lang="nl-NL" dirty="0" smtClean="0"/>
              <a:t>4. DO-raming		</a:t>
            </a:r>
            <a:r>
              <a:rPr lang="nl-NL" dirty="0" smtClean="0">
                <a:sym typeface="Wingdings" panose="05000000000000000000" pitchFamily="2" charset="2"/>
              </a:rPr>
              <a:t>	Kredietaanvraag raad</a:t>
            </a:r>
          </a:p>
          <a:p>
            <a:pPr algn="l"/>
            <a:r>
              <a:rPr lang="nl-NL" dirty="0" smtClean="0">
                <a:sym typeface="Wingdings" panose="05000000000000000000" pitchFamily="2" charset="2"/>
              </a:rPr>
              <a:t>5. </a:t>
            </a:r>
            <a:r>
              <a:rPr lang="nl-NL" dirty="0" smtClean="0"/>
              <a:t>Bestek		</a:t>
            </a:r>
            <a:r>
              <a:rPr lang="nl-NL" dirty="0" smtClean="0">
                <a:sym typeface="Wingdings" panose="05000000000000000000" pitchFamily="2" charset="2"/>
              </a:rPr>
              <a:t>	Directieraming t.b.v. aanbesteding</a:t>
            </a:r>
            <a:r>
              <a:rPr lang="nl-NL" dirty="0" smtClean="0"/>
              <a:t>	</a:t>
            </a:r>
          </a:p>
          <a:p>
            <a:pPr algn="l"/>
            <a:r>
              <a:rPr lang="nl-NL" dirty="0" smtClean="0"/>
              <a:t>6. Aanbesteding	</a:t>
            </a:r>
            <a:r>
              <a:rPr lang="nl-NL" dirty="0" smtClean="0">
                <a:sym typeface="Wingdings" panose="05000000000000000000" pitchFamily="2" charset="2"/>
              </a:rPr>
              <a:t>	Procedure conform Inkoopbeleid</a:t>
            </a:r>
            <a:endParaRPr lang="nl-NL" dirty="0" smtClean="0"/>
          </a:p>
          <a:p>
            <a:pPr algn="l"/>
            <a:r>
              <a:rPr lang="nl-NL" dirty="0"/>
              <a:t>7</a:t>
            </a:r>
            <a:r>
              <a:rPr lang="nl-NL" dirty="0" smtClean="0"/>
              <a:t>. Uitvoering		</a:t>
            </a:r>
            <a:r>
              <a:rPr lang="nl-NL" dirty="0" smtClean="0">
                <a:sym typeface="Wingdings" panose="05000000000000000000" pitchFamily="2" charset="2"/>
              </a:rPr>
              <a:t>	Realisatie conform bestek</a:t>
            </a:r>
            <a:endParaRPr lang="nl-NL" dirty="0" smtClean="0"/>
          </a:p>
          <a:p>
            <a:pPr algn="l"/>
            <a:r>
              <a:rPr lang="nl-NL" dirty="0"/>
              <a:t>8</a:t>
            </a:r>
            <a:r>
              <a:rPr lang="nl-NL" dirty="0" smtClean="0"/>
              <a:t>. Oplevering		</a:t>
            </a:r>
            <a:r>
              <a:rPr lang="nl-NL" dirty="0" smtClean="0">
                <a:sym typeface="Wingdings" panose="05000000000000000000" pitchFamily="2" charset="2"/>
              </a:rPr>
              <a:t>	Proces Verbaal van oplevering</a:t>
            </a:r>
            <a:endParaRPr lang="nl-NL" dirty="0" smtClean="0"/>
          </a:p>
          <a:p>
            <a:pPr algn="l"/>
            <a:r>
              <a:rPr lang="nl-NL" dirty="0"/>
              <a:t>9</a:t>
            </a:r>
            <a:r>
              <a:rPr lang="nl-NL" dirty="0" smtClean="0"/>
              <a:t>. Overdracht beheer	</a:t>
            </a:r>
            <a:r>
              <a:rPr lang="nl-NL" dirty="0" smtClean="0">
                <a:sym typeface="Wingdings" panose="05000000000000000000" pitchFamily="2" charset="2"/>
              </a:rPr>
              <a:t>	In regulier dagelijks beheer	</a:t>
            </a:r>
            <a:endParaRPr lang="nl-NL" dirty="0" smtClean="0"/>
          </a:p>
          <a:p>
            <a:pPr algn="l"/>
            <a:endParaRPr lang="nl-NL" sz="3600" dirty="0" smtClean="0"/>
          </a:p>
          <a:p>
            <a:pPr algn="l"/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367186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418113"/>
          </a:xfrm>
        </p:spPr>
        <p:txBody>
          <a:bodyPr>
            <a:noAutofit/>
          </a:bodyPr>
          <a:lstStyle/>
          <a:p>
            <a:r>
              <a:rPr lang="nl-NL" sz="3600" b="1" dirty="0" smtClean="0"/>
              <a:t>Georganiseerd</a:t>
            </a:r>
            <a:endParaRPr lang="nl-NL" sz="3600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1631091"/>
            <a:ext cx="9144000" cy="4637903"/>
          </a:xfrm>
        </p:spPr>
        <p:txBody>
          <a:bodyPr>
            <a:normAutofit/>
          </a:bodyPr>
          <a:lstStyle/>
          <a:p>
            <a:pPr algn="l"/>
            <a:r>
              <a:rPr lang="nl-NL" sz="3200" b="1" dirty="0" smtClean="0"/>
              <a:t>Projectplan</a:t>
            </a:r>
            <a:r>
              <a:rPr lang="nl-NL" sz="3200" dirty="0" smtClean="0"/>
              <a:t> is basis voor/vaststelling van: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Doel en (technisch) resultaat van het project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Technische uitgangspunten en beleidskaders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Samenstelling projectteam incl. ureninzet leden projectteam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Vaststelling externe samenwerkingspartners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Beschikbaarheid financi</a:t>
            </a:r>
            <a:r>
              <a:rPr lang="nl-N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ë</a:t>
            </a:r>
            <a:r>
              <a:rPr lang="nl-NL" dirty="0" smtClean="0"/>
              <a:t>le middelen en overige faciliteiten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Vaststelling wijze van participatieproces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Beheersmaatregelen proces, risico’s en kansen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Projectplanning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7891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605853"/>
          </a:xfrm>
        </p:spPr>
        <p:txBody>
          <a:bodyPr>
            <a:normAutofit/>
          </a:bodyPr>
          <a:lstStyle/>
          <a:p>
            <a:r>
              <a:rPr lang="nl-NL" sz="3600" b="1" dirty="0" smtClean="0"/>
              <a:t>Georganiseerd</a:t>
            </a:r>
            <a:endParaRPr lang="nl-NL" sz="3600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1856232"/>
            <a:ext cx="9144000" cy="4590288"/>
          </a:xfrm>
        </p:spPr>
        <p:txBody>
          <a:bodyPr>
            <a:normAutofit/>
          </a:bodyPr>
          <a:lstStyle/>
          <a:p>
            <a:pPr algn="l"/>
            <a:r>
              <a:rPr lang="nl-NL" sz="4400" dirty="0" smtClean="0"/>
              <a:t>Projectplan </a:t>
            </a:r>
            <a:r>
              <a:rPr lang="nl-NL" sz="4400" dirty="0" smtClean="0">
                <a:sym typeface="Wingdings" panose="05000000000000000000" pitchFamily="2" charset="2"/>
              </a:rPr>
              <a:t> GOKITR</a:t>
            </a:r>
          </a:p>
          <a:p>
            <a:pPr algn="l"/>
            <a:r>
              <a:rPr lang="nl-NL" sz="3600" dirty="0" smtClean="0">
                <a:sym typeface="Wingdings" panose="05000000000000000000" pitchFamily="2" charset="2"/>
              </a:rPr>
              <a:t>G	= Geld		 </a:t>
            </a:r>
            <a:r>
              <a:rPr lang="nl-NL" dirty="0" smtClean="0">
                <a:sym typeface="Wingdings" panose="05000000000000000000" pitchFamily="2" charset="2"/>
              </a:rPr>
              <a:t>krediet, budgetbewaking</a:t>
            </a:r>
          </a:p>
          <a:p>
            <a:pPr algn="l"/>
            <a:r>
              <a:rPr lang="nl-NL" sz="3600" dirty="0" smtClean="0">
                <a:sym typeface="Wingdings" panose="05000000000000000000" pitchFamily="2" charset="2"/>
              </a:rPr>
              <a:t>O	= Organisatie	 </a:t>
            </a:r>
            <a:r>
              <a:rPr lang="nl-NL" dirty="0" smtClean="0">
                <a:sym typeface="Wingdings" panose="05000000000000000000" pitchFamily="2" charset="2"/>
              </a:rPr>
              <a:t>projectteam, externe partijen</a:t>
            </a:r>
          </a:p>
          <a:p>
            <a:pPr algn="l"/>
            <a:r>
              <a:rPr lang="nl-NL" sz="3600" dirty="0" smtClean="0">
                <a:sym typeface="Wingdings" panose="05000000000000000000" pitchFamily="2" charset="2"/>
              </a:rPr>
              <a:t>K	= Kwaliteit	 </a:t>
            </a:r>
            <a:r>
              <a:rPr lang="nl-NL" dirty="0" smtClean="0">
                <a:sym typeface="Wingdings" panose="05000000000000000000" pitchFamily="2" charset="2"/>
              </a:rPr>
              <a:t>technische eisen, materiaalgebruik</a:t>
            </a:r>
            <a:endParaRPr lang="nl-NL" sz="3600" dirty="0" smtClean="0">
              <a:sym typeface="Wingdings" panose="05000000000000000000" pitchFamily="2" charset="2"/>
            </a:endParaRPr>
          </a:p>
          <a:p>
            <a:pPr algn="l"/>
            <a:r>
              <a:rPr lang="nl-NL" sz="3600" dirty="0" smtClean="0">
                <a:sym typeface="Wingdings" panose="05000000000000000000" pitchFamily="2" charset="2"/>
              </a:rPr>
              <a:t>I	= Informatie	 </a:t>
            </a:r>
            <a:r>
              <a:rPr lang="nl-NL" dirty="0" smtClean="0">
                <a:sym typeface="Wingdings" panose="05000000000000000000" pitchFamily="2" charset="2"/>
              </a:rPr>
              <a:t>communicatie, besluitvorming</a:t>
            </a:r>
            <a:endParaRPr lang="nl-NL" sz="3600" dirty="0" smtClean="0">
              <a:sym typeface="Wingdings" panose="05000000000000000000" pitchFamily="2" charset="2"/>
            </a:endParaRPr>
          </a:p>
          <a:p>
            <a:pPr algn="l"/>
            <a:r>
              <a:rPr lang="nl-NL" sz="3600" dirty="0" smtClean="0">
                <a:sym typeface="Wingdings" panose="05000000000000000000" pitchFamily="2" charset="2"/>
              </a:rPr>
              <a:t>T	= Tijd		 </a:t>
            </a:r>
            <a:r>
              <a:rPr lang="nl-NL" dirty="0" smtClean="0">
                <a:sym typeface="Wingdings" panose="05000000000000000000" pitchFamily="2" charset="2"/>
              </a:rPr>
              <a:t>projectplanning, uitvoeringsplanning</a:t>
            </a:r>
            <a:endParaRPr lang="nl-NL" sz="3600" dirty="0" smtClean="0">
              <a:sym typeface="Wingdings" panose="05000000000000000000" pitchFamily="2" charset="2"/>
            </a:endParaRPr>
          </a:p>
          <a:p>
            <a:pPr algn="l"/>
            <a:r>
              <a:rPr lang="nl-NL" sz="3600" dirty="0" smtClean="0">
                <a:sym typeface="Wingdings" panose="05000000000000000000" pitchFamily="2" charset="2"/>
              </a:rPr>
              <a:t>R	= Risico’s 		 beheersmaatregelen</a:t>
            </a:r>
          </a:p>
          <a:p>
            <a:pPr algn="l"/>
            <a:endParaRPr lang="nl-NL" sz="4400" dirty="0" smtClean="0"/>
          </a:p>
          <a:p>
            <a:pPr algn="l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0887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633285"/>
          </a:xfrm>
        </p:spPr>
        <p:txBody>
          <a:bodyPr>
            <a:noAutofit/>
          </a:bodyPr>
          <a:lstStyle/>
          <a:p>
            <a:r>
              <a:rPr lang="nl-NL" sz="3600" b="1" dirty="0" smtClean="0"/>
              <a:t>Gefaciliteerd</a:t>
            </a:r>
            <a:endParaRPr lang="nl-NL" sz="3600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1965960"/>
            <a:ext cx="9144000" cy="4443984"/>
          </a:xfrm>
        </p:spPr>
        <p:txBody>
          <a:bodyPr>
            <a:normAutofit lnSpcReduction="10000"/>
          </a:bodyPr>
          <a:lstStyle/>
          <a:p>
            <a:pPr algn="l"/>
            <a:r>
              <a:rPr lang="nl-NL" sz="3600" dirty="0" smtClean="0"/>
              <a:t>Projectdocumenten</a:t>
            </a:r>
            <a:r>
              <a:rPr lang="nl-NL" sz="4400" dirty="0" smtClean="0"/>
              <a:t> </a:t>
            </a:r>
          </a:p>
          <a:p>
            <a:pPr marL="457200" indent="-457200" algn="l">
              <a:buAutoNum type="arabicPeriod"/>
            </a:pPr>
            <a:r>
              <a:rPr lang="nl-NL" dirty="0" smtClean="0"/>
              <a:t>Projectopdracht (definitiefase)</a:t>
            </a:r>
          </a:p>
          <a:p>
            <a:pPr marL="457200" indent="-457200" algn="l">
              <a:buAutoNum type="arabicPeriod"/>
            </a:pPr>
            <a:r>
              <a:rPr lang="nl-NL" dirty="0" smtClean="0"/>
              <a:t>Projectplan (voorbereiding ontwerpfase)</a:t>
            </a:r>
          </a:p>
          <a:p>
            <a:pPr marL="457200" indent="-457200" algn="l">
              <a:buAutoNum type="arabicPeriod"/>
            </a:pPr>
            <a:r>
              <a:rPr lang="nl-NL" dirty="0" smtClean="0"/>
              <a:t>Voortgangsrapportages (t.b.v. vaststelling ingrijpende wijzigingen)</a:t>
            </a:r>
          </a:p>
          <a:p>
            <a:pPr marL="457200" indent="-457200" algn="l">
              <a:buAutoNum type="arabicPeriod"/>
            </a:pPr>
            <a:r>
              <a:rPr lang="nl-NL" dirty="0" smtClean="0"/>
              <a:t>Slotrapportage (verantwoording projectresultaat voor overdracht)</a:t>
            </a:r>
          </a:p>
          <a:p>
            <a:pPr algn="l"/>
            <a:r>
              <a:rPr lang="nl-NL" sz="3600" dirty="0" smtClean="0"/>
              <a:t>Checklist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Interne en externe protocollen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Interne en externe samenwerkingspartners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/>
              <a:t>P</a:t>
            </a:r>
            <a:r>
              <a:rPr lang="nl-NL" dirty="0" smtClean="0"/>
              <a:t>rocesafspraken</a:t>
            </a:r>
          </a:p>
          <a:p>
            <a:pPr algn="l"/>
            <a:endParaRPr lang="nl-NL" dirty="0"/>
          </a:p>
          <a:p>
            <a:pPr algn="l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7551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651573"/>
          </a:xfrm>
        </p:spPr>
        <p:txBody>
          <a:bodyPr>
            <a:normAutofit/>
          </a:bodyPr>
          <a:lstStyle/>
          <a:p>
            <a:r>
              <a:rPr lang="nl-NL" sz="3600" b="1" dirty="0" smtClean="0"/>
              <a:t>Geborgd</a:t>
            </a:r>
            <a:endParaRPr lang="nl-NL" sz="3600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1883664"/>
            <a:ext cx="9144000" cy="4407408"/>
          </a:xfrm>
        </p:spPr>
        <p:txBody>
          <a:bodyPr>
            <a:normAutofit/>
          </a:bodyPr>
          <a:lstStyle/>
          <a:p>
            <a:pPr algn="l"/>
            <a:r>
              <a:rPr lang="nl-NL" sz="3600" dirty="0" smtClean="0"/>
              <a:t>Vaststelling projectdocumenten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Opdrachtgever stelt alle projectdocumenten vast en ondertekend</a:t>
            </a:r>
          </a:p>
          <a:p>
            <a:pPr algn="l"/>
            <a:r>
              <a:rPr lang="nl-NL" sz="3600" dirty="0" smtClean="0"/>
              <a:t>Verslaglegging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Van alle voorkomende bijeenkomsten en overlegvormen wordt schriftelijk verslag gelegd; formele verslaglegging wordt ondertekend</a:t>
            </a:r>
          </a:p>
          <a:p>
            <a:pPr algn="l"/>
            <a:r>
              <a:rPr lang="nl-NL" sz="3600" dirty="0" smtClean="0"/>
              <a:t>Projectdossier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Vaste indeling dossiermappen, vaste plek projectdocumenten</a:t>
            </a:r>
          </a:p>
        </p:txBody>
      </p:sp>
    </p:spTree>
    <p:extLst>
      <p:ext uri="{BB962C8B-B14F-4D97-AF65-F5344CB8AC3E}">
        <p14:creationId xmlns:p14="http://schemas.microsoft.com/office/powerpoint/2010/main" val="168886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442826"/>
          </a:xfrm>
        </p:spPr>
        <p:txBody>
          <a:bodyPr>
            <a:noAutofit/>
          </a:bodyPr>
          <a:lstStyle/>
          <a:p>
            <a:r>
              <a:rPr lang="nl-NL" sz="3600" b="1" dirty="0" smtClean="0"/>
              <a:t>Gepland</a:t>
            </a:r>
            <a:endParaRPr lang="nl-NL" sz="3600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1622853"/>
            <a:ext cx="9144000" cy="4703805"/>
          </a:xfrm>
        </p:spPr>
        <p:txBody>
          <a:bodyPr>
            <a:normAutofit/>
          </a:bodyPr>
          <a:lstStyle/>
          <a:p>
            <a:pPr algn="l"/>
            <a:r>
              <a:rPr lang="nl-NL" sz="3600" dirty="0" smtClean="0"/>
              <a:t>Projectplanning, invloeden &amp; afhankelijkheden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Technisch voorbereidingsproces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Aanvullend (technisch, verkeerskundig) onderzoek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Invulling participatieproces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Aansluiting op interne besluitvormingsprocedures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Vergunningprocedures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Beleidskaders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Maatschappelijke en/of economische belangenafweging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Ontwerprichtlijnen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0906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492253"/>
          </a:xfrm>
        </p:spPr>
        <p:txBody>
          <a:bodyPr>
            <a:noAutofit/>
          </a:bodyPr>
          <a:lstStyle/>
          <a:p>
            <a:r>
              <a:rPr lang="nl-NL" sz="3600" b="1" dirty="0" smtClean="0"/>
              <a:t>Risicobeheersing</a:t>
            </a:r>
            <a:endParaRPr lang="nl-NL" sz="3600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1614615"/>
            <a:ext cx="9144000" cy="4407243"/>
          </a:xfrm>
        </p:spPr>
        <p:txBody>
          <a:bodyPr/>
          <a:lstStyle/>
          <a:p>
            <a:pPr algn="l"/>
            <a:r>
              <a:rPr lang="nl-NL" sz="2800" dirty="0" smtClean="0"/>
              <a:t>Aanleiding voor aanscherping: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Feitenrelaas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Projectevaluaties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Middelen / methodieken</a:t>
            </a:r>
          </a:p>
          <a:p>
            <a:pPr algn="l"/>
            <a:r>
              <a:rPr lang="nl-NL" sz="2800" dirty="0" smtClean="0"/>
              <a:t>Beheersmaatregelen (OLD tussen de rotondes):</a:t>
            </a:r>
            <a:endParaRPr lang="nl-NL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err="1" smtClean="0"/>
              <a:t>Klic</a:t>
            </a:r>
            <a:r>
              <a:rPr lang="nl-NL" dirty="0" smtClean="0"/>
              <a:t>-melding: opvragen aanvullende informatie bij nutspartijen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Proefsleuven: was laat in proces, is verschoven naar eerder tijdstip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Proces: go /no-go besluitvorming ingebouwd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dirty="0" smtClean="0"/>
              <a:t>Besluitvorming: indien nodig escalatieladder toepassen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7402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033429"/>
              </p:ext>
            </p:extLst>
          </p:nvPr>
        </p:nvGraphicFramePr>
        <p:xfrm>
          <a:off x="1153247" y="1266900"/>
          <a:ext cx="9465326" cy="45915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1715"/>
                <a:gridCol w="3741975"/>
                <a:gridCol w="2073939"/>
                <a:gridCol w="2067697"/>
              </a:tblGrid>
              <a:tr h="421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</a:rPr>
                        <a:t> </a:t>
                      </a:r>
                      <a:endParaRPr lang="nl-N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 dirty="0">
                          <a:effectLst/>
                        </a:rPr>
                        <a:t>Aard risico</a:t>
                      </a:r>
                      <a:endParaRPr lang="nl-NL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>
                          <a:effectLst/>
                        </a:rPr>
                        <a:t>Beheersmaatregel</a:t>
                      </a:r>
                      <a:endParaRPr lang="nl-NL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>
                          <a:effectLst/>
                        </a:rPr>
                        <a:t>Eventuele financiële consequenties</a:t>
                      </a:r>
                      <a:endParaRPr lang="nl-NL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</a:tr>
              <a:tr h="280895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200" dirty="0">
                          <a:effectLst/>
                        </a:rPr>
                        <a:t>Juridisch</a:t>
                      </a:r>
                      <a:endParaRPr lang="nl-N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 dirty="0">
                          <a:effectLst/>
                        </a:rPr>
                        <a:t>Vergunningen, eigendommen</a:t>
                      </a:r>
                      <a:endParaRPr lang="nl-NL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nl-NL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nl-NL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</a:tr>
              <a:tr h="603928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200" dirty="0">
                          <a:effectLst/>
                        </a:rPr>
                        <a:t>Organisatorisch</a:t>
                      </a:r>
                      <a:endParaRPr lang="nl-N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 dirty="0">
                          <a:effectLst/>
                        </a:rPr>
                        <a:t>Afstemming derden, afstemming andere werken, seizoensgebonden</a:t>
                      </a:r>
                      <a:endParaRPr lang="nl-NL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 </a:t>
                      </a:r>
                      <a:r>
                        <a:rPr lang="nl-NL" sz="1400" dirty="0" smtClean="0">
                          <a:effectLst/>
                        </a:rPr>
                        <a:t>X (informatie + proefsleuven)</a:t>
                      </a:r>
                      <a:endParaRPr lang="nl-NL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nl-NL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</a:tr>
              <a:tr h="453081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200" dirty="0">
                          <a:effectLst/>
                        </a:rPr>
                        <a:t>Technisch</a:t>
                      </a:r>
                      <a:endParaRPr lang="nl-N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 dirty="0">
                          <a:effectLst/>
                        </a:rPr>
                        <a:t>Arealen (riool, wegen, groen, </a:t>
                      </a:r>
                      <a:r>
                        <a:rPr lang="nl-NL" sz="1400" dirty="0" smtClean="0">
                          <a:effectLst/>
                        </a:rPr>
                        <a:t>OV, nuts </a:t>
                      </a:r>
                      <a:r>
                        <a:rPr lang="nl-NL" sz="1400" dirty="0">
                          <a:effectLst/>
                        </a:rPr>
                        <a:t>&amp; overig)</a:t>
                      </a:r>
                      <a:endParaRPr lang="nl-NL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400" dirty="0" smtClean="0">
                          <a:effectLst/>
                        </a:rPr>
                        <a:t>X</a:t>
                      </a:r>
                      <a:r>
                        <a:rPr lang="nl-NL" sz="1400" dirty="0">
                          <a:effectLst/>
                        </a:rPr>
                        <a:t> </a:t>
                      </a:r>
                      <a:r>
                        <a:rPr lang="nl-NL" sz="1400" dirty="0" smtClean="0">
                          <a:effectLst/>
                        </a:rPr>
                        <a:t>(informatie)</a:t>
                      </a:r>
                      <a:endParaRPr lang="nl-NL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nl-NL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</a:tr>
              <a:tr h="295350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200" dirty="0">
                          <a:effectLst/>
                        </a:rPr>
                        <a:t>Ruimtelijk</a:t>
                      </a:r>
                      <a:endParaRPr lang="nl-N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 dirty="0">
                          <a:effectLst/>
                        </a:rPr>
                        <a:t>Revindicatie/ eigendommen/ grondaankopen</a:t>
                      </a:r>
                      <a:endParaRPr lang="nl-NL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 </a:t>
                      </a:r>
                      <a:endParaRPr lang="nl-NL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nl-NL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</a:tr>
              <a:tr h="584888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200" dirty="0">
                          <a:effectLst/>
                        </a:rPr>
                        <a:t>Planologisch</a:t>
                      </a:r>
                      <a:endParaRPr lang="nl-N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 dirty="0">
                          <a:effectLst/>
                        </a:rPr>
                        <a:t>Omgevingsvergunning/</a:t>
                      </a:r>
                    </a:p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 dirty="0">
                          <a:effectLst/>
                        </a:rPr>
                        <a:t>Beperkingen uit bestemmingsplan</a:t>
                      </a:r>
                      <a:endParaRPr lang="nl-NL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nl-NL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 </a:t>
                      </a:r>
                      <a:endParaRPr lang="nl-NL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</a:tr>
              <a:tr h="329513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200" dirty="0">
                          <a:effectLst/>
                        </a:rPr>
                        <a:t>Milieu</a:t>
                      </a:r>
                      <a:endParaRPr lang="nl-N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 dirty="0">
                          <a:effectLst/>
                        </a:rPr>
                        <a:t>Flora &amp; Faunawet, asbest, bodemvervuiling e.d.</a:t>
                      </a:r>
                      <a:endParaRPr lang="nl-NL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 </a:t>
                      </a:r>
                      <a:endParaRPr lang="nl-NL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 </a:t>
                      </a:r>
                      <a:endParaRPr lang="nl-NL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</a:tr>
              <a:tr h="378941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200" dirty="0">
                          <a:effectLst/>
                        </a:rPr>
                        <a:t>Financieel</a:t>
                      </a:r>
                      <a:endParaRPr lang="nl-N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 dirty="0" smtClean="0">
                          <a:effectLst/>
                        </a:rPr>
                        <a:t>Budgetbewaking</a:t>
                      </a:r>
                      <a:r>
                        <a:rPr lang="nl-NL" sz="1400" dirty="0">
                          <a:effectLst/>
                        </a:rPr>
                        <a:t>, Raadskrediet, subsidie</a:t>
                      </a:r>
                      <a:endParaRPr lang="nl-NL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nl-NL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 </a:t>
                      </a:r>
                      <a:endParaRPr lang="nl-NL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</a:tr>
              <a:tr h="354227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200" dirty="0">
                          <a:effectLst/>
                        </a:rPr>
                        <a:t>Maatschappelijk</a:t>
                      </a:r>
                      <a:endParaRPr lang="nl-N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>
                          <a:effectLst/>
                        </a:rPr>
                        <a:t>Inspraak, hinder bij uitvoering</a:t>
                      </a:r>
                      <a:endParaRPr lang="nl-NL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nl-NL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 </a:t>
                      </a:r>
                      <a:endParaRPr lang="nl-NL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</a:tr>
              <a:tr h="329513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200" dirty="0">
                          <a:effectLst/>
                        </a:rPr>
                        <a:t>Politiek</a:t>
                      </a:r>
                      <a:endParaRPr lang="nl-N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>
                          <a:effectLst/>
                        </a:rPr>
                        <a:t>Besluitvorming</a:t>
                      </a:r>
                      <a:endParaRPr lang="nl-NL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 </a:t>
                      </a:r>
                      <a:r>
                        <a:rPr lang="nl-NL" sz="1400" dirty="0" smtClean="0">
                          <a:effectLst/>
                        </a:rPr>
                        <a:t>X (escalatieladder)</a:t>
                      </a:r>
                      <a:endParaRPr lang="nl-NL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 </a:t>
                      </a:r>
                      <a:endParaRPr lang="nl-NL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</a:tr>
              <a:tr h="341138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200" dirty="0">
                          <a:effectLst/>
                        </a:rPr>
                        <a:t>Onderhoud</a:t>
                      </a:r>
                      <a:endParaRPr lang="nl-N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>
                          <a:effectLst/>
                        </a:rPr>
                        <a:t>Afwijking op HIOR, hogere beheerkosten</a:t>
                      </a:r>
                      <a:endParaRPr lang="nl-NL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nl-NL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 </a:t>
                      </a:r>
                      <a:endParaRPr lang="nl-NL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</a:tr>
              <a:tr h="168799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200" dirty="0">
                          <a:effectLst/>
                        </a:rPr>
                        <a:t>Overig</a:t>
                      </a:r>
                      <a:endParaRPr lang="nl-NL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  <a:tabLst>
                          <a:tab pos="-679450" algn="l"/>
                          <a:tab pos="-538480" algn="l"/>
                          <a:tab pos="-179070" algn="l"/>
                          <a:tab pos="180340" algn="l"/>
                          <a:tab pos="539750" algn="l"/>
                          <a:tab pos="899795" algn="l"/>
                          <a:tab pos="1259205" algn="l"/>
                          <a:tab pos="1619250" algn="l"/>
                          <a:tab pos="1978660" algn="l"/>
                          <a:tab pos="2338070" algn="l"/>
                          <a:tab pos="2698115" algn="l"/>
                          <a:tab pos="3057525" algn="l"/>
                          <a:tab pos="3417570" algn="l"/>
                          <a:tab pos="3776980" algn="l"/>
                          <a:tab pos="4136390" algn="l"/>
                          <a:tab pos="4496435" algn="l"/>
                          <a:tab pos="4855845" algn="l"/>
                          <a:tab pos="5215890" algn="l"/>
                          <a:tab pos="5575300" algn="l"/>
                          <a:tab pos="5934710" algn="l"/>
                          <a:tab pos="6294755" algn="l"/>
                          <a:tab pos="6654165" algn="l"/>
                          <a:tab pos="7014210" algn="l"/>
                          <a:tab pos="7373620" algn="l"/>
                          <a:tab pos="7733030" algn="l"/>
                          <a:tab pos="8093075" algn="l"/>
                          <a:tab pos="8452485" algn="l"/>
                          <a:tab pos="8812530" algn="l"/>
                          <a:tab pos="9171940" algn="l"/>
                          <a:tab pos="9531350" algn="l"/>
                          <a:tab pos="9891395" algn="l"/>
                          <a:tab pos="10250805" algn="l"/>
                        </a:tabLs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nl-NL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 </a:t>
                      </a:r>
                      <a:endParaRPr lang="nl-NL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 </a:t>
                      </a:r>
                      <a:endParaRPr lang="nl-NL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64" marR="60064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62583" y="574403"/>
            <a:ext cx="5491131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36501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-679450" algn="l"/>
                <a:tab pos="-538163" algn="l"/>
                <a:tab pos="-179388" algn="l"/>
                <a:tab pos="63500" algn="l"/>
                <a:tab pos="180975" algn="l"/>
                <a:tab pos="539750" algn="l"/>
                <a:tab pos="900113" algn="l"/>
                <a:tab pos="1258888" algn="l"/>
                <a:tab pos="1619250" algn="l"/>
                <a:tab pos="1978025" algn="l"/>
                <a:tab pos="2338388" algn="l"/>
                <a:tab pos="2698750" algn="l"/>
                <a:tab pos="3057525" algn="l"/>
                <a:tab pos="3417888" algn="l"/>
                <a:tab pos="3776663" algn="l"/>
                <a:tab pos="4137025" algn="l"/>
                <a:tab pos="4495800" algn="l"/>
                <a:tab pos="4856163" algn="l"/>
                <a:tab pos="5216525" algn="l"/>
                <a:tab pos="5575300" algn="l"/>
                <a:tab pos="5934075" algn="l"/>
                <a:tab pos="6294438" algn="l"/>
                <a:tab pos="6654800" algn="l"/>
                <a:tab pos="7013575" algn="l"/>
                <a:tab pos="7373938" algn="l"/>
                <a:tab pos="7732713" algn="l"/>
                <a:tab pos="8093075" algn="l"/>
                <a:tab pos="8451850" algn="l"/>
                <a:tab pos="8812213" algn="l"/>
                <a:tab pos="9172575" algn="l"/>
                <a:tab pos="9531350" algn="l"/>
                <a:tab pos="9891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-679450" algn="l"/>
                <a:tab pos="-538163" algn="l"/>
                <a:tab pos="-179388" algn="l"/>
                <a:tab pos="63500" algn="l"/>
                <a:tab pos="180975" algn="l"/>
                <a:tab pos="539750" algn="l"/>
                <a:tab pos="900113" algn="l"/>
                <a:tab pos="1258888" algn="l"/>
                <a:tab pos="1619250" algn="l"/>
                <a:tab pos="1978025" algn="l"/>
                <a:tab pos="2338388" algn="l"/>
                <a:tab pos="2698750" algn="l"/>
                <a:tab pos="3057525" algn="l"/>
                <a:tab pos="3417888" algn="l"/>
                <a:tab pos="3776663" algn="l"/>
                <a:tab pos="4137025" algn="l"/>
                <a:tab pos="4495800" algn="l"/>
                <a:tab pos="4856163" algn="l"/>
                <a:tab pos="5216525" algn="l"/>
                <a:tab pos="5575300" algn="l"/>
                <a:tab pos="5934075" algn="l"/>
                <a:tab pos="6294438" algn="l"/>
                <a:tab pos="6654800" algn="l"/>
                <a:tab pos="7013575" algn="l"/>
                <a:tab pos="7373938" algn="l"/>
                <a:tab pos="7732713" algn="l"/>
                <a:tab pos="8093075" algn="l"/>
                <a:tab pos="8451850" algn="l"/>
                <a:tab pos="8812213" algn="l"/>
                <a:tab pos="9172575" algn="l"/>
                <a:tab pos="9531350" algn="l"/>
                <a:tab pos="9891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-679450" algn="l"/>
                <a:tab pos="-538163" algn="l"/>
                <a:tab pos="-179388" algn="l"/>
                <a:tab pos="63500" algn="l"/>
                <a:tab pos="180975" algn="l"/>
                <a:tab pos="539750" algn="l"/>
                <a:tab pos="900113" algn="l"/>
                <a:tab pos="1258888" algn="l"/>
                <a:tab pos="1619250" algn="l"/>
                <a:tab pos="1978025" algn="l"/>
                <a:tab pos="2338388" algn="l"/>
                <a:tab pos="2698750" algn="l"/>
                <a:tab pos="3057525" algn="l"/>
                <a:tab pos="3417888" algn="l"/>
                <a:tab pos="3776663" algn="l"/>
                <a:tab pos="4137025" algn="l"/>
                <a:tab pos="4495800" algn="l"/>
                <a:tab pos="4856163" algn="l"/>
                <a:tab pos="5216525" algn="l"/>
                <a:tab pos="5575300" algn="l"/>
                <a:tab pos="5934075" algn="l"/>
                <a:tab pos="6294438" algn="l"/>
                <a:tab pos="6654800" algn="l"/>
                <a:tab pos="7013575" algn="l"/>
                <a:tab pos="7373938" algn="l"/>
                <a:tab pos="7732713" algn="l"/>
                <a:tab pos="8093075" algn="l"/>
                <a:tab pos="8451850" algn="l"/>
                <a:tab pos="8812213" algn="l"/>
                <a:tab pos="9172575" algn="l"/>
                <a:tab pos="9531350" algn="l"/>
                <a:tab pos="9891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-679450" algn="l"/>
                <a:tab pos="-538163" algn="l"/>
                <a:tab pos="-179388" algn="l"/>
                <a:tab pos="63500" algn="l"/>
                <a:tab pos="180975" algn="l"/>
                <a:tab pos="539750" algn="l"/>
                <a:tab pos="900113" algn="l"/>
                <a:tab pos="1258888" algn="l"/>
                <a:tab pos="1619250" algn="l"/>
                <a:tab pos="1978025" algn="l"/>
                <a:tab pos="2338388" algn="l"/>
                <a:tab pos="2698750" algn="l"/>
                <a:tab pos="3057525" algn="l"/>
                <a:tab pos="3417888" algn="l"/>
                <a:tab pos="3776663" algn="l"/>
                <a:tab pos="4137025" algn="l"/>
                <a:tab pos="4495800" algn="l"/>
                <a:tab pos="4856163" algn="l"/>
                <a:tab pos="5216525" algn="l"/>
                <a:tab pos="5575300" algn="l"/>
                <a:tab pos="5934075" algn="l"/>
                <a:tab pos="6294438" algn="l"/>
                <a:tab pos="6654800" algn="l"/>
                <a:tab pos="7013575" algn="l"/>
                <a:tab pos="7373938" algn="l"/>
                <a:tab pos="7732713" algn="l"/>
                <a:tab pos="8093075" algn="l"/>
                <a:tab pos="8451850" algn="l"/>
                <a:tab pos="8812213" algn="l"/>
                <a:tab pos="9172575" algn="l"/>
                <a:tab pos="9531350" algn="l"/>
                <a:tab pos="9891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-679450" algn="l"/>
                <a:tab pos="-538163" algn="l"/>
                <a:tab pos="-179388" algn="l"/>
                <a:tab pos="63500" algn="l"/>
                <a:tab pos="180975" algn="l"/>
                <a:tab pos="539750" algn="l"/>
                <a:tab pos="900113" algn="l"/>
                <a:tab pos="1258888" algn="l"/>
                <a:tab pos="1619250" algn="l"/>
                <a:tab pos="1978025" algn="l"/>
                <a:tab pos="2338388" algn="l"/>
                <a:tab pos="2698750" algn="l"/>
                <a:tab pos="3057525" algn="l"/>
                <a:tab pos="3417888" algn="l"/>
                <a:tab pos="3776663" algn="l"/>
                <a:tab pos="4137025" algn="l"/>
                <a:tab pos="4495800" algn="l"/>
                <a:tab pos="4856163" algn="l"/>
                <a:tab pos="5216525" algn="l"/>
                <a:tab pos="5575300" algn="l"/>
                <a:tab pos="5934075" algn="l"/>
                <a:tab pos="6294438" algn="l"/>
                <a:tab pos="6654800" algn="l"/>
                <a:tab pos="7013575" algn="l"/>
                <a:tab pos="7373938" algn="l"/>
                <a:tab pos="7732713" algn="l"/>
                <a:tab pos="8093075" algn="l"/>
                <a:tab pos="8451850" algn="l"/>
                <a:tab pos="8812213" algn="l"/>
                <a:tab pos="9172575" algn="l"/>
                <a:tab pos="9531350" algn="l"/>
                <a:tab pos="9891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-679450" algn="l"/>
                <a:tab pos="-538163" algn="l"/>
                <a:tab pos="-179388" algn="l"/>
                <a:tab pos="63500" algn="l"/>
                <a:tab pos="180975" algn="l"/>
                <a:tab pos="539750" algn="l"/>
                <a:tab pos="900113" algn="l"/>
                <a:tab pos="1258888" algn="l"/>
                <a:tab pos="1619250" algn="l"/>
                <a:tab pos="1978025" algn="l"/>
                <a:tab pos="2338388" algn="l"/>
                <a:tab pos="2698750" algn="l"/>
                <a:tab pos="3057525" algn="l"/>
                <a:tab pos="3417888" algn="l"/>
                <a:tab pos="3776663" algn="l"/>
                <a:tab pos="4137025" algn="l"/>
                <a:tab pos="4495800" algn="l"/>
                <a:tab pos="4856163" algn="l"/>
                <a:tab pos="5216525" algn="l"/>
                <a:tab pos="5575300" algn="l"/>
                <a:tab pos="5934075" algn="l"/>
                <a:tab pos="6294438" algn="l"/>
                <a:tab pos="6654800" algn="l"/>
                <a:tab pos="7013575" algn="l"/>
                <a:tab pos="7373938" algn="l"/>
                <a:tab pos="7732713" algn="l"/>
                <a:tab pos="8093075" algn="l"/>
                <a:tab pos="8451850" algn="l"/>
                <a:tab pos="8812213" algn="l"/>
                <a:tab pos="9172575" algn="l"/>
                <a:tab pos="9531350" algn="l"/>
                <a:tab pos="9891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-679450" algn="l"/>
                <a:tab pos="-538163" algn="l"/>
                <a:tab pos="-179388" algn="l"/>
                <a:tab pos="63500" algn="l"/>
                <a:tab pos="180975" algn="l"/>
                <a:tab pos="539750" algn="l"/>
                <a:tab pos="900113" algn="l"/>
                <a:tab pos="1258888" algn="l"/>
                <a:tab pos="1619250" algn="l"/>
                <a:tab pos="1978025" algn="l"/>
                <a:tab pos="2338388" algn="l"/>
                <a:tab pos="2698750" algn="l"/>
                <a:tab pos="3057525" algn="l"/>
                <a:tab pos="3417888" algn="l"/>
                <a:tab pos="3776663" algn="l"/>
                <a:tab pos="4137025" algn="l"/>
                <a:tab pos="4495800" algn="l"/>
                <a:tab pos="4856163" algn="l"/>
                <a:tab pos="5216525" algn="l"/>
                <a:tab pos="5575300" algn="l"/>
                <a:tab pos="5934075" algn="l"/>
                <a:tab pos="6294438" algn="l"/>
                <a:tab pos="6654800" algn="l"/>
                <a:tab pos="7013575" algn="l"/>
                <a:tab pos="7373938" algn="l"/>
                <a:tab pos="7732713" algn="l"/>
                <a:tab pos="8093075" algn="l"/>
                <a:tab pos="8451850" algn="l"/>
                <a:tab pos="8812213" algn="l"/>
                <a:tab pos="9172575" algn="l"/>
                <a:tab pos="9531350" algn="l"/>
                <a:tab pos="9891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-679450" algn="l"/>
                <a:tab pos="-538163" algn="l"/>
                <a:tab pos="-179388" algn="l"/>
                <a:tab pos="63500" algn="l"/>
                <a:tab pos="180975" algn="l"/>
                <a:tab pos="539750" algn="l"/>
                <a:tab pos="900113" algn="l"/>
                <a:tab pos="1258888" algn="l"/>
                <a:tab pos="1619250" algn="l"/>
                <a:tab pos="1978025" algn="l"/>
                <a:tab pos="2338388" algn="l"/>
                <a:tab pos="2698750" algn="l"/>
                <a:tab pos="3057525" algn="l"/>
                <a:tab pos="3417888" algn="l"/>
                <a:tab pos="3776663" algn="l"/>
                <a:tab pos="4137025" algn="l"/>
                <a:tab pos="4495800" algn="l"/>
                <a:tab pos="4856163" algn="l"/>
                <a:tab pos="5216525" algn="l"/>
                <a:tab pos="5575300" algn="l"/>
                <a:tab pos="5934075" algn="l"/>
                <a:tab pos="6294438" algn="l"/>
                <a:tab pos="6654800" algn="l"/>
                <a:tab pos="7013575" algn="l"/>
                <a:tab pos="7373938" algn="l"/>
                <a:tab pos="7732713" algn="l"/>
                <a:tab pos="8093075" algn="l"/>
                <a:tab pos="8451850" algn="l"/>
                <a:tab pos="8812213" algn="l"/>
                <a:tab pos="9172575" algn="l"/>
                <a:tab pos="9531350" algn="l"/>
                <a:tab pos="9891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-679450" algn="l"/>
                <a:tab pos="-538163" algn="l"/>
                <a:tab pos="-179388" algn="l"/>
                <a:tab pos="63500" algn="l"/>
                <a:tab pos="180975" algn="l"/>
                <a:tab pos="539750" algn="l"/>
                <a:tab pos="900113" algn="l"/>
                <a:tab pos="1258888" algn="l"/>
                <a:tab pos="1619250" algn="l"/>
                <a:tab pos="1978025" algn="l"/>
                <a:tab pos="2338388" algn="l"/>
                <a:tab pos="2698750" algn="l"/>
                <a:tab pos="3057525" algn="l"/>
                <a:tab pos="3417888" algn="l"/>
                <a:tab pos="3776663" algn="l"/>
                <a:tab pos="4137025" algn="l"/>
                <a:tab pos="4495800" algn="l"/>
                <a:tab pos="4856163" algn="l"/>
                <a:tab pos="5216525" algn="l"/>
                <a:tab pos="5575300" algn="l"/>
                <a:tab pos="5934075" algn="l"/>
                <a:tab pos="6294438" algn="l"/>
                <a:tab pos="6654800" algn="l"/>
                <a:tab pos="7013575" algn="l"/>
                <a:tab pos="7373938" algn="l"/>
                <a:tab pos="7732713" algn="l"/>
                <a:tab pos="8093075" algn="l"/>
                <a:tab pos="8451850" algn="l"/>
                <a:tab pos="8812213" algn="l"/>
                <a:tab pos="9172575" algn="l"/>
                <a:tab pos="9531350" algn="l"/>
                <a:tab pos="9891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679450" algn="l"/>
                <a:tab pos="-538163" algn="l"/>
                <a:tab pos="-179388" algn="l"/>
                <a:tab pos="63500" algn="l"/>
                <a:tab pos="180975" algn="l"/>
                <a:tab pos="539750" algn="l"/>
                <a:tab pos="900113" algn="l"/>
                <a:tab pos="1258888" algn="l"/>
                <a:tab pos="1619250" algn="l"/>
                <a:tab pos="1978025" algn="l"/>
                <a:tab pos="2338388" algn="l"/>
                <a:tab pos="2698750" algn="l"/>
                <a:tab pos="3057525" algn="l"/>
                <a:tab pos="3417888" algn="l"/>
                <a:tab pos="3776663" algn="l"/>
                <a:tab pos="4137025" algn="l"/>
                <a:tab pos="4495800" algn="l"/>
                <a:tab pos="4856163" algn="l"/>
                <a:tab pos="5216525" algn="l"/>
                <a:tab pos="5575300" algn="l"/>
                <a:tab pos="5934075" algn="l"/>
                <a:tab pos="6294438" algn="l"/>
                <a:tab pos="6654800" algn="l"/>
                <a:tab pos="7013575" algn="l"/>
                <a:tab pos="7373938" algn="l"/>
                <a:tab pos="7732713" algn="l"/>
                <a:tab pos="8093075" algn="l"/>
                <a:tab pos="8451850" algn="l"/>
                <a:tab pos="8812213" algn="l"/>
                <a:tab pos="9172575" algn="l"/>
                <a:tab pos="9531350" algn="l"/>
                <a:tab pos="9891713" algn="l"/>
              </a:tabLst>
            </a:pPr>
            <a:r>
              <a:rPr kumimoji="0" lang="nl-NL" altLang="nl-NL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Risicotabel &amp; beheersmaatregelen</a:t>
            </a:r>
            <a:endParaRPr kumimoji="0" lang="nl-NL" altLang="nl-NL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679450" algn="l"/>
                <a:tab pos="-538163" algn="l"/>
                <a:tab pos="-179388" algn="l"/>
                <a:tab pos="63500" algn="l"/>
                <a:tab pos="180975" algn="l"/>
                <a:tab pos="539750" algn="l"/>
                <a:tab pos="900113" algn="l"/>
                <a:tab pos="1258888" algn="l"/>
                <a:tab pos="1619250" algn="l"/>
                <a:tab pos="1978025" algn="l"/>
                <a:tab pos="2338388" algn="l"/>
                <a:tab pos="2698750" algn="l"/>
                <a:tab pos="3057525" algn="l"/>
                <a:tab pos="3417888" algn="l"/>
                <a:tab pos="3776663" algn="l"/>
                <a:tab pos="4137025" algn="l"/>
                <a:tab pos="4495800" algn="l"/>
                <a:tab pos="4856163" algn="l"/>
                <a:tab pos="5216525" algn="l"/>
                <a:tab pos="5575300" algn="l"/>
                <a:tab pos="5934075" algn="l"/>
                <a:tab pos="6294438" algn="l"/>
                <a:tab pos="6654800" algn="l"/>
                <a:tab pos="7013575" algn="l"/>
                <a:tab pos="7373938" algn="l"/>
                <a:tab pos="7732713" algn="l"/>
                <a:tab pos="8093075" algn="l"/>
                <a:tab pos="8451850" algn="l"/>
                <a:tab pos="8812213" algn="l"/>
                <a:tab pos="9172575" algn="l"/>
                <a:tab pos="9531350" algn="l"/>
                <a:tab pos="9891713" algn="l"/>
              </a:tabLst>
            </a:pP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45776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198</TotalTime>
  <Words>291</Words>
  <Application>Microsoft Office PowerPoint</Application>
  <PresentationFormat>Breedbeeld</PresentationFormat>
  <Paragraphs>116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Wingdings</vt:lpstr>
      <vt:lpstr>Kantoorthema</vt:lpstr>
      <vt:lpstr>Projectmatig werken</vt:lpstr>
      <vt:lpstr>Georganiseerd</vt:lpstr>
      <vt:lpstr>Georganiseerd</vt:lpstr>
      <vt:lpstr>Gefaciliteerd</vt:lpstr>
      <vt:lpstr>Geborgd</vt:lpstr>
      <vt:lpstr>Gepland</vt:lpstr>
      <vt:lpstr>Risicobeheersing</vt:lpstr>
      <vt:lpstr>PowerPoint-presentatie</vt:lpstr>
    </vt:vector>
  </TitlesOfParts>
  <Company>Gemeente Wijdemeren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Projectmatig werken</dc:title>
  <dc:creator>Lucas Groeneveld</dc:creator>
  <cp:lastModifiedBy>Harm Steijn</cp:lastModifiedBy>
  <cp:revision>18</cp:revision>
  <cp:lastPrinted>2019-01-07T12:56:24Z</cp:lastPrinted>
  <dcterms:created xsi:type="dcterms:W3CDTF">2019-01-04T13:29:57Z</dcterms:created>
  <dcterms:modified xsi:type="dcterms:W3CDTF">2019-01-16T15:44:42Z</dcterms:modified>
</cp:coreProperties>
</file>