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76" r:id="rId2"/>
    <p:sldId id="378" r:id="rId3"/>
    <p:sldId id="342" r:id="rId4"/>
    <p:sldId id="372" r:id="rId5"/>
    <p:sldId id="355" r:id="rId6"/>
    <p:sldId id="354" r:id="rId7"/>
    <p:sldId id="363" r:id="rId8"/>
    <p:sldId id="356" r:id="rId9"/>
    <p:sldId id="373" r:id="rId10"/>
    <p:sldId id="368" r:id="rId11"/>
    <p:sldId id="369" r:id="rId12"/>
    <p:sldId id="370" r:id="rId13"/>
    <p:sldId id="371" r:id="rId14"/>
    <p:sldId id="374" r:id="rId15"/>
    <p:sldId id="321" r:id="rId16"/>
    <p:sldId id="376" r:id="rId17"/>
    <p:sldId id="375" r:id="rId18"/>
    <p:sldId id="377" r:id="rId1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B8FC12-532A-479C-A73E-188BD9257C40}" v="819" dt="2023-05-09T08:45:31.154"/>
    <p1510:client id="{C92FD771-4382-71AC-4596-609832022576}" v="2" dt="2023-05-09T07:33:31.07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Stijl, licht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372"/>
    <p:restoredTop sz="95033" autoAdjust="0"/>
  </p:normalViewPr>
  <p:slideViewPr>
    <p:cSldViewPr snapToGrid="0">
      <p:cViewPr varScale="1">
        <p:scale>
          <a:sx n="152" d="100"/>
          <a:sy n="152" d="100"/>
        </p:scale>
        <p:origin x="156" y="3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65000"/>
                  <a:lumOff val="35000"/>
                </a:schemeClr>
              </a:solidFill>
              <a:latin typeface="+mn-lt"/>
              <a:ea typeface="+mn-ea"/>
              <a:cs typeface="+mn-cs"/>
            </a:defRPr>
          </a:pPr>
          <a:endParaRPr lang="nl-NL"/>
        </a:p>
      </c:txPr>
    </c:title>
    <c:autoTitleDeleted val="0"/>
    <c:plotArea>
      <c:layout/>
      <c:doughnutChart>
        <c:varyColors val="1"/>
        <c:ser>
          <c:idx val="0"/>
          <c:order val="0"/>
          <c:tx>
            <c:strRef>
              <c:f>Blad1!$B$1</c:f>
              <c:strCache>
                <c:ptCount val="1"/>
                <c:pt idx="0">
                  <c:v>Inkomensbron</c:v>
                </c:pt>
              </c:strCache>
            </c:strRef>
          </c:tx>
          <c:dPt>
            <c:idx val="0"/>
            <c:bubble3D val="0"/>
            <c:spPr>
              <a:solidFill>
                <a:schemeClr val="accent1"/>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1-48AB-4A9C-A131-9804896E8BA9}"/>
              </c:ext>
            </c:extLst>
          </c:dPt>
          <c:dPt>
            <c:idx val="1"/>
            <c:bubble3D val="0"/>
            <c:spPr>
              <a:solidFill>
                <a:schemeClr val="accent2"/>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3-48AB-4A9C-A131-9804896E8BA9}"/>
              </c:ext>
            </c:extLst>
          </c:dPt>
          <c:dPt>
            <c:idx val="2"/>
            <c:bubble3D val="0"/>
            <c:spPr>
              <a:solidFill>
                <a:schemeClr val="accent3"/>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5-48AB-4A9C-A131-9804896E8BA9}"/>
              </c:ext>
            </c:extLst>
          </c:dPt>
          <c:dPt>
            <c:idx val="3"/>
            <c:bubble3D val="0"/>
            <c:spPr>
              <a:solidFill>
                <a:schemeClr val="accent4"/>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7-48AB-4A9C-A131-9804896E8BA9}"/>
              </c:ext>
            </c:extLst>
          </c:dPt>
          <c:dPt>
            <c:idx val="4"/>
            <c:bubble3D val="0"/>
            <c:spPr>
              <a:solidFill>
                <a:schemeClr val="accent5"/>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9-48AB-4A9C-A131-9804896E8BA9}"/>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nl-NL"/>
              </a:p>
            </c:txPr>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Blad1!$A$2:$A$6</c:f>
              <c:strCache>
                <c:ptCount val="5"/>
                <c:pt idx="0">
                  <c:v>Bijstandsuitkering</c:v>
                </c:pt>
                <c:pt idx="1">
                  <c:v>Pensioen</c:v>
                </c:pt>
                <c:pt idx="2">
                  <c:v>Andere uitkering (WW)</c:v>
                </c:pt>
                <c:pt idx="3">
                  <c:v>Inkomen uit arbeid</c:v>
                </c:pt>
                <c:pt idx="4">
                  <c:v>Inkomen uit eigen onderneming</c:v>
                </c:pt>
              </c:strCache>
            </c:strRef>
          </c:cat>
          <c:val>
            <c:numRef>
              <c:f>Blad1!$B$2:$B$6</c:f>
              <c:numCache>
                <c:formatCode>General</c:formatCode>
                <c:ptCount val="5"/>
                <c:pt idx="0">
                  <c:v>35</c:v>
                </c:pt>
                <c:pt idx="1">
                  <c:v>26</c:v>
                </c:pt>
                <c:pt idx="2">
                  <c:v>19</c:v>
                </c:pt>
                <c:pt idx="3">
                  <c:v>14</c:v>
                </c:pt>
                <c:pt idx="4">
                  <c:v>6</c:v>
                </c:pt>
              </c:numCache>
            </c:numRef>
          </c:val>
          <c:extLst>
            <c:ext xmlns:c16="http://schemas.microsoft.com/office/drawing/2014/chart" uri="{C3380CC4-5D6E-409C-BE32-E72D297353CC}">
              <c16:uniqueId val="{00000000-4A2C-4E11-921B-774DB4552563}"/>
            </c:ext>
          </c:extLst>
        </c:ser>
        <c:dLbls>
          <c:showLegendKey val="0"/>
          <c:showVal val="0"/>
          <c:showCatName val="0"/>
          <c:showSerName val="0"/>
          <c:showPercent val="1"/>
          <c:showBubbleSize val="0"/>
          <c:showLeaderLines val="1"/>
        </c:dLbls>
        <c:firstSliceAng val="0"/>
        <c:holeSize val="70"/>
      </c:doughnutChart>
      <c:spPr>
        <a:noFill/>
        <a:ln>
          <a:noFill/>
        </a:ln>
        <a:effectLst/>
      </c:spPr>
    </c:plotArea>
    <c:legend>
      <c:legendPos val="b"/>
      <c:overlay val="0"/>
      <c:spPr>
        <a:solidFill>
          <a:schemeClr val="lt1">
            <a:alpha val="78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nl-N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65000"/>
                  <a:lumOff val="35000"/>
                </a:schemeClr>
              </a:solidFill>
              <a:latin typeface="+mn-lt"/>
              <a:ea typeface="+mn-ea"/>
              <a:cs typeface="+mn-cs"/>
            </a:defRPr>
          </a:pPr>
          <a:endParaRPr lang="nl-NL"/>
        </a:p>
      </c:txPr>
    </c:title>
    <c:autoTitleDeleted val="0"/>
    <c:plotArea>
      <c:layout/>
      <c:doughnutChart>
        <c:varyColors val="1"/>
        <c:ser>
          <c:idx val="0"/>
          <c:order val="0"/>
          <c:tx>
            <c:strRef>
              <c:f>Blad1!$B$1</c:f>
              <c:strCache>
                <c:ptCount val="1"/>
                <c:pt idx="0">
                  <c:v>Type huishouden</c:v>
                </c:pt>
              </c:strCache>
            </c:strRef>
          </c:tx>
          <c:dPt>
            <c:idx val="0"/>
            <c:bubble3D val="0"/>
            <c:spPr>
              <a:solidFill>
                <a:schemeClr val="accent1"/>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1-BB0F-4FE1-B555-69D9DC0F80E5}"/>
              </c:ext>
            </c:extLst>
          </c:dPt>
          <c:dPt>
            <c:idx val="1"/>
            <c:bubble3D val="0"/>
            <c:spPr>
              <a:solidFill>
                <a:schemeClr val="accent2"/>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3-BB0F-4FE1-B555-69D9DC0F80E5}"/>
              </c:ext>
            </c:extLst>
          </c:dPt>
          <c:dPt>
            <c:idx val="2"/>
            <c:bubble3D val="0"/>
            <c:spPr>
              <a:solidFill>
                <a:schemeClr val="accent3"/>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5-BB0F-4FE1-B555-69D9DC0F80E5}"/>
              </c:ext>
            </c:extLst>
          </c:dPt>
          <c:dPt>
            <c:idx val="3"/>
            <c:bubble3D val="0"/>
            <c:spPr>
              <a:solidFill>
                <a:schemeClr val="accent4"/>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7-BB0F-4FE1-B555-69D9DC0F80E5}"/>
              </c:ext>
            </c:extLst>
          </c:dPt>
          <c:dPt>
            <c:idx val="4"/>
            <c:bubble3D val="0"/>
            <c:spPr>
              <a:solidFill>
                <a:schemeClr val="accent5"/>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9-BB0F-4FE1-B555-69D9DC0F80E5}"/>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nl-NL"/>
              </a:p>
            </c:txPr>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Blad1!$A$2:$A$6</c:f>
              <c:strCache>
                <c:ptCount val="5"/>
                <c:pt idx="0">
                  <c:v>Eenpersoonshuishouden</c:v>
                </c:pt>
                <c:pt idx="1">
                  <c:v>Eenoudergezin</c:v>
                </c:pt>
                <c:pt idx="2">
                  <c:v>Paar zonder kinderen</c:v>
                </c:pt>
                <c:pt idx="3">
                  <c:v>Paar met kinderen</c:v>
                </c:pt>
                <c:pt idx="4">
                  <c:v>Overig</c:v>
                </c:pt>
              </c:strCache>
            </c:strRef>
          </c:cat>
          <c:val>
            <c:numRef>
              <c:f>Blad1!$B$2:$B$6</c:f>
              <c:numCache>
                <c:formatCode>General</c:formatCode>
                <c:ptCount val="5"/>
                <c:pt idx="0">
                  <c:v>63</c:v>
                </c:pt>
                <c:pt idx="1">
                  <c:v>15</c:v>
                </c:pt>
                <c:pt idx="2">
                  <c:v>11</c:v>
                </c:pt>
                <c:pt idx="3">
                  <c:v>10</c:v>
                </c:pt>
                <c:pt idx="4">
                  <c:v>1</c:v>
                </c:pt>
              </c:numCache>
            </c:numRef>
          </c:val>
          <c:extLst>
            <c:ext xmlns:c16="http://schemas.microsoft.com/office/drawing/2014/chart" uri="{C3380CC4-5D6E-409C-BE32-E72D297353CC}">
              <c16:uniqueId val="{00000000-4A2C-4E11-921B-774DB4552563}"/>
            </c:ext>
          </c:extLst>
        </c:ser>
        <c:dLbls>
          <c:showLegendKey val="0"/>
          <c:showVal val="0"/>
          <c:showCatName val="0"/>
          <c:showSerName val="0"/>
          <c:showPercent val="1"/>
          <c:showBubbleSize val="0"/>
          <c:showLeaderLines val="1"/>
        </c:dLbls>
        <c:firstSliceAng val="0"/>
        <c:holeSize val="70"/>
      </c:doughnutChart>
      <c:spPr>
        <a:noFill/>
        <a:ln>
          <a:noFill/>
        </a:ln>
        <a:effectLst/>
      </c:spPr>
    </c:plotArea>
    <c:legend>
      <c:legendPos val="b"/>
      <c:overlay val="0"/>
      <c:spPr>
        <a:solidFill>
          <a:schemeClr val="lt1">
            <a:alpha val="78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nl-N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nl-N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nl-NL" dirty="0"/>
              <a:t>Percentage kinderen in armoede</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nl-NL"/>
        </a:p>
      </c:txPr>
    </c:title>
    <c:autoTitleDeleted val="0"/>
    <c:plotArea>
      <c:layout/>
      <c:barChart>
        <c:barDir val="col"/>
        <c:grouping val="clustered"/>
        <c:varyColors val="0"/>
        <c:ser>
          <c:idx val="0"/>
          <c:order val="0"/>
          <c:tx>
            <c:strRef>
              <c:f>Blad1!$B$1</c:f>
              <c:strCache>
                <c:ptCount val="1"/>
                <c:pt idx="0">
                  <c:v>Percentage kinderen in armoede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nl-NL"/>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Blad1!$A$2:$A$5</c:f>
              <c:numCache>
                <c:formatCode>General</c:formatCode>
                <c:ptCount val="4"/>
                <c:pt idx="0">
                  <c:v>2017</c:v>
                </c:pt>
                <c:pt idx="1">
                  <c:v>2018</c:v>
                </c:pt>
                <c:pt idx="2">
                  <c:v>2019</c:v>
                </c:pt>
                <c:pt idx="3">
                  <c:v>2020</c:v>
                </c:pt>
              </c:numCache>
            </c:numRef>
          </c:cat>
          <c:val>
            <c:numRef>
              <c:f>Blad1!$B$2:$B$5</c:f>
              <c:numCache>
                <c:formatCode>General</c:formatCode>
                <c:ptCount val="4"/>
                <c:pt idx="0">
                  <c:v>19.3</c:v>
                </c:pt>
                <c:pt idx="1">
                  <c:v>18.8</c:v>
                </c:pt>
                <c:pt idx="2">
                  <c:v>18.3</c:v>
                </c:pt>
                <c:pt idx="3">
                  <c:v>17.7</c:v>
                </c:pt>
              </c:numCache>
            </c:numRef>
          </c:val>
          <c:extLst>
            <c:ext xmlns:c16="http://schemas.microsoft.com/office/drawing/2014/chart" uri="{C3380CC4-5D6E-409C-BE32-E72D297353CC}">
              <c16:uniqueId val="{00000000-16CD-4194-90C3-41DEE9BEAFEF}"/>
            </c:ext>
          </c:extLst>
        </c:ser>
        <c:dLbls>
          <c:dLblPos val="inEnd"/>
          <c:showLegendKey val="0"/>
          <c:showVal val="1"/>
          <c:showCatName val="0"/>
          <c:showSerName val="0"/>
          <c:showPercent val="0"/>
          <c:showBubbleSize val="0"/>
        </c:dLbls>
        <c:gapWidth val="65"/>
        <c:axId val="868982352"/>
        <c:axId val="868979832"/>
      </c:barChart>
      <c:catAx>
        <c:axId val="868982352"/>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nl-NL"/>
          </a:p>
        </c:txPr>
        <c:crossAx val="868979832"/>
        <c:crosses val="autoZero"/>
        <c:auto val="1"/>
        <c:lblAlgn val="ctr"/>
        <c:lblOffset val="100"/>
        <c:noMultiLvlLbl val="0"/>
      </c:catAx>
      <c:valAx>
        <c:axId val="868979832"/>
        <c:scaling>
          <c:orientation val="minMax"/>
          <c:max val="20"/>
          <c:min val="0"/>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868982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nl-NL"/>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nl-NL"/>
        </a:p>
      </c:txPr>
    </c:title>
    <c:autoTitleDeleted val="0"/>
    <c:plotArea>
      <c:layout/>
      <c:barChart>
        <c:barDir val="col"/>
        <c:grouping val="clustered"/>
        <c:varyColors val="0"/>
        <c:ser>
          <c:idx val="0"/>
          <c:order val="0"/>
          <c:tx>
            <c:strRef>
              <c:f>Blad1!$B$1</c:f>
              <c:strCache>
                <c:ptCount val="1"/>
                <c:pt idx="0">
                  <c:v>Inkomensbron niet gebruik</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nl-N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Blad1!$A$2:$A$6</c:f>
              <c:strCache>
                <c:ptCount val="5"/>
                <c:pt idx="0">
                  <c:v>Bijstandsuitkering</c:v>
                </c:pt>
                <c:pt idx="1">
                  <c:v>Pensioen</c:v>
                </c:pt>
                <c:pt idx="2">
                  <c:v>Andere uitkering</c:v>
                </c:pt>
                <c:pt idx="3">
                  <c:v>Inkomen uit arbeid</c:v>
                </c:pt>
                <c:pt idx="4">
                  <c:v>Inkomen uit eigen onderneming</c:v>
                </c:pt>
              </c:strCache>
            </c:strRef>
          </c:cat>
          <c:val>
            <c:numRef>
              <c:f>Blad1!$B$2:$B$6</c:f>
              <c:numCache>
                <c:formatCode>General</c:formatCode>
                <c:ptCount val="5"/>
                <c:pt idx="0">
                  <c:v>0</c:v>
                </c:pt>
                <c:pt idx="1">
                  <c:v>17</c:v>
                </c:pt>
                <c:pt idx="2">
                  <c:v>25</c:v>
                </c:pt>
                <c:pt idx="3">
                  <c:v>32</c:v>
                </c:pt>
                <c:pt idx="4">
                  <c:v>26</c:v>
                </c:pt>
              </c:numCache>
            </c:numRef>
          </c:val>
          <c:extLst>
            <c:ext xmlns:c16="http://schemas.microsoft.com/office/drawing/2014/chart" uri="{C3380CC4-5D6E-409C-BE32-E72D297353CC}">
              <c16:uniqueId val="{00000000-81D7-43B1-972F-DD5EAD001058}"/>
            </c:ext>
          </c:extLst>
        </c:ser>
        <c:dLbls>
          <c:showLegendKey val="0"/>
          <c:showVal val="0"/>
          <c:showCatName val="0"/>
          <c:showSerName val="0"/>
          <c:showPercent val="0"/>
          <c:showBubbleSize val="0"/>
        </c:dLbls>
        <c:gapWidth val="100"/>
        <c:overlap val="-24"/>
        <c:axId val="871721200"/>
        <c:axId val="871721560"/>
      </c:barChart>
      <c:catAx>
        <c:axId val="871721200"/>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nl-NL"/>
          </a:p>
        </c:txPr>
        <c:crossAx val="871721560"/>
        <c:crosses val="autoZero"/>
        <c:auto val="1"/>
        <c:lblAlgn val="ctr"/>
        <c:lblOffset val="100"/>
        <c:noMultiLvlLbl val="0"/>
      </c:catAx>
      <c:valAx>
        <c:axId val="871721560"/>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nl-NL"/>
          </a:p>
        </c:txPr>
        <c:crossAx val="871721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B3D92D-269E-1147-94E7-57BC0B9CB47F}" type="datetimeFigureOut">
              <a:rPr lang="nl-NL" smtClean="0"/>
              <a:t>9-5-2023</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B1754-FF1B-A74B-873D-17089BC56A89}" type="slidenum">
              <a:rPr lang="nl-NL" smtClean="0"/>
              <a:t>‹nr.›</a:t>
            </a:fld>
            <a:endParaRPr lang="nl-NL" dirty="0"/>
          </a:p>
        </p:txBody>
      </p:sp>
    </p:spTree>
    <p:extLst>
      <p:ext uri="{BB962C8B-B14F-4D97-AF65-F5344CB8AC3E}">
        <p14:creationId xmlns:p14="http://schemas.microsoft.com/office/powerpoint/2010/main" val="4090961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a:defRPr/>
            </a:pPr>
            <a:fld id="{D72EF5D1-4C40-46D5-A76E-C2C439B27382}" type="slidenum">
              <a:rPr lang="nl-NL" smtClean="0"/>
              <a:pPr>
                <a:defRPr/>
              </a:pPr>
              <a:t>1</a:t>
            </a:fld>
            <a:endParaRPr lang="nl-NL" dirty="0"/>
          </a:p>
        </p:txBody>
      </p:sp>
    </p:spTree>
    <p:extLst>
      <p:ext uri="{BB962C8B-B14F-4D97-AF65-F5344CB8AC3E}">
        <p14:creationId xmlns:p14="http://schemas.microsoft.com/office/powerpoint/2010/main" val="4060129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D1B1754-FF1B-A74B-873D-17089BC56A89}" type="slidenum">
              <a:rPr lang="nl-NL" smtClean="0"/>
              <a:t>3</a:t>
            </a:fld>
            <a:endParaRPr lang="nl-NL" dirty="0"/>
          </a:p>
        </p:txBody>
      </p:sp>
    </p:spTree>
    <p:extLst>
      <p:ext uri="{BB962C8B-B14F-4D97-AF65-F5344CB8AC3E}">
        <p14:creationId xmlns:p14="http://schemas.microsoft.com/office/powerpoint/2010/main" val="3538211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D1B1754-FF1B-A74B-873D-17089BC56A89}" type="slidenum">
              <a:rPr lang="nl-NL" smtClean="0"/>
              <a:t>4</a:t>
            </a:fld>
            <a:endParaRPr lang="nl-NL" dirty="0"/>
          </a:p>
        </p:txBody>
      </p:sp>
    </p:spTree>
    <p:extLst>
      <p:ext uri="{BB962C8B-B14F-4D97-AF65-F5344CB8AC3E}">
        <p14:creationId xmlns:p14="http://schemas.microsoft.com/office/powerpoint/2010/main" val="54366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D1B1754-FF1B-A74B-873D-17089BC56A89}" type="slidenum">
              <a:rPr lang="nl-NL" smtClean="0"/>
              <a:t>5</a:t>
            </a:fld>
            <a:endParaRPr lang="nl-NL" dirty="0"/>
          </a:p>
        </p:txBody>
      </p:sp>
    </p:spTree>
    <p:extLst>
      <p:ext uri="{BB962C8B-B14F-4D97-AF65-F5344CB8AC3E}">
        <p14:creationId xmlns:p14="http://schemas.microsoft.com/office/powerpoint/2010/main" val="1352722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D1B1754-FF1B-A74B-873D-17089BC56A89}" type="slidenum">
              <a:rPr lang="nl-NL" smtClean="0"/>
              <a:t>6</a:t>
            </a:fld>
            <a:endParaRPr lang="nl-NL" dirty="0"/>
          </a:p>
        </p:txBody>
      </p:sp>
    </p:spTree>
    <p:extLst>
      <p:ext uri="{BB962C8B-B14F-4D97-AF65-F5344CB8AC3E}">
        <p14:creationId xmlns:p14="http://schemas.microsoft.com/office/powerpoint/2010/main" val="877559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D067F0-A93B-D015-495A-543633A9FC47}"/>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13D48381-6E6C-E779-82BF-A6E1F1FC9D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34B2E5BC-5103-541C-D199-6E9579A27A60}"/>
              </a:ext>
            </a:extLst>
          </p:cNvPr>
          <p:cNvSpPr>
            <a:spLocks noGrp="1"/>
          </p:cNvSpPr>
          <p:nvPr>
            <p:ph type="dt" sz="half" idx="10"/>
          </p:nvPr>
        </p:nvSpPr>
        <p:spPr/>
        <p:txBody>
          <a:bodyPr/>
          <a:lstStyle/>
          <a:p>
            <a:fld id="{A679B914-0362-614D-8213-C368936437C6}" type="datetimeFigureOut">
              <a:rPr lang="nl-NL" smtClean="0"/>
              <a:t>9-5-2023</a:t>
            </a:fld>
            <a:endParaRPr lang="nl-NL" dirty="0"/>
          </a:p>
        </p:txBody>
      </p:sp>
      <p:sp>
        <p:nvSpPr>
          <p:cNvPr id="5" name="Tijdelijke aanduiding voor voettekst 4">
            <a:extLst>
              <a:ext uri="{FF2B5EF4-FFF2-40B4-BE49-F238E27FC236}">
                <a16:creationId xmlns:a16="http://schemas.microsoft.com/office/drawing/2014/main" id="{3C4D64CC-74FB-D0AE-C363-EB91BF53E086}"/>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684AA6E5-99CC-8E75-AB41-1AE7B1656CB5}"/>
              </a:ext>
            </a:extLst>
          </p:cNvPr>
          <p:cNvSpPr>
            <a:spLocks noGrp="1"/>
          </p:cNvSpPr>
          <p:nvPr>
            <p:ph type="sldNum" sz="quarter" idx="12"/>
          </p:nvPr>
        </p:nvSpPr>
        <p:spPr/>
        <p:txBody>
          <a:bodyPr/>
          <a:lstStyle/>
          <a:p>
            <a:fld id="{099B5EEF-A31C-DA48-9EF4-25DE9F06665D}" type="slidenum">
              <a:rPr lang="nl-NL" smtClean="0"/>
              <a:t>‹nr.›</a:t>
            </a:fld>
            <a:endParaRPr lang="nl-NL" dirty="0"/>
          </a:p>
        </p:txBody>
      </p:sp>
    </p:spTree>
    <p:extLst>
      <p:ext uri="{BB962C8B-B14F-4D97-AF65-F5344CB8AC3E}">
        <p14:creationId xmlns:p14="http://schemas.microsoft.com/office/powerpoint/2010/main" val="62322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ACD987-226C-18FE-899B-EC2E7433C188}"/>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A682A58B-AAA5-6BE1-86AE-807D24700CE6}"/>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540FDB0-EFF3-F10A-A1B2-47B52747BD6D}"/>
              </a:ext>
            </a:extLst>
          </p:cNvPr>
          <p:cNvSpPr>
            <a:spLocks noGrp="1"/>
          </p:cNvSpPr>
          <p:nvPr>
            <p:ph type="dt" sz="half" idx="10"/>
          </p:nvPr>
        </p:nvSpPr>
        <p:spPr/>
        <p:txBody>
          <a:bodyPr/>
          <a:lstStyle/>
          <a:p>
            <a:fld id="{A679B914-0362-614D-8213-C368936437C6}" type="datetimeFigureOut">
              <a:rPr lang="nl-NL" smtClean="0"/>
              <a:t>9-5-2023</a:t>
            </a:fld>
            <a:endParaRPr lang="nl-NL" dirty="0"/>
          </a:p>
        </p:txBody>
      </p:sp>
      <p:sp>
        <p:nvSpPr>
          <p:cNvPr id="5" name="Tijdelijke aanduiding voor voettekst 4">
            <a:extLst>
              <a:ext uri="{FF2B5EF4-FFF2-40B4-BE49-F238E27FC236}">
                <a16:creationId xmlns:a16="http://schemas.microsoft.com/office/drawing/2014/main" id="{DADF1C3A-7C4B-82E5-807B-E4ACFEAA8FF3}"/>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16BDF786-A6A4-7299-6E98-03169E4EBCD2}"/>
              </a:ext>
            </a:extLst>
          </p:cNvPr>
          <p:cNvSpPr>
            <a:spLocks noGrp="1"/>
          </p:cNvSpPr>
          <p:nvPr>
            <p:ph type="sldNum" sz="quarter" idx="12"/>
          </p:nvPr>
        </p:nvSpPr>
        <p:spPr/>
        <p:txBody>
          <a:bodyPr/>
          <a:lstStyle/>
          <a:p>
            <a:fld id="{099B5EEF-A31C-DA48-9EF4-25DE9F06665D}" type="slidenum">
              <a:rPr lang="nl-NL" smtClean="0"/>
              <a:t>‹nr.›</a:t>
            </a:fld>
            <a:endParaRPr lang="nl-NL" dirty="0"/>
          </a:p>
        </p:txBody>
      </p:sp>
    </p:spTree>
    <p:extLst>
      <p:ext uri="{BB962C8B-B14F-4D97-AF65-F5344CB8AC3E}">
        <p14:creationId xmlns:p14="http://schemas.microsoft.com/office/powerpoint/2010/main" val="3705468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19874DFE-FAB0-FCFA-23AB-32B2227D85C7}"/>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9336E297-BEF9-FC01-538F-4691F145B903}"/>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C02E6C2-A2D4-F4EB-5E4A-F19E1862E2D3}"/>
              </a:ext>
            </a:extLst>
          </p:cNvPr>
          <p:cNvSpPr>
            <a:spLocks noGrp="1"/>
          </p:cNvSpPr>
          <p:nvPr>
            <p:ph type="dt" sz="half" idx="10"/>
          </p:nvPr>
        </p:nvSpPr>
        <p:spPr/>
        <p:txBody>
          <a:bodyPr/>
          <a:lstStyle/>
          <a:p>
            <a:fld id="{A679B914-0362-614D-8213-C368936437C6}" type="datetimeFigureOut">
              <a:rPr lang="nl-NL" smtClean="0"/>
              <a:t>9-5-2023</a:t>
            </a:fld>
            <a:endParaRPr lang="nl-NL" dirty="0"/>
          </a:p>
        </p:txBody>
      </p:sp>
      <p:sp>
        <p:nvSpPr>
          <p:cNvPr id="5" name="Tijdelijke aanduiding voor voettekst 4">
            <a:extLst>
              <a:ext uri="{FF2B5EF4-FFF2-40B4-BE49-F238E27FC236}">
                <a16:creationId xmlns:a16="http://schemas.microsoft.com/office/drawing/2014/main" id="{262154DB-BC7E-52B7-D079-F050400F4A21}"/>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B1A52DF1-4416-094C-63B2-EFA386B0EFC1}"/>
              </a:ext>
            </a:extLst>
          </p:cNvPr>
          <p:cNvSpPr>
            <a:spLocks noGrp="1"/>
          </p:cNvSpPr>
          <p:nvPr>
            <p:ph type="sldNum" sz="quarter" idx="12"/>
          </p:nvPr>
        </p:nvSpPr>
        <p:spPr/>
        <p:txBody>
          <a:bodyPr/>
          <a:lstStyle/>
          <a:p>
            <a:fld id="{099B5EEF-A31C-DA48-9EF4-25DE9F06665D}" type="slidenum">
              <a:rPr lang="nl-NL" smtClean="0"/>
              <a:t>‹nr.›</a:t>
            </a:fld>
            <a:endParaRPr lang="nl-NL" dirty="0"/>
          </a:p>
        </p:txBody>
      </p:sp>
    </p:spTree>
    <p:extLst>
      <p:ext uri="{BB962C8B-B14F-4D97-AF65-F5344CB8AC3E}">
        <p14:creationId xmlns:p14="http://schemas.microsoft.com/office/powerpoint/2010/main" val="25038019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Vervolgblad 1 zonder foto">
    <p:spTree>
      <p:nvGrpSpPr>
        <p:cNvPr id="1" name=""/>
        <p:cNvGrpSpPr/>
        <p:nvPr/>
      </p:nvGrpSpPr>
      <p:grpSpPr>
        <a:xfrm>
          <a:off x="0" y="0"/>
          <a:ext cx="0" cy="0"/>
          <a:chOff x="0" y="0"/>
          <a:chExt cx="0" cy="0"/>
        </a:xfrm>
      </p:grpSpPr>
      <p:sp>
        <p:nvSpPr>
          <p:cNvPr id="14" name="Tijdelijke aanduiding voor datum 13"/>
          <p:cNvSpPr>
            <a:spLocks noGrp="1"/>
          </p:cNvSpPr>
          <p:nvPr>
            <p:ph type="dt" sz="half" idx="11"/>
          </p:nvPr>
        </p:nvSpPr>
        <p:spPr>
          <a:xfrm>
            <a:off x="1248002" y="6402000"/>
            <a:ext cx="1819921" cy="456000"/>
          </a:xfrm>
        </p:spPr>
        <p:txBody>
          <a:bodyPr lIns="0" tIns="0" rIns="0" bIns="0" anchor="t" anchorCtr="0"/>
          <a:lstStyle>
            <a:lvl1pPr>
              <a:defRPr sz="1467">
                <a:solidFill>
                  <a:schemeClr val="tx1"/>
                </a:solidFill>
              </a:defRPr>
            </a:lvl1pPr>
          </a:lstStyle>
          <a:p>
            <a:fld id="{3BDA68A4-14E2-4DEE-BF0D-344856097FC7}" type="datetime4">
              <a:rPr lang="nl-NL" smtClean="0"/>
              <a:t>9 mei 2023</a:t>
            </a:fld>
            <a:endParaRPr lang="nl-NL" dirty="0"/>
          </a:p>
        </p:txBody>
      </p:sp>
      <p:sp>
        <p:nvSpPr>
          <p:cNvPr id="15" name="Tijdelijke aanduiding voor voettekst 14"/>
          <p:cNvSpPr>
            <a:spLocks noGrp="1"/>
          </p:cNvSpPr>
          <p:nvPr>
            <p:ph type="ftr" sz="quarter" idx="12"/>
          </p:nvPr>
        </p:nvSpPr>
        <p:spPr>
          <a:xfrm>
            <a:off x="9739013" y="6402000"/>
            <a:ext cx="1780988" cy="456000"/>
          </a:xfrm>
        </p:spPr>
        <p:txBody>
          <a:bodyPr lIns="0" tIns="0" rIns="0" bIns="0" anchor="t" anchorCtr="0"/>
          <a:lstStyle>
            <a:lvl1pPr algn="r">
              <a:defRPr sz="1467">
                <a:solidFill>
                  <a:srgbClr val="000000"/>
                </a:solidFill>
              </a:defRPr>
            </a:lvl1pPr>
          </a:lstStyle>
          <a:p>
            <a:r>
              <a:rPr lang="nl-NL" dirty="0"/>
              <a:t>Versie</a:t>
            </a:r>
          </a:p>
        </p:txBody>
      </p:sp>
      <p:sp>
        <p:nvSpPr>
          <p:cNvPr id="9" name="Tijdelijke aanduiding voor dianummer 3"/>
          <p:cNvSpPr>
            <a:spLocks noGrp="1"/>
          </p:cNvSpPr>
          <p:nvPr>
            <p:ph type="sldNum" sz="quarter" idx="4"/>
          </p:nvPr>
        </p:nvSpPr>
        <p:spPr>
          <a:xfrm>
            <a:off x="0" y="6402001"/>
            <a:ext cx="1017883" cy="456000"/>
          </a:xfrm>
          <a:prstGeom prst="rect">
            <a:avLst/>
          </a:prstGeom>
        </p:spPr>
        <p:txBody>
          <a:bodyPr vert="horz" lIns="288000" tIns="0" rIns="0" bIns="0" rtlCol="0" anchor="t" anchorCtr="0"/>
          <a:lstStyle>
            <a:lvl1pPr algn="l">
              <a:defRPr sz="1467">
                <a:solidFill>
                  <a:schemeClr val="tx1"/>
                </a:solidFill>
              </a:defRPr>
            </a:lvl1pPr>
          </a:lstStyle>
          <a:p>
            <a:fld id="{FE63E531-1C3B-364E-9A80-B8838FF23FE5}" type="slidenum">
              <a:rPr lang="nl-NL" smtClean="0"/>
              <a:pPr/>
              <a:t>‹nr.›</a:t>
            </a:fld>
            <a:endParaRPr lang="nl-NL" dirty="0"/>
          </a:p>
        </p:txBody>
      </p:sp>
      <p:pic>
        <p:nvPicPr>
          <p:cNvPr id="25" name="Afbeelding 24" descr="GDH Powerpoint_blauw_3.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1731264"/>
          </a:xfrm>
          <a:prstGeom prst="rect">
            <a:avLst/>
          </a:prstGeom>
        </p:spPr>
      </p:pic>
      <p:sp>
        <p:nvSpPr>
          <p:cNvPr id="26" name="Titel 1"/>
          <p:cNvSpPr>
            <a:spLocks noGrp="1"/>
          </p:cNvSpPr>
          <p:nvPr>
            <p:ph type="title"/>
          </p:nvPr>
        </p:nvSpPr>
        <p:spPr>
          <a:xfrm>
            <a:off x="1247999" y="480000"/>
            <a:ext cx="10272000" cy="1088347"/>
          </a:xfrm>
          <a:prstGeom prst="rect">
            <a:avLst/>
          </a:prstGeom>
        </p:spPr>
        <p:txBody>
          <a:bodyPr vert="horz" lIns="0" tIns="0" rIns="0" bIns="0"/>
          <a:lstStyle>
            <a:lvl1pPr>
              <a:defRPr sz="5600" b="1" i="0" baseline="0">
                <a:solidFill>
                  <a:srgbClr val="FFFFFF"/>
                </a:solidFill>
                <a:latin typeface="Arial"/>
                <a:cs typeface="Arial"/>
              </a:defRPr>
            </a:lvl1pPr>
          </a:lstStyle>
          <a:p>
            <a:r>
              <a:rPr lang="nl-NL" dirty="0"/>
              <a:t>Titel</a:t>
            </a:r>
          </a:p>
        </p:txBody>
      </p:sp>
      <p:sp>
        <p:nvSpPr>
          <p:cNvPr id="27" name="Tijdelijke aanduiding voor tekst 10"/>
          <p:cNvSpPr>
            <a:spLocks noGrp="1"/>
          </p:cNvSpPr>
          <p:nvPr>
            <p:ph type="body" sz="quarter" idx="13"/>
          </p:nvPr>
        </p:nvSpPr>
        <p:spPr>
          <a:xfrm>
            <a:off x="1248833" y="2148293"/>
            <a:ext cx="10272184" cy="4080000"/>
          </a:xfrm>
          <a:prstGeom prst="rect">
            <a:avLst/>
          </a:prstGeom>
        </p:spPr>
        <p:txBody>
          <a:bodyPr vert="horz" lIns="0" tIns="0" rIns="0" bIns="0"/>
          <a:lstStyle>
            <a:lvl1pPr marL="239994" indent="-239994">
              <a:lnSpc>
                <a:spcPts val="4000"/>
              </a:lnSpc>
              <a:spcBef>
                <a:spcPts val="0"/>
              </a:spcBef>
              <a:spcAft>
                <a:spcPts val="0"/>
              </a:spcAft>
              <a:buFont typeface="Arial"/>
              <a:buChar char="•"/>
              <a:defRPr sz="2400">
                <a:solidFill>
                  <a:srgbClr val="000000"/>
                </a:solidFill>
              </a:defRPr>
            </a:lvl1pPr>
            <a:lvl2pPr marL="479988" indent="-239994">
              <a:lnSpc>
                <a:spcPts val="4000"/>
              </a:lnSpc>
              <a:spcBef>
                <a:spcPts val="0"/>
              </a:spcBef>
              <a:spcAft>
                <a:spcPts val="0"/>
              </a:spcAft>
              <a:buFont typeface="Arial"/>
              <a:buChar char="•"/>
              <a:defRPr sz="2400">
                <a:solidFill>
                  <a:srgbClr val="000000"/>
                </a:solidFill>
              </a:defRPr>
            </a:lvl2pPr>
            <a:lvl3pPr marL="719982" indent="-239994">
              <a:lnSpc>
                <a:spcPts val="4000"/>
              </a:lnSpc>
              <a:spcBef>
                <a:spcPts val="0"/>
              </a:spcBef>
              <a:spcAft>
                <a:spcPts val="0"/>
              </a:spcAft>
              <a:buFont typeface="Arial"/>
              <a:buChar char="•"/>
              <a:defRPr sz="2400">
                <a:solidFill>
                  <a:srgbClr val="000000"/>
                </a:solidFill>
              </a:defRPr>
            </a:lvl3pPr>
            <a:lvl4pPr marL="959976" indent="-239994">
              <a:lnSpc>
                <a:spcPts val="4000"/>
              </a:lnSpc>
              <a:spcBef>
                <a:spcPts val="0"/>
              </a:spcBef>
              <a:spcAft>
                <a:spcPts val="0"/>
              </a:spcAft>
              <a:buFont typeface="Arial"/>
              <a:buChar char="•"/>
              <a:defRPr sz="2400">
                <a:solidFill>
                  <a:srgbClr val="000000"/>
                </a:solidFill>
              </a:defRPr>
            </a:lvl4pPr>
            <a:lvl5pPr marL="1199970" indent="-239994">
              <a:lnSpc>
                <a:spcPts val="4000"/>
              </a:lnSpc>
              <a:spcBef>
                <a:spcPts val="0"/>
              </a:spcBef>
              <a:spcAft>
                <a:spcPts val="0"/>
              </a:spcAft>
              <a:buFont typeface="Arial"/>
              <a:buChar char="•"/>
              <a:defRPr sz="2400">
                <a:solidFill>
                  <a:srgbClr val="000000"/>
                </a:solidFill>
              </a:defRPr>
            </a:lvl5p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6837155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Voorblad">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247999" y="2879999"/>
            <a:ext cx="10272000" cy="1089600"/>
          </a:xfrm>
          <a:prstGeom prst="rect">
            <a:avLst/>
          </a:prstGeom>
        </p:spPr>
        <p:txBody>
          <a:bodyPr vert="horz" lIns="0" tIns="0" rIns="0" bIns="0"/>
          <a:lstStyle>
            <a:lvl1pPr>
              <a:defRPr sz="6667" b="1" i="0" baseline="0">
                <a:solidFill>
                  <a:srgbClr val="FFFFFF"/>
                </a:solidFill>
                <a:latin typeface="Arial"/>
                <a:cs typeface="Arial"/>
              </a:defRPr>
            </a:lvl1pPr>
          </a:lstStyle>
          <a:p>
            <a:r>
              <a:rPr lang="nl-NL" dirty="0"/>
              <a:t>Titel van presentatie</a:t>
            </a:r>
          </a:p>
        </p:txBody>
      </p:sp>
      <p:sp>
        <p:nvSpPr>
          <p:cNvPr id="6" name="Tijdelijke aanduiding voor tekst 5"/>
          <p:cNvSpPr>
            <a:spLocks noGrp="1"/>
          </p:cNvSpPr>
          <p:nvPr>
            <p:ph type="body" sz="quarter" idx="10" hasCustomPrompt="1"/>
          </p:nvPr>
        </p:nvSpPr>
        <p:spPr>
          <a:xfrm>
            <a:off x="1247999" y="3969599"/>
            <a:ext cx="10272000" cy="1176000"/>
          </a:xfrm>
          <a:prstGeom prst="rect">
            <a:avLst/>
          </a:prstGeom>
        </p:spPr>
        <p:txBody>
          <a:bodyPr vert="horz" lIns="0" tIns="0" rIns="0" bIns="0"/>
          <a:lstStyle>
            <a:lvl1pPr marL="0" indent="0">
              <a:buFont typeface="Arial"/>
              <a:buNone/>
              <a:defRPr sz="4533" baseline="0">
                <a:solidFill>
                  <a:srgbClr val="FFFFFF"/>
                </a:solidFill>
              </a:defRPr>
            </a:lvl1pPr>
            <a:lvl2pPr marL="609585" indent="0">
              <a:buFont typeface="Arial"/>
              <a:buNone/>
              <a:defRPr/>
            </a:lvl2pPr>
            <a:lvl3pPr marL="1219170" indent="0">
              <a:buFont typeface="Arial"/>
              <a:buNone/>
              <a:defRPr/>
            </a:lvl3pPr>
            <a:lvl4pPr marL="1828754" indent="0">
              <a:buFont typeface="Arial"/>
              <a:buNone/>
              <a:defRPr/>
            </a:lvl4pPr>
            <a:lvl5pPr marL="2438339" indent="0">
              <a:buFont typeface="Arial"/>
              <a:buNone/>
              <a:defRPr/>
            </a:lvl5pPr>
          </a:lstStyle>
          <a:p>
            <a:pPr lvl="0"/>
            <a:r>
              <a:rPr lang="nl-NL" dirty="0"/>
              <a:t>Subtitel</a:t>
            </a:r>
          </a:p>
        </p:txBody>
      </p:sp>
      <p:sp>
        <p:nvSpPr>
          <p:cNvPr id="14" name="Tijdelijke aanduiding voor datum 13"/>
          <p:cNvSpPr>
            <a:spLocks noGrp="1"/>
          </p:cNvSpPr>
          <p:nvPr>
            <p:ph type="dt" sz="half" idx="11"/>
          </p:nvPr>
        </p:nvSpPr>
        <p:spPr>
          <a:xfrm>
            <a:off x="1248002" y="6402000"/>
            <a:ext cx="1819921" cy="456000"/>
          </a:xfrm>
        </p:spPr>
        <p:txBody>
          <a:bodyPr lIns="0" tIns="0" rIns="0" bIns="0" anchor="t" anchorCtr="0"/>
          <a:lstStyle>
            <a:lvl1pPr>
              <a:defRPr sz="1467">
                <a:solidFill>
                  <a:srgbClr val="FFFFFF"/>
                </a:solidFill>
              </a:defRPr>
            </a:lvl1pPr>
          </a:lstStyle>
          <a:p>
            <a:fld id="{0E8FEAC5-E696-4006-BCE4-2EC71C277B36}" type="datetime4">
              <a:rPr lang="nl-NL" smtClean="0"/>
              <a:t>9 mei 2023</a:t>
            </a:fld>
            <a:endParaRPr lang="nl-NL" dirty="0"/>
          </a:p>
        </p:txBody>
      </p:sp>
      <p:sp>
        <p:nvSpPr>
          <p:cNvPr id="15" name="Tijdelijke aanduiding voor voettekst 14"/>
          <p:cNvSpPr>
            <a:spLocks noGrp="1"/>
          </p:cNvSpPr>
          <p:nvPr>
            <p:ph type="ftr" sz="quarter" idx="12"/>
          </p:nvPr>
        </p:nvSpPr>
        <p:spPr>
          <a:xfrm>
            <a:off x="9739013" y="6402000"/>
            <a:ext cx="1780988" cy="456000"/>
          </a:xfrm>
        </p:spPr>
        <p:txBody>
          <a:bodyPr lIns="0" tIns="0" rIns="0" bIns="0" anchor="t" anchorCtr="0"/>
          <a:lstStyle>
            <a:lvl1pPr algn="r">
              <a:defRPr sz="1467">
                <a:solidFill>
                  <a:srgbClr val="FFFFFF"/>
                </a:solidFill>
              </a:defRPr>
            </a:lvl1pPr>
          </a:lstStyle>
          <a:p>
            <a:r>
              <a:rPr lang="nl-NL" dirty="0"/>
              <a:t>Versie</a:t>
            </a:r>
          </a:p>
        </p:txBody>
      </p:sp>
    </p:spTree>
    <p:extLst>
      <p:ext uri="{BB962C8B-B14F-4D97-AF65-F5344CB8AC3E}">
        <p14:creationId xmlns:p14="http://schemas.microsoft.com/office/powerpoint/2010/main" val="2298422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B46ABF-EAB8-1531-BC25-05482BE68E6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76F0142-C2ED-C6B5-5705-36E525C6DF9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EECD485-E09E-1515-063F-D4F12BB0CAFF}"/>
              </a:ext>
            </a:extLst>
          </p:cNvPr>
          <p:cNvSpPr>
            <a:spLocks noGrp="1"/>
          </p:cNvSpPr>
          <p:nvPr>
            <p:ph type="dt" sz="half" idx="10"/>
          </p:nvPr>
        </p:nvSpPr>
        <p:spPr/>
        <p:txBody>
          <a:bodyPr/>
          <a:lstStyle/>
          <a:p>
            <a:fld id="{A679B914-0362-614D-8213-C368936437C6}" type="datetimeFigureOut">
              <a:rPr lang="nl-NL" smtClean="0"/>
              <a:t>9-5-2023</a:t>
            </a:fld>
            <a:endParaRPr lang="nl-NL" dirty="0"/>
          </a:p>
        </p:txBody>
      </p:sp>
      <p:sp>
        <p:nvSpPr>
          <p:cNvPr id="5" name="Tijdelijke aanduiding voor voettekst 4">
            <a:extLst>
              <a:ext uri="{FF2B5EF4-FFF2-40B4-BE49-F238E27FC236}">
                <a16:creationId xmlns:a16="http://schemas.microsoft.com/office/drawing/2014/main" id="{C96FF6DB-D1CC-E8A8-DF0D-68D9DB5DBCAF}"/>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B6BCFEF0-B044-DB3C-C62A-D13C82D51F09}"/>
              </a:ext>
            </a:extLst>
          </p:cNvPr>
          <p:cNvSpPr>
            <a:spLocks noGrp="1"/>
          </p:cNvSpPr>
          <p:nvPr>
            <p:ph type="sldNum" sz="quarter" idx="12"/>
          </p:nvPr>
        </p:nvSpPr>
        <p:spPr/>
        <p:txBody>
          <a:bodyPr/>
          <a:lstStyle/>
          <a:p>
            <a:fld id="{099B5EEF-A31C-DA48-9EF4-25DE9F06665D}" type="slidenum">
              <a:rPr lang="nl-NL" smtClean="0"/>
              <a:t>‹nr.›</a:t>
            </a:fld>
            <a:endParaRPr lang="nl-NL" dirty="0"/>
          </a:p>
        </p:txBody>
      </p:sp>
    </p:spTree>
    <p:extLst>
      <p:ext uri="{BB962C8B-B14F-4D97-AF65-F5344CB8AC3E}">
        <p14:creationId xmlns:p14="http://schemas.microsoft.com/office/powerpoint/2010/main" val="3944303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AC1992-22D8-90F7-5550-E5D03097B346}"/>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09635772-5EAE-3377-8F4E-E4ECFB910B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0DEB296-7859-9491-3B1B-D49CFB134E05}"/>
              </a:ext>
            </a:extLst>
          </p:cNvPr>
          <p:cNvSpPr>
            <a:spLocks noGrp="1"/>
          </p:cNvSpPr>
          <p:nvPr>
            <p:ph type="dt" sz="half" idx="10"/>
          </p:nvPr>
        </p:nvSpPr>
        <p:spPr/>
        <p:txBody>
          <a:bodyPr/>
          <a:lstStyle/>
          <a:p>
            <a:fld id="{A679B914-0362-614D-8213-C368936437C6}" type="datetimeFigureOut">
              <a:rPr lang="nl-NL" smtClean="0"/>
              <a:t>9-5-2023</a:t>
            </a:fld>
            <a:endParaRPr lang="nl-NL" dirty="0"/>
          </a:p>
        </p:txBody>
      </p:sp>
      <p:sp>
        <p:nvSpPr>
          <p:cNvPr id="5" name="Tijdelijke aanduiding voor voettekst 4">
            <a:extLst>
              <a:ext uri="{FF2B5EF4-FFF2-40B4-BE49-F238E27FC236}">
                <a16:creationId xmlns:a16="http://schemas.microsoft.com/office/drawing/2014/main" id="{7B1E7978-2889-A424-98A6-6285D6015E74}"/>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A6F80930-0942-C157-4EAB-89C3ABC1CB19}"/>
              </a:ext>
            </a:extLst>
          </p:cNvPr>
          <p:cNvSpPr>
            <a:spLocks noGrp="1"/>
          </p:cNvSpPr>
          <p:nvPr>
            <p:ph type="sldNum" sz="quarter" idx="12"/>
          </p:nvPr>
        </p:nvSpPr>
        <p:spPr/>
        <p:txBody>
          <a:bodyPr/>
          <a:lstStyle/>
          <a:p>
            <a:fld id="{099B5EEF-A31C-DA48-9EF4-25DE9F06665D}" type="slidenum">
              <a:rPr lang="nl-NL" smtClean="0"/>
              <a:t>‹nr.›</a:t>
            </a:fld>
            <a:endParaRPr lang="nl-NL" dirty="0"/>
          </a:p>
        </p:txBody>
      </p:sp>
    </p:spTree>
    <p:extLst>
      <p:ext uri="{BB962C8B-B14F-4D97-AF65-F5344CB8AC3E}">
        <p14:creationId xmlns:p14="http://schemas.microsoft.com/office/powerpoint/2010/main" val="1817843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4E7056-BE64-69E3-383E-1DEE11DE027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C54A5D79-1351-90A1-6CFE-7E241A5A013A}"/>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874EAA3B-FC42-B9B2-1B7A-9722F3D745B1}"/>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D2D2C58C-8865-58FA-7C3C-ED3E747B9809}"/>
              </a:ext>
            </a:extLst>
          </p:cNvPr>
          <p:cNvSpPr>
            <a:spLocks noGrp="1"/>
          </p:cNvSpPr>
          <p:nvPr>
            <p:ph type="dt" sz="half" idx="10"/>
          </p:nvPr>
        </p:nvSpPr>
        <p:spPr/>
        <p:txBody>
          <a:bodyPr/>
          <a:lstStyle/>
          <a:p>
            <a:fld id="{A679B914-0362-614D-8213-C368936437C6}" type="datetimeFigureOut">
              <a:rPr lang="nl-NL" smtClean="0"/>
              <a:t>9-5-2023</a:t>
            </a:fld>
            <a:endParaRPr lang="nl-NL" dirty="0"/>
          </a:p>
        </p:txBody>
      </p:sp>
      <p:sp>
        <p:nvSpPr>
          <p:cNvPr id="6" name="Tijdelijke aanduiding voor voettekst 5">
            <a:extLst>
              <a:ext uri="{FF2B5EF4-FFF2-40B4-BE49-F238E27FC236}">
                <a16:creationId xmlns:a16="http://schemas.microsoft.com/office/drawing/2014/main" id="{E6BA8350-8B63-6C35-B8A8-FE597781BE38}"/>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9E00E13B-E56F-19F4-A2F6-B90A35D8A1C1}"/>
              </a:ext>
            </a:extLst>
          </p:cNvPr>
          <p:cNvSpPr>
            <a:spLocks noGrp="1"/>
          </p:cNvSpPr>
          <p:nvPr>
            <p:ph type="sldNum" sz="quarter" idx="12"/>
          </p:nvPr>
        </p:nvSpPr>
        <p:spPr/>
        <p:txBody>
          <a:bodyPr/>
          <a:lstStyle/>
          <a:p>
            <a:fld id="{099B5EEF-A31C-DA48-9EF4-25DE9F06665D}" type="slidenum">
              <a:rPr lang="nl-NL" smtClean="0"/>
              <a:t>‹nr.›</a:t>
            </a:fld>
            <a:endParaRPr lang="nl-NL" dirty="0"/>
          </a:p>
        </p:txBody>
      </p:sp>
    </p:spTree>
    <p:extLst>
      <p:ext uri="{BB962C8B-B14F-4D97-AF65-F5344CB8AC3E}">
        <p14:creationId xmlns:p14="http://schemas.microsoft.com/office/powerpoint/2010/main" val="847265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5A2E49-6003-FE64-EDB7-8E583C5BD433}"/>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42495FE2-BD7F-7D5E-DEA8-61E0042628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80E3100B-CE67-9B7B-DF64-EDCE24402EDC}"/>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E0F447A-773F-B587-7144-932E4DA3C8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10B6A864-8EF6-B3C3-800B-CAAA5182E375}"/>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D5F527B9-FA27-5112-9EA9-F1AD229588AE}"/>
              </a:ext>
            </a:extLst>
          </p:cNvPr>
          <p:cNvSpPr>
            <a:spLocks noGrp="1"/>
          </p:cNvSpPr>
          <p:nvPr>
            <p:ph type="dt" sz="half" idx="10"/>
          </p:nvPr>
        </p:nvSpPr>
        <p:spPr/>
        <p:txBody>
          <a:bodyPr/>
          <a:lstStyle/>
          <a:p>
            <a:fld id="{A679B914-0362-614D-8213-C368936437C6}" type="datetimeFigureOut">
              <a:rPr lang="nl-NL" smtClean="0"/>
              <a:t>9-5-2023</a:t>
            </a:fld>
            <a:endParaRPr lang="nl-NL" dirty="0"/>
          </a:p>
        </p:txBody>
      </p:sp>
      <p:sp>
        <p:nvSpPr>
          <p:cNvPr id="8" name="Tijdelijke aanduiding voor voettekst 7">
            <a:extLst>
              <a:ext uri="{FF2B5EF4-FFF2-40B4-BE49-F238E27FC236}">
                <a16:creationId xmlns:a16="http://schemas.microsoft.com/office/drawing/2014/main" id="{0B18DA73-CADD-5C45-5738-F432B689ABB3}"/>
              </a:ext>
            </a:extLst>
          </p:cNvPr>
          <p:cNvSpPr>
            <a:spLocks noGrp="1"/>
          </p:cNvSpPr>
          <p:nvPr>
            <p:ph type="ftr" sz="quarter" idx="11"/>
          </p:nvPr>
        </p:nvSpPr>
        <p:spPr/>
        <p:txBody>
          <a:bodyPr/>
          <a:lstStyle/>
          <a:p>
            <a:endParaRPr lang="nl-NL" dirty="0"/>
          </a:p>
        </p:txBody>
      </p:sp>
      <p:sp>
        <p:nvSpPr>
          <p:cNvPr id="9" name="Tijdelijke aanduiding voor dianummer 8">
            <a:extLst>
              <a:ext uri="{FF2B5EF4-FFF2-40B4-BE49-F238E27FC236}">
                <a16:creationId xmlns:a16="http://schemas.microsoft.com/office/drawing/2014/main" id="{F6D43325-2B8E-9B9E-9ED9-7E41ECF15DDC}"/>
              </a:ext>
            </a:extLst>
          </p:cNvPr>
          <p:cNvSpPr>
            <a:spLocks noGrp="1"/>
          </p:cNvSpPr>
          <p:nvPr>
            <p:ph type="sldNum" sz="quarter" idx="12"/>
          </p:nvPr>
        </p:nvSpPr>
        <p:spPr/>
        <p:txBody>
          <a:bodyPr/>
          <a:lstStyle/>
          <a:p>
            <a:fld id="{099B5EEF-A31C-DA48-9EF4-25DE9F06665D}" type="slidenum">
              <a:rPr lang="nl-NL" smtClean="0"/>
              <a:t>‹nr.›</a:t>
            </a:fld>
            <a:endParaRPr lang="nl-NL" dirty="0"/>
          </a:p>
        </p:txBody>
      </p:sp>
    </p:spTree>
    <p:extLst>
      <p:ext uri="{BB962C8B-B14F-4D97-AF65-F5344CB8AC3E}">
        <p14:creationId xmlns:p14="http://schemas.microsoft.com/office/powerpoint/2010/main" val="220125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BD46DC-1EE5-E3FF-0DD8-F9E4E94DE199}"/>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5DE1B2F-CDB5-C359-B58E-F46ED272D203}"/>
              </a:ext>
            </a:extLst>
          </p:cNvPr>
          <p:cNvSpPr>
            <a:spLocks noGrp="1"/>
          </p:cNvSpPr>
          <p:nvPr>
            <p:ph type="dt" sz="half" idx="10"/>
          </p:nvPr>
        </p:nvSpPr>
        <p:spPr/>
        <p:txBody>
          <a:bodyPr/>
          <a:lstStyle/>
          <a:p>
            <a:fld id="{A679B914-0362-614D-8213-C368936437C6}" type="datetimeFigureOut">
              <a:rPr lang="nl-NL" smtClean="0"/>
              <a:t>9-5-2023</a:t>
            </a:fld>
            <a:endParaRPr lang="nl-NL" dirty="0"/>
          </a:p>
        </p:txBody>
      </p:sp>
      <p:sp>
        <p:nvSpPr>
          <p:cNvPr id="4" name="Tijdelijke aanduiding voor voettekst 3">
            <a:extLst>
              <a:ext uri="{FF2B5EF4-FFF2-40B4-BE49-F238E27FC236}">
                <a16:creationId xmlns:a16="http://schemas.microsoft.com/office/drawing/2014/main" id="{142E8B85-D54D-D12C-0C41-2B92A1B4798E}"/>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69D4BECB-80A0-90D9-5EF4-8F1AD493DE39}"/>
              </a:ext>
            </a:extLst>
          </p:cNvPr>
          <p:cNvSpPr>
            <a:spLocks noGrp="1"/>
          </p:cNvSpPr>
          <p:nvPr>
            <p:ph type="sldNum" sz="quarter" idx="12"/>
          </p:nvPr>
        </p:nvSpPr>
        <p:spPr/>
        <p:txBody>
          <a:bodyPr/>
          <a:lstStyle/>
          <a:p>
            <a:fld id="{099B5EEF-A31C-DA48-9EF4-25DE9F06665D}" type="slidenum">
              <a:rPr lang="nl-NL" smtClean="0"/>
              <a:t>‹nr.›</a:t>
            </a:fld>
            <a:endParaRPr lang="nl-NL" dirty="0"/>
          </a:p>
        </p:txBody>
      </p:sp>
    </p:spTree>
    <p:extLst>
      <p:ext uri="{BB962C8B-B14F-4D97-AF65-F5344CB8AC3E}">
        <p14:creationId xmlns:p14="http://schemas.microsoft.com/office/powerpoint/2010/main" val="3149483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D237CB3D-A5F0-7E12-B351-D00597321066}"/>
              </a:ext>
            </a:extLst>
          </p:cNvPr>
          <p:cNvSpPr>
            <a:spLocks noGrp="1"/>
          </p:cNvSpPr>
          <p:nvPr>
            <p:ph type="dt" sz="half" idx="10"/>
          </p:nvPr>
        </p:nvSpPr>
        <p:spPr/>
        <p:txBody>
          <a:bodyPr/>
          <a:lstStyle/>
          <a:p>
            <a:fld id="{A679B914-0362-614D-8213-C368936437C6}" type="datetimeFigureOut">
              <a:rPr lang="nl-NL" smtClean="0"/>
              <a:t>9-5-2023</a:t>
            </a:fld>
            <a:endParaRPr lang="nl-NL" dirty="0"/>
          </a:p>
        </p:txBody>
      </p:sp>
      <p:sp>
        <p:nvSpPr>
          <p:cNvPr id="3" name="Tijdelijke aanduiding voor voettekst 2">
            <a:extLst>
              <a:ext uri="{FF2B5EF4-FFF2-40B4-BE49-F238E27FC236}">
                <a16:creationId xmlns:a16="http://schemas.microsoft.com/office/drawing/2014/main" id="{339E6CCD-EF3D-BCFA-F0F1-74CDFD6D59B5}"/>
              </a:ext>
            </a:extLst>
          </p:cNvPr>
          <p:cNvSpPr>
            <a:spLocks noGrp="1"/>
          </p:cNvSpPr>
          <p:nvPr>
            <p:ph type="ftr" sz="quarter" idx="11"/>
          </p:nvPr>
        </p:nvSpPr>
        <p:spPr/>
        <p:txBody>
          <a:bodyPr/>
          <a:lstStyle/>
          <a:p>
            <a:endParaRPr lang="nl-NL" dirty="0"/>
          </a:p>
        </p:txBody>
      </p:sp>
      <p:sp>
        <p:nvSpPr>
          <p:cNvPr id="4" name="Tijdelijke aanduiding voor dianummer 3">
            <a:extLst>
              <a:ext uri="{FF2B5EF4-FFF2-40B4-BE49-F238E27FC236}">
                <a16:creationId xmlns:a16="http://schemas.microsoft.com/office/drawing/2014/main" id="{F6141F95-DB8E-9287-907D-000CFEA1C129}"/>
              </a:ext>
            </a:extLst>
          </p:cNvPr>
          <p:cNvSpPr>
            <a:spLocks noGrp="1"/>
          </p:cNvSpPr>
          <p:nvPr>
            <p:ph type="sldNum" sz="quarter" idx="12"/>
          </p:nvPr>
        </p:nvSpPr>
        <p:spPr/>
        <p:txBody>
          <a:bodyPr/>
          <a:lstStyle/>
          <a:p>
            <a:fld id="{099B5EEF-A31C-DA48-9EF4-25DE9F06665D}" type="slidenum">
              <a:rPr lang="nl-NL" smtClean="0"/>
              <a:t>‹nr.›</a:t>
            </a:fld>
            <a:endParaRPr lang="nl-NL" dirty="0"/>
          </a:p>
        </p:txBody>
      </p:sp>
    </p:spTree>
    <p:extLst>
      <p:ext uri="{BB962C8B-B14F-4D97-AF65-F5344CB8AC3E}">
        <p14:creationId xmlns:p14="http://schemas.microsoft.com/office/powerpoint/2010/main" val="3556260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FDFDCF-F64B-411E-1B68-573282A9DB7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3B57E9E7-889F-EF2B-B327-E7BB57A904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889478CD-914D-D1F0-1090-3C54956E95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7549B813-23AC-1293-6712-E87479C55424}"/>
              </a:ext>
            </a:extLst>
          </p:cNvPr>
          <p:cNvSpPr>
            <a:spLocks noGrp="1"/>
          </p:cNvSpPr>
          <p:nvPr>
            <p:ph type="dt" sz="half" idx="10"/>
          </p:nvPr>
        </p:nvSpPr>
        <p:spPr/>
        <p:txBody>
          <a:bodyPr/>
          <a:lstStyle/>
          <a:p>
            <a:fld id="{A679B914-0362-614D-8213-C368936437C6}" type="datetimeFigureOut">
              <a:rPr lang="nl-NL" smtClean="0"/>
              <a:t>9-5-2023</a:t>
            </a:fld>
            <a:endParaRPr lang="nl-NL" dirty="0"/>
          </a:p>
        </p:txBody>
      </p:sp>
      <p:sp>
        <p:nvSpPr>
          <p:cNvPr id="6" name="Tijdelijke aanduiding voor voettekst 5">
            <a:extLst>
              <a:ext uri="{FF2B5EF4-FFF2-40B4-BE49-F238E27FC236}">
                <a16:creationId xmlns:a16="http://schemas.microsoft.com/office/drawing/2014/main" id="{18C93F70-73DD-A554-A61A-11A8B2D1D383}"/>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1E49D0C0-299D-3CCE-E709-7F671A1C554E}"/>
              </a:ext>
            </a:extLst>
          </p:cNvPr>
          <p:cNvSpPr>
            <a:spLocks noGrp="1"/>
          </p:cNvSpPr>
          <p:nvPr>
            <p:ph type="sldNum" sz="quarter" idx="12"/>
          </p:nvPr>
        </p:nvSpPr>
        <p:spPr/>
        <p:txBody>
          <a:bodyPr/>
          <a:lstStyle/>
          <a:p>
            <a:fld id="{099B5EEF-A31C-DA48-9EF4-25DE9F06665D}" type="slidenum">
              <a:rPr lang="nl-NL" smtClean="0"/>
              <a:t>‹nr.›</a:t>
            </a:fld>
            <a:endParaRPr lang="nl-NL" dirty="0"/>
          </a:p>
        </p:txBody>
      </p:sp>
    </p:spTree>
    <p:extLst>
      <p:ext uri="{BB962C8B-B14F-4D97-AF65-F5344CB8AC3E}">
        <p14:creationId xmlns:p14="http://schemas.microsoft.com/office/powerpoint/2010/main" val="537323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C5B706-0DF8-6A54-BFEC-EDBA46131F2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5D3F8DC0-8594-2E7A-A5F8-D71D9A23CB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a:extLst>
              <a:ext uri="{FF2B5EF4-FFF2-40B4-BE49-F238E27FC236}">
                <a16:creationId xmlns:a16="http://schemas.microsoft.com/office/drawing/2014/main" id="{185BAD71-309B-2032-72BA-3CDB5004EA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5731D70-8DBA-F302-8ADA-5B73D3653B3B}"/>
              </a:ext>
            </a:extLst>
          </p:cNvPr>
          <p:cNvSpPr>
            <a:spLocks noGrp="1"/>
          </p:cNvSpPr>
          <p:nvPr>
            <p:ph type="dt" sz="half" idx="10"/>
          </p:nvPr>
        </p:nvSpPr>
        <p:spPr/>
        <p:txBody>
          <a:bodyPr/>
          <a:lstStyle/>
          <a:p>
            <a:fld id="{A679B914-0362-614D-8213-C368936437C6}" type="datetimeFigureOut">
              <a:rPr lang="nl-NL" smtClean="0"/>
              <a:t>9-5-2023</a:t>
            </a:fld>
            <a:endParaRPr lang="nl-NL" dirty="0"/>
          </a:p>
        </p:txBody>
      </p:sp>
      <p:sp>
        <p:nvSpPr>
          <p:cNvPr id="6" name="Tijdelijke aanduiding voor voettekst 5">
            <a:extLst>
              <a:ext uri="{FF2B5EF4-FFF2-40B4-BE49-F238E27FC236}">
                <a16:creationId xmlns:a16="http://schemas.microsoft.com/office/drawing/2014/main" id="{446CC726-417A-02B0-3C4F-CA1977186CF9}"/>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F3FA253B-0826-B8CA-4FAC-892022539455}"/>
              </a:ext>
            </a:extLst>
          </p:cNvPr>
          <p:cNvSpPr>
            <a:spLocks noGrp="1"/>
          </p:cNvSpPr>
          <p:nvPr>
            <p:ph type="sldNum" sz="quarter" idx="12"/>
          </p:nvPr>
        </p:nvSpPr>
        <p:spPr/>
        <p:txBody>
          <a:bodyPr/>
          <a:lstStyle/>
          <a:p>
            <a:fld id="{099B5EEF-A31C-DA48-9EF4-25DE9F06665D}" type="slidenum">
              <a:rPr lang="nl-NL" smtClean="0"/>
              <a:t>‹nr.›</a:t>
            </a:fld>
            <a:endParaRPr lang="nl-NL" dirty="0"/>
          </a:p>
        </p:txBody>
      </p:sp>
    </p:spTree>
    <p:extLst>
      <p:ext uri="{BB962C8B-B14F-4D97-AF65-F5344CB8AC3E}">
        <p14:creationId xmlns:p14="http://schemas.microsoft.com/office/powerpoint/2010/main" val="2264941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91427E31-BE25-E95B-E1A3-186453614A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92FDAC5F-AD86-5A32-AF3E-AB7A295C4F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BC673D6-0F33-F649-6EA5-F7250BF692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79B914-0362-614D-8213-C368936437C6}" type="datetimeFigureOut">
              <a:rPr lang="nl-NL" smtClean="0"/>
              <a:t>9-5-2023</a:t>
            </a:fld>
            <a:endParaRPr lang="nl-NL" dirty="0"/>
          </a:p>
        </p:txBody>
      </p:sp>
      <p:sp>
        <p:nvSpPr>
          <p:cNvPr id="5" name="Tijdelijke aanduiding voor voettekst 4">
            <a:extLst>
              <a:ext uri="{FF2B5EF4-FFF2-40B4-BE49-F238E27FC236}">
                <a16:creationId xmlns:a16="http://schemas.microsoft.com/office/drawing/2014/main" id="{DD6C7DCC-8C21-5170-19F7-EC5BAF5034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a:extLst>
              <a:ext uri="{FF2B5EF4-FFF2-40B4-BE49-F238E27FC236}">
                <a16:creationId xmlns:a16="http://schemas.microsoft.com/office/drawing/2014/main" id="{C7718566-31C7-E3FA-3438-F111E78BB4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9B5EEF-A31C-DA48-9EF4-25DE9F06665D}" type="slidenum">
              <a:rPr lang="nl-NL" smtClean="0"/>
              <a:t>‹nr.›</a:t>
            </a:fld>
            <a:endParaRPr lang="nl-NL" dirty="0"/>
          </a:p>
        </p:txBody>
      </p:sp>
    </p:spTree>
    <p:extLst>
      <p:ext uri="{BB962C8B-B14F-4D97-AF65-F5344CB8AC3E}">
        <p14:creationId xmlns:p14="http://schemas.microsoft.com/office/powerpoint/2010/main" val="9404137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s://www.cbs.nl/nl-nl/maatwerk/2022/13/kwetsbaarheid-in-de-sociale-omgeving-van-haagse-bijstandsontvangers"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hyperlink" Target="https://dashboards.cbs.nl/v3/SchuldenproblematiekInBeeld/" TargetMode="External"/><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gezondheidsgids.ggdhaaglanden.nl/" TargetMode="Externa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10">
            <a:extLst>
              <a:ext uri="{FF2B5EF4-FFF2-40B4-BE49-F238E27FC236}">
                <a16:creationId xmlns:a16="http://schemas.microsoft.com/office/drawing/2014/main" id="{101495DC-F12B-8CF7-2A16-EAB3D719047B}"/>
              </a:ext>
            </a:extLst>
          </p:cNvPr>
          <p:cNvPicPr>
            <a:picLocks noChangeAspect="1"/>
          </p:cNvPicPr>
          <p:nvPr/>
        </p:nvPicPr>
        <p:blipFill rotWithShape="1">
          <a:blip r:embed="rId3"/>
          <a:srcRect t="29463" b="885"/>
          <a:stretch/>
        </p:blipFill>
        <p:spPr>
          <a:xfrm>
            <a:off x="2372494" y="2355300"/>
            <a:ext cx="6858000" cy="3582428"/>
          </a:xfrm>
          <a:prstGeom prst="rect">
            <a:avLst/>
          </a:prstGeom>
        </p:spPr>
      </p:pic>
      <p:sp>
        <p:nvSpPr>
          <p:cNvPr id="7" name="Titel 1">
            <a:extLst>
              <a:ext uri="{FF2B5EF4-FFF2-40B4-BE49-F238E27FC236}">
                <a16:creationId xmlns:a16="http://schemas.microsoft.com/office/drawing/2014/main" id="{D20DDE6B-8116-B0EF-C167-B4D14EDD29B6}"/>
              </a:ext>
            </a:extLst>
          </p:cNvPr>
          <p:cNvSpPr>
            <a:spLocks noGrp="1"/>
          </p:cNvSpPr>
          <p:nvPr>
            <p:ph type="title"/>
          </p:nvPr>
        </p:nvSpPr>
        <p:spPr>
          <a:xfrm>
            <a:off x="2961506" y="2526708"/>
            <a:ext cx="5346752" cy="2210660"/>
          </a:xfrm>
        </p:spPr>
        <p:txBody>
          <a:bodyPr vert="horz" lIns="0" tIns="0" rIns="0" bIns="0" anchor="t">
            <a:normAutofit/>
          </a:bodyPr>
          <a:lstStyle/>
          <a:p>
            <a:r>
              <a:rPr lang="nl-NL" sz="3600" dirty="0">
                <a:solidFill>
                  <a:schemeClr val="accent1"/>
                </a:solidFill>
              </a:rPr>
              <a:t>Aanpak geldzorgen en geldproblemen</a:t>
            </a:r>
            <a:br>
              <a:rPr lang="nl-NL" sz="3600" dirty="0">
                <a:solidFill>
                  <a:schemeClr val="accent1"/>
                </a:solidFill>
              </a:rPr>
            </a:br>
            <a:br>
              <a:rPr lang="nl-NL" sz="3600" dirty="0">
                <a:solidFill>
                  <a:schemeClr val="accent1"/>
                </a:solidFill>
              </a:rPr>
            </a:br>
            <a:r>
              <a:rPr lang="nl-NL" sz="1600" dirty="0">
                <a:solidFill>
                  <a:schemeClr val="accent1"/>
                </a:solidFill>
              </a:rPr>
              <a:t>Steve Coelers &amp; Rutger Schoenmakers</a:t>
            </a:r>
            <a:br>
              <a:rPr lang="nl-NL" sz="3000" dirty="0">
                <a:solidFill>
                  <a:schemeClr val="accent1"/>
                </a:solidFill>
              </a:rPr>
            </a:br>
            <a:endParaRPr lang="nl-NL" sz="3000" dirty="0">
              <a:solidFill>
                <a:schemeClr val="accent1"/>
              </a:solidFill>
            </a:endParaRPr>
          </a:p>
          <a:p>
            <a:endParaRPr lang="nl-NL" sz="3000" b="0" dirty="0">
              <a:solidFill>
                <a:schemeClr val="accent1"/>
              </a:solidFill>
            </a:endParaRPr>
          </a:p>
        </p:txBody>
      </p:sp>
    </p:spTree>
    <p:extLst>
      <p:ext uri="{BB962C8B-B14F-4D97-AF65-F5344CB8AC3E}">
        <p14:creationId xmlns:p14="http://schemas.microsoft.com/office/powerpoint/2010/main" val="2304037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BED91B-6622-64A0-4EDC-09C51C5087F1}"/>
              </a:ext>
            </a:extLst>
          </p:cNvPr>
          <p:cNvSpPr>
            <a:spLocks noGrp="1"/>
          </p:cNvSpPr>
          <p:nvPr>
            <p:ph type="title"/>
          </p:nvPr>
        </p:nvSpPr>
        <p:spPr>
          <a:xfrm>
            <a:off x="1514217" y="343717"/>
            <a:ext cx="10272000" cy="1088347"/>
          </a:xfrm>
        </p:spPr>
        <p:txBody>
          <a:bodyPr/>
          <a:lstStyle/>
          <a:p>
            <a:r>
              <a:rPr lang="nl-NL" dirty="0"/>
              <a:t>Onderzoek naar niet gebruik</a:t>
            </a:r>
          </a:p>
        </p:txBody>
      </p:sp>
      <p:sp>
        <p:nvSpPr>
          <p:cNvPr id="3" name="Tijdelijke aanduiding voor tekst 2">
            <a:extLst>
              <a:ext uri="{FF2B5EF4-FFF2-40B4-BE49-F238E27FC236}">
                <a16:creationId xmlns:a16="http://schemas.microsoft.com/office/drawing/2014/main" id="{7A8613C1-507B-D261-00BC-740C164C7733}"/>
              </a:ext>
            </a:extLst>
          </p:cNvPr>
          <p:cNvSpPr>
            <a:spLocks noGrp="1"/>
          </p:cNvSpPr>
          <p:nvPr>
            <p:ph type="body" sz="quarter" idx="13"/>
          </p:nvPr>
        </p:nvSpPr>
        <p:spPr>
          <a:xfrm>
            <a:off x="959908" y="1797512"/>
            <a:ext cx="10093915" cy="1088347"/>
          </a:xfrm>
        </p:spPr>
        <p:txBody>
          <a:bodyPr>
            <a:normAutofit/>
          </a:bodyPr>
          <a:lstStyle/>
          <a:p>
            <a:r>
              <a:rPr lang="nl-NL" sz="1800" dirty="0"/>
              <a:t>Het verzamelbereik is 79% = gebruik van minimaal 1 regeling</a:t>
            </a:r>
          </a:p>
          <a:p>
            <a:r>
              <a:rPr lang="nl-NL" sz="1800" dirty="0"/>
              <a:t>Aanvullend onderzoek gedaan naar kenmerken de groep niet gebruikers = 9.400 huishoudens</a:t>
            </a:r>
          </a:p>
        </p:txBody>
      </p:sp>
      <p:graphicFrame>
        <p:nvGraphicFramePr>
          <p:cNvPr id="10" name="Grafiek 9">
            <a:extLst>
              <a:ext uri="{FF2B5EF4-FFF2-40B4-BE49-F238E27FC236}">
                <a16:creationId xmlns:a16="http://schemas.microsoft.com/office/drawing/2014/main" id="{7238E8D2-6291-F76F-EED7-76034F8DE43D}"/>
              </a:ext>
            </a:extLst>
          </p:cNvPr>
          <p:cNvGraphicFramePr/>
          <p:nvPr>
            <p:extLst>
              <p:ext uri="{D42A27DB-BD31-4B8C-83A1-F6EECF244321}">
                <p14:modId xmlns:p14="http://schemas.microsoft.com/office/powerpoint/2010/main" val="3569331884"/>
              </p:ext>
            </p:extLst>
          </p:nvPr>
        </p:nvGraphicFramePr>
        <p:xfrm>
          <a:off x="959908" y="2778000"/>
          <a:ext cx="8993528" cy="408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49490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D91419-9876-0E23-A490-EC466CD67C0F}"/>
              </a:ext>
            </a:extLst>
          </p:cNvPr>
          <p:cNvSpPr>
            <a:spLocks noGrp="1"/>
          </p:cNvSpPr>
          <p:nvPr>
            <p:ph type="title"/>
          </p:nvPr>
        </p:nvSpPr>
        <p:spPr>
          <a:xfrm>
            <a:off x="1537366" y="317955"/>
            <a:ext cx="10272000" cy="1088347"/>
          </a:xfrm>
        </p:spPr>
        <p:txBody>
          <a:bodyPr>
            <a:normAutofit fontScale="90000"/>
          </a:bodyPr>
          <a:lstStyle/>
          <a:p>
            <a:r>
              <a:rPr lang="nl-NL" dirty="0"/>
              <a:t>Minima Effect Rapportage (MER)</a:t>
            </a:r>
          </a:p>
        </p:txBody>
      </p:sp>
      <p:sp>
        <p:nvSpPr>
          <p:cNvPr id="3" name="Tijdelijke aanduiding voor tekst 2">
            <a:extLst>
              <a:ext uri="{FF2B5EF4-FFF2-40B4-BE49-F238E27FC236}">
                <a16:creationId xmlns:a16="http://schemas.microsoft.com/office/drawing/2014/main" id="{1F7557C1-BC81-1336-4D5F-BFC48F8512B8}"/>
              </a:ext>
            </a:extLst>
          </p:cNvPr>
          <p:cNvSpPr>
            <a:spLocks noGrp="1"/>
          </p:cNvSpPr>
          <p:nvPr>
            <p:ph type="body" sz="quarter" idx="13"/>
          </p:nvPr>
        </p:nvSpPr>
        <p:spPr/>
        <p:txBody>
          <a:bodyPr>
            <a:normAutofit fontScale="85000" lnSpcReduction="10000"/>
          </a:bodyPr>
          <a:lstStyle/>
          <a:p>
            <a:pPr marL="0" indent="0">
              <a:buNone/>
            </a:pPr>
            <a:r>
              <a:rPr lang="nl-NL" dirty="0"/>
              <a:t>Van 10 fictieve huishoudens een doorrekening gemaakt door het NIBUD. </a:t>
            </a:r>
          </a:p>
          <a:p>
            <a:pPr marL="0" indent="0">
              <a:buNone/>
            </a:pPr>
            <a:r>
              <a:rPr lang="nl-NL" dirty="0"/>
              <a:t>MER 2022 is hoofdonderzoek, maar door inflatie en Rijksmaatregelen opdracht gegeven voor een extra doorrekening 2023</a:t>
            </a:r>
          </a:p>
          <a:p>
            <a:pPr marL="0" indent="0">
              <a:buNone/>
            </a:pPr>
            <a:endParaRPr lang="nl-NL" dirty="0"/>
          </a:p>
          <a:p>
            <a:pPr marL="0" indent="0">
              <a:buNone/>
            </a:pPr>
            <a:r>
              <a:rPr lang="nl-NL" dirty="0">
                <a:solidFill>
                  <a:schemeClr val="accent1"/>
                </a:solidFill>
              </a:rPr>
              <a:t>Drie belangrijke uitgangspunten:</a:t>
            </a:r>
          </a:p>
          <a:p>
            <a:pPr marL="457200" indent="-457200">
              <a:buAutoNum type="arabicPeriod"/>
            </a:pPr>
            <a:r>
              <a:rPr lang="nl-NL" dirty="0"/>
              <a:t>Inwoners kunnen goed omgaan met geld</a:t>
            </a:r>
          </a:p>
          <a:p>
            <a:pPr marL="457200" indent="-457200">
              <a:buAutoNum type="arabicPeriod"/>
            </a:pPr>
            <a:r>
              <a:rPr lang="nl-NL" dirty="0"/>
              <a:t>Inwoners maken gebruik van alle vormen van inkomensondersteuning (landelijk en lokaal)</a:t>
            </a:r>
          </a:p>
          <a:p>
            <a:pPr marL="457200" indent="-457200">
              <a:buAutoNum type="arabicPeriod"/>
            </a:pPr>
            <a:r>
              <a:rPr lang="nl-NL" dirty="0"/>
              <a:t>Inwoners hebben geen grote onvermijdbare uitgaven</a:t>
            </a:r>
          </a:p>
        </p:txBody>
      </p:sp>
    </p:spTree>
    <p:extLst>
      <p:ext uri="{BB962C8B-B14F-4D97-AF65-F5344CB8AC3E}">
        <p14:creationId xmlns:p14="http://schemas.microsoft.com/office/powerpoint/2010/main" val="2322349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005DA3-F4EE-0826-FF03-9113C722F615}"/>
              </a:ext>
            </a:extLst>
          </p:cNvPr>
          <p:cNvSpPr>
            <a:spLocks noGrp="1"/>
          </p:cNvSpPr>
          <p:nvPr>
            <p:ph type="title"/>
          </p:nvPr>
        </p:nvSpPr>
        <p:spPr>
          <a:xfrm>
            <a:off x="1629963" y="259699"/>
            <a:ext cx="10272000" cy="1088347"/>
          </a:xfrm>
        </p:spPr>
        <p:txBody>
          <a:bodyPr/>
          <a:lstStyle/>
          <a:p>
            <a:r>
              <a:rPr lang="nl-NL" dirty="0"/>
              <a:t>Doorrekening MER</a:t>
            </a:r>
          </a:p>
        </p:txBody>
      </p:sp>
      <p:pic>
        <p:nvPicPr>
          <p:cNvPr id="5" name="Afbeelding 4">
            <a:extLst>
              <a:ext uri="{FF2B5EF4-FFF2-40B4-BE49-F238E27FC236}">
                <a16:creationId xmlns:a16="http://schemas.microsoft.com/office/drawing/2014/main" id="{299D0BA9-87BE-32B3-5ED3-620896BDAA73}"/>
              </a:ext>
            </a:extLst>
          </p:cNvPr>
          <p:cNvPicPr>
            <a:picLocks noChangeAspect="1"/>
          </p:cNvPicPr>
          <p:nvPr/>
        </p:nvPicPr>
        <p:blipFill>
          <a:blip r:embed="rId2"/>
          <a:stretch>
            <a:fillRect/>
          </a:stretch>
        </p:blipFill>
        <p:spPr>
          <a:xfrm>
            <a:off x="906931" y="1844249"/>
            <a:ext cx="3017782" cy="4930567"/>
          </a:xfrm>
          <a:prstGeom prst="rect">
            <a:avLst/>
          </a:prstGeom>
        </p:spPr>
      </p:pic>
      <p:sp>
        <p:nvSpPr>
          <p:cNvPr id="6" name="Tekstvak 5">
            <a:extLst>
              <a:ext uri="{FF2B5EF4-FFF2-40B4-BE49-F238E27FC236}">
                <a16:creationId xmlns:a16="http://schemas.microsoft.com/office/drawing/2014/main" id="{E208A1D7-21B4-EFEE-A3BA-63284D75AA3B}"/>
              </a:ext>
            </a:extLst>
          </p:cNvPr>
          <p:cNvSpPr txBox="1"/>
          <p:nvPr/>
        </p:nvSpPr>
        <p:spPr>
          <a:xfrm>
            <a:off x="4669073" y="2785735"/>
            <a:ext cx="6908800" cy="3693319"/>
          </a:xfrm>
          <a:prstGeom prst="rect">
            <a:avLst/>
          </a:prstGeom>
          <a:noFill/>
        </p:spPr>
        <p:txBody>
          <a:bodyPr wrap="square" rtlCol="0">
            <a:spAutoFit/>
          </a:bodyPr>
          <a:lstStyle/>
          <a:p>
            <a:pPr marL="285750" indent="-285750">
              <a:buFont typeface="Arial" panose="020B0604020202020204" pitchFamily="34" charset="0"/>
              <a:buChar char="•"/>
            </a:pPr>
            <a:r>
              <a:rPr lang="nl-NL" dirty="0"/>
              <a:t>NIBUD heeft normbedragen om vaste lasten en kosten van sociale participatie door te rekenen. Hierbij is zoveel mogelijk rekening gehouden met Haagse bedragen, bijvoorbeeld de gemiddelde huurprijzen in Den Haag</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NIBUD houdt rekening met reserveeruitgaven voor (on)verwachte kosten zoals kleding, vervangingskosten etc.</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solidFill>
                  <a:schemeClr val="accent1"/>
                </a:solidFill>
              </a:rPr>
              <a:t>Let op! </a:t>
            </a:r>
            <a:r>
              <a:rPr lang="nl-NL" dirty="0"/>
              <a:t>Veel Rijksmaatregelen alleen in 2023 van kracht (bijvoorbeeld energieplafond)</a:t>
            </a:r>
          </a:p>
          <a:p>
            <a:endParaRPr lang="nl-NL" dirty="0"/>
          </a:p>
          <a:p>
            <a:pPr marL="285750" indent="-285750">
              <a:buFont typeface="Arial" panose="020B0604020202020204" pitchFamily="34" charset="0"/>
              <a:buChar char="•"/>
            </a:pPr>
            <a:endParaRPr lang="nl-NL" dirty="0"/>
          </a:p>
          <a:p>
            <a:endParaRPr lang="nl-NL" dirty="0"/>
          </a:p>
        </p:txBody>
      </p:sp>
    </p:spTree>
    <p:extLst>
      <p:ext uri="{BB962C8B-B14F-4D97-AF65-F5344CB8AC3E}">
        <p14:creationId xmlns:p14="http://schemas.microsoft.com/office/powerpoint/2010/main" val="2104207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0B3530-8AC4-3B28-C962-CC61B0A2C17A}"/>
              </a:ext>
            </a:extLst>
          </p:cNvPr>
          <p:cNvSpPr>
            <a:spLocks noGrp="1"/>
          </p:cNvSpPr>
          <p:nvPr>
            <p:ph type="title"/>
          </p:nvPr>
        </p:nvSpPr>
        <p:spPr/>
        <p:txBody>
          <a:bodyPr/>
          <a:lstStyle/>
          <a:p>
            <a:r>
              <a:rPr lang="nl-NL" dirty="0"/>
              <a:t>Uitkomsten MER 2022 – 2023</a:t>
            </a:r>
          </a:p>
        </p:txBody>
      </p:sp>
      <p:pic>
        <p:nvPicPr>
          <p:cNvPr id="3" name="Afbeelding 2">
            <a:extLst>
              <a:ext uri="{FF2B5EF4-FFF2-40B4-BE49-F238E27FC236}">
                <a16:creationId xmlns:a16="http://schemas.microsoft.com/office/drawing/2014/main" id="{B355923F-5452-D808-C8F3-ACE939467E60}"/>
              </a:ext>
            </a:extLst>
          </p:cNvPr>
          <p:cNvPicPr>
            <a:picLocks noChangeAspect="1"/>
          </p:cNvPicPr>
          <p:nvPr/>
        </p:nvPicPr>
        <p:blipFill>
          <a:blip r:embed="rId2"/>
          <a:stretch>
            <a:fillRect/>
          </a:stretch>
        </p:blipFill>
        <p:spPr>
          <a:xfrm>
            <a:off x="503051" y="2165823"/>
            <a:ext cx="11484452" cy="1746420"/>
          </a:xfrm>
          <a:prstGeom prst="rect">
            <a:avLst/>
          </a:prstGeom>
        </p:spPr>
      </p:pic>
      <p:pic>
        <p:nvPicPr>
          <p:cNvPr id="4" name="Afbeelding 3">
            <a:extLst>
              <a:ext uri="{FF2B5EF4-FFF2-40B4-BE49-F238E27FC236}">
                <a16:creationId xmlns:a16="http://schemas.microsoft.com/office/drawing/2014/main" id="{F30445C9-887B-1319-4D62-2BCD8831BEB1}"/>
              </a:ext>
            </a:extLst>
          </p:cNvPr>
          <p:cNvPicPr>
            <a:picLocks noChangeAspect="1"/>
          </p:cNvPicPr>
          <p:nvPr/>
        </p:nvPicPr>
        <p:blipFill>
          <a:blip r:embed="rId3"/>
          <a:stretch>
            <a:fillRect/>
          </a:stretch>
        </p:blipFill>
        <p:spPr>
          <a:xfrm>
            <a:off x="503051" y="4269183"/>
            <a:ext cx="11395724" cy="2051785"/>
          </a:xfrm>
          <a:prstGeom prst="rect">
            <a:avLst/>
          </a:prstGeom>
        </p:spPr>
      </p:pic>
    </p:spTree>
    <p:extLst>
      <p:ext uri="{BB962C8B-B14F-4D97-AF65-F5344CB8AC3E}">
        <p14:creationId xmlns:p14="http://schemas.microsoft.com/office/powerpoint/2010/main" val="36753924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0B3530-8AC4-3B28-C962-CC61B0A2C17A}"/>
              </a:ext>
            </a:extLst>
          </p:cNvPr>
          <p:cNvSpPr>
            <a:spLocks noGrp="1"/>
          </p:cNvSpPr>
          <p:nvPr>
            <p:ph type="title"/>
          </p:nvPr>
        </p:nvSpPr>
        <p:spPr/>
        <p:txBody>
          <a:bodyPr/>
          <a:lstStyle/>
          <a:p>
            <a:r>
              <a:rPr lang="nl-NL" dirty="0"/>
              <a:t>Uitkomsten MER 2022 – 2023</a:t>
            </a:r>
          </a:p>
        </p:txBody>
      </p:sp>
      <p:pic>
        <p:nvPicPr>
          <p:cNvPr id="5" name="Afbeelding 4">
            <a:extLst>
              <a:ext uri="{FF2B5EF4-FFF2-40B4-BE49-F238E27FC236}">
                <a16:creationId xmlns:a16="http://schemas.microsoft.com/office/drawing/2014/main" id="{DEEB4ECD-6E78-5BB9-1D46-A891C2BD780F}"/>
              </a:ext>
            </a:extLst>
          </p:cNvPr>
          <p:cNvPicPr>
            <a:picLocks noChangeAspect="1"/>
          </p:cNvPicPr>
          <p:nvPr/>
        </p:nvPicPr>
        <p:blipFill>
          <a:blip r:embed="rId2"/>
          <a:stretch>
            <a:fillRect/>
          </a:stretch>
        </p:blipFill>
        <p:spPr>
          <a:xfrm>
            <a:off x="524100" y="2108678"/>
            <a:ext cx="11314204" cy="1653094"/>
          </a:xfrm>
          <a:prstGeom prst="rect">
            <a:avLst/>
          </a:prstGeom>
        </p:spPr>
      </p:pic>
      <p:sp>
        <p:nvSpPr>
          <p:cNvPr id="6" name="Tekstvak 5">
            <a:extLst>
              <a:ext uri="{FF2B5EF4-FFF2-40B4-BE49-F238E27FC236}">
                <a16:creationId xmlns:a16="http://schemas.microsoft.com/office/drawing/2014/main" id="{7223E057-2430-E851-568A-AA2238B50A95}"/>
              </a:ext>
            </a:extLst>
          </p:cNvPr>
          <p:cNvSpPr txBox="1"/>
          <p:nvPr/>
        </p:nvSpPr>
        <p:spPr>
          <a:xfrm>
            <a:off x="3727047" y="1954789"/>
            <a:ext cx="937549" cy="307777"/>
          </a:xfrm>
          <a:prstGeom prst="rect">
            <a:avLst/>
          </a:prstGeom>
          <a:noFill/>
        </p:spPr>
        <p:txBody>
          <a:bodyPr wrap="square" rtlCol="0">
            <a:spAutoFit/>
          </a:bodyPr>
          <a:lstStyle/>
          <a:p>
            <a:r>
              <a:rPr lang="nl-NL" sz="1400" b="1" dirty="0"/>
              <a:t>jul-22</a:t>
            </a:r>
          </a:p>
        </p:txBody>
      </p:sp>
      <p:sp>
        <p:nvSpPr>
          <p:cNvPr id="7" name="Tekstvak 6">
            <a:extLst>
              <a:ext uri="{FF2B5EF4-FFF2-40B4-BE49-F238E27FC236}">
                <a16:creationId xmlns:a16="http://schemas.microsoft.com/office/drawing/2014/main" id="{D03A275E-0054-0807-8276-9ACE4C0217A7}"/>
              </a:ext>
            </a:extLst>
          </p:cNvPr>
          <p:cNvSpPr txBox="1"/>
          <p:nvPr/>
        </p:nvSpPr>
        <p:spPr>
          <a:xfrm>
            <a:off x="6383999" y="1954789"/>
            <a:ext cx="937549" cy="307777"/>
          </a:xfrm>
          <a:prstGeom prst="rect">
            <a:avLst/>
          </a:prstGeom>
          <a:noFill/>
        </p:spPr>
        <p:txBody>
          <a:bodyPr wrap="square" rtlCol="0">
            <a:spAutoFit/>
          </a:bodyPr>
          <a:lstStyle/>
          <a:p>
            <a:r>
              <a:rPr lang="nl-NL" sz="1400" b="1" dirty="0"/>
              <a:t>jan-23</a:t>
            </a:r>
          </a:p>
        </p:txBody>
      </p:sp>
      <p:pic>
        <p:nvPicPr>
          <p:cNvPr id="4" name="Afbeelding 3">
            <a:extLst>
              <a:ext uri="{FF2B5EF4-FFF2-40B4-BE49-F238E27FC236}">
                <a16:creationId xmlns:a16="http://schemas.microsoft.com/office/drawing/2014/main" id="{98839FAC-41AC-B748-D7B9-6F46A80B73B2}"/>
              </a:ext>
            </a:extLst>
          </p:cNvPr>
          <p:cNvPicPr>
            <a:picLocks noChangeAspect="1"/>
          </p:cNvPicPr>
          <p:nvPr/>
        </p:nvPicPr>
        <p:blipFill>
          <a:blip r:embed="rId3"/>
          <a:stretch>
            <a:fillRect/>
          </a:stretch>
        </p:blipFill>
        <p:spPr>
          <a:xfrm>
            <a:off x="681708" y="4302103"/>
            <a:ext cx="10933855" cy="1893424"/>
          </a:xfrm>
          <a:prstGeom prst="rect">
            <a:avLst/>
          </a:prstGeom>
        </p:spPr>
      </p:pic>
      <p:sp>
        <p:nvSpPr>
          <p:cNvPr id="9" name="Tekstvak 8">
            <a:extLst>
              <a:ext uri="{FF2B5EF4-FFF2-40B4-BE49-F238E27FC236}">
                <a16:creationId xmlns:a16="http://schemas.microsoft.com/office/drawing/2014/main" id="{2C571202-438C-DFAF-927A-A6E95292C8A6}"/>
              </a:ext>
            </a:extLst>
          </p:cNvPr>
          <p:cNvSpPr txBox="1"/>
          <p:nvPr/>
        </p:nvSpPr>
        <p:spPr>
          <a:xfrm>
            <a:off x="9587510" y="1953260"/>
            <a:ext cx="1254661" cy="307777"/>
          </a:xfrm>
          <a:prstGeom prst="rect">
            <a:avLst/>
          </a:prstGeom>
          <a:noFill/>
        </p:spPr>
        <p:txBody>
          <a:bodyPr wrap="square" rtlCol="0">
            <a:spAutoFit/>
          </a:bodyPr>
          <a:lstStyle/>
          <a:p>
            <a:r>
              <a:rPr lang="nl-NL" sz="1400" b="1" dirty="0"/>
              <a:t>Verschil 22-23</a:t>
            </a:r>
          </a:p>
        </p:txBody>
      </p:sp>
    </p:spTree>
    <p:extLst>
      <p:ext uri="{BB962C8B-B14F-4D97-AF65-F5344CB8AC3E}">
        <p14:creationId xmlns:p14="http://schemas.microsoft.com/office/powerpoint/2010/main" val="1574668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F084F3D4-8F8A-20E3-1669-998200BEF242}"/>
              </a:ext>
            </a:extLst>
          </p:cNvPr>
          <p:cNvSpPr>
            <a:spLocks noGrp="1"/>
          </p:cNvSpPr>
          <p:nvPr>
            <p:ph type="sldNum" sz="quarter" idx="4"/>
          </p:nvPr>
        </p:nvSpPr>
        <p:spPr/>
        <p:txBody>
          <a:bodyPr/>
          <a:lstStyle/>
          <a:p>
            <a:fld id="{FE63E531-1C3B-364E-9A80-B8838FF23FE5}" type="slidenum">
              <a:rPr lang="nl-NL" smtClean="0"/>
              <a:pPr/>
              <a:t>15</a:t>
            </a:fld>
            <a:endParaRPr lang="nl-NL" dirty="0"/>
          </a:p>
        </p:txBody>
      </p:sp>
      <p:sp>
        <p:nvSpPr>
          <p:cNvPr id="5" name="Titel 4">
            <a:extLst>
              <a:ext uri="{FF2B5EF4-FFF2-40B4-BE49-F238E27FC236}">
                <a16:creationId xmlns:a16="http://schemas.microsoft.com/office/drawing/2014/main" id="{A7EE8A4C-4015-A55D-A977-B864FA73253B}"/>
              </a:ext>
            </a:extLst>
          </p:cNvPr>
          <p:cNvSpPr>
            <a:spLocks noGrp="1"/>
          </p:cNvSpPr>
          <p:nvPr>
            <p:ph type="title"/>
          </p:nvPr>
        </p:nvSpPr>
        <p:spPr>
          <a:xfrm>
            <a:off x="1729780" y="234193"/>
            <a:ext cx="10272000" cy="1088347"/>
          </a:xfrm>
        </p:spPr>
        <p:txBody>
          <a:bodyPr/>
          <a:lstStyle/>
          <a:p>
            <a:r>
              <a:rPr lang="nl-NL"/>
              <a:t>Coalitieakkoord</a:t>
            </a:r>
            <a:endParaRPr lang="nl-NL" dirty="0"/>
          </a:p>
        </p:txBody>
      </p:sp>
      <p:sp>
        <p:nvSpPr>
          <p:cNvPr id="3" name="Tekstvak 2">
            <a:extLst>
              <a:ext uri="{FF2B5EF4-FFF2-40B4-BE49-F238E27FC236}">
                <a16:creationId xmlns:a16="http://schemas.microsoft.com/office/drawing/2014/main" id="{CA6389BB-F60F-1213-62DE-E3FC7EE2BB2C}"/>
              </a:ext>
            </a:extLst>
          </p:cNvPr>
          <p:cNvSpPr txBox="1"/>
          <p:nvPr/>
        </p:nvSpPr>
        <p:spPr>
          <a:xfrm>
            <a:off x="865239" y="2045220"/>
            <a:ext cx="6847994" cy="3416320"/>
          </a:xfrm>
          <a:prstGeom prst="rect">
            <a:avLst/>
          </a:prstGeom>
          <a:noFill/>
        </p:spPr>
        <p:txBody>
          <a:bodyPr wrap="square">
            <a:spAutoFit/>
          </a:bodyPr>
          <a:lstStyle/>
          <a:p>
            <a:r>
              <a:rPr lang="nl-NL" b="1" dirty="0">
                <a:solidFill>
                  <a:schemeClr val="accent1"/>
                </a:solidFill>
              </a:rPr>
              <a:t>Bevorderen bestaanszekerheid </a:t>
            </a:r>
            <a:r>
              <a:rPr lang="nl-NL" dirty="0"/>
              <a:t>voor de specifieke doelgroepen die niet rond kunnen komen (gezinnen met oudere kinderen en werkende armen).</a:t>
            </a:r>
          </a:p>
          <a:p>
            <a:r>
              <a:rPr lang="nl-NL" dirty="0"/>
              <a:t>Bereik armoederegelingen van </a:t>
            </a:r>
            <a:r>
              <a:rPr lang="nl-NL" b="1" dirty="0">
                <a:solidFill>
                  <a:schemeClr val="accent1"/>
                </a:solidFill>
              </a:rPr>
              <a:t>80% naar 85%.</a:t>
            </a:r>
          </a:p>
          <a:p>
            <a:r>
              <a:rPr lang="nl-NL" dirty="0"/>
              <a:t>Incidenteel in 2023 €2 miljoen voor mensen met </a:t>
            </a:r>
            <a:r>
              <a:rPr lang="nl-NL" b="1" dirty="0">
                <a:solidFill>
                  <a:schemeClr val="accent1"/>
                </a:solidFill>
              </a:rPr>
              <a:t>inkomen</a:t>
            </a:r>
            <a:r>
              <a:rPr lang="nl-NL" b="1" dirty="0"/>
              <a:t> </a:t>
            </a:r>
            <a:r>
              <a:rPr lang="nl-NL" b="1" dirty="0">
                <a:solidFill>
                  <a:schemeClr val="accent1"/>
                </a:solidFill>
              </a:rPr>
              <a:t>tussen de 130% en 150%</a:t>
            </a:r>
            <a:r>
              <a:rPr lang="nl-NL" dirty="0"/>
              <a:t> van wettelijke sociaal minimum.</a:t>
            </a:r>
          </a:p>
          <a:p>
            <a:r>
              <a:rPr lang="nl-NL" b="1" dirty="0">
                <a:solidFill>
                  <a:schemeClr val="accent1"/>
                </a:solidFill>
              </a:rPr>
              <a:t>Maatwerk en regie</a:t>
            </a:r>
            <a:r>
              <a:rPr lang="nl-NL" dirty="0"/>
              <a:t>: inwoners in één keer en via maatwerk helpen.</a:t>
            </a:r>
          </a:p>
          <a:p>
            <a:endParaRPr lang="nl-NL" dirty="0"/>
          </a:p>
          <a:p>
            <a:pPr marL="0" indent="0">
              <a:buNone/>
            </a:pPr>
            <a:r>
              <a:rPr lang="nl-NL" dirty="0"/>
              <a:t>Verder inzet op gebiedsgericht werken, </a:t>
            </a:r>
          </a:p>
          <a:p>
            <a:pPr marL="0" indent="0">
              <a:buNone/>
            </a:pPr>
            <a:r>
              <a:rPr lang="nl-NL" dirty="0"/>
              <a:t>aanpak prioritaire gebieden, verbeteren van</a:t>
            </a:r>
          </a:p>
          <a:p>
            <a:pPr marL="0" indent="0">
              <a:buNone/>
            </a:pPr>
            <a:r>
              <a:rPr lang="nl-NL" dirty="0"/>
              <a:t>de dienstverlening en het versterken van de </a:t>
            </a:r>
          </a:p>
          <a:p>
            <a:pPr marL="0" indent="0">
              <a:buNone/>
            </a:pPr>
            <a:r>
              <a:rPr lang="nl-NL" dirty="0"/>
              <a:t>sociale basis. </a:t>
            </a:r>
          </a:p>
        </p:txBody>
      </p:sp>
      <p:pic>
        <p:nvPicPr>
          <p:cNvPr id="12" name="Afbeelding 11">
            <a:extLst>
              <a:ext uri="{FF2B5EF4-FFF2-40B4-BE49-F238E27FC236}">
                <a16:creationId xmlns:a16="http://schemas.microsoft.com/office/drawing/2014/main" id="{01DB1549-574E-EC05-5C8F-6A53F9C20E12}"/>
              </a:ext>
            </a:extLst>
          </p:cNvPr>
          <p:cNvPicPr>
            <a:picLocks noChangeAspect="1"/>
          </p:cNvPicPr>
          <p:nvPr/>
        </p:nvPicPr>
        <p:blipFill>
          <a:blip r:embed="rId2"/>
          <a:stretch>
            <a:fillRect/>
          </a:stretch>
        </p:blipFill>
        <p:spPr>
          <a:xfrm>
            <a:off x="8145128" y="3267691"/>
            <a:ext cx="3181633" cy="1564005"/>
          </a:xfrm>
          <a:prstGeom prst="rect">
            <a:avLst/>
          </a:prstGeom>
        </p:spPr>
      </p:pic>
      <p:sp>
        <p:nvSpPr>
          <p:cNvPr id="13" name="Tekstvak 12">
            <a:extLst>
              <a:ext uri="{FF2B5EF4-FFF2-40B4-BE49-F238E27FC236}">
                <a16:creationId xmlns:a16="http://schemas.microsoft.com/office/drawing/2014/main" id="{13778C66-D5F8-6BC7-6A83-82E325571B94}"/>
              </a:ext>
            </a:extLst>
          </p:cNvPr>
          <p:cNvSpPr txBox="1"/>
          <p:nvPr/>
        </p:nvSpPr>
        <p:spPr>
          <a:xfrm>
            <a:off x="8145128" y="4917386"/>
            <a:ext cx="3522716" cy="923330"/>
          </a:xfrm>
          <a:prstGeom prst="rect">
            <a:avLst/>
          </a:prstGeom>
          <a:noFill/>
        </p:spPr>
        <p:txBody>
          <a:bodyPr wrap="square" rtlCol="0">
            <a:spAutoFit/>
          </a:bodyPr>
          <a:lstStyle/>
          <a:p>
            <a:r>
              <a:rPr lang="nl-NL" b="1" dirty="0">
                <a:solidFill>
                  <a:schemeClr val="accent1"/>
                </a:solidFill>
              </a:rPr>
              <a:t>Mariëlle Vavier</a:t>
            </a:r>
          </a:p>
          <a:p>
            <a:r>
              <a:rPr lang="nl-NL" dirty="0"/>
              <a:t>wethouder Armoede, Inclusie en Volksgezondheid</a:t>
            </a:r>
          </a:p>
        </p:txBody>
      </p:sp>
    </p:spTree>
    <p:extLst>
      <p:ext uri="{BB962C8B-B14F-4D97-AF65-F5344CB8AC3E}">
        <p14:creationId xmlns:p14="http://schemas.microsoft.com/office/powerpoint/2010/main" val="40877616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510CC6-CEB0-D822-FCA0-DD87A0DDB9C3}"/>
              </a:ext>
            </a:extLst>
          </p:cNvPr>
          <p:cNvSpPr>
            <a:spLocks noGrp="1"/>
          </p:cNvSpPr>
          <p:nvPr>
            <p:ph type="title"/>
          </p:nvPr>
        </p:nvSpPr>
        <p:spPr/>
        <p:txBody>
          <a:bodyPr>
            <a:normAutofit fontScale="90000"/>
          </a:bodyPr>
          <a:lstStyle/>
          <a:p>
            <a:r>
              <a:rPr lang="nl-NL" dirty="0"/>
              <a:t>Aangenomen moties in 2022 op armoede en schulden</a:t>
            </a:r>
          </a:p>
        </p:txBody>
      </p:sp>
      <p:graphicFrame>
        <p:nvGraphicFramePr>
          <p:cNvPr id="4" name="Tabel 3">
            <a:extLst>
              <a:ext uri="{FF2B5EF4-FFF2-40B4-BE49-F238E27FC236}">
                <a16:creationId xmlns:a16="http://schemas.microsoft.com/office/drawing/2014/main" id="{D468ED25-82C9-8A9B-830A-58227FDA9F2F}"/>
              </a:ext>
            </a:extLst>
          </p:cNvPr>
          <p:cNvGraphicFramePr>
            <a:graphicFrameLocks noGrp="1"/>
          </p:cNvGraphicFramePr>
          <p:nvPr>
            <p:extLst>
              <p:ext uri="{D42A27DB-BD31-4B8C-83A1-F6EECF244321}">
                <p14:modId xmlns:p14="http://schemas.microsoft.com/office/powerpoint/2010/main" val="264865059"/>
              </p:ext>
            </p:extLst>
          </p:nvPr>
        </p:nvGraphicFramePr>
        <p:xfrm>
          <a:off x="2519422" y="1783080"/>
          <a:ext cx="7153155" cy="5074920"/>
        </p:xfrm>
        <a:graphic>
          <a:graphicData uri="http://schemas.openxmlformats.org/drawingml/2006/table">
            <a:tbl>
              <a:tblPr firstRow="1" bandRow="1">
                <a:tableStyleId>{5C22544A-7EE6-4342-B048-85BDC9FD1C3A}</a:tableStyleId>
              </a:tblPr>
              <a:tblGrid>
                <a:gridCol w="7153155">
                  <a:extLst>
                    <a:ext uri="{9D8B030D-6E8A-4147-A177-3AD203B41FA5}">
                      <a16:colId xmlns:a16="http://schemas.microsoft.com/office/drawing/2014/main" val="2833328707"/>
                    </a:ext>
                  </a:extLst>
                </a:gridCol>
              </a:tblGrid>
              <a:tr h="264199">
                <a:tc>
                  <a:txBody>
                    <a:bodyPr/>
                    <a:lstStyle/>
                    <a:p>
                      <a:pPr algn="l"/>
                      <a:r>
                        <a:rPr lang="nl-NL" sz="1200" dirty="0"/>
                        <a:t>Moties</a:t>
                      </a:r>
                    </a:p>
                  </a:txBody>
                  <a:tcPr/>
                </a:tc>
                <a:extLst>
                  <a:ext uri="{0D108BD9-81ED-4DB2-BD59-A6C34878D82A}">
                    <a16:rowId xmlns:a16="http://schemas.microsoft.com/office/drawing/2014/main" val="3534854884"/>
                  </a:ext>
                </a:extLst>
              </a:tr>
              <a:tr h="220166">
                <a:tc>
                  <a:txBody>
                    <a:bodyPr/>
                    <a:lstStyle/>
                    <a:p>
                      <a:pPr algn="l"/>
                      <a:r>
                        <a:rPr lang="nl-NL" sz="900" dirty="0"/>
                        <a:t>Voorkom in de toekomst gedoe met de Haagse zorgverzekering voor minima</a:t>
                      </a:r>
                    </a:p>
                  </a:txBody>
                  <a:tcPr/>
                </a:tc>
                <a:extLst>
                  <a:ext uri="{0D108BD9-81ED-4DB2-BD59-A6C34878D82A}">
                    <a16:rowId xmlns:a16="http://schemas.microsoft.com/office/drawing/2014/main" val="3685069376"/>
                  </a:ext>
                </a:extLst>
              </a:tr>
              <a:tr h="220166">
                <a:tc>
                  <a:txBody>
                    <a:bodyPr/>
                    <a:lstStyle/>
                    <a:p>
                      <a:pPr algn="l"/>
                      <a:r>
                        <a:rPr lang="nl-NL" sz="900" dirty="0"/>
                        <a:t>Zorg voor zorgcontinuïteit Haagse verzekerden</a:t>
                      </a:r>
                    </a:p>
                  </a:txBody>
                  <a:tcPr/>
                </a:tc>
                <a:extLst>
                  <a:ext uri="{0D108BD9-81ED-4DB2-BD59-A6C34878D82A}">
                    <a16:rowId xmlns:a16="http://schemas.microsoft.com/office/drawing/2014/main" val="3405068201"/>
                  </a:ext>
                </a:extLst>
              </a:tr>
              <a:tr h="220166">
                <a:tc>
                  <a:txBody>
                    <a:bodyPr/>
                    <a:lstStyle/>
                    <a:p>
                      <a:pPr algn="l"/>
                      <a:r>
                        <a:rPr lang="nl-NL" sz="900" dirty="0"/>
                        <a:t>Geef voorrangspositie van de gemeente bij bijstandsschilden op</a:t>
                      </a:r>
                    </a:p>
                  </a:txBody>
                  <a:tcPr/>
                </a:tc>
                <a:extLst>
                  <a:ext uri="{0D108BD9-81ED-4DB2-BD59-A6C34878D82A}">
                    <a16:rowId xmlns:a16="http://schemas.microsoft.com/office/drawing/2014/main" val="1469984682"/>
                  </a:ext>
                </a:extLst>
              </a:tr>
              <a:tr h="220166">
                <a:tc>
                  <a:txBody>
                    <a:bodyPr/>
                    <a:lstStyle/>
                    <a:p>
                      <a:pPr algn="l"/>
                      <a:r>
                        <a:rPr lang="nl-NL" sz="900" dirty="0"/>
                        <a:t>Maak de regeling Energietoeslag 2022 toegankelijk</a:t>
                      </a:r>
                    </a:p>
                  </a:txBody>
                  <a:tcPr/>
                </a:tc>
                <a:extLst>
                  <a:ext uri="{0D108BD9-81ED-4DB2-BD59-A6C34878D82A}">
                    <a16:rowId xmlns:a16="http://schemas.microsoft.com/office/drawing/2014/main" val="1635520"/>
                  </a:ext>
                </a:extLst>
              </a:tr>
              <a:tr h="220166">
                <a:tc>
                  <a:txBody>
                    <a:bodyPr/>
                    <a:lstStyle/>
                    <a:p>
                      <a:pPr algn="l"/>
                      <a:r>
                        <a:rPr lang="nl-NL" sz="900" dirty="0"/>
                        <a:t>Zorg dat mensen de Energietoeslag niet laten liggen</a:t>
                      </a:r>
                    </a:p>
                  </a:txBody>
                  <a:tcPr/>
                </a:tc>
                <a:extLst>
                  <a:ext uri="{0D108BD9-81ED-4DB2-BD59-A6C34878D82A}">
                    <a16:rowId xmlns:a16="http://schemas.microsoft.com/office/drawing/2014/main" val="267226941"/>
                  </a:ext>
                </a:extLst>
              </a:tr>
              <a:tr h="220166">
                <a:tc>
                  <a:txBody>
                    <a:bodyPr/>
                    <a:lstStyle/>
                    <a:p>
                      <a:pPr algn="l"/>
                      <a:r>
                        <a:rPr lang="nl-NL" sz="900" dirty="0"/>
                        <a:t>Maak de papieren aanvraag voor Energietoeslag makkelijker</a:t>
                      </a:r>
                    </a:p>
                  </a:txBody>
                  <a:tcPr/>
                </a:tc>
                <a:extLst>
                  <a:ext uri="{0D108BD9-81ED-4DB2-BD59-A6C34878D82A}">
                    <a16:rowId xmlns:a16="http://schemas.microsoft.com/office/drawing/2014/main" val="3979900368"/>
                  </a:ext>
                </a:extLst>
              </a:tr>
              <a:tr h="220166">
                <a:tc>
                  <a:txBody>
                    <a:bodyPr/>
                    <a:lstStyle/>
                    <a:p>
                      <a:pPr algn="l"/>
                      <a:r>
                        <a:rPr lang="nl-NL" sz="900" dirty="0"/>
                        <a:t>Maak Energietoeslag inzichtelijk voor ondernemers</a:t>
                      </a:r>
                    </a:p>
                  </a:txBody>
                  <a:tcPr/>
                </a:tc>
                <a:extLst>
                  <a:ext uri="{0D108BD9-81ED-4DB2-BD59-A6C34878D82A}">
                    <a16:rowId xmlns:a16="http://schemas.microsoft.com/office/drawing/2014/main" val="3373140591"/>
                  </a:ext>
                </a:extLst>
              </a:tr>
              <a:tr h="220166">
                <a:tc>
                  <a:txBody>
                    <a:bodyPr/>
                    <a:lstStyle/>
                    <a:p>
                      <a:pPr algn="l"/>
                      <a:r>
                        <a:rPr lang="nl-NL" sz="900" dirty="0"/>
                        <a:t>In elke brief een telefoonnummer waarop je geholpen wordt</a:t>
                      </a:r>
                    </a:p>
                  </a:txBody>
                  <a:tcPr/>
                </a:tc>
                <a:extLst>
                  <a:ext uri="{0D108BD9-81ED-4DB2-BD59-A6C34878D82A}">
                    <a16:rowId xmlns:a16="http://schemas.microsoft.com/office/drawing/2014/main" val="775639519"/>
                  </a:ext>
                </a:extLst>
              </a:tr>
              <a:tr h="220166">
                <a:tc>
                  <a:txBody>
                    <a:bodyPr/>
                    <a:lstStyle/>
                    <a:p>
                      <a:pPr algn="l"/>
                      <a:r>
                        <a:rPr lang="nl-NL" sz="900" dirty="0"/>
                        <a:t>Onze Haagse maatschappelijke initiatieven aan het roer</a:t>
                      </a:r>
                    </a:p>
                  </a:txBody>
                  <a:tcPr/>
                </a:tc>
                <a:extLst>
                  <a:ext uri="{0D108BD9-81ED-4DB2-BD59-A6C34878D82A}">
                    <a16:rowId xmlns:a16="http://schemas.microsoft.com/office/drawing/2014/main" val="1400904076"/>
                  </a:ext>
                </a:extLst>
              </a:tr>
              <a:tr h="220166">
                <a:tc>
                  <a:txBody>
                    <a:bodyPr/>
                    <a:lstStyle/>
                    <a:p>
                      <a:pPr algn="l"/>
                      <a:r>
                        <a:rPr lang="nl-NL" sz="900" dirty="0"/>
                        <a:t>Laat meer ondernemers en ZZP-</a:t>
                      </a:r>
                      <a:r>
                        <a:rPr lang="nl-NL" sz="900" dirty="0" err="1"/>
                        <a:t>ers</a:t>
                      </a:r>
                      <a:r>
                        <a:rPr lang="nl-NL" sz="900" dirty="0"/>
                        <a:t> kennisnemen van hun mogelijkheden in armoedebeleid</a:t>
                      </a:r>
                    </a:p>
                  </a:txBody>
                  <a:tcPr/>
                </a:tc>
                <a:extLst>
                  <a:ext uri="{0D108BD9-81ED-4DB2-BD59-A6C34878D82A}">
                    <a16:rowId xmlns:a16="http://schemas.microsoft.com/office/drawing/2014/main" val="791739521"/>
                  </a:ext>
                </a:extLst>
              </a:tr>
              <a:tr h="220166">
                <a:tc>
                  <a:txBody>
                    <a:bodyPr/>
                    <a:lstStyle/>
                    <a:p>
                      <a:pPr algn="l"/>
                      <a:r>
                        <a:rPr lang="nl-NL" sz="900" dirty="0"/>
                        <a:t>Sluit geen minimakinderen uit van de Ooievaarspas</a:t>
                      </a:r>
                    </a:p>
                  </a:txBody>
                  <a:tcPr/>
                </a:tc>
                <a:extLst>
                  <a:ext uri="{0D108BD9-81ED-4DB2-BD59-A6C34878D82A}">
                    <a16:rowId xmlns:a16="http://schemas.microsoft.com/office/drawing/2014/main" val="3162334288"/>
                  </a:ext>
                </a:extLst>
              </a:tr>
              <a:tr h="220166">
                <a:tc>
                  <a:txBody>
                    <a:bodyPr/>
                    <a:lstStyle/>
                    <a:p>
                      <a:pPr algn="l"/>
                      <a:r>
                        <a:rPr lang="nl-NL" sz="900" dirty="0"/>
                        <a:t>Ondersteun middeninkomens</a:t>
                      </a:r>
                    </a:p>
                  </a:txBody>
                  <a:tcPr/>
                </a:tc>
                <a:extLst>
                  <a:ext uri="{0D108BD9-81ED-4DB2-BD59-A6C34878D82A}">
                    <a16:rowId xmlns:a16="http://schemas.microsoft.com/office/drawing/2014/main" val="2600299690"/>
                  </a:ext>
                </a:extLst>
              </a:tr>
              <a:tr h="220166">
                <a:tc>
                  <a:txBody>
                    <a:bodyPr/>
                    <a:lstStyle/>
                    <a:p>
                      <a:pPr algn="l"/>
                      <a:r>
                        <a:rPr lang="nl-NL" sz="900" dirty="0"/>
                        <a:t>Armoedetafels over heel de stad</a:t>
                      </a:r>
                    </a:p>
                  </a:txBody>
                  <a:tcPr/>
                </a:tc>
                <a:extLst>
                  <a:ext uri="{0D108BD9-81ED-4DB2-BD59-A6C34878D82A}">
                    <a16:rowId xmlns:a16="http://schemas.microsoft.com/office/drawing/2014/main" val="3417298060"/>
                  </a:ext>
                </a:extLst>
              </a:tr>
              <a:tr h="220166">
                <a:tc>
                  <a:txBody>
                    <a:bodyPr/>
                    <a:lstStyle/>
                    <a:p>
                      <a:pPr algn="l"/>
                      <a:r>
                        <a:rPr lang="nl-NL" sz="900" dirty="0"/>
                        <a:t>Help mensen met een Energietoeslag hun kosten te verlagen</a:t>
                      </a:r>
                    </a:p>
                  </a:txBody>
                  <a:tcPr/>
                </a:tc>
                <a:extLst>
                  <a:ext uri="{0D108BD9-81ED-4DB2-BD59-A6C34878D82A}">
                    <a16:rowId xmlns:a16="http://schemas.microsoft.com/office/drawing/2014/main" val="2338553560"/>
                  </a:ext>
                </a:extLst>
              </a:tr>
              <a:tr h="220166">
                <a:tc>
                  <a:txBody>
                    <a:bodyPr/>
                    <a:lstStyle/>
                    <a:p>
                      <a:pPr algn="l"/>
                      <a:r>
                        <a:rPr lang="nl-NL" sz="900" dirty="0"/>
                        <a:t>Creatieve oplossingen om energiearmoede te voorkomen of te verminderen</a:t>
                      </a:r>
                    </a:p>
                  </a:txBody>
                  <a:tcPr/>
                </a:tc>
                <a:extLst>
                  <a:ext uri="{0D108BD9-81ED-4DB2-BD59-A6C34878D82A}">
                    <a16:rowId xmlns:a16="http://schemas.microsoft.com/office/drawing/2014/main" val="759710022"/>
                  </a:ext>
                </a:extLst>
              </a:tr>
              <a:tr h="220166">
                <a:tc>
                  <a:txBody>
                    <a:bodyPr/>
                    <a:lstStyle/>
                    <a:p>
                      <a:pPr algn="l"/>
                      <a:r>
                        <a:rPr lang="nl-NL" sz="900" dirty="0"/>
                        <a:t>Breng de Haagse studenten op de hoogte van de individuele bijzondere bijstand</a:t>
                      </a:r>
                    </a:p>
                  </a:txBody>
                  <a:tcPr/>
                </a:tc>
                <a:extLst>
                  <a:ext uri="{0D108BD9-81ED-4DB2-BD59-A6C34878D82A}">
                    <a16:rowId xmlns:a16="http://schemas.microsoft.com/office/drawing/2014/main" val="3848261155"/>
                  </a:ext>
                </a:extLst>
              </a:tr>
              <a:tr h="220166">
                <a:tc>
                  <a:txBody>
                    <a:bodyPr/>
                    <a:lstStyle/>
                    <a:p>
                      <a:pPr algn="l"/>
                      <a:r>
                        <a:rPr lang="nl-NL" sz="900" dirty="0"/>
                        <a:t>Geef studenten ook een tegemoetkoming voor de stijgende energiekosten</a:t>
                      </a:r>
                    </a:p>
                  </a:txBody>
                  <a:tcPr/>
                </a:tc>
                <a:extLst>
                  <a:ext uri="{0D108BD9-81ED-4DB2-BD59-A6C34878D82A}">
                    <a16:rowId xmlns:a16="http://schemas.microsoft.com/office/drawing/2014/main" val="556447171"/>
                  </a:ext>
                </a:extLst>
              </a:tr>
              <a:tr h="220166">
                <a:tc>
                  <a:txBody>
                    <a:bodyPr/>
                    <a:lstStyle/>
                    <a:p>
                      <a:pPr algn="l"/>
                      <a:r>
                        <a:rPr lang="nl-NL" sz="900" dirty="0"/>
                        <a:t>Avondbezoek Helpdesk Geldzaken</a:t>
                      </a:r>
                    </a:p>
                  </a:txBody>
                  <a:tcPr/>
                </a:tc>
                <a:extLst>
                  <a:ext uri="{0D108BD9-81ED-4DB2-BD59-A6C34878D82A}">
                    <a16:rowId xmlns:a16="http://schemas.microsoft.com/office/drawing/2014/main" val="4068342530"/>
                  </a:ext>
                </a:extLst>
              </a:tr>
              <a:tr h="220166">
                <a:tc>
                  <a:txBody>
                    <a:bodyPr/>
                    <a:lstStyle/>
                    <a:p>
                      <a:pPr algn="l"/>
                      <a:r>
                        <a:rPr lang="nl-NL" sz="900" dirty="0"/>
                        <a:t>Online ticketverkoop Ooievaarspas</a:t>
                      </a:r>
                    </a:p>
                  </a:txBody>
                  <a:tcPr/>
                </a:tc>
                <a:extLst>
                  <a:ext uri="{0D108BD9-81ED-4DB2-BD59-A6C34878D82A}">
                    <a16:rowId xmlns:a16="http://schemas.microsoft.com/office/drawing/2014/main" val="2501854021"/>
                  </a:ext>
                </a:extLst>
              </a:tr>
              <a:tr h="220166">
                <a:tc>
                  <a:txBody>
                    <a:bodyPr/>
                    <a:lstStyle/>
                    <a:p>
                      <a:pPr algn="l"/>
                      <a:r>
                        <a:rPr lang="nl-NL" sz="900" dirty="0"/>
                        <a:t>Steun minima met huisdieren</a:t>
                      </a:r>
                    </a:p>
                  </a:txBody>
                  <a:tcPr/>
                </a:tc>
                <a:extLst>
                  <a:ext uri="{0D108BD9-81ED-4DB2-BD59-A6C34878D82A}">
                    <a16:rowId xmlns:a16="http://schemas.microsoft.com/office/drawing/2014/main" val="2765044499"/>
                  </a:ext>
                </a:extLst>
              </a:tr>
              <a:tr h="220166">
                <a:tc>
                  <a:txBody>
                    <a:bodyPr/>
                    <a:lstStyle/>
                    <a:p>
                      <a:pPr algn="l"/>
                      <a:r>
                        <a:rPr lang="nl-NL" sz="900" dirty="0"/>
                        <a:t>Dierenvoedselbank onderdeel armoedebestrijding</a:t>
                      </a:r>
                    </a:p>
                  </a:txBody>
                  <a:tcPr/>
                </a:tc>
                <a:extLst>
                  <a:ext uri="{0D108BD9-81ED-4DB2-BD59-A6C34878D82A}">
                    <a16:rowId xmlns:a16="http://schemas.microsoft.com/office/drawing/2014/main" val="2141010866"/>
                  </a:ext>
                </a:extLst>
              </a:tr>
            </a:tbl>
          </a:graphicData>
        </a:graphic>
      </p:graphicFrame>
    </p:spTree>
    <p:extLst>
      <p:ext uri="{BB962C8B-B14F-4D97-AF65-F5344CB8AC3E}">
        <p14:creationId xmlns:p14="http://schemas.microsoft.com/office/powerpoint/2010/main" val="24816918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E1D53D-BEE7-9C96-8E21-DF32B64F6D93}"/>
              </a:ext>
            </a:extLst>
          </p:cNvPr>
          <p:cNvSpPr>
            <a:spLocks noGrp="1"/>
          </p:cNvSpPr>
          <p:nvPr>
            <p:ph type="title"/>
          </p:nvPr>
        </p:nvSpPr>
        <p:spPr>
          <a:xfrm>
            <a:off x="1722561" y="306379"/>
            <a:ext cx="10272000" cy="1088347"/>
          </a:xfrm>
        </p:spPr>
        <p:txBody>
          <a:bodyPr>
            <a:normAutofit fontScale="90000"/>
          </a:bodyPr>
          <a:lstStyle/>
          <a:p>
            <a:r>
              <a:rPr lang="nl-NL" dirty="0"/>
              <a:t>Aanpak geldzorgen en geldproblemen</a:t>
            </a:r>
          </a:p>
        </p:txBody>
      </p:sp>
      <p:sp>
        <p:nvSpPr>
          <p:cNvPr id="6" name="Tekstvak 5">
            <a:extLst>
              <a:ext uri="{FF2B5EF4-FFF2-40B4-BE49-F238E27FC236}">
                <a16:creationId xmlns:a16="http://schemas.microsoft.com/office/drawing/2014/main" id="{3AD407A3-817D-4A43-448A-68C2C91081D4}"/>
              </a:ext>
            </a:extLst>
          </p:cNvPr>
          <p:cNvSpPr txBox="1"/>
          <p:nvPr/>
        </p:nvSpPr>
        <p:spPr>
          <a:xfrm>
            <a:off x="1114063" y="1835445"/>
            <a:ext cx="8249855" cy="3571812"/>
          </a:xfrm>
          <a:prstGeom prst="rect">
            <a:avLst/>
          </a:prstGeom>
          <a:noFill/>
        </p:spPr>
        <p:txBody>
          <a:bodyPr wrap="square">
            <a:spAutoFit/>
          </a:bodyPr>
          <a:lstStyle/>
          <a:p>
            <a:pPr marL="0" indent="0">
              <a:buNone/>
            </a:pPr>
            <a:r>
              <a:rPr lang="nl-NL" sz="1800" dirty="0">
                <a:effectLst/>
                <a:latin typeface="Calibri" panose="020F0502020204030204" pitchFamily="34" charset="0"/>
                <a:ea typeface="MS Gothic" panose="020B0609070205080204" pitchFamily="49" charset="-128"/>
              </a:rPr>
              <a:t>Bestaanszekerheid, het kunnen beschikken over een voldoende en voorspelbaar inkomen om in de kosten van het bestaan te voorzien en te kunnen deelnemen aan het maatschappelijk verkeer, vormt de basis waarlangs het college geldzorgen en geldproblemen aanpakt</a:t>
            </a:r>
          </a:p>
          <a:p>
            <a:pPr marL="0" indent="0">
              <a:buNone/>
            </a:pPr>
            <a:endParaRPr lang="nl-NL" sz="1600" dirty="0"/>
          </a:p>
          <a:p>
            <a:pPr marL="0" indent="0">
              <a:buNone/>
            </a:pPr>
            <a:r>
              <a:rPr lang="nl-NL" b="1" dirty="0">
                <a:solidFill>
                  <a:schemeClr val="accent1"/>
                </a:solidFill>
              </a:rPr>
              <a:t>Aanpak langs 5 pijlers:</a:t>
            </a:r>
          </a:p>
          <a:p>
            <a:pPr marL="342900" lvl="0" indent="-342900">
              <a:lnSpc>
                <a:spcPct val="107000"/>
              </a:lnSpc>
              <a:spcAft>
                <a:spcPts val="800"/>
              </a:spcAft>
              <a:buFont typeface="+mj-lt"/>
              <a:buAutoNum type="arabicPeriod"/>
            </a:pPr>
            <a:r>
              <a:rPr lang="nl-NL" sz="1800" dirty="0">
                <a:effectLst/>
                <a:latin typeface="Calibri" panose="020F0502020204030204" pitchFamily="34" charset="0"/>
                <a:ea typeface="MS Gothic" panose="020B0609070205080204" pitchFamily="49" charset="-128"/>
                <a:cs typeface="Calibri" panose="020F0502020204030204" pitchFamily="34" charset="0"/>
              </a:rPr>
              <a:t>Bestaanszekerheid bieden </a:t>
            </a:r>
            <a:endParaRPr lang="nl-NL" sz="1800" dirty="0">
              <a:effectLst/>
              <a:latin typeface="Calibri" panose="020F0502020204030204" pitchFamily="34" charset="0"/>
              <a:ea typeface="MS Gothic" panose="020B0609070205080204" pitchFamily="49" charset="-128"/>
              <a:cs typeface="Tahoma" panose="020B0604030504040204" pitchFamily="34" charset="0"/>
            </a:endParaRPr>
          </a:p>
          <a:p>
            <a:pPr marL="342900" lvl="0" indent="-342900">
              <a:lnSpc>
                <a:spcPct val="107000"/>
              </a:lnSpc>
              <a:spcAft>
                <a:spcPts val="800"/>
              </a:spcAft>
              <a:buFont typeface="+mj-lt"/>
              <a:buAutoNum type="arabicPeriod"/>
            </a:pPr>
            <a:r>
              <a:rPr lang="nl-NL" sz="1800" dirty="0">
                <a:effectLst/>
                <a:latin typeface="Calibri" panose="020F0502020204030204" pitchFamily="34" charset="0"/>
                <a:ea typeface="MS Gothic" panose="020B0609070205080204" pitchFamily="49" charset="-128"/>
                <a:cs typeface="Calibri" panose="020F0502020204030204" pitchFamily="34" charset="0"/>
              </a:rPr>
              <a:t>Oog voor individuele behoeften en mogelijkheden (maatwerk) </a:t>
            </a:r>
            <a:endParaRPr lang="nl-NL" sz="1800" dirty="0">
              <a:effectLst/>
              <a:latin typeface="Calibri" panose="020F0502020204030204" pitchFamily="34" charset="0"/>
              <a:ea typeface="MS Gothic" panose="020B0609070205080204" pitchFamily="49" charset="-128"/>
              <a:cs typeface="Tahoma" panose="020B0604030504040204" pitchFamily="34" charset="0"/>
            </a:endParaRPr>
          </a:p>
          <a:p>
            <a:pPr marL="342900" lvl="0" indent="-342900">
              <a:lnSpc>
                <a:spcPct val="107000"/>
              </a:lnSpc>
              <a:spcAft>
                <a:spcPts val="800"/>
              </a:spcAft>
              <a:buFont typeface="+mj-lt"/>
              <a:buAutoNum type="arabicPeriod"/>
            </a:pPr>
            <a:r>
              <a:rPr lang="nl-NL" sz="1800" dirty="0">
                <a:effectLst/>
                <a:latin typeface="Calibri" panose="020F0502020204030204" pitchFamily="34" charset="0"/>
                <a:ea typeface="MS Gothic" panose="020B0609070205080204" pitchFamily="49" charset="-128"/>
                <a:cs typeface="Calibri" panose="020F0502020204030204" pitchFamily="34" charset="0"/>
              </a:rPr>
              <a:t>Bijdragen aan perspectief van Haagse inwoners </a:t>
            </a:r>
            <a:endParaRPr lang="nl-NL" sz="1800" dirty="0">
              <a:effectLst/>
              <a:latin typeface="Calibri" panose="020F0502020204030204" pitchFamily="34" charset="0"/>
              <a:ea typeface="MS Gothic" panose="020B0609070205080204" pitchFamily="49" charset="-128"/>
              <a:cs typeface="Tahoma" panose="020B0604030504040204" pitchFamily="34" charset="0"/>
            </a:endParaRPr>
          </a:p>
          <a:p>
            <a:pPr marL="342900" lvl="0" indent="-342900">
              <a:lnSpc>
                <a:spcPct val="107000"/>
              </a:lnSpc>
              <a:spcAft>
                <a:spcPts val="800"/>
              </a:spcAft>
              <a:buFont typeface="+mj-lt"/>
              <a:buAutoNum type="arabicPeriod"/>
            </a:pPr>
            <a:r>
              <a:rPr lang="nl-NL" sz="1800" dirty="0">
                <a:effectLst/>
                <a:latin typeface="Calibri" panose="020F0502020204030204" pitchFamily="34" charset="0"/>
                <a:ea typeface="MS Gothic" panose="020B0609070205080204" pitchFamily="49" charset="-128"/>
                <a:cs typeface="Calibri" panose="020F0502020204030204" pitchFamily="34" charset="0"/>
              </a:rPr>
              <a:t>Geldzorgen en geldproblemen pak je samen aan</a:t>
            </a:r>
            <a:endParaRPr lang="nl-NL" sz="1800" dirty="0">
              <a:effectLst/>
              <a:latin typeface="Calibri" panose="020F0502020204030204" pitchFamily="34" charset="0"/>
              <a:ea typeface="MS Gothic" panose="020B0609070205080204" pitchFamily="49" charset="-128"/>
              <a:cs typeface="Tahoma" panose="020B0604030504040204" pitchFamily="34" charset="0"/>
            </a:endParaRPr>
          </a:p>
          <a:p>
            <a:pPr marL="342900" lvl="0" indent="-342900">
              <a:lnSpc>
                <a:spcPct val="107000"/>
              </a:lnSpc>
              <a:spcAft>
                <a:spcPts val="800"/>
              </a:spcAft>
              <a:buFont typeface="+mj-lt"/>
              <a:buAutoNum type="arabicPeriod"/>
            </a:pPr>
            <a:r>
              <a:rPr lang="nl-NL" sz="1800" dirty="0">
                <a:effectLst/>
                <a:latin typeface="Calibri" panose="020F0502020204030204" pitchFamily="34" charset="0"/>
                <a:ea typeface="MS Gothic" panose="020B0609070205080204" pitchFamily="49" charset="-128"/>
                <a:cs typeface="Calibri" panose="020F0502020204030204" pitchFamily="34" charset="0"/>
              </a:rPr>
              <a:t>Communicatie en dienstverlening is simpel en toegankelijk       </a:t>
            </a:r>
            <a:endParaRPr lang="nl-NL" sz="1800" dirty="0">
              <a:effectLst/>
              <a:latin typeface="Calibri" panose="020F0502020204030204" pitchFamily="34" charset="0"/>
              <a:ea typeface="MS Gothic" panose="020B0609070205080204" pitchFamily="49" charset="-128"/>
              <a:cs typeface="Tahoma" panose="020B0604030504040204" pitchFamily="34" charset="0"/>
            </a:endParaRPr>
          </a:p>
        </p:txBody>
      </p:sp>
      <p:pic>
        <p:nvPicPr>
          <p:cNvPr id="7" name="Afbeelding 6" descr="Afbeelding met tekst, illustratie&#10;&#10;Automatisch gegenereerde beschrijving">
            <a:extLst>
              <a:ext uri="{FF2B5EF4-FFF2-40B4-BE49-F238E27FC236}">
                <a16:creationId xmlns:a16="http://schemas.microsoft.com/office/drawing/2014/main" id="{B7CE5E5D-CC67-CB42-7EAB-5F9D05C0A592}"/>
              </a:ext>
            </a:extLst>
          </p:cNvPr>
          <p:cNvPicPr>
            <a:picLocks noChangeAspect="1"/>
          </p:cNvPicPr>
          <p:nvPr/>
        </p:nvPicPr>
        <p:blipFill rotWithShape="1">
          <a:blip r:embed="rId2"/>
          <a:srcRect l="6716" t="3965" r="1493" b="2203"/>
          <a:stretch/>
        </p:blipFill>
        <p:spPr>
          <a:xfrm>
            <a:off x="9363918" y="2645497"/>
            <a:ext cx="2248063" cy="3906125"/>
          </a:xfrm>
          <a:prstGeom prst="rect">
            <a:avLst/>
          </a:prstGeom>
        </p:spPr>
      </p:pic>
      <p:pic>
        <p:nvPicPr>
          <p:cNvPr id="8" name="Afbeelding 7">
            <a:extLst>
              <a:ext uri="{FF2B5EF4-FFF2-40B4-BE49-F238E27FC236}">
                <a16:creationId xmlns:a16="http://schemas.microsoft.com/office/drawing/2014/main" id="{05BCAE01-7A27-1FCD-D56E-DEE29CE75D85}"/>
              </a:ext>
            </a:extLst>
          </p:cNvPr>
          <p:cNvPicPr>
            <a:picLocks noChangeAspect="1"/>
          </p:cNvPicPr>
          <p:nvPr/>
        </p:nvPicPr>
        <p:blipFill>
          <a:blip r:embed="rId3"/>
          <a:stretch>
            <a:fillRect/>
          </a:stretch>
        </p:blipFill>
        <p:spPr>
          <a:xfrm>
            <a:off x="184500" y="5407257"/>
            <a:ext cx="2076421" cy="1404942"/>
          </a:xfrm>
          <a:prstGeom prst="rect">
            <a:avLst/>
          </a:prstGeom>
        </p:spPr>
      </p:pic>
    </p:spTree>
    <p:extLst>
      <p:ext uri="{BB962C8B-B14F-4D97-AF65-F5344CB8AC3E}">
        <p14:creationId xmlns:p14="http://schemas.microsoft.com/office/powerpoint/2010/main" val="2132633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88CF12-F6FB-1355-DA54-B2251AF74820}"/>
              </a:ext>
            </a:extLst>
          </p:cNvPr>
          <p:cNvSpPr>
            <a:spLocks noGrp="1"/>
          </p:cNvSpPr>
          <p:nvPr>
            <p:ph type="title"/>
          </p:nvPr>
        </p:nvSpPr>
        <p:spPr>
          <a:xfrm>
            <a:off x="1653113" y="352679"/>
            <a:ext cx="10272000" cy="1088347"/>
          </a:xfrm>
        </p:spPr>
        <p:txBody>
          <a:bodyPr/>
          <a:lstStyle/>
          <a:p>
            <a:r>
              <a:rPr lang="nl-NL" dirty="0"/>
              <a:t>Financiën</a:t>
            </a:r>
          </a:p>
        </p:txBody>
      </p:sp>
      <p:graphicFrame>
        <p:nvGraphicFramePr>
          <p:cNvPr id="4" name="Tabel 3">
            <a:extLst>
              <a:ext uri="{FF2B5EF4-FFF2-40B4-BE49-F238E27FC236}">
                <a16:creationId xmlns:a16="http://schemas.microsoft.com/office/drawing/2014/main" id="{030DB73A-66ED-D796-0452-5A728438D89F}"/>
              </a:ext>
            </a:extLst>
          </p:cNvPr>
          <p:cNvGraphicFramePr>
            <a:graphicFrameLocks noGrp="1"/>
          </p:cNvGraphicFramePr>
          <p:nvPr>
            <p:extLst>
              <p:ext uri="{D42A27DB-BD31-4B8C-83A1-F6EECF244321}">
                <p14:modId xmlns:p14="http://schemas.microsoft.com/office/powerpoint/2010/main" val="4074202898"/>
              </p:ext>
            </p:extLst>
          </p:nvPr>
        </p:nvGraphicFramePr>
        <p:xfrm>
          <a:off x="838200" y="1825625"/>
          <a:ext cx="8143753" cy="1322690"/>
        </p:xfrm>
        <a:graphic>
          <a:graphicData uri="http://schemas.openxmlformats.org/drawingml/2006/table">
            <a:tbl>
              <a:tblPr firstRow="1" firstCol="1" bandRow="1">
                <a:tableStyleId>{5C22544A-7EE6-4342-B048-85BDC9FD1C3A}</a:tableStyleId>
              </a:tblPr>
              <a:tblGrid>
                <a:gridCol w="2544361">
                  <a:extLst>
                    <a:ext uri="{9D8B030D-6E8A-4147-A177-3AD203B41FA5}">
                      <a16:colId xmlns:a16="http://schemas.microsoft.com/office/drawing/2014/main" val="17077296"/>
                    </a:ext>
                  </a:extLst>
                </a:gridCol>
                <a:gridCol w="1399848">
                  <a:extLst>
                    <a:ext uri="{9D8B030D-6E8A-4147-A177-3AD203B41FA5}">
                      <a16:colId xmlns:a16="http://schemas.microsoft.com/office/drawing/2014/main" val="1467515051"/>
                    </a:ext>
                  </a:extLst>
                </a:gridCol>
                <a:gridCol w="1399848">
                  <a:extLst>
                    <a:ext uri="{9D8B030D-6E8A-4147-A177-3AD203B41FA5}">
                      <a16:colId xmlns:a16="http://schemas.microsoft.com/office/drawing/2014/main" val="4168574585"/>
                    </a:ext>
                  </a:extLst>
                </a:gridCol>
                <a:gridCol w="1399848">
                  <a:extLst>
                    <a:ext uri="{9D8B030D-6E8A-4147-A177-3AD203B41FA5}">
                      <a16:colId xmlns:a16="http://schemas.microsoft.com/office/drawing/2014/main" val="3023363828"/>
                    </a:ext>
                  </a:extLst>
                </a:gridCol>
                <a:gridCol w="1399848">
                  <a:extLst>
                    <a:ext uri="{9D8B030D-6E8A-4147-A177-3AD203B41FA5}">
                      <a16:colId xmlns:a16="http://schemas.microsoft.com/office/drawing/2014/main" val="2217656176"/>
                    </a:ext>
                  </a:extLst>
                </a:gridCol>
              </a:tblGrid>
              <a:tr h="502163">
                <a:tc>
                  <a:txBody>
                    <a:bodyPr/>
                    <a:lstStyle/>
                    <a:p>
                      <a:pPr>
                        <a:lnSpc>
                          <a:spcPct val="107000"/>
                        </a:lnSpc>
                        <a:spcAft>
                          <a:spcPts val="800"/>
                        </a:spcAft>
                      </a:pPr>
                      <a:r>
                        <a:rPr lang="nl-NL" sz="1100" dirty="0">
                          <a:effectLst/>
                        </a:rPr>
                        <a:t>Saldo baten en lasten in € mln.</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dirty="0">
                          <a:effectLst/>
                        </a:rPr>
                        <a:t>Begroting 2022</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a:effectLst/>
                        </a:rPr>
                        <a:t>Realisatie 2022</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a:effectLst/>
                        </a:rPr>
                        <a:t>Begroting 2023</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a:effectLst/>
                        </a:rPr>
                        <a:t>Begroting 2024</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3163507638"/>
                  </a:ext>
                </a:extLst>
              </a:tr>
              <a:tr h="273509">
                <a:tc>
                  <a:txBody>
                    <a:bodyPr/>
                    <a:lstStyle/>
                    <a:p>
                      <a:pPr>
                        <a:lnSpc>
                          <a:spcPct val="107000"/>
                        </a:lnSpc>
                        <a:spcAft>
                          <a:spcPts val="800"/>
                        </a:spcAft>
                      </a:pPr>
                      <a:r>
                        <a:rPr lang="nl-NL" sz="1100">
                          <a:effectLst/>
                        </a:rPr>
                        <a:t>Minimabeleid</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144.7</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147.0</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55.2</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52.8</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1733413773"/>
                  </a:ext>
                </a:extLst>
              </a:tr>
              <a:tr h="273509">
                <a:tc>
                  <a:txBody>
                    <a:bodyPr/>
                    <a:lstStyle/>
                    <a:p>
                      <a:pPr>
                        <a:lnSpc>
                          <a:spcPct val="107000"/>
                        </a:lnSpc>
                        <a:spcAft>
                          <a:spcPts val="800"/>
                        </a:spcAft>
                      </a:pPr>
                      <a:r>
                        <a:rPr lang="nl-NL" sz="1100">
                          <a:effectLst/>
                        </a:rPr>
                        <a:t>Schuldenbeleid</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22.0</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21.4</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21.7</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21.3</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875670828"/>
                  </a:ext>
                </a:extLst>
              </a:tr>
              <a:tr h="273509">
                <a:tc>
                  <a:txBody>
                    <a:bodyPr/>
                    <a:lstStyle/>
                    <a:p>
                      <a:pPr algn="r">
                        <a:lnSpc>
                          <a:spcPct val="107000"/>
                        </a:lnSpc>
                        <a:spcAft>
                          <a:spcPts val="800"/>
                        </a:spcAft>
                      </a:pPr>
                      <a:r>
                        <a:rPr lang="nl-NL" sz="1100">
                          <a:effectLst/>
                        </a:rPr>
                        <a:t>TOTAAL</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166.7</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168.4</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76.9</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74.1</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1740351726"/>
                  </a:ext>
                </a:extLst>
              </a:tr>
            </a:tbl>
          </a:graphicData>
        </a:graphic>
      </p:graphicFrame>
      <p:graphicFrame>
        <p:nvGraphicFramePr>
          <p:cNvPr id="5" name="Tabel 4">
            <a:extLst>
              <a:ext uri="{FF2B5EF4-FFF2-40B4-BE49-F238E27FC236}">
                <a16:creationId xmlns:a16="http://schemas.microsoft.com/office/drawing/2014/main" id="{389A233A-D5E3-34A7-A09E-59C8AC358CB1}"/>
              </a:ext>
            </a:extLst>
          </p:cNvPr>
          <p:cNvGraphicFramePr>
            <a:graphicFrameLocks noGrp="1"/>
          </p:cNvGraphicFramePr>
          <p:nvPr>
            <p:extLst>
              <p:ext uri="{D42A27DB-BD31-4B8C-83A1-F6EECF244321}">
                <p14:modId xmlns:p14="http://schemas.microsoft.com/office/powerpoint/2010/main" val="3627139059"/>
              </p:ext>
            </p:extLst>
          </p:nvPr>
        </p:nvGraphicFramePr>
        <p:xfrm>
          <a:off x="838199" y="3402199"/>
          <a:ext cx="8143753" cy="3076798"/>
        </p:xfrm>
        <a:graphic>
          <a:graphicData uri="http://schemas.openxmlformats.org/drawingml/2006/table">
            <a:tbl>
              <a:tblPr firstRow="1" firstCol="1" bandRow="1">
                <a:tableStyleId>{5C22544A-7EE6-4342-B048-85BDC9FD1C3A}</a:tableStyleId>
              </a:tblPr>
              <a:tblGrid>
                <a:gridCol w="1905366">
                  <a:extLst>
                    <a:ext uri="{9D8B030D-6E8A-4147-A177-3AD203B41FA5}">
                      <a16:colId xmlns:a16="http://schemas.microsoft.com/office/drawing/2014/main" val="2170127457"/>
                    </a:ext>
                  </a:extLst>
                </a:gridCol>
                <a:gridCol w="4462027">
                  <a:extLst>
                    <a:ext uri="{9D8B030D-6E8A-4147-A177-3AD203B41FA5}">
                      <a16:colId xmlns:a16="http://schemas.microsoft.com/office/drawing/2014/main" val="2023699337"/>
                    </a:ext>
                  </a:extLst>
                </a:gridCol>
                <a:gridCol w="888180">
                  <a:extLst>
                    <a:ext uri="{9D8B030D-6E8A-4147-A177-3AD203B41FA5}">
                      <a16:colId xmlns:a16="http://schemas.microsoft.com/office/drawing/2014/main" val="937522364"/>
                    </a:ext>
                  </a:extLst>
                </a:gridCol>
                <a:gridCol w="888180">
                  <a:extLst>
                    <a:ext uri="{9D8B030D-6E8A-4147-A177-3AD203B41FA5}">
                      <a16:colId xmlns:a16="http://schemas.microsoft.com/office/drawing/2014/main" val="2600413647"/>
                    </a:ext>
                  </a:extLst>
                </a:gridCol>
              </a:tblGrid>
              <a:tr h="202688">
                <a:tc>
                  <a:txBody>
                    <a:bodyPr/>
                    <a:lstStyle/>
                    <a:p>
                      <a:pPr>
                        <a:lnSpc>
                          <a:spcPct val="107000"/>
                        </a:lnSpc>
                        <a:spcAft>
                          <a:spcPts val="800"/>
                        </a:spcAft>
                      </a:pPr>
                      <a:r>
                        <a:rPr lang="nl-NL" sz="1100" dirty="0">
                          <a:effectLst/>
                        </a:rPr>
                        <a:t>€ mln.</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a:effectLst/>
                        </a:rPr>
                        <a:t>Onderwerp</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ctr">
                        <a:lnSpc>
                          <a:spcPct val="107000"/>
                        </a:lnSpc>
                        <a:spcAft>
                          <a:spcPts val="800"/>
                        </a:spcAft>
                      </a:pPr>
                      <a:r>
                        <a:rPr lang="nl-NL" sz="1100">
                          <a:effectLst/>
                        </a:rPr>
                        <a:t>2023</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ctr">
                        <a:lnSpc>
                          <a:spcPct val="107000"/>
                        </a:lnSpc>
                        <a:spcAft>
                          <a:spcPts val="800"/>
                        </a:spcAft>
                      </a:pPr>
                      <a:r>
                        <a:rPr lang="nl-NL" sz="1100">
                          <a:effectLst/>
                        </a:rPr>
                        <a:t>2024</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3191117710"/>
                  </a:ext>
                </a:extLst>
              </a:tr>
              <a:tr h="372134">
                <a:tc>
                  <a:txBody>
                    <a:bodyPr/>
                    <a:lstStyle/>
                    <a:p>
                      <a:pPr>
                        <a:lnSpc>
                          <a:spcPct val="107000"/>
                        </a:lnSpc>
                        <a:spcAft>
                          <a:spcPts val="800"/>
                        </a:spcAft>
                      </a:pPr>
                      <a:r>
                        <a:rPr lang="nl-NL" sz="1100" dirty="0">
                          <a:effectLst/>
                        </a:rPr>
                        <a:t>Minimabeleid</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dirty="0">
                          <a:effectLst/>
                        </a:rPr>
                        <a:t>Energietoeslag restant deel 2023 uitbetaald in 2022</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3.8</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420234321"/>
                  </a:ext>
                </a:extLst>
              </a:tr>
              <a:tr h="372134">
                <a:tc>
                  <a:txBody>
                    <a:bodyPr/>
                    <a:lstStyle/>
                    <a:p>
                      <a:pP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dirty="0">
                          <a:effectLst/>
                        </a:rPr>
                        <a:t>Energie toeslag 2023 (800 euro + uitvoeringslasten)</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P.M.</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2410794898"/>
                  </a:ext>
                </a:extLst>
              </a:tr>
              <a:tr h="202688">
                <a:tc>
                  <a:txBody>
                    <a:bodyPr/>
                    <a:lstStyle/>
                    <a:p>
                      <a:pP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dirty="0">
                          <a:effectLst/>
                        </a:rPr>
                        <a:t>Bijzondere bijstand (studenten) (van 22 naar 23)</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2.2</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1104211489"/>
                  </a:ext>
                </a:extLst>
              </a:tr>
              <a:tr h="372134">
                <a:tc>
                  <a:txBody>
                    <a:bodyPr/>
                    <a:lstStyle/>
                    <a:p>
                      <a:pPr>
                        <a:lnSpc>
                          <a:spcPct val="107000"/>
                        </a:lnSpc>
                        <a:spcAft>
                          <a:spcPts val="800"/>
                        </a:spcAft>
                      </a:pPr>
                      <a:r>
                        <a:rPr lang="nl-NL" sz="1100" dirty="0">
                          <a:effectLst/>
                        </a:rPr>
                        <a:t> </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dirty="0">
                          <a:effectLst/>
                        </a:rPr>
                        <a:t>Uitvoering bijz. bijstand zelfstandigen (van 22 naar 23)</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0.3</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2611804252"/>
                  </a:ext>
                </a:extLst>
              </a:tr>
              <a:tr h="202688">
                <a:tc>
                  <a:txBody>
                    <a:bodyPr/>
                    <a:lstStyle/>
                    <a:p>
                      <a:pPr>
                        <a:lnSpc>
                          <a:spcPct val="107000"/>
                        </a:lnSpc>
                        <a:spcAft>
                          <a:spcPts val="800"/>
                        </a:spcAft>
                      </a:pPr>
                      <a:r>
                        <a:rPr lang="nl-NL" sz="1100">
                          <a:effectLst/>
                        </a:rPr>
                        <a:t>Schuldenbeleid</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dirty="0">
                          <a:effectLst/>
                        </a:rPr>
                        <a:t>Vroegsignalering (van 22 naar 23)</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1.7</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3311793293"/>
                  </a:ext>
                </a:extLst>
              </a:tr>
              <a:tr h="202688">
                <a:tc>
                  <a:txBody>
                    <a:bodyPr/>
                    <a:lstStyle/>
                    <a:p>
                      <a:pP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dirty="0">
                          <a:effectLst/>
                        </a:rPr>
                        <a:t> </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921113112"/>
                  </a:ext>
                </a:extLst>
              </a:tr>
              <a:tr h="372134">
                <a:tc>
                  <a:txBody>
                    <a:bodyPr/>
                    <a:lstStyle/>
                    <a:p>
                      <a:pPr>
                        <a:lnSpc>
                          <a:spcPct val="107000"/>
                        </a:lnSpc>
                        <a:spcAft>
                          <a:spcPts val="800"/>
                        </a:spcAft>
                      </a:pPr>
                      <a:r>
                        <a:rPr lang="nl-NL" sz="1100">
                          <a:effectLst/>
                        </a:rPr>
                        <a:t>Rijksmiddelen</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dirty="0">
                          <a:effectLst/>
                        </a:rPr>
                        <a:t>Armoede enveloppe VWS structureel (40mln landelijk)</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2.0</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2.0</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408271757"/>
                  </a:ext>
                </a:extLst>
              </a:tr>
              <a:tr h="372134">
                <a:tc>
                  <a:txBody>
                    <a:bodyPr/>
                    <a:lstStyle/>
                    <a:p>
                      <a:pP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a:effectLst/>
                        </a:rPr>
                        <a:t>Armoede enveloppe VWS incidenteel 23 en 24 (50 mln. landelijk</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2.5</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2.5</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2313028470"/>
                  </a:ext>
                </a:extLst>
              </a:tr>
              <a:tr h="202688">
                <a:tc>
                  <a:txBody>
                    <a:bodyPr/>
                    <a:lstStyle/>
                    <a:p>
                      <a:pPr>
                        <a:lnSpc>
                          <a:spcPct val="107000"/>
                        </a:lnSpc>
                        <a:spcAft>
                          <a:spcPts val="800"/>
                        </a:spcAft>
                      </a:pPr>
                      <a:r>
                        <a:rPr lang="nl-NL" sz="1100">
                          <a:effectLst/>
                        </a:rPr>
                        <a:t> </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nSpc>
                          <a:spcPct val="107000"/>
                        </a:lnSpc>
                        <a:spcAft>
                          <a:spcPts val="800"/>
                        </a:spcAft>
                      </a:pPr>
                      <a:r>
                        <a:rPr lang="nl-NL" sz="1100">
                          <a:effectLst/>
                        </a:rPr>
                        <a:t>POK-middelen cf coalitieakkoord</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9.0</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 </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2857169790"/>
                  </a:ext>
                </a:extLst>
              </a:tr>
              <a:tr h="202688">
                <a:tc>
                  <a:txBody>
                    <a:bodyPr/>
                    <a:lstStyle/>
                    <a:p>
                      <a:pPr>
                        <a:lnSpc>
                          <a:spcPct val="107000"/>
                        </a:lnSpc>
                        <a:spcAft>
                          <a:spcPts val="800"/>
                        </a:spcAft>
                      </a:pPr>
                      <a:r>
                        <a:rPr lang="nl-NL" sz="1100" dirty="0">
                          <a:effectLst/>
                        </a:rPr>
                        <a:t> </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 TOTAAL</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a:effectLst/>
                        </a:rPr>
                        <a:t>21.5</a:t>
                      </a:r>
                      <a:endParaRPr lang="nl-NL" sz="110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tc>
                  <a:txBody>
                    <a:bodyPr/>
                    <a:lstStyle/>
                    <a:p>
                      <a:pPr algn="r">
                        <a:lnSpc>
                          <a:spcPct val="107000"/>
                        </a:lnSpc>
                        <a:spcAft>
                          <a:spcPts val="800"/>
                        </a:spcAft>
                      </a:pPr>
                      <a:r>
                        <a:rPr lang="nl-NL" sz="1100" dirty="0">
                          <a:effectLst/>
                        </a:rPr>
                        <a:t>4.5</a:t>
                      </a:r>
                      <a:endParaRPr lang="nl-NL" sz="1100" dirty="0">
                        <a:effectLst/>
                        <a:latin typeface="Calibri" panose="020F0502020204030204" pitchFamily="34" charset="0"/>
                        <a:ea typeface="MS Gothic" panose="020B0609070205080204" pitchFamily="49" charset="-128"/>
                        <a:cs typeface="Tahoma" panose="020B0604030504040204" pitchFamily="34" charset="0"/>
                      </a:endParaRPr>
                    </a:p>
                  </a:txBody>
                  <a:tcPr marL="68580" marR="68580" marT="0" marB="0"/>
                </a:tc>
                <a:extLst>
                  <a:ext uri="{0D108BD9-81ED-4DB2-BD59-A6C34878D82A}">
                    <a16:rowId xmlns:a16="http://schemas.microsoft.com/office/drawing/2014/main" val="1482848486"/>
                  </a:ext>
                </a:extLst>
              </a:tr>
            </a:tbl>
          </a:graphicData>
        </a:graphic>
      </p:graphicFrame>
    </p:spTree>
    <p:extLst>
      <p:ext uri="{BB962C8B-B14F-4D97-AF65-F5344CB8AC3E}">
        <p14:creationId xmlns:p14="http://schemas.microsoft.com/office/powerpoint/2010/main" val="1811054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DED6F4-EC77-DE19-5BF8-A286338260E3}"/>
              </a:ext>
            </a:extLst>
          </p:cNvPr>
          <p:cNvSpPr>
            <a:spLocks noGrp="1"/>
          </p:cNvSpPr>
          <p:nvPr>
            <p:ph type="title"/>
          </p:nvPr>
        </p:nvSpPr>
        <p:spPr>
          <a:xfrm>
            <a:off x="1639884" y="312049"/>
            <a:ext cx="10272000" cy="1088347"/>
          </a:xfrm>
        </p:spPr>
        <p:txBody>
          <a:bodyPr/>
          <a:lstStyle/>
          <a:p>
            <a:r>
              <a:rPr lang="nl-NL" dirty="0"/>
              <a:t>Toelichting onderzoeken</a:t>
            </a:r>
          </a:p>
        </p:txBody>
      </p:sp>
      <p:sp>
        <p:nvSpPr>
          <p:cNvPr id="4" name="Tijdelijke aanduiding voor tekst 5">
            <a:extLst>
              <a:ext uri="{FF2B5EF4-FFF2-40B4-BE49-F238E27FC236}">
                <a16:creationId xmlns:a16="http://schemas.microsoft.com/office/drawing/2014/main" id="{B5C0BF2B-F96C-D13B-8D92-BE7E568BC8F7}"/>
              </a:ext>
            </a:extLst>
          </p:cNvPr>
          <p:cNvSpPr txBox="1">
            <a:spLocks/>
          </p:cNvSpPr>
          <p:nvPr/>
        </p:nvSpPr>
        <p:spPr>
          <a:xfrm>
            <a:off x="513165" y="2218438"/>
            <a:ext cx="10829885" cy="4080000"/>
          </a:xfrm>
          <a:prstGeom prst="rect">
            <a:avLst/>
          </a:prstGeom>
        </p:spPr>
        <p:txBody>
          <a:bodyPr vert="horz" lIns="0" tIns="0" rIns="0" bIns="0" rtlCol="0">
            <a:normAutofit/>
          </a:bodyPr>
          <a:lstStyle>
            <a:lvl1pPr marL="239994" indent="-239994" algn="l" defTabSz="914400" rtl="0" eaLnBrk="1" latinLnBrk="0" hangingPunct="1">
              <a:lnSpc>
                <a:spcPts val="4000"/>
              </a:lnSpc>
              <a:spcBef>
                <a:spcPts val="0"/>
              </a:spcBef>
              <a:spcAft>
                <a:spcPts val="0"/>
              </a:spcAft>
              <a:buFont typeface="Arial"/>
              <a:buChar char="•"/>
              <a:defRPr sz="2400" kern="1200">
                <a:solidFill>
                  <a:srgbClr val="000000"/>
                </a:solidFill>
                <a:latin typeface="+mn-lt"/>
                <a:ea typeface="+mn-ea"/>
                <a:cs typeface="+mn-cs"/>
              </a:defRPr>
            </a:lvl1pPr>
            <a:lvl2pPr marL="479988" indent="-239994" algn="l" defTabSz="914400" rtl="0" eaLnBrk="1" latinLnBrk="0" hangingPunct="1">
              <a:lnSpc>
                <a:spcPts val="4000"/>
              </a:lnSpc>
              <a:spcBef>
                <a:spcPts val="0"/>
              </a:spcBef>
              <a:spcAft>
                <a:spcPts val="0"/>
              </a:spcAft>
              <a:buFont typeface="Arial"/>
              <a:buChar char="•"/>
              <a:defRPr sz="2400" kern="1200">
                <a:solidFill>
                  <a:srgbClr val="000000"/>
                </a:solidFill>
                <a:latin typeface="+mn-lt"/>
                <a:ea typeface="+mn-ea"/>
                <a:cs typeface="+mn-cs"/>
              </a:defRPr>
            </a:lvl2pPr>
            <a:lvl3pPr marL="719982" indent="-239994" algn="l" defTabSz="914400" rtl="0" eaLnBrk="1" latinLnBrk="0" hangingPunct="1">
              <a:lnSpc>
                <a:spcPts val="4000"/>
              </a:lnSpc>
              <a:spcBef>
                <a:spcPts val="0"/>
              </a:spcBef>
              <a:spcAft>
                <a:spcPts val="0"/>
              </a:spcAft>
              <a:buFont typeface="Arial"/>
              <a:buChar char="•"/>
              <a:defRPr sz="2400" kern="1200">
                <a:solidFill>
                  <a:srgbClr val="000000"/>
                </a:solidFill>
                <a:latin typeface="+mn-lt"/>
                <a:ea typeface="+mn-ea"/>
                <a:cs typeface="+mn-cs"/>
              </a:defRPr>
            </a:lvl3pPr>
            <a:lvl4pPr marL="959976" indent="-239994" algn="l" defTabSz="914400" rtl="0" eaLnBrk="1" latinLnBrk="0" hangingPunct="1">
              <a:lnSpc>
                <a:spcPts val="4000"/>
              </a:lnSpc>
              <a:spcBef>
                <a:spcPts val="0"/>
              </a:spcBef>
              <a:spcAft>
                <a:spcPts val="0"/>
              </a:spcAft>
              <a:buFont typeface="Arial"/>
              <a:buChar char="•"/>
              <a:defRPr sz="2400" kern="1200">
                <a:solidFill>
                  <a:srgbClr val="000000"/>
                </a:solidFill>
                <a:latin typeface="+mn-lt"/>
                <a:ea typeface="+mn-ea"/>
                <a:cs typeface="+mn-cs"/>
              </a:defRPr>
            </a:lvl4pPr>
            <a:lvl5pPr marL="1199970" indent="-239994" algn="l" defTabSz="914400" rtl="0" eaLnBrk="1" latinLnBrk="0" hangingPunct="1">
              <a:lnSpc>
                <a:spcPts val="4000"/>
              </a:lnSpc>
              <a:spcBef>
                <a:spcPts val="0"/>
              </a:spcBef>
              <a:spcAft>
                <a:spcPts val="0"/>
              </a:spcAft>
              <a:buFont typeface="Arial"/>
              <a:buChar char="•"/>
              <a:defRPr sz="24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a:buNone/>
            </a:pPr>
            <a:r>
              <a:rPr lang="nl-NL" sz="2000" b="1" dirty="0">
                <a:solidFill>
                  <a:schemeClr val="accent1"/>
                </a:solidFill>
              </a:rPr>
              <a:t>Armoedemonitor (CBS) </a:t>
            </a:r>
          </a:p>
          <a:p>
            <a:pPr lvl="1">
              <a:lnSpc>
                <a:spcPct val="100000"/>
              </a:lnSpc>
              <a:buFont typeface="Arial" panose="020B0604020202020204" pitchFamily="34" charset="0"/>
              <a:buChar char="•"/>
            </a:pPr>
            <a:r>
              <a:rPr lang="nl-NL" sz="1867" dirty="0">
                <a:sym typeface="Wingdings" panose="05000000000000000000" pitchFamily="2" charset="2"/>
              </a:rPr>
              <a:t>Vaststellen omvang en kenmerken Haagse minimahuishoudens</a:t>
            </a:r>
          </a:p>
          <a:p>
            <a:pPr lvl="1">
              <a:lnSpc>
                <a:spcPct val="100000"/>
              </a:lnSpc>
              <a:buFont typeface="Arial" panose="020B0604020202020204" pitchFamily="34" charset="0"/>
              <a:buChar char="•"/>
            </a:pPr>
            <a:r>
              <a:rPr lang="nl-NL" sz="1867" dirty="0">
                <a:sym typeface="Wingdings" panose="05000000000000000000" pitchFamily="2" charset="2"/>
              </a:rPr>
              <a:t>Inzicht in gebruik en niet-gebruik gemeentelijke minimaregelingen</a:t>
            </a:r>
          </a:p>
          <a:p>
            <a:pPr lvl="1">
              <a:lnSpc>
                <a:spcPct val="100000"/>
              </a:lnSpc>
              <a:buFont typeface="Arial" panose="020B0604020202020204" pitchFamily="34" charset="0"/>
              <a:buChar char="•"/>
            </a:pPr>
            <a:r>
              <a:rPr lang="nl-NL" sz="1867" dirty="0">
                <a:sym typeface="Wingdings" panose="05000000000000000000" pitchFamily="2" charset="2"/>
              </a:rPr>
              <a:t>Onderzoeksopzet</a:t>
            </a:r>
          </a:p>
          <a:p>
            <a:pPr lvl="3">
              <a:lnSpc>
                <a:spcPct val="100000"/>
              </a:lnSpc>
              <a:buFontTx/>
              <a:buChar char="-"/>
            </a:pPr>
            <a:r>
              <a:rPr lang="nl-NL" sz="1400" dirty="0">
                <a:sym typeface="Wingdings" panose="05000000000000000000" pitchFamily="2" charset="2"/>
              </a:rPr>
              <a:t>Vaststellen Haagse minimapopulatie op basis van integrale gegevens over jaarinkomen en vermogen</a:t>
            </a:r>
          </a:p>
          <a:p>
            <a:pPr lvl="3">
              <a:lnSpc>
                <a:spcPct val="100000"/>
              </a:lnSpc>
              <a:buFontTx/>
              <a:buChar char="-"/>
            </a:pPr>
            <a:r>
              <a:rPr lang="nl-NL" sz="1400" dirty="0">
                <a:sym typeface="Wingdings" panose="05000000000000000000" pitchFamily="2" charset="2"/>
              </a:rPr>
              <a:t>De inkomensgrenzen van 110% en 130% wsm worden gebruikt om de omvang van de doelgroep vast te stellen</a:t>
            </a:r>
          </a:p>
          <a:p>
            <a:pPr lvl="3">
              <a:lnSpc>
                <a:spcPct val="100000"/>
              </a:lnSpc>
              <a:buFontTx/>
              <a:buChar char="-"/>
            </a:pPr>
            <a:r>
              <a:rPr lang="nl-NL" sz="1400" dirty="0">
                <a:sym typeface="Wingdings" panose="05000000000000000000" pitchFamily="2" charset="2"/>
              </a:rPr>
              <a:t>Meest recente inkomensgegevens ten tijde van onderzoek over het jaar 2020  Belastingdienst</a:t>
            </a:r>
          </a:p>
          <a:p>
            <a:pPr lvl="3">
              <a:lnSpc>
                <a:spcPct val="100000"/>
              </a:lnSpc>
              <a:buFontTx/>
              <a:buChar char="-"/>
            </a:pPr>
            <a:r>
              <a:rPr lang="nl-NL" sz="1400" dirty="0">
                <a:sym typeface="Wingdings" panose="05000000000000000000" pitchFamily="2" charset="2"/>
              </a:rPr>
              <a:t>Inzicht in bereik van minimaregelingen: omvang en kenmerken van (niet-) gebruikers</a:t>
            </a:r>
          </a:p>
          <a:p>
            <a:pPr marL="479988" lvl="2" indent="0">
              <a:lnSpc>
                <a:spcPct val="100000"/>
              </a:lnSpc>
              <a:buFont typeface="Arial"/>
              <a:buNone/>
            </a:pPr>
            <a:endParaRPr lang="nl-NL" sz="1800" dirty="0">
              <a:sym typeface="Wingdings" panose="05000000000000000000" pitchFamily="2" charset="2"/>
            </a:endParaRPr>
          </a:p>
          <a:p>
            <a:pPr marL="0" indent="0">
              <a:lnSpc>
                <a:spcPct val="100000"/>
              </a:lnSpc>
              <a:buFont typeface="Arial"/>
              <a:buNone/>
            </a:pPr>
            <a:r>
              <a:rPr lang="nl-NL" sz="2000" b="1" dirty="0">
                <a:solidFill>
                  <a:schemeClr val="accent1"/>
                </a:solidFill>
                <a:sym typeface="Wingdings" panose="05000000000000000000" pitchFamily="2" charset="2"/>
              </a:rPr>
              <a:t>Minima Effect Rapportage (Nibud)</a:t>
            </a:r>
          </a:p>
          <a:p>
            <a:pPr lvl="1">
              <a:lnSpc>
                <a:spcPct val="100000"/>
              </a:lnSpc>
              <a:buFont typeface="Arial" panose="020B0604020202020204" pitchFamily="34" charset="0"/>
              <a:buChar char="•"/>
            </a:pPr>
            <a:r>
              <a:rPr lang="nl-NL" sz="1800" dirty="0">
                <a:sym typeface="Wingdings" panose="05000000000000000000" pitchFamily="2" charset="2"/>
              </a:rPr>
              <a:t>Voor 10 fictieve huishoudens inzichtelijk maken hoe uitgaven en inkomen zich tot elkaar verhouden</a:t>
            </a:r>
          </a:p>
          <a:p>
            <a:pPr lvl="1">
              <a:lnSpc>
                <a:spcPct val="100000"/>
              </a:lnSpc>
              <a:buFont typeface="Arial" panose="020B0604020202020204" pitchFamily="34" charset="0"/>
              <a:buChar char="•"/>
            </a:pPr>
            <a:r>
              <a:rPr lang="nl-NL" sz="1800" dirty="0">
                <a:sym typeface="Wingdings" panose="05000000000000000000" pitchFamily="2" charset="2"/>
              </a:rPr>
              <a:t>Vaststellen van effect van minimaregelingen op financiële positie van huishoudens </a:t>
            </a:r>
          </a:p>
          <a:p>
            <a:pPr lvl="1">
              <a:lnSpc>
                <a:spcPct val="100000"/>
              </a:lnSpc>
              <a:buFont typeface="Arial" panose="020B0604020202020204" pitchFamily="34" charset="0"/>
              <a:buChar char="•"/>
            </a:pPr>
            <a:r>
              <a:rPr lang="nl-NL" sz="1800" dirty="0">
                <a:sym typeface="Wingdings" panose="05000000000000000000" pitchFamily="2" charset="2"/>
              </a:rPr>
              <a:t>Uitgaande van basisbehoeftenpakket, aangevuld met kosten voor sociale participatie</a:t>
            </a:r>
          </a:p>
          <a:p>
            <a:pPr lvl="1">
              <a:lnSpc>
                <a:spcPct val="100000"/>
              </a:lnSpc>
              <a:buFont typeface="Arial" panose="020B0604020202020204" pitchFamily="34" charset="0"/>
              <a:buChar char="•"/>
            </a:pPr>
            <a:r>
              <a:rPr lang="nl-NL" sz="1800" dirty="0">
                <a:sym typeface="Wingdings" panose="05000000000000000000" pitchFamily="2" charset="2"/>
              </a:rPr>
              <a:t>MER 2022, maar door inflatie en Rijksmaatregelen een extra doorrekening 2023</a:t>
            </a:r>
          </a:p>
          <a:p>
            <a:pPr lvl="1">
              <a:lnSpc>
                <a:spcPct val="100000"/>
              </a:lnSpc>
              <a:buFont typeface="Arial" panose="020B0604020202020204" pitchFamily="34" charset="0"/>
              <a:buChar char="•"/>
            </a:pPr>
            <a:endParaRPr lang="nl-NL" sz="1800" dirty="0">
              <a:sym typeface="Wingdings" panose="05000000000000000000" pitchFamily="2" charset="2"/>
            </a:endParaRPr>
          </a:p>
          <a:p>
            <a:pPr>
              <a:lnSpc>
                <a:spcPct val="100000"/>
              </a:lnSpc>
            </a:pPr>
            <a:endParaRPr lang="nl-NL" sz="2133" dirty="0"/>
          </a:p>
          <a:p>
            <a:pPr marL="479988" lvl="2" indent="0">
              <a:lnSpc>
                <a:spcPct val="100000"/>
              </a:lnSpc>
              <a:buFont typeface="Arial"/>
              <a:buNone/>
            </a:pPr>
            <a:endParaRPr lang="nl-NL" sz="2133" dirty="0"/>
          </a:p>
          <a:p>
            <a:pPr marL="239994" lvl="1" indent="0">
              <a:buFont typeface="Arial"/>
              <a:buNone/>
            </a:pPr>
            <a:endParaRPr lang="nl-NL" sz="2133" dirty="0"/>
          </a:p>
          <a:p>
            <a:pPr marL="457189" indent="-457189">
              <a:buFont typeface="+mj-lt"/>
              <a:buAutoNum type="arabicPeriod"/>
            </a:pPr>
            <a:endParaRPr lang="nl-NL" sz="2133" dirty="0"/>
          </a:p>
          <a:p>
            <a:pPr marL="0" indent="0">
              <a:buFont typeface="Arial"/>
              <a:buNone/>
            </a:pPr>
            <a:endParaRPr lang="nl-NL" dirty="0"/>
          </a:p>
          <a:p>
            <a:endParaRPr lang="nl-NL" dirty="0"/>
          </a:p>
        </p:txBody>
      </p:sp>
      <p:pic>
        <p:nvPicPr>
          <p:cNvPr id="5" name="Afbeelding 4">
            <a:extLst>
              <a:ext uri="{FF2B5EF4-FFF2-40B4-BE49-F238E27FC236}">
                <a16:creationId xmlns:a16="http://schemas.microsoft.com/office/drawing/2014/main" id="{554DB16D-00B0-292F-4611-E073DEE2F075}"/>
              </a:ext>
            </a:extLst>
          </p:cNvPr>
          <p:cNvPicPr>
            <a:picLocks noChangeAspect="1"/>
          </p:cNvPicPr>
          <p:nvPr/>
        </p:nvPicPr>
        <p:blipFill>
          <a:blip r:embed="rId2"/>
          <a:stretch>
            <a:fillRect/>
          </a:stretch>
        </p:blipFill>
        <p:spPr>
          <a:xfrm>
            <a:off x="10510198" y="2285448"/>
            <a:ext cx="867600" cy="1252104"/>
          </a:xfrm>
          <a:prstGeom prst="rect">
            <a:avLst/>
          </a:prstGeom>
        </p:spPr>
      </p:pic>
      <p:pic>
        <p:nvPicPr>
          <p:cNvPr id="6" name="Afbeelding 5">
            <a:extLst>
              <a:ext uri="{FF2B5EF4-FFF2-40B4-BE49-F238E27FC236}">
                <a16:creationId xmlns:a16="http://schemas.microsoft.com/office/drawing/2014/main" id="{7F7E0195-E3FA-4AFC-FFD2-1FEB6151DBDB}"/>
              </a:ext>
            </a:extLst>
          </p:cNvPr>
          <p:cNvPicPr>
            <a:picLocks noChangeAspect="1"/>
          </p:cNvPicPr>
          <p:nvPr/>
        </p:nvPicPr>
        <p:blipFill>
          <a:blip r:embed="rId3"/>
          <a:stretch>
            <a:fillRect/>
          </a:stretch>
        </p:blipFill>
        <p:spPr>
          <a:xfrm>
            <a:off x="10548113" y="4669323"/>
            <a:ext cx="1049063" cy="1049063"/>
          </a:xfrm>
          <a:prstGeom prst="rect">
            <a:avLst/>
          </a:prstGeom>
        </p:spPr>
      </p:pic>
    </p:spTree>
    <p:extLst>
      <p:ext uri="{BB962C8B-B14F-4D97-AF65-F5344CB8AC3E}">
        <p14:creationId xmlns:p14="http://schemas.microsoft.com/office/powerpoint/2010/main" val="14070035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4AE101-4C8A-4469-4170-9C9372DF3C4B}"/>
              </a:ext>
            </a:extLst>
          </p:cNvPr>
          <p:cNvSpPr>
            <a:spLocks noGrp="1"/>
          </p:cNvSpPr>
          <p:nvPr>
            <p:ph type="title"/>
          </p:nvPr>
        </p:nvSpPr>
        <p:spPr/>
        <p:txBody>
          <a:bodyPr>
            <a:normAutofit fontScale="90000"/>
          </a:bodyPr>
          <a:lstStyle/>
          <a:p>
            <a:r>
              <a:rPr lang="nl-NL" dirty="0"/>
              <a:t>Armoedemonitor</a:t>
            </a:r>
            <a:br>
              <a:rPr lang="nl-NL" dirty="0"/>
            </a:br>
            <a:r>
              <a:rPr lang="nl-NL" sz="3100" dirty="0"/>
              <a:t>Huishoudens met een laag inkomen én weinig vermogen</a:t>
            </a:r>
            <a:endParaRPr lang="nl-NL" sz="3600" dirty="0"/>
          </a:p>
        </p:txBody>
      </p:sp>
      <p:sp>
        <p:nvSpPr>
          <p:cNvPr id="4" name="Tijdelijke aanduiding voor tekst 2">
            <a:extLst>
              <a:ext uri="{FF2B5EF4-FFF2-40B4-BE49-F238E27FC236}">
                <a16:creationId xmlns:a16="http://schemas.microsoft.com/office/drawing/2014/main" id="{EF703B6F-B28D-C359-E302-32BBFD127D48}"/>
              </a:ext>
            </a:extLst>
          </p:cNvPr>
          <p:cNvSpPr>
            <a:spLocks noGrp="1"/>
          </p:cNvSpPr>
          <p:nvPr>
            <p:ph type="body" sz="quarter" idx="13"/>
          </p:nvPr>
        </p:nvSpPr>
        <p:spPr>
          <a:xfrm>
            <a:off x="6577781" y="2148293"/>
            <a:ext cx="4943235" cy="4080000"/>
          </a:xfrm>
        </p:spPr>
        <p:txBody>
          <a:bodyPr>
            <a:normAutofit fontScale="92500" lnSpcReduction="20000"/>
          </a:bodyPr>
          <a:lstStyle/>
          <a:p>
            <a:pPr>
              <a:lnSpc>
                <a:spcPct val="100000"/>
              </a:lnSpc>
            </a:pPr>
            <a:endParaRPr lang="nl-NL" sz="1800" dirty="0"/>
          </a:p>
          <a:p>
            <a:pPr lvl="1">
              <a:lnSpc>
                <a:spcPct val="100000"/>
              </a:lnSpc>
              <a:buFont typeface="Arial" panose="020B0604020202020204" pitchFamily="34" charset="0"/>
              <a:buChar char="•"/>
            </a:pPr>
            <a:r>
              <a:rPr lang="nl-NL" sz="1800" dirty="0"/>
              <a:t>In 2020 zijn 33.800 tot 44.100 minimahuishoudens (110-130% wsm). Bijna </a:t>
            </a:r>
            <a:r>
              <a:rPr lang="nl-NL" sz="1800" dirty="0">
                <a:solidFill>
                  <a:schemeClr val="accent1"/>
                </a:solidFill>
              </a:rPr>
              <a:t>1 op de 5 huishoudens </a:t>
            </a:r>
            <a:r>
              <a:rPr lang="nl-NL" sz="1800" dirty="0"/>
              <a:t>behoort tot de minimadoelgroep (130% wsm).</a:t>
            </a:r>
          </a:p>
          <a:p>
            <a:pPr lvl="1">
              <a:lnSpc>
                <a:spcPct val="100000"/>
              </a:lnSpc>
              <a:buFont typeface="Arial" panose="020B0604020202020204" pitchFamily="34" charset="0"/>
              <a:buChar char="•"/>
            </a:pPr>
            <a:endParaRPr lang="nl-NL" sz="1800" dirty="0"/>
          </a:p>
          <a:p>
            <a:pPr lvl="1">
              <a:lnSpc>
                <a:spcPct val="100000"/>
              </a:lnSpc>
              <a:buFont typeface="Arial" panose="020B0604020202020204" pitchFamily="34" charset="0"/>
              <a:buChar char="•"/>
            </a:pPr>
            <a:r>
              <a:rPr lang="nl-NL" sz="1800" dirty="0"/>
              <a:t>Merendeel behoort tot langdurige minima: 67-70% (110-130% wsm). Aandeel groeide afgelopen jaren, stabilisatie vanaf 2019. </a:t>
            </a:r>
          </a:p>
          <a:p>
            <a:pPr lvl="1">
              <a:lnSpc>
                <a:spcPct val="100000"/>
              </a:lnSpc>
              <a:buFont typeface="Arial" panose="020B0604020202020204" pitchFamily="34" charset="0"/>
              <a:buChar char="•"/>
            </a:pPr>
            <a:endParaRPr lang="nl-NL" sz="1800" dirty="0"/>
          </a:p>
          <a:p>
            <a:pPr lvl="1">
              <a:lnSpc>
                <a:spcPct val="100000"/>
              </a:lnSpc>
              <a:buFont typeface="Arial" panose="020B0604020202020204" pitchFamily="34" charset="0"/>
              <a:buChar char="•"/>
            </a:pPr>
            <a:r>
              <a:rPr lang="nl-NL" sz="1800" dirty="0"/>
              <a:t>In stadsdelen </a:t>
            </a:r>
            <a:r>
              <a:rPr lang="nl-NL" sz="1800" dirty="0">
                <a:solidFill>
                  <a:schemeClr val="accent1"/>
                </a:solidFill>
              </a:rPr>
              <a:t>Centrum, Escamp en Laak </a:t>
            </a:r>
            <a:r>
              <a:rPr lang="nl-NL" sz="1800" dirty="0">
                <a:solidFill>
                  <a:schemeClr val="tx1"/>
                </a:solidFill>
              </a:rPr>
              <a:t>woont 70% van de minimahuishoudens.</a:t>
            </a:r>
          </a:p>
          <a:p>
            <a:pPr lvl="1">
              <a:lnSpc>
                <a:spcPct val="100000"/>
              </a:lnSpc>
              <a:buFont typeface="Arial" panose="020B0604020202020204" pitchFamily="34" charset="0"/>
              <a:buChar char="•"/>
            </a:pPr>
            <a:endParaRPr lang="nl-NL" sz="1800" u="sng" dirty="0">
              <a:solidFill>
                <a:schemeClr val="tx1"/>
              </a:solidFill>
            </a:endParaRPr>
          </a:p>
          <a:p>
            <a:pPr lvl="1">
              <a:lnSpc>
                <a:spcPct val="100000"/>
              </a:lnSpc>
              <a:buFont typeface="Arial" panose="020B0604020202020204" pitchFamily="34" charset="0"/>
              <a:buChar char="•"/>
            </a:pPr>
            <a:r>
              <a:rPr lang="nl-NL" sz="1800" dirty="0">
                <a:solidFill>
                  <a:schemeClr val="tx1"/>
                </a:solidFill>
              </a:rPr>
              <a:t>Top 5 wijken (&lt;130% wsm): </a:t>
            </a:r>
          </a:p>
          <a:p>
            <a:pPr lvl="2">
              <a:lnSpc>
                <a:spcPct val="100000"/>
              </a:lnSpc>
              <a:buFontTx/>
              <a:buChar char="-"/>
            </a:pPr>
            <a:r>
              <a:rPr lang="nl-NL" sz="1800" dirty="0">
                <a:solidFill>
                  <a:schemeClr val="tx1"/>
                </a:solidFill>
              </a:rPr>
              <a:t>Schilderswijk (42%)</a:t>
            </a:r>
          </a:p>
          <a:p>
            <a:pPr lvl="2">
              <a:lnSpc>
                <a:spcPct val="100000"/>
              </a:lnSpc>
              <a:buFontTx/>
              <a:buChar char="-"/>
            </a:pPr>
            <a:r>
              <a:rPr lang="nl-NL" sz="1800" dirty="0">
                <a:solidFill>
                  <a:schemeClr val="tx1"/>
                </a:solidFill>
              </a:rPr>
              <a:t>Moerwijk (37%)</a:t>
            </a:r>
          </a:p>
          <a:p>
            <a:pPr lvl="2">
              <a:lnSpc>
                <a:spcPct val="100000"/>
              </a:lnSpc>
              <a:buFontTx/>
              <a:buChar char="-"/>
            </a:pPr>
            <a:r>
              <a:rPr lang="nl-NL" sz="1800" dirty="0">
                <a:solidFill>
                  <a:schemeClr val="tx1"/>
                </a:solidFill>
              </a:rPr>
              <a:t>Transvaal (34%)</a:t>
            </a:r>
          </a:p>
          <a:p>
            <a:pPr lvl="2">
              <a:lnSpc>
                <a:spcPct val="100000"/>
              </a:lnSpc>
              <a:buFontTx/>
              <a:buChar char="-"/>
            </a:pPr>
            <a:r>
              <a:rPr lang="nl-NL" sz="1800" dirty="0">
                <a:solidFill>
                  <a:schemeClr val="tx1"/>
                </a:solidFill>
              </a:rPr>
              <a:t>Bouwlust en Vrederust (31%) </a:t>
            </a:r>
          </a:p>
          <a:p>
            <a:pPr lvl="2">
              <a:lnSpc>
                <a:spcPct val="100000"/>
              </a:lnSpc>
              <a:buFontTx/>
              <a:buChar char="-"/>
            </a:pPr>
            <a:r>
              <a:rPr lang="nl-NL" sz="1800" dirty="0">
                <a:solidFill>
                  <a:schemeClr val="tx1"/>
                </a:solidFill>
              </a:rPr>
              <a:t>Morgenstond (29%)</a:t>
            </a:r>
          </a:p>
        </p:txBody>
      </p:sp>
      <p:pic>
        <p:nvPicPr>
          <p:cNvPr id="3" name="Afbeelding 2">
            <a:extLst>
              <a:ext uri="{FF2B5EF4-FFF2-40B4-BE49-F238E27FC236}">
                <a16:creationId xmlns:a16="http://schemas.microsoft.com/office/drawing/2014/main" id="{D61FDD36-70BC-BA2C-B897-D4BDE393024C}"/>
              </a:ext>
            </a:extLst>
          </p:cNvPr>
          <p:cNvPicPr>
            <a:picLocks noChangeAspect="1"/>
          </p:cNvPicPr>
          <p:nvPr/>
        </p:nvPicPr>
        <p:blipFill>
          <a:blip r:embed="rId3"/>
          <a:stretch>
            <a:fillRect/>
          </a:stretch>
        </p:blipFill>
        <p:spPr>
          <a:xfrm>
            <a:off x="982955" y="1813550"/>
            <a:ext cx="5666509" cy="4749486"/>
          </a:xfrm>
          <a:prstGeom prst="rect">
            <a:avLst/>
          </a:prstGeom>
        </p:spPr>
      </p:pic>
      <p:sp>
        <p:nvSpPr>
          <p:cNvPr id="5" name="Tekstvak 4">
            <a:extLst>
              <a:ext uri="{FF2B5EF4-FFF2-40B4-BE49-F238E27FC236}">
                <a16:creationId xmlns:a16="http://schemas.microsoft.com/office/drawing/2014/main" id="{E5EA16D1-011B-5E49-1DA1-495B6F86DA0D}"/>
              </a:ext>
            </a:extLst>
          </p:cNvPr>
          <p:cNvSpPr txBox="1"/>
          <p:nvPr/>
        </p:nvSpPr>
        <p:spPr>
          <a:xfrm>
            <a:off x="570156" y="6438907"/>
            <a:ext cx="7680960" cy="276999"/>
          </a:xfrm>
          <a:prstGeom prst="rect">
            <a:avLst/>
          </a:prstGeom>
          <a:noFill/>
        </p:spPr>
        <p:txBody>
          <a:bodyPr wrap="square" rtlCol="0">
            <a:spAutoFit/>
          </a:bodyPr>
          <a:lstStyle/>
          <a:p>
            <a:r>
              <a:rPr lang="nl-NL" sz="1200" dirty="0"/>
              <a:t>Kaart van Den Haag met per wijk percentage huishoudens met inkomen tot 130% wsm</a:t>
            </a:r>
          </a:p>
        </p:txBody>
      </p:sp>
    </p:spTree>
    <p:extLst>
      <p:ext uri="{BB962C8B-B14F-4D97-AF65-F5344CB8AC3E}">
        <p14:creationId xmlns:p14="http://schemas.microsoft.com/office/powerpoint/2010/main" val="3469153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4AE101-4C8A-4469-4170-9C9372DF3C4B}"/>
              </a:ext>
            </a:extLst>
          </p:cNvPr>
          <p:cNvSpPr>
            <a:spLocks noGrp="1"/>
          </p:cNvSpPr>
          <p:nvPr>
            <p:ph type="title"/>
          </p:nvPr>
        </p:nvSpPr>
        <p:spPr/>
        <p:txBody>
          <a:bodyPr>
            <a:normAutofit fontScale="90000"/>
          </a:bodyPr>
          <a:lstStyle/>
          <a:p>
            <a:r>
              <a:rPr lang="nl-NL" dirty="0"/>
              <a:t>Kenmerken minimahuishoudens</a:t>
            </a:r>
            <a:br>
              <a:rPr lang="nl-NL" dirty="0"/>
            </a:br>
            <a:r>
              <a:rPr lang="nl-NL" sz="3100" dirty="0"/>
              <a:t>Inkomensbron</a:t>
            </a:r>
            <a:endParaRPr lang="nl-NL" sz="3600" dirty="0"/>
          </a:p>
        </p:txBody>
      </p:sp>
      <p:graphicFrame>
        <p:nvGraphicFramePr>
          <p:cNvPr id="6" name="Grafiek 5">
            <a:extLst>
              <a:ext uri="{FF2B5EF4-FFF2-40B4-BE49-F238E27FC236}">
                <a16:creationId xmlns:a16="http://schemas.microsoft.com/office/drawing/2014/main" id="{0C259FBA-4533-D0EB-159C-2C1D34301BF1}"/>
              </a:ext>
            </a:extLst>
          </p:cNvPr>
          <p:cNvGraphicFramePr/>
          <p:nvPr>
            <p:extLst>
              <p:ext uri="{D42A27DB-BD31-4B8C-83A1-F6EECF244321}">
                <p14:modId xmlns:p14="http://schemas.microsoft.com/office/powerpoint/2010/main" val="2446193286"/>
              </p:ext>
            </p:extLst>
          </p:nvPr>
        </p:nvGraphicFramePr>
        <p:xfrm>
          <a:off x="330521" y="1840375"/>
          <a:ext cx="6301772" cy="4925028"/>
        </p:xfrm>
        <a:graphic>
          <a:graphicData uri="http://schemas.openxmlformats.org/drawingml/2006/chart">
            <c:chart xmlns:c="http://schemas.openxmlformats.org/drawingml/2006/chart" xmlns:r="http://schemas.openxmlformats.org/officeDocument/2006/relationships" r:id="rId3"/>
          </a:graphicData>
        </a:graphic>
      </p:graphicFrame>
      <p:sp>
        <p:nvSpPr>
          <p:cNvPr id="8" name="Tekstvak 7">
            <a:extLst>
              <a:ext uri="{FF2B5EF4-FFF2-40B4-BE49-F238E27FC236}">
                <a16:creationId xmlns:a16="http://schemas.microsoft.com/office/drawing/2014/main" id="{B2E38F0C-AF95-A44F-47BF-51BB86BFF9EE}"/>
              </a:ext>
            </a:extLst>
          </p:cNvPr>
          <p:cNvSpPr txBox="1"/>
          <p:nvPr/>
        </p:nvSpPr>
        <p:spPr>
          <a:xfrm>
            <a:off x="7329670" y="2317730"/>
            <a:ext cx="4013521" cy="3970318"/>
          </a:xfrm>
          <a:prstGeom prst="rect">
            <a:avLst/>
          </a:prstGeom>
          <a:noFill/>
        </p:spPr>
        <p:txBody>
          <a:bodyPr wrap="square">
            <a:spAutoFit/>
          </a:bodyPr>
          <a:lstStyle/>
          <a:p>
            <a:pPr marL="285750" indent="-285750">
              <a:lnSpc>
                <a:spcPct val="100000"/>
              </a:lnSpc>
              <a:buFont typeface="Arial" panose="020B0604020202020204" pitchFamily="34" charset="0"/>
              <a:buChar char="•"/>
            </a:pPr>
            <a:r>
              <a:rPr lang="nl-NL" sz="1800" dirty="0"/>
              <a:t>Bij 130% wsm heeft een derde inkomen uit bijstand en 1 op de 5 uit andere uitkering (WW of anders)</a:t>
            </a:r>
          </a:p>
          <a:p>
            <a:pPr marL="285750" indent="-285750">
              <a:lnSpc>
                <a:spcPct val="100000"/>
              </a:lnSpc>
              <a:buFont typeface="Arial" panose="020B0604020202020204" pitchFamily="34" charset="0"/>
              <a:buChar char="•"/>
            </a:pPr>
            <a:endParaRPr lang="nl-NL" dirty="0"/>
          </a:p>
          <a:p>
            <a:pPr marL="285750" indent="-285750">
              <a:lnSpc>
                <a:spcPct val="100000"/>
              </a:lnSpc>
              <a:buFont typeface="Arial" panose="020B0604020202020204" pitchFamily="34" charset="0"/>
              <a:buChar char="•"/>
            </a:pPr>
            <a:r>
              <a:rPr lang="nl-NL" sz="1800" dirty="0"/>
              <a:t>Kwart van huishoudens heeft inkomen uit AOW/pensioen (weinig kans inkomensverbetering)</a:t>
            </a:r>
          </a:p>
          <a:p>
            <a:pPr marL="285750" indent="-285750">
              <a:lnSpc>
                <a:spcPct val="100000"/>
              </a:lnSpc>
              <a:buFont typeface="Arial" panose="020B0604020202020204" pitchFamily="34" charset="0"/>
              <a:buChar char="•"/>
            </a:pPr>
            <a:endParaRPr lang="nl-NL" dirty="0"/>
          </a:p>
          <a:p>
            <a:pPr marL="285750" indent="-285750">
              <a:lnSpc>
                <a:spcPct val="100000"/>
              </a:lnSpc>
              <a:buFont typeface="Arial" panose="020B0604020202020204" pitchFamily="34" charset="0"/>
              <a:buChar char="•"/>
            </a:pPr>
            <a:r>
              <a:rPr lang="nl-NL" sz="1800" dirty="0"/>
              <a:t>1 op de 5 heeft inkomsten uit werk (uit loondienst of eigen onderneming)</a:t>
            </a:r>
          </a:p>
          <a:p>
            <a:pPr marL="285750" indent="-285750">
              <a:lnSpc>
                <a:spcPct val="100000"/>
              </a:lnSpc>
              <a:buFont typeface="Arial" panose="020B0604020202020204" pitchFamily="34" charset="0"/>
              <a:buChar char="•"/>
            </a:pPr>
            <a:endParaRPr lang="nl-NL" dirty="0"/>
          </a:p>
          <a:p>
            <a:pPr marL="285750" indent="-285750">
              <a:lnSpc>
                <a:spcPct val="100000"/>
              </a:lnSpc>
              <a:buFont typeface="Arial" panose="020B0604020202020204" pitchFamily="34" charset="0"/>
              <a:buChar char="•"/>
            </a:pPr>
            <a:r>
              <a:rPr lang="nl-NL" sz="1800" dirty="0"/>
              <a:t>Bijstand hoogste armoederisico, huishoudens met inkomsten uit loon laagste armoederisico</a:t>
            </a:r>
          </a:p>
        </p:txBody>
      </p:sp>
    </p:spTree>
    <p:extLst>
      <p:ext uri="{BB962C8B-B14F-4D97-AF65-F5344CB8AC3E}">
        <p14:creationId xmlns:p14="http://schemas.microsoft.com/office/powerpoint/2010/main" val="3359808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4AE101-4C8A-4469-4170-9C9372DF3C4B}"/>
              </a:ext>
            </a:extLst>
          </p:cNvPr>
          <p:cNvSpPr>
            <a:spLocks noGrp="1"/>
          </p:cNvSpPr>
          <p:nvPr>
            <p:ph type="title"/>
          </p:nvPr>
        </p:nvSpPr>
        <p:spPr/>
        <p:txBody>
          <a:bodyPr>
            <a:normAutofit fontScale="90000"/>
          </a:bodyPr>
          <a:lstStyle/>
          <a:p>
            <a:r>
              <a:rPr lang="nl-NL" dirty="0"/>
              <a:t>Kenmerken minimahuishoudens</a:t>
            </a:r>
            <a:br>
              <a:rPr lang="nl-NL" dirty="0"/>
            </a:br>
            <a:r>
              <a:rPr lang="nl-NL" sz="3100" dirty="0"/>
              <a:t>Samenstelling huishouden</a:t>
            </a:r>
            <a:endParaRPr lang="nl-NL" sz="3600" dirty="0"/>
          </a:p>
        </p:txBody>
      </p:sp>
      <p:graphicFrame>
        <p:nvGraphicFramePr>
          <p:cNvPr id="6" name="Grafiek 5">
            <a:extLst>
              <a:ext uri="{FF2B5EF4-FFF2-40B4-BE49-F238E27FC236}">
                <a16:creationId xmlns:a16="http://schemas.microsoft.com/office/drawing/2014/main" id="{0C259FBA-4533-D0EB-159C-2C1D34301BF1}"/>
              </a:ext>
            </a:extLst>
          </p:cNvPr>
          <p:cNvGraphicFramePr/>
          <p:nvPr>
            <p:extLst>
              <p:ext uri="{D42A27DB-BD31-4B8C-83A1-F6EECF244321}">
                <p14:modId xmlns:p14="http://schemas.microsoft.com/office/powerpoint/2010/main" val="2529051865"/>
              </p:ext>
            </p:extLst>
          </p:nvPr>
        </p:nvGraphicFramePr>
        <p:xfrm>
          <a:off x="330521" y="1840375"/>
          <a:ext cx="6301772" cy="4925028"/>
        </p:xfrm>
        <a:graphic>
          <a:graphicData uri="http://schemas.openxmlformats.org/drawingml/2006/chart">
            <c:chart xmlns:c="http://schemas.openxmlformats.org/drawingml/2006/chart" xmlns:r="http://schemas.openxmlformats.org/officeDocument/2006/relationships" r:id="rId3"/>
          </a:graphicData>
        </a:graphic>
      </p:graphicFrame>
      <p:sp>
        <p:nvSpPr>
          <p:cNvPr id="8" name="Tekstvak 7">
            <a:extLst>
              <a:ext uri="{FF2B5EF4-FFF2-40B4-BE49-F238E27FC236}">
                <a16:creationId xmlns:a16="http://schemas.microsoft.com/office/drawing/2014/main" id="{B2E38F0C-AF95-A44F-47BF-51BB86BFF9EE}"/>
              </a:ext>
            </a:extLst>
          </p:cNvPr>
          <p:cNvSpPr txBox="1"/>
          <p:nvPr/>
        </p:nvSpPr>
        <p:spPr>
          <a:xfrm>
            <a:off x="7209668" y="2691082"/>
            <a:ext cx="4245016" cy="3139321"/>
          </a:xfrm>
          <a:prstGeom prst="rect">
            <a:avLst/>
          </a:prstGeom>
          <a:noFill/>
        </p:spPr>
        <p:txBody>
          <a:bodyPr wrap="square">
            <a:spAutoFit/>
          </a:bodyPr>
          <a:lstStyle/>
          <a:p>
            <a:pPr marL="171450" indent="-171450">
              <a:lnSpc>
                <a:spcPct val="100000"/>
              </a:lnSpc>
              <a:buFont typeface="Arial" panose="020B0604020202020204" pitchFamily="34" charset="0"/>
              <a:buChar char="•"/>
            </a:pPr>
            <a:r>
              <a:rPr lang="nl-NL" sz="1800" dirty="0"/>
              <a:t>Meerderheid eenpersoonshuishoudens, relatief meer eenoudergezinnen en minder paren met kinderen onder minima t.o.v. rest van Den Haag.</a:t>
            </a:r>
          </a:p>
          <a:p>
            <a:pPr>
              <a:lnSpc>
                <a:spcPct val="100000"/>
              </a:lnSpc>
            </a:pPr>
            <a:endParaRPr lang="nl-NL" sz="1800" dirty="0"/>
          </a:p>
          <a:p>
            <a:pPr marL="171450" indent="-171450">
              <a:lnSpc>
                <a:spcPct val="100000"/>
              </a:lnSpc>
              <a:buFont typeface="Arial" panose="020B0604020202020204" pitchFamily="34" charset="0"/>
              <a:buChar char="•"/>
            </a:pPr>
            <a:r>
              <a:rPr lang="nl-NL" sz="1800" dirty="0"/>
              <a:t>Kwart is ouder dan 65, een derde tussen de 24-45 en ruim een derde tussen de 45-65 jaar. Nagenoeg gelijk als dit wordt vergeleken t.</a:t>
            </a:r>
            <a:r>
              <a:rPr lang="nl-NL" dirty="0"/>
              <a:t>o.v. alle inwoners in Den Haag</a:t>
            </a:r>
            <a:endParaRPr lang="nl-NL" sz="1800" dirty="0"/>
          </a:p>
          <a:p>
            <a:pPr>
              <a:lnSpc>
                <a:spcPct val="100000"/>
              </a:lnSpc>
            </a:pPr>
            <a:endParaRPr lang="nl-NL" sz="1800" dirty="0"/>
          </a:p>
        </p:txBody>
      </p:sp>
    </p:spTree>
    <p:extLst>
      <p:ext uri="{BB962C8B-B14F-4D97-AF65-F5344CB8AC3E}">
        <p14:creationId xmlns:p14="http://schemas.microsoft.com/office/powerpoint/2010/main" val="3485972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4AE101-4C8A-4469-4170-9C9372DF3C4B}"/>
              </a:ext>
            </a:extLst>
          </p:cNvPr>
          <p:cNvSpPr>
            <a:spLocks noGrp="1"/>
          </p:cNvSpPr>
          <p:nvPr>
            <p:ph type="title"/>
          </p:nvPr>
        </p:nvSpPr>
        <p:spPr/>
        <p:txBody>
          <a:bodyPr>
            <a:normAutofit fontScale="90000"/>
          </a:bodyPr>
          <a:lstStyle/>
          <a:p>
            <a:r>
              <a:rPr lang="nl-NL" dirty="0"/>
              <a:t>Kenmerken minimahuishoudens</a:t>
            </a:r>
            <a:br>
              <a:rPr lang="nl-NL" dirty="0"/>
            </a:br>
            <a:r>
              <a:rPr lang="nl-NL" sz="3100" dirty="0"/>
              <a:t>Kinderen die opgroeien in armoede</a:t>
            </a:r>
            <a:endParaRPr lang="nl-NL" sz="3600" dirty="0"/>
          </a:p>
        </p:txBody>
      </p:sp>
      <p:sp>
        <p:nvSpPr>
          <p:cNvPr id="3" name="Tijdelijke aanduiding voor tekst 2">
            <a:extLst>
              <a:ext uri="{FF2B5EF4-FFF2-40B4-BE49-F238E27FC236}">
                <a16:creationId xmlns:a16="http://schemas.microsoft.com/office/drawing/2014/main" id="{E3CC4AAC-728D-35B1-6E2A-898309F28FCB}"/>
              </a:ext>
            </a:extLst>
          </p:cNvPr>
          <p:cNvSpPr>
            <a:spLocks noGrp="1"/>
          </p:cNvSpPr>
          <p:nvPr>
            <p:ph type="body" sz="quarter" idx="13"/>
          </p:nvPr>
        </p:nvSpPr>
        <p:spPr>
          <a:xfrm>
            <a:off x="7669492" y="2144890"/>
            <a:ext cx="3734761" cy="4080000"/>
          </a:xfrm>
        </p:spPr>
        <p:txBody>
          <a:bodyPr>
            <a:normAutofit fontScale="92500" lnSpcReduction="10000"/>
          </a:bodyPr>
          <a:lstStyle/>
          <a:p>
            <a:pPr>
              <a:lnSpc>
                <a:spcPct val="100000"/>
              </a:lnSpc>
            </a:pPr>
            <a:r>
              <a:rPr lang="nl-NL" sz="1800" dirty="0"/>
              <a:t>13.200 - 18.800 kinderen van 0-18 jaar (110-130% wsm). Daling t.o.v. 2019. </a:t>
            </a:r>
          </a:p>
          <a:p>
            <a:pPr marL="0" indent="0">
              <a:lnSpc>
                <a:spcPct val="100000"/>
              </a:lnSpc>
              <a:buNone/>
            </a:pPr>
            <a:endParaRPr lang="nl-NL" sz="1800" dirty="0"/>
          </a:p>
          <a:p>
            <a:pPr>
              <a:lnSpc>
                <a:spcPct val="100000"/>
              </a:lnSpc>
            </a:pPr>
            <a:r>
              <a:rPr lang="nl-NL" sz="1800" dirty="0"/>
              <a:t>Minimavoorzieningen bedoeld voor kinderen 4-18 jaar </a:t>
            </a:r>
            <a:r>
              <a:rPr lang="nl-NL" sz="1800" dirty="0">
                <a:sym typeface="Wingdings" panose="05000000000000000000" pitchFamily="2" charset="2"/>
              </a:rPr>
              <a:t> 10.000 - 14.300 kinderen (110-130% wsm). Aantal en percentage dalen licht.</a:t>
            </a:r>
          </a:p>
          <a:p>
            <a:pPr>
              <a:lnSpc>
                <a:spcPct val="100000"/>
              </a:lnSpc>
            </a:pPr>
            <a:endParaRPr lang="nl-NL" sz="1800" dirty="0">
              <a:sym typeface="Wingdings" panose="05000000000000000000" pitchFamily="2" charset="2"/>
            </a:endParaRPr>
          </a:p>
          <a:p>
            <a:pPr>
              <a:lnSpc>
                <a:spcPct val="100000"/>
              </a:lnSpc>
            </a:pPr>
            <a:r>
              <a:rPr lang="nl-NL" sz="1800" dirty="0">
                <a:sym typeface="Wingdings" panose="05000000000000000000" pitchFamily="2" charset="2"/>
              </a:rPr>
              <a:t>Kinderen groeien vaker op in eenoudergezin, wonen vaker in gezin met hogere zorgkosten en/of schulden. </a:t>
            </a:r>
          </a:p>
          <a:p>
            <a:pPr>
              <a:lnSpc>
                <a:spcPct val="100000"/>
              </a:lnSpc>
            </a:pPr>
            <a:endParaRPr lang="nl-NL" sz="1800" dirty="0">
              <a:sym typeface="Wingdings" panose="05000000000000000000" pitchFamily="2" charset="2"/>
            </a:endParaRPr>
          </a:p>
          <a:p>
            <a:pPr>
              <a:lnSpc>
                <a:spcPct val="100000"/>
              </a:lnSpc>
            </a:pPr>
            <a:r>
              <a:rPr lang="nl-NL" sz="1800" dirty="0">
                <a:sym typeface="Wingdings" panose="05000000000000000000" pitchFamily="2" charset="2"/>
              </a:rPr>
              <a:t>In huishoudens met armoede vaker ook armoede in familienetwerken (bron: CBS: zie </a:t>
            </a:r>
            <a:r>
              <a:rPr lang="nl-NL" sz="1400" dirty="0">
                <a:hlinkClick r:id="rId3"/>
              </a:rPr>
              <a:t>Kwetsbaarheid in de sociale omgeving van Haagse bijstandsontvangers (cbs.nl)</a:t>
            </a:r>
            <a:endParaRPr lang="nl-NL" sz="1800" dirty="0">
              <a:sym typeface="Wingdings" panose="05000000000000000000" pitchFamily="2" charset="2"/>
            </a:endParaRPr>
          </a:p>
          <a:p>
            <a:pPr>
              <a:lnSpc>
                <a:spcPct val="100000"/>
              </a:lnSpc>
            </a:pPr>
            <a:endParaRPr lang="nl-NL" sz="1800" dirty="0">
              <a:sym typeface="Wingdings" panose="05000000000000000000" pitchFamily="2" charset="2"/>
            </a:endParaRPr>
          </a:p>
          <a:p>
            <a:pPr marL="0" indent="0">
              <a:lnSpc>
                <a:spcPct val="100000"/>
              </a:lnSpc>
              <a:buNone/>
            </a:pPr>
            <a:endParaRPr lang="nl-NL" sz="1800" dirty="0">
              <a:sym typeface="Wingdings" panose="05000000000000000000" pitchFamily="2" charset="2"/>
            </a:endParaRPr>
          </a:p>
          <a:p>
            <a:pPr marL="0" indent="0">
              <a:lnSpc>
                <a:spcPct val="100000"/>
              </a:lnSpc>
              <a:buNone/>
            </a:pPr>
            <a:endParaRPr lang="nl-NL" sz="1800" dirty="0"/>
          </a:p>
        </p:txBody>
      </p:sp>
      <p:graphicFrame>
        <p:nvGraphicFramePr>
          <p:cNvPr id="9" name="Grafiek 8">
            <a:extLst>
              <a:ext uri="{FF2B5EF4-FFF2-40B4-BE49-F238E27FC236}">
                <a16:creationId xmlns:a16="http://schemas.microsoft.com/office/drawing/2014/main" id="{7AFACFF4-48D3-FB1F-C17E-0EF50DD4584C}"/>
              </a:ext>
            </a:extLst>
          </p:cNvPr>
          <p:cNvGraphicFramePr/>
          <p:nvPr>
            <p:extLst>
              <p:ext uri="{D42A27DB-BD31-4B8C-83A1-F6EECF244321}">
                <p14:modId xmlns:p14="http://schemas.microsoft.com/office/powerpoint/2010/main" val="3920036024"/>
              </p:ext>
            </p:extLst>
          </p:nvPr>
        </p:nvGraphicFramePr>
        <p:xfrm>
          <a:off x="1025002" y="2046758"/>
          <a:ext cx="6000830" cy="4080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93979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4AE101-4C8A-4469-4170-9C9372DF3C4B}"/>
              </a:ext>
            </a:extLst>
          </p:cNvPr>
          <p:cNvSpPr>
            <a:spLocks noGrp="1"/>
          </p:cNvSpPr>
          <p:nvPr>
            <p:ph type="title"/>
          </p:nvPr>
        </p:nvSpPr>
        <p:spPr/>
        <p:txBody>
          <a:bodyPr>
            <a:normAutofit fontScale="90000"/>
          </a:bodyPr>
          <a:lstStyle/>
          <a:p>
            <a:r>
              <a:rPr lang="nl-NL" dirty="0"/>
              <a:t>Kenmerken minimahuishoudens</a:t>
            </a:r>
            <a:br>
              <a:rPr lang="nl-NL" dirty="0"/>
            </a:br>
            <a:r>
              <a:rPr lang="nl-NL" sz="3100" dirty="0"/>
              <a:t>Schuldenproblematiek</a:t>
            </a:r>
            <a:endParaRPr lang="nl-NL" sz="3600" dirty="0"/>
          </a:p>
        </p:txBody>
      </p:sp>
      <p:sp>
        <p:nvSpPr>
          <p:cNvPr id="3" name="Tijdelijke aanduiding voor tekst 2">
            <a:extLst>
              <a:ext uri="{FF2B5EF4-FFF2-40B4-BE49-F238E27FC236}">
                <a16:creationId xmlns:a16="http://schemas.microsoft.com/office/drawing/2014/main" id="{E3CC4AAC-728D-35B1-6E2A-898309F28FCB}"/>
              </a:ext>
            </a:extLst>
          </p:cNvPr>
          <p:cNvSpPr>
            <a:spLocks noGrp="1"/>
          </p:cNvSpPr>
          <p:nvPr>
            <p:ph type="body" sz="quarter" idx="13"/>
          </p:nvPr>
        </p:nvSpPr>
        <p:spPr>
          <a:xfrm>
            <a:off x="7670509" y="2778000"/>
            <a:ext cx="4122460" cy="4080000"/>
          </a:xfrm>
        </p:spPr>
        <p:txBody>
          <a:bodyPr>
            <a:noAutofit/>
          </a:bodyPr>
          <a:lstStyle/>
          <a:p>
            <a:pPr>
              <a:lnSpc>
                <a:spcPct val="100000"/>
              </a:lnSpc>
            </a:pPr>
            <a:r>
              <a:rPr lang="nl-NL" sz="1800" dirty="0"/>
              <a:t>Heel Den Haag: 13,1% huishoudens met geregistreerde problematische schulden in 2021 (bijna 36.000 huishoudens)</a:t>
            </a:r>
          </a:p>
          <a:p>
            <a:pPr>
              <a:lnSpc>
                <a:spcPct val="100000"/>
              </a:lnSpc>
            </a:pPr>
            <a:endParaRPr lang="nl-NL" sz="1800" dirty="0"/>
          </a:p>
          <a:p>
            <a:pPr>
              <a:lnSpc>
                <a:spcPct val="100000"/>
              </a:lnSpc>
            </a:pPr>
            <a:r>
              <a:rPr lang="nl-NL" sz="1800" dirty="0"/>
              <a:t>Hoger percentage onder kwetsbare groepen zoals huishoudens met een laag inkomen (26%), huishoudens met bijstand (31%), zelfstandigen met laag inkomen (29%) </a:t>
            </a:r>
          </a:p>
          <a:p>
            <a:pPr marL="0" indent="0">
              <a:lnSpc>
                <a:spcPct val="100000"/>
              </a:lnSpc>
              <a:buNone/>
            </a:pPr>
            <a:endParaRPr lang="nl-NL" sz="1800" dirty="0"/>
          </a:p>
        </p:txBody>
      </p:sp>
      <p:pic>
        <p:nvPicPr>
          <p:cNvPr id="10" name="Afbeelding 9">
            <a:extLst>
              <a:ext uri="{FF2B5EF4-FFF2-40B4-BE49-F238E27FC236}">
                <a16:creationId xmlns:a16="http://schemas.microsoft.com/office/drawing/2014/main" id="{E73EBAFA-D2C8-CAF0-CAB3-76109E9556B7}"/>
              </a:ext>
            </a:extLst>
          </p:cNvPr>
          <p:cNvPicPr>
            <a:picLocks noChangeAspect="1"/>
          </p:cNvPicPr>
          <p:nvPr/>
        </p:nvPicPr>
        <p:blipFill>
          <a:blip r:embed="rId2"/>
          <a:stretch>
            <a:fillRect/>
          </a:stretch>
        </p:blipFill>
        <p:spPr>
          <a:xfrm>
            <a:off x="188966" y="1997685"/>
            <a:ext cx="7340028" cy="3886747"/>
          </a:xfrm>
          <a:prstGeom prst="rect">
            <a:avLst/>
          </a:prstGeom>
        </p:spPr>
      </p:pic>
      <p:sp>
        <p:nvSpPr>
          <p:cNvPr id="11" name="Rechthoek 10">
            <a:extLst>
              <a:ext uri="{FF2B5EF4-FFF2-40B4-BE49-F238E27FC236}">
                <a16:creationId xmlns:a16="http://schemas.microsoft.com/office/drawing/2014/main" id="{50719747-5CD8-938C-AB85-14110BDC2881}"/>
              </a:ext>
            </a:extLst>
          </p:cNvPr>
          <p:cNvSpPr/>
          <p:nvPr/>
        </p:nvSpPr>
        <p:spPr>
          <a:xfrm>
            <a:off x="188966" y="6013524"/>
            <a:ext cx="6331907" cy="689517"/>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1200" dirty="0">
                <a:solidFill>
                  <a:schemeClr val="tx1"/>
                </a:solidFill>
              </a:rPr>
              <a:t>CBS dasboard problematische schulden: </a:t>
            </a:r>
            <a:r>
              <a:rPr lang="nl-NL" sz="1200" dirty="0">
                <a:hlinkClick r:id="rId3"/>
              </a:rPr>
              <a:t>Schuldenproblematiek in beeld (cbs.nl)</a:t>
            </a:r>
            <a:endParaRPr lang="nl-NL" sz="1600" dirty="0"/>
          </a:p>
          <a:p>
            <a:r>
              <a:rPr lang="nl-NL" sz="1200" dirty="0">
                <a:solidFill>
                  <a:schemeClr val="tx1"/>
                </a:solidFill>
              </a:rPr>
              <a:t>Uitgaande van registraties bij het CAK (wanbetaler), CJIB, WSNP, DUO, Belastingdienst en BKR. </a:t>
            </a:r>
          </a:p>
          <a:p>
            <a:r>
              <a:rPr lang="nl-NL" sz="1200" i="1" dirty="0">
                <a:solidFill>
                  <a:schemeClr val="tx1"/>
                </a:solidFill>
              </a:rPr>
              <a:t>N.B. In alle schuldhulpverleningstrajecten zit altijd een schuld bij een van deze organisaties</a:t>
            </a:r>
          </a:p>
        </p:txBody>
      </p:sp>
    </p:spTree>
    <p:extLst>
      <p:ext uri="{BB962C8B-B14F-4D97-AF65-F5344CB8AC3E}">
        <p14:creationId xmlns:p14="http://schemas.microsoft.com/office/powerpoint/2010/main" val="3552149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4AE101-4C8A-4469-4170-9C9372DF3C4B}"/>
              </a:ext>
            </a:extLst>
          </p:cNvPr>
          <p:cNvSpPr>
            <a:spLocks noGrp="1"/>
          </p:cNvSpPr>
          <p:nvPr>
            <p:ph type="title"/>
          </p:nvPr>
        </p:nvSpPr>
        <p:spPr>
          <a:xfrm>
            <a:off x="1578824" y="360408"/>
            <a:ext cx="10272000" cy="1088347"/>
          </a:xfrm>
        </p:spPr>
        <p:txBody>
          <a:bodyPr>
            <a:normAutofit fontScale="90000"/>
          </a:bodyPr>
          <a:lstStyle/>
          <a:p>
            <a:r>
              <a:rPr lang="nl-NL" dirty="0"/>
              <a:t>Kenmerken minimahuishoudens</a:t>
            </a:r>
            <a:br>
              <a:rPr lang="nl-NL" dirty="0"/>
            </a:br>
            <a:r>
              <a:rPr lang="nl-NL" sz="3100" dirty="0"/>
              <a:t>Gezondheidskenmerken</a:t>
            </a:r>
            <a:endParaRPr lang="nl-NL" sz="3600" dirty="0"/>
          </a:p>
        </p:txBody>
      </p:sp>
      <p:sp>
        <p:nvSpPr>
          <p:cNvPr id="3" name="Tijdelijke aanduiding voor tekst 2">
            <a:extLst>
              <a:ext uri="{FF2B5EF4-FFF2-40B4-BE49-F238E27FC236}">
                <a16:creationId xmlns:a16="http://schemas.microsoft.com/office/drawing/2014/main" id="{E3CC4AAC-728D-35B1-6E2A-898309F28FCB}"/>
              </a:ext>
            </a:extLst>
          </p:cNvPr>
          <p:cNvSpPr>
            <a:spLocks noGrp="1"/>
          </p:cNvSpPr>
          <p:nvPr>
            <p:ph type="body" sz="quarter" idx="13"/>
          </p:nvPr>
        </p:nvSpPr>
        <p:spPr>
          <a:xfrm>
            <a:off x="7786255" y="2148293"/>
            <a:ext cx="4064569" cy="4080000"/>
          </a:xfrm>
        </p:spPr>
        <p:txBody>
          <a:bodyPr>
            <a:noAutofit/>
          </a:bodyPr>
          <a:lstStyle/>
          <a:p>
            <a:pPr marL="0" indent="0">
              <a:lnSpc>
                <a:spcPct val="100000"/>
              </a:lnSpc>
              <a:buNone/>
            </a:pPr>
            <a:endParaRPr lang="nl-NL" sz="1600" dirty="0"/>
          </a:p>
          <a:p>
            <a:pPr>
              <a:lnSpc>
                <a:spcPct val="100000"/>
              </a:lnSpc>
            </a:pPr>
            <a:r>
              <a:rPr lang="nl-NL" sz="1600" dirty="0"/>
              <a:t>Verschil in gezonde levensverwachting  tussen mensen die wel / niet wonen in </a:t>
            </a:r>
            <a:r>
              <a:rPr lang="nl-NL" sz="1600" dirty="0" err="1"/>
              <a:t>aandachtswijken</a:t>
            </a:r>
            <a:r>
              <a:rPr lang="nl-NL" sz="1600" dirty="0"/>
              <a:t>. (bron: GGD Haaglanden, periode 2017-2020)</a:t>
            </a:r>
          </a:p>
          <a:p>
            <a:pPr>
              <a:lnSpc>
                <a:spcPct val="100000"/>
              </a:lnSpc>
            </a:pPr>
            <a:endParaRPr lang="nl-NL" sz="1600" dirty="0"/>
          </a:p>
          <a:p>
            <a:pPr>
              <a:lnSpc>
                <a:spcPct val="100000"/>
              </a:lnSpc>
            </a:pPr>
            <a:r>
              <a:rPr lang="nl-NL" sz="1600" dirty="0"/>
              <a:t>Samenhang tussen diverse maten van lichamelijk, psychische en sociale gezondheid met mate van rondkomen (bron GGD Haaglanden 2020, zie: </a:t>
            </a:r>
            <a:r>
              <a:rPr lang="nl-NL" sz="1200" dirty="0">
                <a:hlinkClick r:id="rId2"/>
              </a:rPr>
              <a:t>Home - Gezondheidsgids Haaglanden (ggdhaaglanden.nl)</a:t>
            </a:r>
            <a:r>
              <a:rPr lang="nl-NL" sz="1200" dirty="0"/>
              <a:t>). </a:t>
            </a:r>
          </a:p>
          <a:p>
            <a:pPr>
              <a:lnSpc>
                <a:spcPct val="100000"/>
              </a:lnSpc>
            </a:pPr>
            <a:endParaRPr lang="nl-NL" sz="1600" dirty="0"/>
          </a:p>
          <a:p>
            <a:pPr>
              <a:lnSpc>
                <a:spcPct val="100000"/>
              </a:lnSpc>
            </a:pPr>
            <a:endParaRPr lang="nl-NL" sz="1800" dirty="0"/>
          </a:p>
          <a:p>
            <a:pPr marL="0" indent="0">
              <a:lnSpc>
                <a:spcPct val="100000"/>
              </a:lnSpc>
              <a:buNone/>
            </a:pPr>
            <a:endParaRPr lang="nl-NL" sz="1800" dirty="0"/>
          </a:p>
        </p:txBody>
      </p:sp>
      <p:pic>
        <p:nvPicPr>
          <p:cNvPr id="11" name="Afbeelding 10">
            <a:extLst>
              <a:ext uri="{FF2B5EF4-FFF2-40B4-BE49-F238E27FC236}">
                <a16:creationId xmlns:a16="http://schemas.microsoft.com/office/drawing/2014/main" id="{E17641DE-A282-01A4-6265-D13688DDB738}"/>
              </a:ext>
            </a:extLst>
          </p:cNvPr>
          <p:cNvPicPr>
            <a:picLocks noChangeAspect="1"/>
          </p:cNvPicPr>
          <p:nvPr/>
        </p:nvPicPr>
        <p:blipFill>
          <a:blip r:embed="rId3"/>
          <a:stretch>
            <a:fillRect/>
          </a:stretch>
        </p:blipFill>
        <p:spPr>
          <a:xfrm>
            <a:off x="550985" y="1857930"/>
            <a:ext cx="6946964" cy="4974813"/>
          </a:xfrm>
          <a:prstGeom prst="rect">
            <a:avLst/>
          </a:prstGeom>
        </p:spPr>
      </p:pic>
      <p:sp>
        <p:nvSpPr>
          <p:cNvPr id="4" name="Tijdelijke aanduiding voor tekst 2">
            <a:extLst>
              <a:ext uri="{FF2B5EF4-FFF2-40B4-BE49-F238E27FC236}">
                <a16:creationId xmlns:a16="http://schemas.microsoft.com/office/drawing/2014/main" id="{933B12B6-B792-A3C1-BA00-31F5920CFB2B}"/>
              </a:ext>
            </a:extLst>
          </p:cNvPr>
          <p:cNvSpPr txBox="1">
            <a:spLocks/>
          </p:cNvSpPr>
          <p:nvPr/>
        </p:nvSpPr>
        <p:spPr>
          <a:xfrm>
            <a:off x="7786255" y="6007576"/>
            <a:ext cx="4165491" cy="629892"/>
          </a:xfrm>
          <a:prstGeom prst="rect">
            <a:avLst/>
          </a:prstGeom>
        </p:spPr>
        <p:txBody>
          <a:bodyPr vert="horz" lIns="0" tIns="0" rIns="0" bIns="0" rtlCol="0">
            <a:noAutofit/>
          </a:bodyPr>
          <a:lstStyle>
            <a:lvl1pPr marL="239994" indent="-239994" algn="l" defTabSz="914400" rtl="0" eaLnBrk="1" latinLnBrk="0" hangingPunct="1">
              <a:lnSpc>
                <a:spcPts val="4000"/>
              </a:lnSpc>
              <a:spcBef>
                <a:spcPts val="0"/>
              </a:spcBef>
              <a:spcAft>
                <a:spcPts val="0"/>
              </a:spcAft>
              <a:buFont typeface="Arial"/>
              <a:buChar char="•"/>
              <a:defRPr sz="2400" kern="1200">
                <a:solidFill>
                  <a:srgbClr val="000000"/>
                </a:solidFill>
                <a:latin typeface="+mn-lt"/>
                <a:ea typeface="+mn-ea"/>
                <a:cs typeface="+mn-cs"/>
              </a:defRPr>
            </a:lvl1pPr>
            <a:lvl2pPr marL="479988" indent="-239994" algn="l" defTabSz="914400" rtl="0" eaLnBrk="1" latinLnBrk="0" hangingPunct="1">
              <a:lnSpc>
                <a:spcPts val="4000"/>
              </a:lnSpc>
              <a:spcBef>
                <a:spcPts val="0"/>
              </a:spcBef>
              <a:spcAft>
                <a:spcPts val="0"/>
              </a:spcAft>
              <a:buFont typeface="Arial"/>
              <a:buChar char="•"/>
              <a:defRPr sz="2400" kern="1200">
                <a:solidFill>
                  <a:srgbClr val="000000"/>
                </a:solidFill>
                <a:latin typeface="+mn-lt"/>
                <a:ea typeface="+mn-ea"/>
                <a:cs typeface="+mn-cs"/>
              </a:defRPr>
            </a:lvl2pPr>
            <a:lvl3pPr marL="719982" indent="-239994" algn="l" defTabSz="914400" rtl="0" eaLnBrk="1" latinLnBrk="0" hangingPunct="1">
              <a:lnSpc>
                <a:spcPts val="4000"/>
              </a:lnSpc>
              <a:spcBef>
                <a:spcPts val="0"/>
              </a:spcBef>
              <a:spcAft>
                <a:spcPts val="0"/>
              </a:spcAft>
              <a:buFont typeface="Arial"/>
              <a:buChar char="•"/>
              <a:defRPr sz="2400" kern="1200">
                <a:solidFill>
                  <a:srgbClr val="000000"/>
                </a:solidFill>
                <a:latin typeface="+mn-lt"/>
                <a:ea typeface="+mn-ea"/>
                <a:cs typeface="+mn-cs"/>
              </a:defRPr>
            </a:lvl3pPr>
            <a:lvl4pPr marL="959976" indent="-239994" algn="l" defTabSz="914400" rtl="0" eaLnBrk="1" latinLnBrk="0" hangingPunct="1">
              <a:lnSpc>
                <a:spcPts val="4000"/>
              </a:lnSpc>
              <a:spcBef>
                <a:spcPts val="0"/>
              </a:spcBef>
              <a:spcAft>
                <a:spcPts val="0"/>
              </a:spcAft>
              <a:buFont typeface="Arial"/>
              <a:buChar char="•"/>
              <a:defRPr sz="2400" kern="1200">
                <a:solidFill>
                  <a:srgbClr val="000000"/>
                </a:solidFill>
                <a:latin typeface="+mn-lt"/>
                <a:ea typeface="+mn-ea"/>
                <a:cs typeface="+mn-cs"/>
              </a:defRPr>
            </a:lvl4pPr>
            <a:lvl5pPr marL="1199970" indent="-239994" algn="l" defTabSz="914400" rtl="0" eaLnBrk="1" latinLnBrk="0" hangingPunct="1">
              <a:lnSpc>
                <a:spcPts val="4000"/>
              </a:lnSpc>
              <a:spcBef>
                <a:spcPts val="0"/>
              </a:spcBef>
              <a:spcAft>
                <a:spcPts val="0"/>
              </a:spcAft>
              <a:buFont typeface="Arial"/>
              <a:buChar char="•"/>
              <a:defRPr sz="24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nl-NL" sz="800" dirty="0" err="1"/>
              <a:t>Aandachtswijken</a:t>
            </a:r>
            <a:r>
              <a:rPr lang="nl-NL" sz="800" dirty="0"/>
              <a:t> zijn: </a:t>
            </a:r>
            <a:r>
              <a:rPr lang="nl-NL" sz="800" dirty="0" err="1"/>
              <a:t>Schildersbuurt</a:t>
            </a:r>
            <a:r>
              <a:rPr lang="nl-NL" sz="800" dirty="0"/>
              <a:t>, stationsbuurt, Transvaalkwartier, bouwlust en Vrederust, Morgenstond, Moerwijk, Groente- en fruitmarkt, Laakkwartier en Spoorwijk.</a:t>
            </a:r>
          </a:p>
          <a:p>
            <a:pPr marL="0" indent="0">
              <a:lnSpc>
                <a:spcPct val="100000"/>
              </a:lnSpc>
              <a:buNone/>
            </a:pPr>
            <a:r>
              <a:rPr lang="nl-NL" sz="800" dirty="0"/>
              <a:t>Zorgkosten: gaat om kosten vergoed vanuit de basisverzekering. </a:t>
            </a:r>
          </a:p>
        </p:txBody>
      </p:sp>
    </p:spTree>
    <p:extLst>
      <p:ext uri="{BB962C8B-B14F-4D97-AF65-F5344CB8AC3E}">
        <p14:creationId xmlns:p14="http://schemas.microsoft.com/office/powerpoint/2010/main" val="3638024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E46CB5-131C-2423-489E-5BB0D249FFCE}"/>
              </a:ext>
            </a:extLst>
          </p:cNvPr>
          <p:cNvSpPr>
            <a:spLocks noGrp="1"/>
          </p:cNvSpPr>
          <p:nvPr>
            <p:ph type="title"/>
          </p:nvPr>
        </p:nvSpPr>
        <p:spPr>
          <a:xfrm>
            <a:off x="1687837" y="236932"/>
            <a:ext cx="10272000" cy="1088347"/>
          </a:xfrm>
        </p:spPr>
        <p:txBody>
          <a:bodyPr/>
          <a:lstStyle/>
          <a:p>
            <a:r>
              <a:rPr lang="nl-NL" dirty="0"/>
              <a:t>Armoederegelingen</a:t>
            </a:r>
          </a:p>
        </p:txBody>
      </p:sp>
      <p:graphicFrame>
        <p:nvGraphicFramePr>
          <p:cNvPr id="5" name="Tabel 4">
            <a:extLst>
              <a:ext uri="{FF2B5EF4-FFF2-40B4-BE49-F238E27FC236}">
                <a16:creationId xmlns:a16="http://schemas.microsoft.com/office/drawing/2014/main" id="{5A9F0AA5-889F-646B-C103-29A34E46D3CA}"/>
              </a:ext>
            </a:extLst>
          </p:cNvPr>
          <p:cNvGraphicFramePr>
            <a:graphicFrameLocks noGrp="1"/>
          </p:cNvGraphicFramePr>
          <p:nvPr>
            <p:extLst>
              <p:ext uri="{D42A27DB-BD31-4B8C-83A1-F6EECF244321}">
                <p14:modId xmlns:p14="http://schemas.microsoft.com/office/powerpoint/2010/main" val="2788889779"/>
              </p:ext>
            </p:extLst>
          </p:nvPr>
        </p:nvGraphicFramePr>
        <p:xfrm>
          <a:off x="312516" y="2329428"/>
          <a:ext cx="11647321" cy="4366833"/>
        </p:xfrm>
        <a:graphic>
          <a:graphicData uri="http://schemas.openxmlformats.org/drawingml/2006/table">
            <a:tbl>
              <a:tblPr firstRow="1" firstCol="1" bandRow="1"/>
              <a:tblGrid>
                <a:gridCol w="2705027">
                  <a:extLst>
                    <a:ext uri="{9D8B030D-6E8A-4147-A177-3AD203B41FA5}">
                      <a16:colId xmlns:a16="http://schemas.microsoft.com/office/drawing/2014/main" val="1649185135"/>
                    </a:ext>
                  </a:extLst>
                </a:gridCol>
                <a:gridCol w="1400250">
                  <a:extLst>
                    <a:ext uri="{9D8B030D-6E8A-4147-A177-3AD203B41FA5}">
                      <a16:colId xmlns:a16="http://schemas.microsoft.com/office/drawing/2014/main" val="1332766146"/>
                    </a:ext>
                  </a:extLst>
                </a:gridCol>
                <a:gridCol w="6138318">
                  <a:extLst>
                    <a:ext uri="{9D8B030D-6E8A-4147-A177-3AD203B41FA5}">
                      <a16:colId xmlns:a16="http://schemas.microsoft.com/office/drawing/2014/main" val="1561609534"/>
                    </a:ext>
                  </a:extLst>
                </a:gridCol>
                <a:gridCol w="1403726">
                  <a:extLst>
                    <a:ext uri="{9D8B030D-6E8A-4147-A177-3AD203B41FA5}">
                      <a16:colId xmlns:a16="http://schemas.microsoft.com/office/drawing/2014/main" val="2899888398"/>
                    </a:ext>
                  </a:extLst>
                </a:gridCol>
              </a:tblGrid>
              <a:tr h="435172">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nl-NL" sz="1300" dirty="0">
                          <a:effectLst/>
                          <a:latin typeface="Arial"/>
                        </a:rPr>
                        <a:t>Categorie  </a:t>
                      </a:r>
                    </a:p>
                  </a:txBody>
                  <a:tcPr marL="9525" marR="9525" marT="9525" marB="9525">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1C75BF"/>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nl-NL" sz="1300">
                          <a:effectLst/>
                          <a:latin typeface="Arial"/>
                        </a:rPr>
                        <a:t>Inkomensgrens  </a:t>
                      </a:r>
                    </a:p>
                  </a:txBody>
                  <a:tcPr marL="9525" marR="9525" marT="9525" marB="9525">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1C75BF"/>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nl-NL" sz="1300">
                          <a:effectLst/>
                          <a:latin typeface="Arial"/>
                        </a:rPr>
                        <a:t>Bedrag aan ondersteuning </a:t>
                      </a:r>
                    </a:p>
                  </a:txBody>
                  <a:tcPr marL="9525" marR="9525" marT="9525" marB="9525">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1C75BF"/>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nl-NL" sz="1300">
                          <a:effectLst/>
                          <a:latin typeface="Arial"/>
                        </a:rPr>
                        <a:t>Bereik</a:t>
                      </a:r>
                    </a:p>
                  </a:txBody>
                  <a:tcPr marL="9525" marR="9525" marT="9525" marB="9525">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1C75BF"/>
                    </a:solidFill>
                  </a:tcPr>
                </a:tc>
                <a:extLst>
                  <a:ext uri="{0D108BD9-81ED-4DB2-BD59-A6C34878D82A}">
                    <a16:rowId xmlns:a16="http://schemas.microsoft.com/office/drawing/2014/main" val="684243668"/>
                  </a:ext>
                </a:extLst>
              </a:tr>
              <a:tr h="512797">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nl-NL" sz="1300" dirty="0">
                          <a:solidFill>
                            <a:schemeClr val="tx1"/>
                          </a:solidFill>
                          <a:effectLst/>
                          <a:latin typeface="Arial"/>
                        </a:rPr>
                        <a:t>Individuele Inkomenstoeslag  </a:t>
                      </a:r>
                    </a:p>
                  </a:txBody>
                  <a:tcPr marL="9525" marR="9525" marT="9525" marB="9525">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dirty="0">
                          <a:effectLst/>
                          <a:latin typeface="Arial"/>
                        </a:rPr>
                        <a:t>&lt;110%  </a:t>
                      </a:r>
                    </a:p>
                  </a:txBody>
                  <a:tcPr marL="9525" marR="9525" marT="9525" marB="9525">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€360 tot €800 per jaar (alleenstaanden – gezin met minderjarige kinderen) </a:t>
                      </a:r>
                    </a:p>
                  </a:txBody>
                  <a:tcPr marL="9525" marR="9525" marT="9525" marB="9525">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72 %</a:t>
                      </a:r>
                    </a:p>
                  </a:txBody>
                  <a:tcPr marL="9525" marR="9525" marT="9525" marB="9525">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extLst>
                  <a:ext uri="{0D108BD9-81ED-4DB2-BD59-A6C34878D82A}">
                    <a16:rowId xmlns:a16="http://schemas.microsoft.com/office/drawing/2014/main" val="2566899682"/>
                  </a:ext>
                </a:extLst>
              </a:tr>
              <a:tr h="512797">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nl-NL" sz="1300">
                          <a:solidFill>
                            <a:schemeClr val="tx1"/>
                          </a:solidFill>
                          <a:effectLst/>
                          <a:latin typeface="Arial"/>
                        </a:rPr>
                        <a:t>Individuele Bijzondere Bijstand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Draagkracht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nl-NL" sz="1300" dirty="0">
                        <a:effectLst/>
                        <a:latin typeface="Arial"/>
                      </a:endParaRP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11 %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extLst>
                  <a:ext uri="{0D108BD9-81ED-4DB2-BD59-A6C34878D82A}">
                    <a16:rowId xmlns:a16="http://schemas.microsoft.com/office/drawing/2014/main" val="250935191"/>
                  </a:ext>
                </a:extLst>
              </a:tr>
              <a:tr h="516715">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nl-NL" sz="1300">
                          <a:solidFill>
                            <a:schemeClr val="tx1"/>
                          </a:solidFill>
                          <a:effectLst/>
                          <a:latin typeface="Arial"/>
                        </a:rPr>
                        <a:t>Ooievaarspas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&lt;130%*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dirty="0">
                          <a:effectLst/>
                          <a:latin typeface="Arial"/>
                        </a:rPr>
                        <a:t>50% korting op activiteiten op het gebied van sport, cultuur en recreatie. Voor kinderen 100% korting bij contributies.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70 %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extLst>
                  <a:ext uri="{0D108BD9-81ED-4DB2-BD59-A6C34878D82A}">
                    <a16:rowId xmlns:a16="http://schemas.microsoft.com/office/drawing/2014/main" val="1572534658"/>
                  </a:ext>
                </a:extLst>
              </a:tr>
              <a:tr h="351984">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nl-NL" sz="1300">
                          <a:solidFill>
                            <a:schemeClr val="tx1"/>
                          </a:solidFill>
                          <a:effectLst/>
                          <a:latin typeface="Arial"/>
                        </a:rPr>
                        <a:t>Gratis OV AOW+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&lt;130%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dirty="0">
                          <a:effectLst/>
                          <a:latin typeface="Arial"/>
                        </a:rPr>
                        <a:t>Abonnement HTM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dirty="0">
                          <a:effectLst/>
                          <a:latin typeface="Arial"/>
                        </a:rPr>
                        <a:t>12.000 AOW’ers</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extLst>
                  <a:ext uri="{0D108BD9-81ED-4DB2-BD59-A6C34878D82A}">
                    <a16:rowId xmlns:a16="http://schemas.microsoft.com/office/drawing/2014/main" val="2250488645"/>
                  </a:ext>
                </a:extLst>
              </a:tr>
              <a:tr h="270209">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nl-NL" sz="1300" dirty="0">
                          <a:solidFill>
                            <a:schemeClr val="tx1"/>
                          </a:solidFill>
                          <a:effectLst/>
                          <a:latin typeface="Arial"/>
                        </a:rPr>
                        <a:t>Kindpakket (Leergeld)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&lt;130%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dirty="0">
                          <a:effectLst/>
                          <a:latin typeface="Arial"/>
                        </a:rPr>
                        <a:t>Schoolspullenpas, winterkledingpas, laptop, fiets etc.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78 %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extLst>
                  <a:ext uri="{0D108BD9-81ED-4DB2-BD59-A6C34878D82A}">
                    <a16:rowId xmlns:a16="http://schemas.microsoft.com/office/drawing/2014/main" val="231395087"/>
                  </a:ext>
                </a:extLst>
              </a:tr>
              <a:tr h="1009727">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nl-NL" sz="1300" dirty="0">
                          <a:solidFill>
                            <a:schemeClr val="tx1"/>
                          </a:solidFill>
                          <a:effectLst/>
                          <a:latin typeface="Arial"/>
                        </a:rPr>
                        <a:t>Haagse zorgverzekering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&lt;150%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dirty="0">
                          <a:effectLst/>
                          <a:latin typeface="Arial"/>
                        </a:rPr>
                        <a:t>                  </a:t>
                      </a:r>
                      <a:r>
                        <a:rPr lang="nl-NL" sz="1300" u="sng" dirty="0">
                          <a:effectLst/>
                          <a:latin typeface="Arial"/>
                        </a:rPr>
                        <a:t>&lt;AOW:</a:t>
                      </a:r>
                      <a:r>
                        <a:rPr lang="nl-NL" sz="1300" dirty="0">
                          <a:effectLst/>
                          <a:latin typeface="Arial"/>
                        </a:rPr>
                        <a:t>                     </a:t>
                      </a:r>
                      <a:r>
                        <a:rPr lang="nl-NL" sz="1300" u="sng" dirty="0">
                          <a:effectLst/>
                          <a:latin typeface="Arial"/>
                        </a:rPr>
                        <a:t>AOW+</a:t>
                      </a:r>
                      <a:r>
                        <a:rPr lang="nl-NL" sz="1300" dirty="0">
                          <a:effectLst/>
                          <a:latin typeface="Arial"/>
                        </a:rPr>
                        <a:t> </a:t>
                      </a:r>
                    </a:p>
                    <a:p>
                      <a:r>
                        <a:rPr lang="nl-NL" sz="1300" dirty="0">
                          <a:effectLst/>
                          <a:latin typeface="Arial"/>
                        </a:rPr>
                        <a:t>&lt;110%     €20 per maand       €30 per maand </a:t>
                      </a:r>
                    </a:p>
                    <a:p>
                      <a:r>
                        <a:rPr lang="nl-NL" sz="1300" dirty="0">
                          <a:effectLst/>
                          <a:latin typeface="Arial"/>
                        </a:rPr>
                        <a:t>&lt;130%     €10 per maand       €10 per maand </a:t>
                      </a:r>
                    </a:p>
                    <a:p>
                      <a:r>
                        <a:rPr lang="nl-NL" sz="1300" dirty="0">
                          <a:effectLst/>
                          <a:latin typeface="Arial"/>
                        </a:rPr>
                        <a:t>&lt;150%     € 0 per maand        €  0 per maand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54 %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extLst>
                  <a:ext uri="{0D108BD9-81ED-4DB2-BD59-A6C34878D82A}">
                    <a16:rowId xmlns:a16="http://schemas.microsoft.com/office/drawing/2014/main" val="4149955134"/>
                  </a:ext>
                </a:extLst>
              </a:tr>
              <a:tr h="757432">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nl-NL" sz="1300" dirty="0">
                          <a:solidFill>
                            <a:schemeClr val="tx1"/>
                          </a:solidFill>
                          <a:effectLst/>
                          <a:latin typeface="Arial"/>
                        </a:rPr>
                        <a:t>Tegemoetkoming Chronisch zieken en gehandicapten **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a:effectLst/>
                          <a:latin typeface="Arial"/>
                        </a:rPr>
                        <a:t>&lt;150%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dirty="0">
                          <a:effectLst/>
                          <a:latin typeface="Arial"/>
                        </a:rPr>
                        <a:t>€125 per jaar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nl-NL" sz="1300" dirty="0">
                          <a:effectLst/>
                          <a:latin typeface="Arial"/>
                        </a:rPr>
                        <a:t>19 %</a:t>
                      </a:r>
                    </a:p>
                  </a:txBody>
                  <a:tcPr marL="9525" marR="9525" marT="9525" marB="9525">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697D6">
                        <a:lumMod val="20000"/>
                        <a:lumOff val="80000"/>
                      </a:srgbClr>
                    </a:solidFill>
                  </a:tcPr>
                </a:tc>
                <a:extLst>
                  <a:ext uri="{0D108BD9-81ED-4DB2-BD59-A6C34878D82A}">
                    <a16:rowId xmlns:a16="http://schemas.microsoft.com/office/drawing/2014/main" val="1937641331"/>
                  </a:ext>
                </a:extLst>
              </a:tr>
            </a:tbl>
          </a:graphicData>
        </a:graphic>
      </p:graphicFrame>
      <p:sp>
        <p:nvSpPr>
          <p:cNvPr id="7" name="Tekstvak 6">
            <a:extLst>
              <a:ext uri="{FF2B5EF4-FFF2-40B4-BE49-F238E27FC236}">
                <a16:creationId xmlns:a16="http://schemas.microsoft.com/office/drawing/2014/main" id="{DA58AC3D-A1C9-4B7B-FC4C-FF3F2077BF11}"/>
              </a:ext>
            </a:extLst>
          </p:cNvPr>
          <p:cNvSpPr txBox="1"/>
          <p:nvPr/>
        </p:nvSpPr>
        <p:spPr>
          <a:xfrm>
            <a:off x="312516" y="6482568"/>
            <a:ext cx="9780608" cy="276999"/>
          </a:xfrm>
          <a:prstGeom prst="rect">
            <a:avLst/>
          </a:prstGeom>
          <a:noFill/>
        </p:spPr>
        <p:txBody>
          <a:bodyPr wrap="square">
            <a:spAutoFit/>
          </a:bodyPr>
          <a:lstStyle/>
          <a:p>
            <a:r>
              <a:rPr lang="nl-NL" sz="1200" dirty="0"/>
              <a:t>* Bij de Ooievaarspas geldt een kraagregeling en tot 135% voor AOW’ers </a:t>
            </a:r>
            <a:endParaRPr lang="nl-NL" sz="1200" dirty="0">
              <a:cs typeface="Arial"/>
            </a:endParaRPr>
          </a:p>
        </p:txBody>
      </p:sp>
      <p:sp>
        <p:nvSpPr>
          <p:cNvPr id="9" name="Tekstvak 8">
            <a:extLst>
              <a:ext uri="{FF2B5EF4-FFF2-40B4-BE49-F238E27FC236}">
                <a16:creationId xmlns:a16="http://schemas.microsoft.com/office/drawing/2014/main" id="{D3A1D5BB-5D6F-8A3F-47FC-E3D059F5F608}"/>
              </a:ext>
            </a:extLst>
          </p:cNvPr>
          <p:cNvSpPr txBox="1"/>
          <p:nvPr/>
        </p:nvSpPr>
        <p:spPr>
          <a:xfrm>
            <a:off x="232163" y="1846691"/>
            <a:ext cx="6094070" cy="369332"/>
          </a:xfrm>
          <a:prstGeom prst="rect">
            <a:avLst/>
          </a:prstGeom>
          <a:noFill/>
        </p:spPr>
        <p:txBody>
          <a:bodyPr wrap="square">
            <a:spAutoFit/>
          </a:bodyPr>
          <a:lstStyle/>
          <a:p>
            <a:r>
              <a:rPr lang="nl-NL" sz="1800" b="0" dirty="0">
                <a:solidFill>
                  <a:schemeClr val="tx1"/>
                </a:solidFill>
              </a:rPr>
              <a:t>Verzamelbereik van </a:t>
            </a:r>
            <a:r>
              <a:rPr lang="nl-NL" sz="1800" b="0" dirty="0">
                <a:solidFill>
                  <a:schemeClr val="accent1"/>
                </a:solidFill>
              </a:rPr>
              <a:t>79%</a:t>
            </a:r>
            <a:r>
              <a:rPr lang="nl-NL" sz="1800" b="0" dirty="0">
                <a:solidFill>
                  <a:schemeClr val="tx1"/>
                </a:solidFill>
              </a:rPr>
              <a:t> = minimaal gebruik 1 regeling</a:t>
            </a:r>
            <a:endParaRPr lang="nl-NL" dirty="0"/>
          </a:p>
        </p:txBody>
      </p:sp>
    </p:spTree>
    <p:extLst>
      <p:ext uri="{BB962C8B-B14F-4D97-AF65-F5344CB8AC3E}">
        <p14:creationId xmlns:p14="http://schemas.microsoft.com/office/powerpoint/2010/main" val="4086605368"/>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03e95be-f593-41dc-b647-f46fbd6a5fa3}" enabled="1" method="Standard" siteId="{8c653938-6726-49c5-bca7-8e44a4bf2029}" removed="0"/>
</clbl:labelList>
</file>

<file path=docProps/app.xml><?xml version="1.0" encoding="utf-8"?>
<Properties xmlns="http://schemas.openxmlformats.org/officeDocument/2006/extended-properties" xmlns:vt="http://schemas.openxmlformats.org/officeDocument/2006/docPropsVTypes">
  <Template>Office Theme</Template>
  <TotalTime>10538</TotalTime>
  <Words>1508</Words>
  <Application>Microsoft Office PowerPoint</Application>
  <PresentationFormat>Breedbeeld</PresentationFormat>
  <Paragraphs>251</Paragraphs>
  <Slides>18</Slides>
  <Notes>5</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18</vt:i4>
      </vt:variant>
    </vt:vector>
  </HeadingPairs>
  <TitlesOfParts>
    <vt:vector size="22" baseType="lpstr">
      <vt:lpstr>Arial</vt:lpstr>
      <vt:lpstr>Calibri</vt:lpstr>
      <vt:lpstr>Calibri Light</vt:lpstr>
      <vt:lpstr>Kantoorthema</vt:lpstr>
      <vt:lpstr>Aanpak geldzorgen en geldproblemen  Steve Coelers &amp; Rutger Schoenmakers  </vt:lpstr>
      <vt:lpstr>Toelichting onderzoeken</vt:lpstr>
      <vt:lpstr>Armoedemonitor Huishoudens met een laag inkomen én weinig vermogen</vt:lpstr>
      <vt:lpstr>Kenmerken minimahuishoudens Inkomensbron</vt:lpstr>
      <vt:lpstr>Kenmerken minimahuishoudens Samenstelling huishouden</vt:lpstr>
      <vt:lpstr>Kenmerken minimahuishoudens Kinderen die opgroeien in armoede</vt:lpstr>
      <vt:lpstr>Kenmerken minimahuishoudens Schuldenproblematiek</vt:lpstr>
      <vt:lpstr>Kenmerken minimahuishoudens Gezondheidskenmerken</vt:lpstr>
      <vt:lpstr>Armoederegelingen</vt:lpstr>
      <vt:lpstr>Onderzoek naar niet gebruik</vt:lpstr>
      <vt:lpstr>Minima Effect Rapportage (MER)</vt:lpstr>
      <vt:lpstr>Doorrekening MER</vt:lpstr>
      <vt:lpstr>Uitkomsten MER 2022 – 2023</vt:lpstr>
      <vt:lpstr>Uitkomsten MER 2022 – 2023</vt:lpstr>
      <vt:lpstr>Coalitieakkoord</vt:lpstr>
      <vt:lpstr>Aangenomen moties in 2022 op armoede en schulden</vt:lpstr>
      <vt:lpstr>Aanpak geldzorgen en geldproblemen</vt:lpstr>
      <vt:lpstr>Financiën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Onderzoek met beleidsimpact</dc:title>
  <dc:creator>Masja Nas</dc:creator>
  <cp:lastModifiedBy>Rutger Schoenmakers</cp:lastModifiedBy>
  <cp:revision>99</cp:revision>
  <dcterms:created xsi:type="dcterms:W3CDTF">2022-09-06T07:22:49Z</dcterms:created>
  <dcterms:modified xsi:type="dcterms:W3CDTF">2023-05-09T10:50:12Z</dcterms:modified>
</cp:coreProperties>
</file>