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57" r:id="rId5"/>
    <p:sldId id="260" r:id="rId6"/>
    <p:sldId id="258" r:id="rId7"/>
    <p:sldId id="267" r:id="rId8"/>
    <p:sldId id="263" r:id="rId9"/>
    <p:sldId id="261" r:id="rId10"/>
    <p:sldId id="264" r:id="rId11"/>
    <p:sldId id="265" r:id="rId12"/>
    <p:sldId id="266" r:id="rId13"/>
    <p:sldId id="262" r:id="rId1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80B4"/>
    <a:srgbClr val="00633B"/>
    <a:srgbClr val="0063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540AF6-2498-ACF7-9BF5-B2B6A155A1A4}" v="43" dt="2025-09-17T13:18:13.628"/>
    <p1510:client id="{01CA48A4-C1BA-46E5-AB1A-5C3699B752DF}" v="1" dt="2025-09-17T12:02:59.680"/>
    <p1510:client id="{26948923-A867-E8E2-DFD9-78B0C4A224F0}" v="9" dt="2025-09-18T11:43:12.331"/>
    <p1510:client id="{737D239B-6D6A-C934-7CBD-62720BD1E592}" v="109" dt="2025-09-17T12:52:36.416"/>
    <p1510:client id="{F96183B7-DFE7-09DB-C12C-808DEFD06A51}" v="186" dt="2025-09-17T13:08:44.3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98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E52E8E-8620-4D15-B68A-73F837A04325}" type="datetimeFigureOut">
              <a:rPr lang="nl-NL" smtClean="0"/>
              <a:t>7-10-2025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960734-07B9-48F7-879F-879092C0E07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5596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960734-07B9-48F7-879F-879092C0E076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0839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16F21-9024-679C-A7DA-E57D4BC27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85A35FC-AE37-E360-CD73-CE89569265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ADD6C38-CA03-1B96-9393-259F652BA6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77A6C4C-20C2-9A5B-9814-FEBD08FEE4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960734-07B9-48F7-879F-879092C0E076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8625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960734-07B9-48F7-879F-879092C0E076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7348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960734-07B9-48F7-879F-879092C0E076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3303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FE393-49ED-F155-BC15-760CB1EF0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A834C50-864F-792C-1D7C-A06C70D460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659CE73-2D1F-CB02-CBD8-5FBB972E5C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DBC6CFF-BB2C-C646-DC74-257755C3D4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960734-07B9-48F7-879F-879092C0E076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6420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4B8A5-31FB-91C6-EA0C-AF3BAAA9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A14F00E-912A-1DBE-2621-EF376C3F4B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89412C7-EC72-7314-577E-887AE9483A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B7C3359-3D1B-846F-AC47-259437ED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960734-07B9-48F7-879F-879092C0E076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3734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28DF7-20D0-B9BC-3250-2804BA355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3918119-3A17-6C45-208F-6AF3B03AA4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ABFC44C-800D-639F-8C9A-5095489E5C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0F49BE5-5A55-D88E-7FFA-2378523AD1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960734-07B9-48F7-879F-879092C0E076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4596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960734-07B9-48F7-879F-879092C0E076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9442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7403B1-5BF7-C349-B267-3CBCCC7BF8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255" y="5050969"/>
            <a:ext cx="9144000" cy="737734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00633B"/>
                </a:solidFill>
                <a:latin typeface="Verdana"/>
                <a:cs typeface="Verdana"/>
              </a:defRPr>
            </a:lvl1pPr>
          </a:lstStyle>
          <a:p>
            <a:r>
              <a:rPr lang="nl-NL"/>
              <a:t>Titel van de presentatie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E67295C-6C7C-CA4A-B56D-F3B2FCE908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1542" y="5763379"/>
            <a:ext cx="9144000" cy="485021"/>
          </a:xfrm>
        </p:spPr>
        <p:txBody>
          <a:bodyPr>
            <a:normAutofit/>
          </a:bodyPr>
          <a:lstStyle>
            <a:lvl1pPr marL="0" indent="0" algn="l">
              <a:buNone/>
              <a:defRPr sz="2100" b="1">
                <a:latin typeface="Verdana"/>
                <a:cs typeface="Verdan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err="1"/>
              <a:t>Subkop</a:t>
            </a:r>
            <a:r>
              <a:rPr lang="nl-NL"/>
              <a:t> van de presentatie • 00-00-2019</a:t>
            </a:r>
          </a:p>
        </p:txBody>
      </p:sp>
    </p:spTree>
    <p:extLst>
      <p:ext uri="{BB962C8B-B14F-4D97-AF65-F5344CB8AC3E}">
        <p14:creationId xmlns:p14="http://schemas.microsoft.com/office/powerpoint/2010/main" val="119599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B212E4-9C63-E245-8E8F-38201A5C8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4750" y="365126"/>
            <a:ext cx="10782306" cy="982486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00633B"/>
                </a:solidFill>
                <a:latin typeface="Verdana"/>
                <a:cs typeface="Verdana"/>
              </a:defRPr>
            </a:lvl1pPr>
          </a:lstStyle>
          <a:p>
            <a:r>
              <a:rPr lang="nl-NL"/>
              <a:t>De titel van de dia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1CB257-5665-244F-B548-A3E78E3D90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750" y="1649237"/>
            <a:ext cx="10782306" cy="3593042"/>
          </a:xfrm>
        </p:spPr>
        <p:txBody>
          <a:bodyPr>
            <a:normAutofit/>
          </a:bodyPr>
          <a:lstStyle>
            <a:lvl1pPr>
              <a:defRPr sz="2000">
                <a:latin typeface="Verdana"/>
                <a:cs typeface="Verdana"/>
              </a:defRPr>
            </a:lvl1pPr>
            <a:lvl2pPr>
              <a:defRPr sz="2000">
                <a:latin typeface="Verdana"/>
                <a:cs typeface="Verdana"/>
              </a:defRPr>
            </a:lvl2pPr>
            <a:lvl3pPr>
              <a:defRPr sz="2000">
                <a:latin typeface="Verdana"/>
                <a:cs typeface="Verdana"/>
              </a:defRPr>
            </a:lvl3pPr>
            <a:lvl4pPr>
              <a:defRPr sz="2000">
                <a:latin typeface="Verdana"/>
                <a:cs typeface="Verdana"/>
              </a:defRPr>
            </a:lvl4pPr>
            <a:lvl5pPr>
              <a:defRPr sz="2000">
                <a:latin typeface="Verdana"/>
                <a:cs typeface="Verdana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26171" y="5763379"/>
            <a:ext cx="2039258" cy="71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115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3AD4213-3853-0840-8186-E8CF7AC283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5200" y="1648800"/>
            <a:ext cx="5181600" cy="3510575"/>
          </a:xfrm>
        </p:spPr>
        <p:txBody>
          <a:bodyPr>
            <a:normAutofit/>
          </a:bodyPr>
          <a:lstStyle>
            <a:lvl1pPr>
              <a:defRPr sz="2000">
                <a:latin typeface="Verdana"/>
                <a:cs typeface="Verdana"/>
              </a:defRPr>
            </a:lvl1pPr>
            <a:lvl2pPr>
              <a:defRPr sz="2000">
                <a:latin typeface="Verdana"/>
                <a:cs typeface="Verdana"/>
              </a:defRPr>
            </a:lvl2pPr>
            <a:lvl3pPr>
              <a:defRPr sz="2000">
                <a:latin typeface="Verdana"/>
                <a:cs typeface="Verdana"/>
              </a:defRPr>
            </a:lvl3pPr>
            <a:lvl4pPr>
              <a:defRPr sz="2000">
                <a:latin typeface="Verdana"/>
                <a:cs typeface="Verdana"/>
              </a:defRPr>
            </a:lvl4pPr>
            <a:lvl5pPr>
              <a:defRPr sz="2000">
                <a:latin typeface="Verdana"/>
                <a:cs typeface="Verdana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DC6C451-CF4C-524E-9B64-432D1B13DE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01644" y="1654092"/>
            <a:ext cx="5181600" cy="3510575"/>
          </a:xfrm>
        </p:spPr>
        <p:txBody>
          <a:bodyPr>
            <a:normAutofit/>
          </a:bodyPr>
          <a:lstStyle>
            <a:lvl1pPr>
              <a:defRPr sz="2000">
                <a:latin typeface="Verdana"/>
                <a:cs typeface="Verdana"/>
              </a:defRPr>
            </a:lvl1pPr>
            <a:lvl2pPr>
              <a:defRPr sz="2000">
                <a:latin typeface="Verdana"/>
                <a:cs typeface="Verdana"/>
              </a:defRPr>
            </a:lvl2pPr>
            <a:lvl3pPr>
              <a:defRPr sz="2000">
                <a:latin typeface="Verdana"/>
                <a:cs typeface="Verdana"/>
              </a:defRPr>
            </a:lvl3pPr>
            <a:lvl4pPr>
              <a:defRPr sz="2000">
                <a:latin typeface="Verdana"/>
                <a:cs typeface="Verdana"/>
              </a:defRPr>
            </a:lvl4pPr>
            <a:lvl5pPr>
              <a:defRPr sz="2000">
                <a:latin typeface="Verdana"/>
                <a:cs typeface="Verdana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C4F9215B-B19D-684A-803F-842F3843E3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4750" y="405884"/>
            <a:ext cx="10515600" cy="905377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00633B"/>
                </a:solidFill>
                <a:latin typeface="Verdana"/>
                <a:cs typeface="Verdana"/>
              </a:defRPr>
            </a:lvl1pPr>
          </a:lstStyle>
          <a:p>
            <a:r>
              <a:rPr lang="nl-NL"/>
              <a:t>De titel van de dia</a:t>
            </a:r>
          </a:p>
        </p:txBody>
      </p:sp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26171" y="5763379"/>
            <a:ext cx="2039258" cy="71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77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251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angepaste indeling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178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285161D-0DF9-6548-9F77-8576B177A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697F9AC-62ED-C44C-94C8-EB21CBB28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796513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toren-oude-raadhui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124" cy="68580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72F84A0-29BF-5841-9AD8-FEE1E7E4B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40480"/>
            <a:ext cx="12192000" cy="3017520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598713" y="5394512"/>
            <a:ext cx="11800636" cy="737734"/>
          </a:xfrm>
        </p:spPr>
        <p:txBody>
          <a:bodyPr>
            <a:normAutofit fontScale="90000"/>
          </a:bodyPr>
          <a:lstStyle/>
          <a:p>
            <a:r>
              <a:rPr lang="nl-NL"/>
              <a:t>Tussenevaluatie Beleidsplan Ruimtelijke Adaptatie en Groenbeleidsplan</a:t>
            </a:r>
          </a:p>
        </p:txBody>
      </p:sp>
      <p:sp>
        <p:nvSpPr>
          <p:cNvPr id="5" name="Subtitel 4"/>
          <p:cNvSpPr>
            <a:spLocks noGrp="1"/>
          </p:cNvSpPr>
          <p:nvPr>
            <p:ph type="subTitle" idx="1"/>
          </p:nvPr>
        </p:nvSpPr>
        <p:spPr>
          <a:xfrm>
            <a:off x="598713" y="6234608"/>
            <a:ext cx="9144000" cy="485021"/>
          </a:xfrm>
        </p:spPr>
        <p:txBody>
          <a:bodyPr/>
          <a:lstStyle/>
          <a:p>
            <a:r>
              <a:rPr lang="nl-NL"/>
              <a:t>Commissie Economie &amp; Ruimte – 24 september 2025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6171" y="5999404"/>
            <a:ext cx="2039258" cy="71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50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B1C0B-0A8E-92AF-6442-FD16E084B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4C343366-E8EB-AB56-A304-08FD5888B69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Focus tot en met 2027/2028</a:t>
            </a:r>
            <a:endParaRPr lang="en-US"/>
          </a:p>
          <a:p>
            <a:endParaRPr lang="nl-NL">
              <a:ea typeface="Verdana"/>
            </a:endParaRPr>
          </a:p>
          <a:p>
            <a:r>
              <a:rPr lang="nl-NL"/>
              <a:t>Tijdspad nieuw beleid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5EE07F4-775F-C335-C0AF-C168FE414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Vervolg</a:t>
            </a:r>
          </a:p>
        </p:txBody>
      </p:sp>
    </p:spTree>
    <p:extLst>
      <p:ext uri="{BB962C8B-B14F-4D97-AF65-F5344CB8AC3E}">
        <p14:creationId xmlns:p14="http://schemas.microsoft.com/office/powerpoint/2010/main" val="2744652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fbeelding 16" descr="toren-oude-raadhui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87261" y="0"/>
            <a:ext cx="12187124" cy="6858000"/>
          </a:xfrm>
          <a:prstGeom prst="rect">
            <a:avLst/>
          </a:prstGeom>
        </p:spPr>
      </p:pic>
      <p:pic>
        <p:nvPicPr>
          <p:cNvPr id="18" name="Afbeelding 17" descr="inhoudA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6694" y="0"/>
            <a:ext cx="12180627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3753492" y="519896"/>
            <a:ext cx="77418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>
                <a:solidFill>
                  <a:srgbClr val="00633B"/>
                </a:solidFill>
                <a:latin typeface="Verdana"/>
                <a:cs typeface="Verdana"/>
              </a:rPr>
              <a:t>Inhoudsopgave</a:t>
            </a:r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6171" y="5763379"/>
            <a:ext cx="2039258" cy="713740"/>
          </a:xfrm>
          <a:prstGeom prst="rect">
            <a:avLst/>
          </a:prstGeom>
        </p:spPr>
      </p:pic>
      <p:sp>
        <p:nvSpPr>
          <p:cNvPr id="16" name="Tekstvak 15">
            <a:extLst>
              <a:ext uri="{FF2B5EF4-FFF2-40B4-BE49-F238E27FC236}">
                <a16:creationId xmlns:a16="http://schemas.microsoft.com/office/drawing/2014/main" id="{0F918F0E-514E-AF43-B277-380E0A3BDACF}"/>
              </a:ext>
            </a:extLst>
          </p:cNvPr>
          <p:cNvSpPr txBox="1"/>
          <p:nvPr/>
        </p:nvSpPr>
        <p:spPr>
          <a:xfrm>
            <a:off x="4095127" y="1554363"/>
            <a:ext cx="6837180" cy="27876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2"/>
              </a:buClr>
              <a:buAutoNum type="arabicPlain"/>
            </a:pPr>
            <a:r>
              <a:rPr lang="nl-NL" sz="2400" b="1">
                <a:solidFill>
                  <a:srgbClr val="1780B4"/>
                </a:solidFill>
                <a:latin typeface="Verdana"/>
              </a:rPr>
              <a:t>Aanloop</a:t>
            </a:r>
            <a:endParaRPr lang="en-US"/>
          </a:p>
          <a:p>
            <a:pPr marL="457200" indent="-457200">
              <a:lnSpc>
                <a:spcPct val="150000"/>
              </a:lnSpc>
              <a:buClr>
                <a:schemeClr val="accent2"/>
              </a:buClr>
              <a:buAutoNum type="arabicPlain"/>
            </a:pPr>
            <a:r>
              <a:rPr lang="nl-NL" sz="2400" b="1">
                <a:solidFill>
                  <a:srgbClr val="1780B4"/>
                </a:solidFill>
                <a:latin typeface="Verdana"/>
                <a:ea typeface="Verdana"/>
                <a:cs typeface="Verdana"/>
              </a:rPr>
              <a:t>Aanpak</a:t>
            </a:r>
          </a:p>
          <a:p>
            <a:pPr marL="457200" indent="-457200">
              <a:lnSpc>
                <a:spcPct val="150000"/>
              </a:lnSpc>
              <a:buClr>
                <a:schemeClr val="accent2"/>
              </a:buClr>
              <a:buAutoNum type="arabicPlain"/>
            </a:pPr>
            <a:r>
              <a:rPr lang="nl-NL" sz="2400" b="1">
                <a:solidFill>
                  <a:srgbClr val="1780B4"/>
                </a:solidFill>
                <a:latin typeface="Verdana"/>
                <a:cs typeface="Verdana"/>
              </a:rPr>
              <a:t>Conclusie</a:t>
            </a:r>
            <a:endParaRPr lang="nl-NL" sz="2400" b="1">
              <a:solidFill>
                <a:srgbClr val="1780B4"/>
              </a:solidFill>
              <a:latin typeface="Verdana"/>
              <a:ea typeface="Verdana"/>
              <a:cs typeface="Verdana"/>
            </a:endParaRPr>
          </a:p>
          <a:p>
            <a:pPr marL="457200" indent="-457200">
              <a:lnSpc>
                <a:spcPct val="150000"/>
              </a:lnSpc>
              <a:buClr>
                <a:schemeClr val="accent2"/>
              </a:buClr>
              <a:buAutoNum type="arabicPlain"/>
            </a:pPr>
            <a:r>
              <a:rPr lang="nl-NL" sz="2400" b="1">
                <a:solidFill>
                  <a:srgbClr val="1780B4"/>
                </a:solidFill>
                <a:latin typeface="Verdana"/>
                <a:cs typeface="Verdana"/>
              </a:rPr>
              <a:t>Indicatoren</a:t>
            </a:r>
            <a:endParaRPr lang="nl-NL" sz="2400" b="1">
              <a:solidFill>
                <a:srgbClr val="1780B4"/>
              </a:solidFill>
              <a:latin typeface="Verdana"/>
              <a:ea typeface="Verdana"/>
              <a:cs typeface="Verdana"/>
            </a:endParaRPr>
          </a:p>
          <a:p>
            <a:pPr marL="457200" indent="-457200">
              <a:lnSpc>
                <a:spcPct val="150000"/>
              </a:lnSpc>
              <a:buClr>
                <a:schemeClr val="accent2"/>
              </a:buClr>
              <a:buAutoNum type="arabicPlain"/>
            </a:pPr>
            <a:r>
              <a:rPr lang="nl-NL" sz="2400" b="1">
                <a:solidFill>
                  <a:srgbClr val="1780B4"/>
                </a:solidFill>
                <a:latin typeface="Verdana"/>
                <a:cs typeface="Verdana"/>
              </a:rPr>
              <a:t>Vervolg</a:t>
            </a:r>
            <a:endParaRPr lang="nl-NL" sz="2400" b="1">
              <a:solidFill>
                <a:srgbClr val="1780B4"/>
              </a:solidFill>
              <a:latin typeface="Verdana"/>
              <a:ea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373792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EE2B9B0-2E71-C5B3-1306-EC6E0643FB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6324" y="-114062"/>
            <a:ext cx="3625677" cy="510282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ACA13773-EF5D-B8A4-5219-227C48739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5349" y="3856006"/>
            <a:ext cx="4667867" cy="328442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Aanloop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54750" y="1711020"/>
            <a:ext cx="10782306" cy="495273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Beleidsplan Ruimtelijke Adaptatie</a:t>
            </a:r>
          </a:p>
          <a:p>
            <a:pPr lvl="1"/>
            <a:r>
              <a:rPr lang="nl-NL">
                <a:ea typeface="Verdana"/>
              </a:rPr>
              <a:t>Januari 2022</a:t>
            </a:r>
          </a:p>
          <a:p>
            <a:pPr lvl="1"/>
            <a:r>
              <a:rPr lang="nl-NL">
                <a:ea typeface="Verdana"/>
              </a:rPr>
              <a:t>Evaluatie in </a:t>
            </a:r>
            <a:r>
              <a:rPr lang="nl-NL" err="1">
                <a:ea typeface="Verdana"/>
              </a:rPr>
              <a:t>Bestuursprogramma</a:t>
            </a:r>
            <a:r>
              <a:rPr lang="nl-NL">
                <a:ea typeface="Verdana"/>
              </a:rPr>
              <a:t> </a:t>
            </a:r>
          </a:p>
          <a:p>
            <a:pPr lvl="1"/>
            <a:r>
              <a:rPr lang="nl-NL">
                <a:ea typeface="Verdana"/>
              </a:rPr>
              <a:t>9 ambities</a:t>
            </a:r>
          </a:p>
          <a:p>
            <a:endParaRPr lang="nl-NL"/>
          </a:p>
          <a:p>
            <a:r>
              <a:rPr lang="nl-NL"/>
              <a:t>Groenbeleidsplan </a:t>
            </a:r>
            <a:endParaRPr lang="nl-NL">
              <a:ea typeface="Verdana"/>
            </a:endParaRPr>
          </a:p>
          <a:p>
            <a:pPr lvl="1"/>
            <a:r>
              <a:rPr lang="nl-NL">
                <a:ea typeface="Verdana"/>
              </a:rPr>
              <a:t>Januari 2023, inclusief evaluatie</a:t>
            </a:r>
          </a:p>
          <a:p>
            <a:pPr lvl="1"/>
            <a:r>
              <a:rPr lang="nl-NL"/>
              <a:t>3 speerpunten</a:t>
            </a:r>
            <a:endParaRPr lang="nl-NL">
              <a:ea typeface="Verdana"/>
            </a:endParaRPr>
          </a:p>
          <a:p>
            <a:pPr lvl="1"/>
            <a:endParaRPr lang="nl-NL"/>
          </a:p>
          <a:p>
            <a:endParaRPr lang="nl-NL">
              <a:ea typeface="Verdana"/>
            </a:endParaRP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6555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0D547-5B6E-51E7-FC52-A8B1AAB7A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58817E-93F5-C586-93F2-E0E5D9C23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Aanpak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CAAF406-2533-F8AB-8FB3-5A139AFFF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750" y="1649236"/>
            <a:ext cx="10782306" cy="495273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err="1"/>
              <a:t>Datagedreven</a:t>
            </a:r>
            <a:r>
              <a:rPr lang="nl-NL"/>
              <a:t> werken</a:t>
            </a:r>
            <a:endParaRPr lang="en-US"/>
          </a:p>
          <a:p>
            <a:endParaRPr lang="nl-NL"/>
          </a:p>
          <a:p>
            <a:r>
              <a:rPr lang="nl-NL" err="1"/>
              <a:t>Budgetgestuurd</a:t>
            </a:r>
            <a:endParaRPr lang="nl-NL" err="1">
              <a:ea typeface="Verdana"/>
            </a:endParaRPr>
          </a:p>
          <a:p>
            <a:endParaRPr lang="nl-NL">
              <a:ea typeface="Verdana"/>
            </a:endParaRPr>
          </a:p>
          <a:p>
            <a:r>
              <a:rPr lang="nl-NL">
                <a:ea typeface="Verdana"/>
              </a:rPr>
              <a:t>Rhenen Spreekt</a:t>
            </a:r>
          </a:p>
          <a:p>
            <a:endParaRPr lang="nl-NL">
              <a:ea typeface="Verdana"/>
            </a:endParaRPr>
          </a:p>
          <a:p>
            <a:r>
              <a:rPr lang="nl-NL">
                <a:ea typeface="Verdana"/>
              </a:rPr>
              <a:t>Stoplicht systeem</a:t>
            </a:r>
          </a:p>
        </p:txBody>
      </p:sp>
    </p:spTree>
    <p:extLst>
      <p:ext uri="{BB962C8B-B14F-4D97-AF65-F5344CB8AC3E}">
        <p14:creationId xmlns:p14="http://schemas.microsoft.com/office/powerpoint/2010/main" val="3268837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57CA8-C648-A79D-D301-B12722CD9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5094ADB-6D52-8AF4-EF5E-2F0E2353D6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3" t="17026" r="7626" b="14149"/>
          <a:stretch>
            <a:fillRect/>
          </a:stretch>
        </p:blipFill>
        <p:spPr>
          <a:xfrm>
            <a:off x="5634681" y="1559140"/>
            <a:ext cx="6554743" cy="2956572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186A867C-6CB9-1A27-1457-D877E8986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Conclusie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2EF0668-CF2F-58A6-AB3C-1D00611422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3461" y="1857880"/>
            <a:ext cx="4891186" cy="3414915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1">
              <a:buFont typeface="Arial"/>
              <a:buChar char="•"/>
            </a:pPr>
            <a:r>
              <a:rPr lang="nl-NL">
                <a:ea typeface="Verdana"/>
              </a:rPr>
              <a:t>Groen: uitgevoerd of gepland</a:t>
            </a:r>
            <a:endParaRPr lang="en-US"/>
          </a:p>
          <a:p>
            <a:pPr marL="457200" lvl="1" indent="0">
              <a:buNone/>
            </a:pPr>
            <a:endParaRPr lang="nl-NL">
              <a:ea typeface="Verdana"/>
            </a:endParaRPr>
          </a:p>
          <a:p>
            <a:pPr lvl="1">
              <a:buFont typeface="Arial"/>
              <a:buChar char="•"/>
            </a:pPr>
            <a:r>
              <a:rPr lang="nl-NL">
                <a:ea typeface="Verdana"/>
              </a:rPr>
              <a:t>Oranje: deels uitgevoerd, vertraagd of lopend</a:t>
            </a:r>
          </a:p>
          <a:p>
            <a:pPr lvl="1">
              <a:buFont typeface="Arial"/>
              <a:buChar char="•"/>
            </a:pPr>
            <a:endParaRPr lang="nl-NL">
              <a:ea typeface="Verdana"/>
            </a:endParaRPr>
          </a:p>
          <a:p>
            <a:pPr lvl="1">
              <a:buFont typeface="Arial"/>
              <a:buChar char="•"/>
            </a:pPr>
            <a:r>
              <a:rPr lang="nl-NL">
                <a:ea typeface="Verdana"/>
              </a:rPr>
              <a:t>Rood: niet uitgevoerd of niet gepland</a:t>
            </a:r>
          </a:p>
          <a:p>
            <a:endParaRPr lang="nl-NL">
              <a:ea typeface="Verdana"/>
            </a:endParaRPr>
          </a:p>
          <a:p>
            <a:endParaRPr lang="nl-NL">
              <a:ea typeface="Verdana"/>
            </a:endParaRPr>
          </a:p>
          <a:p>
            <a:endParaRPr lang="nl-NL">
              <a:ea typeface="Verdana"/>
            </a:endParaRPr>
          </a:p>
          <a:p>
            <a:endParaRPr lang="nl-NL"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244894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6EFCB-9A7C-9F1E-189B-7EA5AEEA17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631165D-1D7E-B721-C7AC-261B933CF9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5200" y="1648800"/>
            <a:ext cx="7757280" cy="351057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Overkoepelend: 3-30-300 regel</a:t>
            </a:r>
          </a:p>
          <a:p>
            <a:pPr lvl="1"/>
            <a:r>
              <a:rPr lang="nl-NL"/>
              <a:t>3 volwassen bomen zichtbaar vanuit elk gebouw</a:t>
            </a:r>
          </a:p>
          <a:p>
            <a:pPr lvl="1"/>
            <a:r>
              <a:rPr lang="nl-NL"/>
              <a:t>30% boomkroon bedekking per buurt</a:t>
            </a:r>
          </a:p>
          <a:p>
            <a:pPr lvl="1"/>
            <a:r>
              <a:rPr lang="nl-NL"/>
              <a:t>300 meter lopen naar de dichtstbijzijnde koele verblijfplek</a:t>
            </a:r>
          </a:p>
          <a:p>
            <a:endParaRPr lang="nl-NL"/>
          </a:p>
          <a:p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442E634-C06E-04D8-8F2D-2A744D4A9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Indicatoren</a:t>
            </a:r>
          </a:p>
        </p:txBody>
      </p:sp>
    </p:spTree>
    <p:extLst>
      <p:ext uri="{BB962C8B-B14F-4D97-AF65-F5344CB8AC3E}">
        <p14:creationId xmlns:p14="http://schemas.microsoft.com/office/powerpoint/2010/main" val="2392487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8CB16-6D69-68C5-AD1C-543BF51CD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1A0AA0BC-A53B-805D-D095-1F504D67239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  <a:p>
            <a:endParaRPr lang="nl-NL"/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CEFD0D7-F649-79A9-B5D4-9208C0C12E6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731AED6-6CDA-F06F-26AF-B5E4FC28A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750" y="0"/>
            <a:ext cx="10515600" cy="905377"/>
          </a:xfrm>
        </p:spPr>
        <p:txBody>
          <a:bodyPr>
            <a:normAutofit/>
          </a:bodyPr>
          <a:lstStyle/>
          <a:p>
            <a:r>
              <a:rPr lang="nl-NL"/>
              <a:t>3 volwassen bomen zichtbaar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FFC2E63-D4F6-E03B-4EA6-6C2385AC0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03516"/>
            <a:ext cx="12192000" cy="605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1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4B1D7-DCA3-2F96-3B1F-D31184146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95594AE6-9587-D2FD-B359-F42B4977844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  <a:p>
            <a:endParaRPr lang="nl-NL"/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A4DAE46-AA40-5CC0-0337-1B5D03B1475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7A2F58B-338B-3E85-44D5-F9F06C6EF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200" y="-28560"/>
            <a:ext cx="10515600" cy="905377"/>
          </a:xfrm>
        </p:spPr>
        <p:txBody>
          <a:bodyPr/>
          <a:lstStyle/>
          <a:p>
            <a:r>
              <a:rPr lang="nl-NL"/>
              <a:t>30% boomkroonbedekking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E7B870D-EDE2-C007-758F-85302FF3D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" y="782805"/>
            <a:ext cx="12192000" cy="607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905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31C2D-02FF-7057-EFB0-27EBC152F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044235EC-569E-AA4E-254E-1C2EA164656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  <a:p>
            <a:endParaRPr lang="nl-NL"/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6D703EA-688E-EFA1-6FF5-8B23DD6ACF9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59A4417-3E62-DF77-13DB-5589AFC0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750" y="-49825"/>
            <a:ext cx="10515600" cy="905377"/>
          </a:xfrm>
        </p:spPr>
        <p:txBody>
          <a:bodyPr/>
          <a:lstStyle/>
          <a:p>
            <a:r>
              <a:rPr lang="nl-NL"/>
              <a:t>300 meter naar koele plek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4D84458-3CFB-51E5-A823-4E548905D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75886"/>
            <a:ext cx="12192000" cy="608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0286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Gemeente Rhenen kleurenpallet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780B3"/>
      </a:accent1>
      <a:accent2>
        <a:srgbClr val="00633B"/>
      </a:accent2>
      <a:accent3>
        <a:srgbClr val="8DBE23"/>
      </a:accent3>
      <a:accent4>
        <a:srgbClr val="E26323"/>
      </a:accent4>
      <a:accent5>
        <a:srgbClr val="17375D"/>
      </a:accent5>
      <a:accent6>
        <a:srgbClr val="FEFB00"/>
      </a:accent6>
      <a:hlink>
        <a:srgbClr val="FF2600"/>
      </a:hlink>
      <a:folHlink>
        <a:srgbClr val="00FCFF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D4D4206F3639F418AD381DEF6373407" ma:contentTypeVersion="15" ma:contentTypeDescription="Een nieuw document maken." ma:contentTypeScope="" ma:versionID="29f4b697e703f93fa88698b1379d8ef0">
  <xsd:schema xmlns:xsd="http://www.w3.org/2001/XMLSchema" xmlns:xs="http://www.w3.org/2001/XMLSchema" xmlns:p="http://schemas.microsoft.com/office/2006/metadata/properties" xmlns:ns2="29e14bd9-66c7-4eed-8d85-f4c6a54da25a" xmlns:ns3="faf0cd24-fff4-4b90-bcca-9273591c5fe0" targetNamespace="http://schemas.microsoft.com/office/2006/metadata/properties" ma:root="true" ma:fieldsID="d5c864b26e5b060114624cc3ce530717" ns2:_="" ns3:_="">
    <xsd:import namespace="29e14bd9-66c7-4eed-8d85-f4c6a54da25a"/>
    <xsd:import namespace="faf0cd24-fff4-4b90-bcca-9273591c5f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e14bd9-66c7-4eed-8d85-f4c6a54da2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Afbeeldingtags" ma:readOnly="false" ma:fieldId="{5cf76f15-5ced-4ddc-b409-7134ff3c332f}" ma:taxonomyMulti="true" ma:sspId="cd69a305-5125-47a5-95ea-55e6291bd6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f0cd24-fff4-4b90-bcca-9273591c5fe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987ac8e4-a3c2-4423-9584-59b8e92a2461}" ma:internalName="TaxCatchAll" ma:showField="CatchAllData" ma:web="faf0cd24-fff4-4b90-bcca-9273591c5f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f0cd24-fff4-4b90-bcca-9273591c5fe0" xsi:nil="true"/>
    <lcf76f155ced4ddcb4097134ff3c332f xmlns="29e14bd9-66c7-4eed-8d85-f4c6a54da25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7D00196-DDB2-4BFE-8225-59ED6A792BFB}">
  <ds:schemaRefs>
    <ds:schemaRef ds:uri="29e14bd9-66c7-4eed-8d85-f4c6a54da25a"/>
    <ds:schemaRef ds:uri="faf0cd24-fff4-4b90-bcca-9273591c5fe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75AFA14-D339-4DC3-A0BB-AAD5EDC64FA2}">
  <ds:schemaRefs>
    <ds:schemaRef ds:uri="http://purl.org/dc/dcmitype/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faf0cd24-fff4-4b90-bcca-9273591c5fe0"/>
    <ds:schemaRef ds:uri="http://schemas.microsoft.com/office/infopath/2007/PartnerControls"/>
    <ds:schemaRef ds:uri="29e14bd9-66c7-4eed-8d85-f4c6a54da25a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2657A1B-27B6-4DE1-8CC7-370BB52A6BD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Microsoft Office PowerPoint</Application>
  <PresentationFormat>Breedbeeld</PresentationFormat>
  <Paragraphs>54</Paragraphs>
  <Slides>10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Verdana</vt:lpstr>
      <vt:lpstr>Kantoorthema</vt:lpstr>
      <vt:lpstr>Tussenevaluatie Beleidsplan Ruimtelijke Adaptatie en Groenbeleidsplan</vt:lpstr>
      <vt:lpstr>PowerPoint-presentatie</vt:lpstr>
      <vt:lpstr>Aanloop</vt:lpstr>
      <vt:lpstr>Aanpak</vt:lpstr>
      <vt:lpstr>Conclusie</vt:lpstr>
      <vt:lpstr>Indicatoren</vt:lpstr>
      <vt:lpstr>3 volwassen bomen zichtbaar</vt:lpstr>
      <vt:lpstr>30% boomkroonbedekking</vt:lpstr>
      <vt:lpstr>300 meter naar koele plek</vt:lpstr>
      <vt:lpstr>Vervolg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Martijn Okker</dc:creator>
  <cp:lastModifiedBy>Kim Koopman</cp:lastModifiedBy>
  <cp:revision>1</cp:revision>
  <dcterms:created xsi:type="dcterms:W3CDTF">2019-08-29T06:52:47Z</dcterms:created>
  <dcterms:modified xsi:type="dcterms:W3CDTF">2025-10-07T10:59:14Z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0x010100BD4D4206F3639F418AD381DEF6373407</vt:lpwstr>
  </property>
  <property fmtid="{D5CDD505-2E9C-101B-9397-08002B2CF9AE}" pid="3" name="MediaServiceImageTags">
    <vt:lpwstr/>
  </property>
</Properties>
</file>