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3"/>
  </p:notesMasterIdLst>
  <p:sldIdLst>
    <p:sldId id="256" r:id="rId5"/>
    <p:sldId id="262" r:id="rId6"/>
    <p:sldId id="277" r:id="rId7"/>
    <p:sldId id="273" r:id="rId8"/>
    <p:sldId id="274" r:id="rId9"/>
    <p:sldId id="275" r:id="rId10"/>
    <p:sldId id="276" r:id="rId11"/>
    <p:sldId id="272" r:id="rId12"/>
  </p:sldIdLst>
  <p:sldSz cx="12192000" cy="6858000"/>
  <p:notesSz cx="6858000" cy="9144000"/>
  <p:embeddedFontLst>
    <p:embeddedFont>
      <p:font typeface="Merriweather" panose="00000500000000000000" pitchFamily="2" charset="0"/>
      <p:regular r:id="rId14"/>
      <p:bold r:id="rId15"/>
      <p:italic r:id="rId16"/>
      <p:boldItalic r:id="rId17"/>
    </p:embeddedFont>
    <p:embeddedFont>
      <p:font typeface="Roboto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88BF"/>
    <a:srgbClr val="96C0E8"/>
    <a:srgbClr val="90A4B9"/>
    <a:srgbClr val="8BBFC2"/>
    <a:srgbClr val="E09592"/>
    <a:srgbClr val="7C87A3"/>
    <a:srgbClr val="000000"/>
    <a:srgbClr val="FFFFFF"/>
    <a:srgbClr val="E6E7E8"/>
    <a:srgbClr val="363B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04" autoAdjust="0"/>
  </p:normalViewPr>
  <p:slideViewPr>
    <p:cSldViewPr snapToGrid="0" showGuides="1">
      <p:cViewPr varScale="1">
        <p:scale>
          <a:sx n="64" d="100"/>
          <a:sy n="64" d="100"/>
        </p:scale>
        <p:origin x="712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1767E-FEAF-41C3-B02F-5ACBF035D105}" type="datetimeFigureOut">
              <a:rPr lang="nl-NL" smtClean="0"/>
              <a:t>3-10-2024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12376-33A5-4F13-9B38-F78FCB35B49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8685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12376-33A5-4F13-9B38-F78FCB35B496}" type="slidenum">
              <a:rPr lang="nl-NL" smtClean="0"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57661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12376-33A5-4F13-9B38-F78FCB35B496}" type="slidenum">
              <a:rPr lang="nl-NL" smtClean="0"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25256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12376-33A5-4F13-9B38-F78FCB35B496}" type="slidenum">
              <a:rPr lang="nl-NL" smtClean="0"/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24266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12376-33A5-4F13-9B38-F78FCB35B496}" type="slidenum">
              <a:rPr lang="nl-NL" smtClean="0"/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5517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12376-33A5-4F13-9B38-F78FCB35B496}" type="slidenum">
              <a:rPr lang="nl-NL" smtClean="0"/>
              <a:t>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7328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12376-33A5-4F13-9B38-F78FCB35B496}" type="slidenum">
              <a:rPr lang="nl-NL" smtClean="0"/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6274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oresearch.nl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ioresearch.n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ioresearch.nl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dia -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786E92F7-6BAB-42D0-B77D-F3343465E19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91399" y="1"/>
            <a:ext cx="4800219" cy="5328000"/>
          </a:xfrm>
          <a:custGeom>
            <a:avLst/>
            <a:gdLst>
              <a:gd name="connsiteX0" fmla="*/ 0 w 4800219"/>
              <a:gd name="connsiteY0" fmla="*/ 0 h 5328000"/>
              <a:gd name="connsiteX1" fmla="*/ 4800219 w 4800219"/>
              <a:gd name="connsiteY1" fmla="*/ 0 h 5328000"/>
              <a:gd name="connsiteX2" fmla="*/ 4800219 w 4800219"/>
              <a:gd name="connsiteY2" fmla="*/ 5328000 h 5328000"/>
              <a:gd name="connsiteX3" fmla="*/ 368301 w 4800219"/>
              <a:gd name="connsiteY3" fmla="*/ 5328000 h 5328000"/>
              <a:gd name="connsiteX4" fmla="*/ 368301 w 4800219"/>
              <a:gd name="connsiteY4" fmla="*/ 388620 h 5328000"/>
              <a:gd name="connsiteX5" fmla="*/ 0 w 4800219"/>
              <a:gd name="connsiteY5" fmla="*/ 388620 h 53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00219" h="5328000">
                <a:moveTo>
                  <a:pt x="0" y="0"/>
                </a:moveTo>
                <a:lnTo>
                  <a:pt x="4800219" y="0"/>
                </a:lnTo>
                <a:lnTo>
                  <a:pt x="4800219" y="5328000"/>
                </a:lnTo>
                <a:lnTo>
                  <a:pt x="368301" y="5328000"/>
                </a:lnTo>
                <a:lnTo>
                  <a:pt x="368301" y="388620"/>
                </a:lnTo>
                <a:lnTo>
                  <a:pt x="0" y="38862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tIns="324000">
            <a:noAutofit/>
          </a:bodyPr>
          <a:lstStyle>
            <a:lvl1pPr marL="0" indent="0" algn="ctr">
              <a:buNone/>
              <a:defRPr>
                <a:solidFill>
                  <a:schemeClr val="bg2">
                    <a:lumMod val="85000"/>
                  </a:schemeClr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C29D80C-D65C-4EC1-9360-5F59359AED8D}"/>
              </a:ext>
            </a:extLst>
          </p:cNvPr>
          <p:cNvSpPr/>
          <p:nvPr userDrawn="1"/>
        </p:nvSpPr>
        <p:spPr>
          <a:xfrm>
            <a:off x="0" y="0"/>
            <a:ext cx="7759700" cy="5328000"/>
          </a:xfrm>
          <a:custGeom>
            <a:avLst/>
            <a:gdLst>
              <a:gd name="connsiteX0" fmla="*/ 0 w 7747000"/>
              <a:gd name="connsiteY0" fmla="*/ 0 h 5321300"/>
              <a:gd name="connsiteX1" fmla="*/ 7379494 w 7747000"/>
              <a:gd name="connsiteY1" fmla="*/ 0 h 5321300"/>
              <a:gd name="connsiteX2" fmla="*/ 7379494 w 7747000"/>
              <a:gd name="connsiteY2" fmla="*/ 385762 h 5321300"/>
              <a:gd name="connsiteX3" fmla="*/ 7747000 w 7747000"/>
              <a:gd name="connsiteY3" fmla="*/ 385762 h 5321300"/>
              <a:gd name="connsiteX4" fmla="*/ 7747000 w 7747000"/>
              <a:gd name="connsiteY4" fmla="*/ 5321300 h 5321300"/>
              <a:gd name="connsiteX5" fmla="*/ 0 w 7747000"/>
              <a:gd name="connsiteY5" fmla="*/ 532130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47000" h="5321300">
                <a:moveTo>
                  <a:pt x="0" y="0"/>
                </a:moveTo>
                <a:lnTo>
                  <a:pt x="7379494" y="0"/>
                </a:lnTo>
                <a:lnTo>
                  <a:pt x="7379494" y="385762"/>
                </a:lnTo>
                <a:lnTo>
                  <a:pt x="7747000" y="385762"/>
                </a:lnTo>
                <a:lnTo>
                  <a:pt x="7747000" y="5321300"/>
                </a:lnTo>
                <a:lnTo>
                  <a:pt x="0" y="5321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35654C-806B-4678-9BEC-3C2062F2E302}"/>
              </a:ext>
            </a:extLst>
          </p:cNvPr>
          <p:cNvCxnSpPr>
            <a:cxnSpLocks/>
          </p:cNvCxnSpPr>
          <p:nvPr userDrawn="1"/>
        </p:nvCxnSpPr>
        <p:spPr>
          <a:xfrm>
            <a:off x="766763" y="904876"/>
            <a:ext cx="535781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A7A1225-D0B7-4188-BF77-3D1EB9F6F1D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6763" y="995455"/>
            <a:ext cx="6319837" cy="1411195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40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8D7FED-3F10-4CDD-9F75-6C14ACB67E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6763" y="619568"/>
            <a:ext cx="6319837" cy="21783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Titel (M – </a:t>
            </a:r>
            <a:r>
              <a:rPr lang="nl-NL" dirty="0" err="1"/>
              <a:t>pnt</a:t>
            </a:r>
            <a:r>
              <a:rPr lang="nl-NL" dirty="0"/>
              <a:t>. 16)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CA1C5E7F-D8E1-474B-BB20-9BD386127E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3401" y="5708645"/>
            <a:ext cx="1114830" cy="630004"/>
          </a:xfrm>
          <a:prstGeom prst="rect">
            <a:avLst/>
          </a:prstGeom>
        </p:spPr>
      </p:pic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4F094B98-6B5E-401F-AF58-2DC523BFDFC8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526214" y="7020000"/>
            <a:ext cx="2046536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9FE03-076A-4E6A-B69A-78F3FCB0491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305716" y="7020000"/>
            <a:ext cx="702000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/>
              <a:t>Voorbeeld voettekst</a:t>
            </a:r>
            <a:endParaRPr lang="nl-NL" dirty="0"/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9ADD07E-A486-46F3-A4E3-154625372D5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768013" y="7020000"/>
            <a:ext cx="69215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B86E975-4A45-4FE3-9CA1-88BF73172F69}"/>
              </a:ext>
            </a:extLst>
          </p:cNvPr>
          <p:cNvSpPr txBox="1"/>
          <p:nvPr userDrawn="1"/>
        </p:nvSpPr>
        <p:spPr>
          <a:xfrm>
            <a:off x="9834564" y="6142368"/>
            <a:ext cx="16287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200" b="1" dirty="0">
                <a:solidFill>
                  <a:srgbClr val="000000"/>
                </a:solidFill>
                <a:hlinkClick r:id="rId3"/>
              </a:rPr>
              <a:t>www.ioresearch.nl</a:t>
            </a:r>
            <a:endParaRPr lang="nl-NL" sz="1200" b="1" dirty="0">
              <a:solidFill>
                <a:srgbClr val="000000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346B554-F2D1-4588-A59D-6A829E7088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413" y="3073403"/>
            <a:ext cx="6327270" cy="1968489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nl-NL" dirty="0"/>
              <a:t>Hier staat een korte beschrijving (M – minimaal </a:t>
            </a:r>
            <a:r>
              <a:rPr lang="nl-NL" dirty="0" err="1"/>
              <a:t>pnt</a:t>
            </a:r>
            <a:r>
              <a:rPr lang="nl-NL" dirty="0"/>
              <a:t>. 18).</a:t>
            </a:r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90DEC16A-E401-4B75-8AFC-C7650709396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789932" y="5634758"/>
            <a:ext cx="1763999" cy="825892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bg2">
                    <a:lumMod val="65000"/>
                  </a:schemeClr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03229E1F-B0B7-413A-A30C-CB28FCAAAC5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34564" y="5905436"/>
            <a:ext cx="1628774" cy="184666"/>
          </a:xfrm>
        </p:spPr>
        <p:txBody>
          <a:bodyPr rIns="0"/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nl-NL" dirty="0"/>
              <a:t>website (optioneel)</a:t>
            </a:r>
          </a:p>
        </p:txBody>
      </p:sp>
    </p:spTree>
    <p:extLst>
      <p:ext uri="{BB962C8B-B14F-4D97-AF65-F5344CB8AC3E}">
        <p14:creationId xmlns:p14="http://schemas.microsoft.com/office/powerpoint/2010/main" val="679293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960">
          <p15:clr>
            <a:srgbClr val="FBAE40"/>
          </p15:clr>
        </p15:guide>
        <p15:guide id="3" orient="horz" pos="397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dia -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3F5AC22-A6C6-4250-8146-2B50838B8DFE}"/>
              </a:ext>
            </a:extLst>
          </p:cNvPr>
          <p:cNvSpPr/>
          <p:nvPr userDrawn="1"/>
        </p:nvSpPr>
        <p:spPr>
          <a:xfrm>
            <a:off x="-762" y="2424906"/>
            <a:ext cx="12192000" cy="2902744"/>
          </a:xfrm>
          <a:custGeom>
            <a:avLst/>
            <a:gdLst>
              <a:gd name="connsiteX0" fmla="*/ 0 w 12192000"/>
              <a:gd name="connsiteY0" fmla="*/ 0 h 2902744"/>
              <a:gd name="connsiteX1" fmla="*/ 762 w 12192000"/>
              <a:gd name="connsiteY1" fmla="*/ 0 h 2902744"/>
              <a:gd name="connsiteX2" fmla="*/ 762 w 12192000"/>
              <a:gd name="connsiteY2" fmla="*/ 3969 h 2902744"/>
              <a:gd name="connsiteX3" fmla="*/ 11811762 w 12192000"/>
              <a:gd name="connsiteY3" fmla="*/ 3969 h 2902744"/>
              <a:gd name="connsiteX4" fmla="*/ 11811762 w 12192000"/>
              <a:gd name="connsiteY4" fmla="*/ 2147094 h 2902744"/>
              <a:gd name="connsiteX5" fmla="*/ 11811763 w 12192000"/>
              <a:gd name="connsiteY5" fmla="*/ 2147094 h 2902744"/>
              <a:gd name="connsiteX6" fmla="*/ 12192000 w 12192000"/>
              <a:gd name="connsiteY6" fmla="*/ 2147094 h 2902744"/>
              <a:gd name="connsiteX7" fmla="*/ 12192000 w 12192000"/>
              <a:gd name="connsiteY7" fmla="*/ 2902744 h 2902744"/>
              <a:gd name="connsiteX8" fmla="*/ 0 w 12192000"/>
              <a:gd name="connsiteY8" fmla="*/ 2902744 h 29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02744">
                <a:moveTo>
                  <a:pt x="0" y="0"/>
                </a:moveTo>
                <a:lnTo>
                  <a:pt x="762" y="0"/>
                </a:lnTo>
                <a:lnTo>
                  <a:pt x="762" y="3969"/>
                </a:lnTo>
                <a:lnTo>
                  <a:pt x="11811762" y="3969"/>
                </a:lnTo>
                <a:lnTo>
                  <a:pt x="11811762" y="2147094"/>
                </a:lnTo>
                <a:lnTo>
                  <a:pt x="11811763" y="2147094"/>
                </a:lnTo>
                <a:lnTo>
                  <a:pt x="12192000" y="2147094"/>
                </a:lnTo>
                <a:lnTo>
                  <a:pt x="12192000" y="2902744"/>
                </a:lnTo>
                <a:lnTo>
                  <a:pt x="0" y="2902744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88AFCDA-D0DD-44CE-8869-3F6682275941}"/>
              </a:ext>
            </a:extLst>
          </p:cNvPr>
          <p:cNvSpPr/>
          <p:nvPr userDrawn="1"/>
        </p:nvSpPr>
        <p:spPr>
          <a:xfrm>
            <a:off x="0" y="0"/>
            <a:ext cx="12192000" cy="4572000"/>
          </a:xfrm>
          <a:custGeom>
            <a:avLst/>
            <a:gdLst>
              <a:gd name="connsiteX0" fmla="*/ 0 w 12192000"/>
              <a:gd name="connsiteY0" fmla="*/ 0 h 4572000"/>
              <a:gd name="connsiteX1" fmla="*/ 12192000 w 12192000"/>
              <a:gd name="connsiteY1" fmla="*/ 0 h 4572000"/>
              <a:gd name="connsiteX2" fmla="*/ 12192000 w 12192000"/>
              <a:gd name="connsiteY2" fmla="*/ 4572000 h 4572000"/>
              <a:gd name="connsiteX3" fmla="*/ 11811001 w 12192000"/>
              <a:gd name="connsiteY3" fmla="*/ 4572000 h 4572000"/>
              <a:gd name="connsiteX4" fmla="*/ 11811000 w 12192000"/>
              <a:gd name="connsiteY4" fmla="*/ 4572000 h 4572000"/>
              <a:gd name="connsiteX5" fmla="*/ 11811000 w 12192000"/>
              <a:gd name="connsiteY5" fmla="*/ 2428875 h 4572000"/>
              <a:gd name="connsiteX6" fmla="*/ 0 w 12192000"/>
              <a:gd name="connsiteY6" fmla="*/ 2428875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572000">
                <a:moveTo>
                  <a:pt x="0" y="0"/>
                </a:moveTo>
                <a:lnTo>
                  <a:pt x="12192000" y="0"/>
                </a:lnTo>
                <a:lnTo>
                  <a:pt x="12192000" y="4572000"/>
                </a:lnTo>
                <a:lnTo>
                  <a:pt x="11811001" y="4572000"/>
                </a:lnTo>
                <a:lnTo>
                  <a:pt x="11811000" y="4572000"/>
                </a:lnTo>
                <a:lnTo>
                  <a:pt x="11811000" y="2428875"/>
                </a:lnTo>
                <a:lnTo>
                  <a:pt x="0" y="242887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35654C-806B-4678-9BEC-3C2062F2E302}"/>
              </a:ext>
            </a:extLst>
          </p:cNvPr>
          <p:cNvCxnSpPr>
            <a:cxnSpLocks/>
          </p:cNvCxnSpPr>
          <p:nvPr userDrawn="1"/>
        </p:nvCxnSpPr>
        <p:spPr>
          <a:xfrm>
            <a:off x="762794" y="913965"/>
            <a:ext cx="535781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A7A1225-D0B7-4188-BF77-3D1EB9F6F1D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794" y="1004545"/>
            <a:ext cx="10697369" cy="1372896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40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8D7FED-3F10-4CDD-9F75-6C14ACB67E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2794" y="628657"/>
            <a:ext cx="10697369" cy="21783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Titel (M – </a:t>
            </a:r>
            <a:r>
              <a:rPr lang="nl-NL" dirty="0" err="1"/>
              <a:t>pnt</a:t>
            </a:r>
            <a:r>
              <a:rPr lang="nl-NL" dirty="0"/>
              <a:t>. 16)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CA1C5E7F-D8E1-474B-BB20-9BD386127E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0412" y="5796344"/>
            <a:ext cx="994064" cy="573191"/>
          </a:xfrm>
          <a:prstGeom prst="rect">
            <a:avLst/>
          </a:prstGeom>
        </p:spPr>
      </p:pic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4F094B98-6B5E-401F-AF58-2DC523BFDFC8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526214" y="7020000"/>
            <a:ext cx="2046536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9FE03-076A-4E6A-B69A-78F3FCB0491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305716" y="7020000"/>
            <a:ext cx="702000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dirty="0"/>
              <a:t>Voorbeeld voettekst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9ADD07E-A486-46F3-A4E3-154625372D5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768013" y="7020000"/>
            <a:ext cx="69215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B86E975-4A45-4FE3-9CA1-88BF73172F69}"/>
              </a:ext>
            </a:extLst>
          </p:cNvPr>
          <p:cNvSpPr txBox="1"/>
          <p:nvPr userDrawn="1"/>
        </p:nvSpPr>
        <p:spPr>
          <a:xfrm>
            <a:off x="9834564" y="6142368"/>
            <a:ext cx="1628774" cy="184666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 algn="r"/>
            <a:r>
              <a:rPr lang="nl-NL" sz="1200" b="1" dirty="0">
                <a:solidFill>
                  <a:srgbClr val="000000"/>
                </a:solidFill>
              </a:rPr>
              <a:t>www.ioresearch.nl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B79D269-831E-433A-9F73-0D337F5661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412" y="3073403"/>
            <a:ext cx="10702925" cy="1968489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rgbClr val="000000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nl-NL" dirty="0"/>
              <a:t>Hier staat een korte beschrijving (M – minimaal </a:t>
            </a:r>
            <a:r>
              <a:rPr lang="nl-NL" dirty="0" err="1"/>
              <a:t>pnt</a:t>
            </a:r>
            <a:r>
              <a:rPr lang="nl-NL" dirty="0"/>
              <a:t>. 18).</a:t>
            </a:r>
          </a:p>
        </p:txBody>
      </p:sp>
    </p:spTree>
    <p:extLst>
      <p:ext uri="{BB962C8B-B14F-4D97-AF65-F5344CB8AC3E}">
        <p14:creationId xmlns:p14="http://schemas.microsoft.com/office/powerpoint/2010/main" val="1063367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9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dia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A37034D-CA0D-4EAF-A109-9E7C6C0CDF34}"/>
              </a:ext>
            </a:extLst>
          </p:cNvPr>
          <p:cNvSpPr/>
          <p:nvPr userDrawn="1"/>
        </p:nvSpPr>
        <p:spPr>
          <a:xfrm>
            <a:off x="0" y="3619500"/>
            <a:ext cx="12191237" cy="1707471"/>
          </a:xfrm>
          <a:custGeom>
            <a:avLst/>
            <a:gdLst>
              <a:gd name="connsiteX0" fmla="*/ 0 w 12191237"/>
              <a:gd name="connsiteY0" fmla="*/ 0 h 1707471"/>
              <a:gd name="connsiteX1" fmla="*/ 11811000 w 12191237"/>
              <a:gd name="connsiteY1" fmla="*/ 0 h 1707471"/>
              <a:gd name="connsiteX2" fmla="*/ 11811000 w 12191237"/>
              <a:gd name="connsiteY2" fmla="*/ 952499 h 1707471"/>
              <a:gd name="connsiteX3" fmla="*/ 11811001 w 12191237"/>
              <a:gd name="connsiteY3" fmla="*/ 952499 h 1707471"/>
              <a:gd name="connsiteX4" fmla="*/ 12191237 w 12191237"/>
              <a:gd name="connsiteY4" fmla="*/ 952499 h 1707471"/>
              <a:gd name="connsiteX5" fmla="*/ 12191237 w 12191237"/>
              <a:gd name="connsiteY5" fmla="*/ 1707471 h 1707471"/>
              <a:gd name="connsiteX6" fmla="*/ 0 w 12191237"/>
              <a:gd name="connsiteY6" fmla="*/ 1707471 h 1707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237" h="1707471">
                <a:moveTo>
                  <a:pt x="0" y="0"/>
                </a:moveTo>
                <a:lnTo>
                  <a:pt x="11811000" y="0"/>
                </a:lnTo>
                <a:lnTo>
                  <a:pt x="11811000" y="952499"/>
                </a:lnTo>
                <a:lnTo>
                  <a:pt x="11811001" y="952499"/>
                </a:lnTo>
                <a:lnTo>
                  <a:pt x="12191237" y="952499"/>
                </a:lnTo>
                <a:lnTo>
                  <a:pt x="12191237" y="1707471"/>
                </a:lnTo>
                <a:lnTo>
                  <a:pt x="0" y="1707471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17EF73B-2625-4912-BE49-14DDF807D7B7}"/>
              </a:ext>
            </a:extLst>
          </p:cNvPr>
          <p:cNvSpPr/>
          <p:nvPr userDrawn="1"/>
        </p:nvSpPr>
        <p:spPr>
          <a:xfrm>
            <a:off x="-1" y="-1"/>
            <a:ext cx="12192001" cy="4572000"/>
          </a:xfrm>
          <a:custGeom>
            <a:avLst/>
            <a:gdLst>
              <a:gd name="connsiteX0" fmla="*/ 1 w 12192001"/>
              <a:gd name="connsiteY0" fmla="*/ 0 h 4572000"/>
              <a:gd name="connsiteX1" fmla="*/ 12192001 w 12192001"/>
              <a:gd name="connsiteY1" fmla="*/ 0 h 4572000"/>
              <a:gd name="connsiteX2" fmla="*/ 12192001 w 12192001"/>
              <a:gd name="connsiteY2" fmla="*/ 4572000 h 4572000"/>
              <a:gd name="connsiteX3" fmla="*/ 11811002 w 12192001"/>
              <a:gd name="connsiteY3" fmla="*/ 4572000 h 4572000"/>
              <a:gd name="connsiteX4" fmla="*/ 11811001 w 12192001"/>
              <a:gd name="connsiteY4" fmla="*/ 4572000 h 4572000"/>
              <a:gd name="connsiteX5" fmla="*/ 11811001 w 12192001"/>
              <a:gd name="connsiteY5" fmla="*/ 3619500 h 4572000"/>
              <a:gd name="connsiteX6" fmla="*/ 0 w 12192001"/>
              <a:gd name="connsiteY6" fmla="*/ 3619500 h 4572000"/>
              <a:gd name="connsiteX7" fmla="*/ 0 w 12192001"/>
              <a:gd name="connsiteY7" fmla="*/ 2364581 h 4572000"/>
              <a:gd name="connsiteX8" fmla="*/ 1 w 12192001"/>
              <a:gd name="connsiteY8" fmla="*/ 2364581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1" h="4572000">
                <a:moveTo>
                  <a:pt x="1" y="0"/>
                </a:moveTo>
                <a:lnTo>
                  <a:pt x="12192001" y="0"/>
                </a:lnTo>
                <a:lnTo>
                  <a:pt x="12192001" y="4572000"/>
                </a:lnTo>
                <a:lnTo>
                  <a:pt x="11811002" y="4572000"/>
                </a:lnTo>
                <a:lnTo>
                  <a:pt x="11811001" y="4572000"/>
                </a:lnTo>
                <a:lnTo>
                  <a:pt x="11811001" y="3619500"/>
                </a:lnTo>
                <a:lnTo>
                  <a:pt x="0" y="3619500"/>
                </a:lnTo>
                <a:lnTo>
                  <a:pt x="0" y="2364581"/>
                </a:lnTo>
                <a:lnTo>
                  <a:pt x="1" y="23645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35654C-806B-4678-9BEC-3C2062F2E302}"/>
              </a:ext>
            </a:extLst>
          </p:cNvPr>
          <p:cNvCxnSpPr>
            <a:cxnSpLocks/>
          </p:cNvCxnSpPr>
          <p:nvPr userDrawn="1"/>
        </p:nvCxnSpPr>
        <p:spPr>
          <a:xfrm>
            <a:off x="762794" y="913965"/>
            <a:ext cx="535781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A7A1225-D0B7-4188-BF77-3D1EB9F6F1D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794" y="1004545"/>
            <a:ext cx="10697369" cy="209471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40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8D7FED-3F10-4CDD-9F75-6C14ACB67E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2794" y="628657"/>
            <a:ext cx="10697369" cy="217837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Titel (M – </a:t>
            </a:r>
            <a:r>
              <a:rPr lang="nl-NL" dirty="0" err="1"/>
              <a:t>pnt</a:t>
            </a:r>
            <a:r>
              <a:rPr lang="nl-NL" dirty="0"/>
              <a:t>. 16)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CA1C5E7F-D8E1-474B-BB20-9BD386127E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0412" y="5824783"/>
            <a:ext cx="985752" cy="568398"/>
          </a:xfrm>
          <a:prstGeom prst="rect">
            <a:avLst/>
          </a:prstGeom>
        </p:spPr>
      </p:pic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4F094B98-6B5E-401F-AF58-2DC523BFDFC8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526214" y="7020000"/>
            <a:ext cx="2046536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9FE03-076A-4E6A-B69A-78F3FCB0491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305716" y="7020000"/>
            <a:ext cx="702000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dirty="0"/>
              <a:t>Voorbeeld voettekst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9ADD07E-A486-46F3-A4E3-154625372D5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768013" y="7020000"/>
            <a:ext cx="69215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B86E975-4A45-4FE3-9CA1-88BF73172F69}"/>
              </a:ext>
            </a:extLst>
          </p:cNvPr>
          <p:cNvSpPr txBox="1"/>
          <p:nvPr userDrawn="1"/>
        </p:nvSpPr>
        <p:spPr>
          <a:xfrm>
            <a:off x="9834564" y="6142368"/>
            <a:ext cx="1628774" cy="184666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 algn="r"/>
            <a:r>
              <a:rPr lang="nl-NL" sz="1200" b="1" dirty="0">
                <a:solidFill>
                  <a:srgbClr val="000000"/>
                </a:solidFill>
              </a:rPr>
              <a:t>www.ioresearch.nl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B79D269-831E-433A-9F73-0D337F5661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412" y="3933375"/>
            <a:ext cx="10702925" cy="1108517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rgbClr val="000000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nl-NL" dirty="0"/>
              <a:t>Hier staat een korte beschrijving (M – minimaal </a:t>
            </a:r>
            <a:r>
              <a:rPr lang="nl-NL" dirty="0" err="1"/>
              <a:t>pnt</a:t>
            </a:r>
            <a:r>
              <a:rPr lang="nl-NL" dirty="0"/>
              <a:t>. 18).</a:t>
            </a:r>
          </a:p>
        </p:txBody>
      </p:sp>
    </p:spTree>
    <p:extLst>
      <p:ext uri="{BB962C8B-B14F-4D97-AF65-F5344CB8AC3E}">
        <p14:creationId xmlns:p14="http://schemas.microsoft.com/office/powerpoint/2010/main" val="1241689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9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2188D24-A0D2-46F4-A91B-69BC551554E0}"/>
              </a:ext>
            </a:extLst>
          </p:cNvPr>
          <p:cNvSpPr/>
          <p:nvPr userDrawn="1"/>
        </p:nvSpPr>
        <p:spPr>
          <a:xfrm>
            <a:off x="0" y="-1853"/>
            <a:ext cx="7747000" cy="6858000"/>
          </a:xfrm>
          <a:custGeom>
            <a:avLst/>
            <a:gdLst>
              <a:gd name="connsiteX0" fmla="*/ 7365206 w 7747000"/>
              <a:gd name="connsiteY0" fmla="*/ 1852 h 6858000"/>
              <a:gd name="connsiteX1" fmla="*/ 7365206 w 7747000"/>
              <a:gd name="connsiteY1" fmla="*/ 3433234 h 6858000"/>
              <a:gd name="connsiteX2" fmla="*/ 7746206 w 7747000"/>
              <a:gd name="connsiteY2" fmla="*/ 3433234 h 6858000"/>
              <a:gd name="connsiteX3" fmla="*/ 7746206 w 7747000"/>
              <a:gd name="connsiteY3" fmla="*/ 1852 h 6858000"/>
              <a:gd name="connsiteX4" fmla="*/ 0 w 7747000"/>
              <a:gd name="connsiteY4" fmla="*/ 0 h 6858000"/>
              <a:gd name="connsiteX5" fmla="*/ 7747000 w 7747000"/>
              <a:gd name="connsiteY5" fmla="*/ 0 h 6858000"/>
              <a:gd name="connsiteX6" fmla="*/ 7747000 w 7747000"/>
              <a:gd name="connsiteY6" fmla="*/ 6858000 h 6858000"/>
              <a:gd name="connsiteX7" fmla="*/ 0 w 7747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7000" h="6858000">
                <a:moveTo>
                  <a:pt x="7365206" y="1852"/>
                </a:moveTo>
                <a:lnTo>
                  <a:pt x="7365206" y="3433234"/>
                </a:lnTo>
                <a:lnTo>
                  <a:pt x="7746206" y="3433234"/>
                </a:lnTo>
                <a:lnTo>
                  <a:pt x="7746206" y="1852"/>
                </a:lnTo>
                <a:close/>
                <a:moveTo>
                  <a:pt x="0" y="0"/>
                </a:moveTo>
                <a:lnTo>
                  <a:pt x="7747000" y="0"/>
                </a:lnTo>
                <a:lnTo>
                  <a:pt x="7747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0000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35654C-806B-4678-9BEC-3C2062F2E302}"/>
              </a:ext>
            </a:extLst>
          </p:cNvPr>
          <p:cNvCxnSpPr>
            <a:cxnSpLocks/>
          </p:cNvCxnSpPr>
          <p:nvPr userDrawn="1"/>
        </p:nvCxnSpPr>
        <p:spPr>
          <a:xfrm>
            <a:off x="762794" y="913965"/>
            <a:ext cx="535781" cy="0"/>
          </a:xfrm>
          <a:prstGeom prst="line">
            <a:avLst/>
          </a:prstGeom>
          <a:ln w="95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A7A1225-D0B7-4188-BF77-3D1EB9F6F1D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795" y="1681189"/>
            <a:ext cx="6272130" cy="2090186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Hoofdstuk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8D7FED-3F10-4CDD-9F75-6C14ACB67E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2795" y="628657"/>
            <a:ext cx="6272130" cy="217837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Titel (M – </a:t>
            </a:r>
            <a:r>
              <a:rPr lang="nl-NL" dirty="0" err="1"/>
              <a:t>pnt</a:t>
            </a:r>
            <a:r>
              <a:rPr lang="nl-NL" dirty="0"/>
              <a:t>. 16)</a:t>
            </a:r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4F094B98-6B5E-401F-AF58-2DC523BFDFC8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526214" y="7020000"/>
            <a:ext cx="2046536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9FE03-076A-4E6A-B69A-78F3FCB0491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305716" y="7020000"/>
            <a:ext cx="702000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dirty="0"/>
              <a:t>Voorbeeld voettekst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9ADD07E-A486-46F3-A4E3-154625372D5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768013" y="7020000"/>
            <a:ext cx="69215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B79D269-831E-433A-9F73-0D337F5661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413" y="4029075"/>
            <a:ext cx="6275388" cy="2346325"/>
          </a:xfr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1800">
                <a:solidFill>
                  <a:srgbClr val="000000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nl-NL" dirty="0"/>
              <a:t>Hier staat een korte beschrijving (M – minimaal </a:t>
            </a:r>
            <a:r>
              <a:rPr lang="nl-NL" dirty="0" err="1"/>
              <a:t>pnt</a:t>
            </a:r>
            <a:r>
              <a:rPr lang="nl-NL" dirty="0"/>
              <a:t>. 18).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64F8C48-039D-4145-940B-94BFAC2E7CF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0413" y="1025825"/>
            <a:ext cx="6272130" cy="587892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NR</a:t>
            </a:r>
          </a:p>
        </p:txBody>
      </p:sp>
      <p:sp>
        <p:nvSpPr>
          <p:cNvPr id="4" name="Tijdelijke aanduiding voor afbeelding 4">
            <a:extLst>
              <a:ext uri="{FF2B5EF4-FFF2-40B4-BE49-F238E27FC236}">
                <a16:creationId xmlns:a16="http://schemas.microsoft.com/office/drawing/2014/main" id="{8443542B-418B-56EE-7AA4-F0597E308E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65588" y="0"/>
            <a:ext cx="4826412" cy="6856145"/>
          </a:xfrm>
          <a:custGeom>
            <a:avLst/>
            <a:gdLst>
              <a:gd name="connsiteX0" fmla="*/ 0 w 4826412"/>
              <a:gd name="connsiteY0" fmla="*/ 0 h 6856145"/>
              <a:gd name="connsiteX1" fmla="*/ 4826412 w 4826412"/>
              <a:gd name="connsiteY1" fmla="*/ 0 h 6856145"/>
              <a:gd name="connsiteX2" fmla="*/ 4826412 w 4826412"/>
              <a:gd name="connsiteY2" fmla="*/ 6856145 h 6856145"/>
              <a:gd name="connsiteX3" fmla="*/ 381794 w 4826412"/>
              <a:gd name="connsiteY3" fmla="*/ 6856145 h 6856145"/>
              <a:gd name="connsiteX4" fmla="*/ 381794 w 4826412"/>
              <a:gd name="connsiteY4" fmla="*/ 3424763 h 6856145"/>
              <a:gd name="connsiteX5" fmla="*/ 794 w 4826412"/>
              <a:gd name="connsiteY5" fmla="*/ 3424763 h 6856145"/>
              <a:gd name="connsiteX6" fmla="*/ 794 w 4826412"/>
              <a:gd name="connsiteY6" fmla="*/ 3429000 h 6856145"/>
              <a:gd name="connsiteX7" fmla="*/ 0 w 4826412"/>
              <a:gd name="connsiteY7" fmla="*/ 3429000 h 685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26412" h="6856145">
                <a:moveTo>
                  <a:pt x="0" y="0"/>
                </a:moveTo>
                <a:lnTo>
                  <a:pt x="4826412" y="0"/>
                </a:lnTo>
                <a:lnTo>
                  <a:pt x="4826412" y="6856145"/>
                </a:lnTo>
                <a:lnTo>
                  <a:pt x="381794" y="6856145"/>
                </a:lnTo>
                <a:lnTo>
                  <a:pt x="381794" y="3424763"/>
                </a:lnTo>
                <a:lnTo>
                  <a:pt x="794" y="3424763"/>
                </a:lnTo>
                <a:lnTo>
                  <a:pt x="794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tIns="180000">
            <a:noAutofit/>
          </a:bodyPr>
          <a:lstStyle>
            <a:lvl1pPr marL="0" indent="0" algn="ctr">
              <a:buNone/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08460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9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 hidden="1">
            <a:extLst>
              <a:ext uri="{FF2B5EF4-FFF2-40B4-BE49-F238E27FC236}">
                <a16:creationId xmlns:a16="http://schemas.microsoft.com/office/drawing/2014/main" id="{C680C0F6-098C-4B9D-87AF-CDE98F8F03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B7A2D49-7CBE-451E-BAFA-DAC5A8F7183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1810206 w 12192000"/>
              <a:gd name="connsiteY0" fmla="*/ 1852 h 6858000"/>
              <a:gd name="connsiteX1" fmla="*/ 11810206 w 12192000"/>
              <a:gd name="connsiteY1" fmla="*/ 3433234 h 6858000"/>
              <a:gd name="connsiteX2" fmla="*/ 12191206 w 12192000"/>
              <a:gd name="connsiteY2" fmla="*/ 3433234 h 6858000"/>
              <a:gd name="connsiteX3" fmla="*/ 12191206 w 12192000"/>
              <a:gd name="connsiteY3" fmla="*/ 1852 h 6858000"/>
              <a:gd name="connsiteX4" fmla="*/ 0 w 12192000"/>
              <a:gd name="connsiteY4" fmla="*/ 0 h 6858000"/>
              <a:gd name="connsiteX5" fmla="*/ 4445000 w 12192000"/>
              <a:gd name="connsiteY5" fmla="*/ 0 h 6858000"/>
              <a:gd name="connsiteX6" fmla="*/ 5808664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4445000 w 12192000"/>
              <a:gd name="connsiteY9" fmla="*/ 6858000 h 6858000"/>
              <a:gd name="connsiteX10" fmla="*/ 4445000 w 12192000"/>
              <a:gd name="connsiteY10" fmla="*/ 6840764 h 6858000"/>
              <a:gd name="connsiteX11" fmla="*/ 0 w 12192000"/>
              <a:gd name="connsiteY11" fmla="*/ 68407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1810206" y="1852"/>
                </a:moveTo>
                <a:lnTo>
                  <a:pt x="11810206" y="3433234"/>
                </a:lnTo>
                <a:lnTo>
                  <a:pt x="12191206" y="3433234"/>
                </a:lnTo>
                <a:lnTo>
                  <a:pt x="12191206" y="1852"/>
                </a:lnTo>
                <a:close/>
                <a:moveTo>
                  <a:pt x="0" y="0"/>
                </a:moveTo>
                <a:lnTo>
                  <a:pt x="4445000" y="0"/>
                </a:lnTo>
                <a:lnTo>
                  <a:pt x="5808664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4445000" y="6858000"/>
                </a:lnTo>
                <a:lnTo>
                  <a:pt x="4445000" y="6840764"/>
                </a:lnTo>
                <a:lnTo>
                  <a:pt x="0" y="6840764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0000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35654C-806B-4678-9BEC-3C2062F2E302}"/>
              </a:ext>
            </a:extLst>
          </p:cNvPr>
          <p:cNvCxnSpPr>
            <a:cxnSpLocks/>
          </p:cNvCxnSpPr>
          <p:nvPr userDrawn="1"/>
        </p:nvCxnSpPr>
        <p:spPr>
          <a:xfrm>
            <a:off x="759619" y="4430583"/>
            <a:ext cx="2050255" cy="0"/>
          </a:xfrm>
          <a:prstGeom prst="line">
            <a:avLst/>
          </a:prstGeom>
          <a:ln w="95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4F094B98-6B5E-401F-AF58-2DC523BFDFC8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526214" y="7020000"/>
            <a:ext cx="2046536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9FE03-076A-4E6A-B69A-78F3FCB0491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305716" y="7020000"/>
            <a:ext cx="702000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dirty="0"/>
              <a:t>Voorbeeld voettekst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9ADD07E-A486-46F3-A4E3-154625372D5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768013" y="7020000"/>
            <a:ext cx="69215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F301AF-3ED1-43F9-8B43-44EE4A878777}"/>
              </a:ext>
            </a:extLst>
          </p:cNvPr>
          <p:cNvSpPr txBox="1"/>
          <p:nvPr userDrawn="1"/>
        </p:nvSpPr>
        <p:spPr>
          <a:xfrm>
            <a:off x="759619" y="4079083"/>
            <a:ext cx="20502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400" b="1" noProof="1">
                <a:solidFill>
                  <a:srgbClr val="000000"/>
                </a:solidFill>
                <a:latin typeface="+mj-lt"/>
              </a:rPr>
              <a:t>Ipsos I&amp;O Enschede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8653FC-A14B-4F00-BF20-E72C5BBA0DAC}"/>
              </a:ext>
            </a:extLst>
          </p:cNvPr>
          <p:cNvSpPr txBox="1"/>
          <p:nvPr userDrawn="1"/>
        </p:nvSpPr>
        <p:spPr>
          <a:xfrm>
            <a:off x="760413" y="4718802"/>
            <a:ext cx="2449512" cy="16565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Zuiderval 70</a:t>
            </a:r>
          </a:p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Postbus 563</a:t>
            </a:r>
          </a:p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7500 AN Enschede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T	(053) 200 52 00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endParaRPr lang="nl-NL" sz="1200" b="0" noProof="1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E	info@ioresearch.nl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KvK-nummer 08198802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090752-B1BA-43F2-8FCD-40751CA7AC39}"/>
              </a:ext>
            </a:extLst>
          </p:cNvPr>
          <p:cNvCxnSpPr>
            <a:cxnSpLocks/>
          </p:cNvCxnSpPr>
          <p:nvPr userDrawn="1"/>
        </p:nvCxnSpPr>
        <p:spPr>
          <a:xfrm>
            <a:off x="4447699" y="4430583"/>
            <a:ext cx="2169001" cy="0"/>
          </a:xfrm>
          <a:prstGeom prst="line">
            <a:avLst/>
          </a:prstGeom>
          <a:ln w="95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D71188C-590B-461E-A0D2-D44CFAD38F50}"/>
              </a:ext>
            </a:extLst>
          </p:cNvPr>
          <p:cNvSpPr txBox="1"/>
          <p:nvPr userDrawn="1"/>
        </p:nvSpPr>
        <p:spPr>
          <a:xfrm>
            <a:off x="4447699" y="4079083"/>
            <a:ext cx="216900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400" b="1" noProof="1">
                <a:solidFill>
                  <a:srgbClr val="000000"/>
                </a:solidFill>
                <a:latin typeface="+mj-lt"/>
              </a:rPr>
              <a:t>Ipsos I&amp;O Amsterdam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8E3B3E-B8A5-478E-9A0A-E31EF9CE9235}"/>
              </a:ext>
            </a:extLst>
          </p:cNvPr>
          <p:cNvSpPr txBox="1"/>
          <p:nvPr userDrawn="1"/>
        </p:nvSpPr>
        <p:spPr>
          <a:xfrm>
            <a:off x="4442157" y="4718802"/>
            <a:ext cx="2449512" cy="16565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Piet Heinkade 55</a:t>
            </a:r>
          </a:p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1019 GM Amsterdam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T	(020) 308 48 00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E	</a:t>
            </a:r>
            <a:r>
              <a:rPr lang="nl-NL" sz="1200" b="0" noProof="1">
                <a:solidFill>
                  <a:srgbClr val="000000"/>
                </a:solidFill>
                <a:latin typeface="+mn-lt"/>
                <a:hlinkClick r:id="rId3"/>
              </a:rPr>
              <a:t>info@ioresearch.nl</a:t>
            </a:r>
            <a:endParaRPr lang="nl-NL" sz="1200" b="0" noProof="1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endParaRPr lang="nl-NL" sz="1200" b="0" noProof="1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837259-9FC9-42BF-A661-CB89BC71D05B}"/>
              </a:ext>
            </a:extLst>
          </p:cNvPr>
          <p:cNvSpPr txBox="1"/>
          <p:nvPr userDrawn="1"/>
        </p:nvSpPr>
        <p:spPr>
          <a:xfrm>
            <a:off x="759619" y="714376"/>
            <a:ext cx="10700544" cy="6794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nl-NL"/>
            </a:defPPr>
            <a:lvl1pPr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dirty="0"/>
              <a:t>Bedankt voor uw aandacht</a:t>
            </a:r>
          </a:p>
        </p:txBody>
      </p:sp>
    </p:spTree>
    <p:extLst>
      <p:ext uri="{BB962C8B-B14F-4D97-AF65-F5344CB8AC3E}">
        <p14:creationId xmlns:p14="http://schemas.microsoft.com/office/powerpoint/2010/main" val="2029806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9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sluiting (Tit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 hidden="1">
            <a:extLst>
              <a:ext uri="{FF2B5EF4-FFF2-40B4-BE49-F238E27FC236}">
                <a16:creationId xmlns:a16="http://schemas.microsoft.com/office/drawing/2014/main" id="{C680C0F6-098C-4B9D-87AF-CDE98F8F03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7" cy="68580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B7A2D49-7CBE-451E-BAFA-DAC5A8F7183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1810206 w 12192000"/>
              <a:gd name="connsiteY0" fmla="*/ 1852 h 6858000"/>
              <a:gd name="connsiteX1" fmla="*/ 11810206 w 12192000"/>
              <a:gd name="connsiteY1" fmla="*/ 3433234 h 6858000"/>
              <a:gd name="connsiteX2" fmla="*/ 12191206 w 12192000"/>
              <a:gd name="connsiteY2" fmla="*/ 3433234 h 6858000"/>
              <a:gd name="connsiteX3" fmla="*/ 12191206 w 12192000"/>
              <a:gd name="connsiteY3" fmla="*/ 1852 h 6858000"/>
              <a:gd name="connsiteX4" fmla="*/ 0 w 12192000"/>
              <a:gd name="connsiteY4" fmla="*/ 0 h 6858000"/>
              <a:gd name="connsiteX5" fmla="*/ 4445000 w 12192000"/>
              <a:gd name="connsiteY5" fmla="*/ 0 h 6858000"/>
              <a:gd name="connsiteX6" fmla="*/ 5808664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4445000 w 12192000"/>
              <a:gd name="connsiteY9" fmla="*/ 6858000 h 6858000"/>
              <a:gd name="connsiteX10" fmla="*/ 4445000 w 12192000"/>
              <a:gd name="connsiteY10" fmla="*/ 6840764 h 6858000"/>
              <a:gd name="connsiteX11" fmla="*/ 0 w 12192000"/>
              <a:gd name="connsiteY11" fmla="*/ 68407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1810206" y="1852"/>
                </a:moveTo>
                <a:lnTo>
                  <a:pt x="11810206" y="3433234"/>
                </a:lnTo>
                <a:lnTo>
                  <a:pt x="12191206" y="3433234"/>
                </a:lnTo>
                <a:lnTo>
                  <a:pt x="12191206" y="1852"/>
                </a:lnTo>
                <a:close/>
                <a:moveTo>
                  <a:pt x="0" y="0"/>
                </a:moveTo>
                <a:lnTo>
                  <a:pt x="4445000" y="0"/>
                </a:lnTo>
                <a:lnTo>
                  <a:pt x="5808664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4445000" y="6858000"/>
                </a:lnTo>
                <a:lnTo>
                  <a:pt x="4445000" y="6840764"/>
                </a:lnTo>
                <a:lnTo>
                  <a:pt x="0" y="6840764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0000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35654C-806B-4678-9BEC-3C2062F2E302}"/>
              </a:ext>
            </a:extLst>
          </p:cNvPr>
          <p:cNvCxnSpPr>
            <a:cxnSpLocks/>
          </p:cNvCxnSpPr>
          <p:nvPr userDrawn="1"/>
        </p:nvCxnSpPr>
        <p:spPr>
          <a:xfrm>
            <a:off x="759619" y="4430583"/>
            <a:ext cx="2050255" cy="0"/>
          </a:xfrm>
          <a:prstGeom prst="line">
            <a:avLst/>
          </a:prstGeom>
          <a:ln w="95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4F094B98-6B5E-401F-AF58-2DC523BFDFC8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526214" y="7020000"/>
            <a:ext cx="2046536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9FE03-076A-4E6A-B69A-78F3FCB0491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305716" y="7020000"/>
            <a:ext cx="702000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dirty="0"/>
              <a:t>Voorbeeld voettekst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9ADD07E-A486-46F3-A4E3-154625372D5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768013" y="7020000"/>
            <a:ext cx="69215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F301AF-3ED1-43F9-8B43-44EE4A878777}"/>
              </a:ext>
            </a:extLst>
          </p:cNvPr>
          <p:cNvSpPr txBox="1"/>
          <p:nvPr userDrawn="1"/>
        </p:nvSpPr>
        <p:spPr>
          <a:xfrm>
            <a:off x="759619" y="4079083"/>
            <a:ext cx="20502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400" b="1" noProof="1">
                <a:solidFill>
                  <a:srgbClr val="000000"/>
                </a:solidFill>
                <a:latin typeface="+mj-lt"/>
              </a:rPr>
              <a:t>Ipsos I&amp;O Enschede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8653FC-A14B-4F00-BF20-E72C5BBA0DAC}"/>
              </a:ext>
            </a:extLst>
          </p:cNvPr>
          <p:cNvSpPr txBox="1"/>
          <p:nvPr userDrawn="1"/>
        </p:nvSpPr>
        <p:spPr>
          <a:xfrm>
            <a:off x="760413" y="4718802"/>
            <a:ext cx="2449512" cy="16565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Zuiderval 70</a:t>
            </a:r>
          </a:p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Postbus 563</a:t>
            </a:r>
          </a:p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7500 AN Enschede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T	(053) 200 52 00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endParaRPr lang="nl-NL" sz="1200" b="0" noProof="1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E	info@ioresearch.nl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KvK-nummer 08198802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090752-B1BA-43F2-8FCD-40751CA7AC39}"/>
              </a:ext>
            </a:extLst>
          </p:cNvPr>
          <p:cNvCxnSpPr>
            <a:cxnSpLocks/>
          </p:cNvCxnSpPr>
          <p:nvPr userDrawn="1"/>
        </p:nvCxnSpPr>
        <p:spPr>
          <a:xfrm>
            <a:off x="4447699" y="4430583"/>
            <a:ext cx="2169001" cy="0"/>
          </a:xfrm>
          <a:prstGeom prst="line">
            <a:avLst/>
          </a:prstGeom>
          <a:ln w="95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D71188C-590B-461E-A0D2-D44CFAD38F50}"/>
              </a:ext>
            </a:extLst>
          </p:cNvPr>
          <p:cNvSpPr txBox="1"/>
          <p:nvPr userDrawn="1"/>
        </p:nvSpPr>
        <p:spPr>
          <a:xfrm>
            <a:off x="4447699" y="4079083"/>
            <a:ext cx="216900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400" b="1" noProof="1">
                <a:solidFill>
                  <a:srgbClr val="000000"/>
                </a:solidFill>
                <a:latin typeface="+mj-lt"/>
              </a:rPr>
              <a:t>Ipsos I&amp;O Amsterdam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8E3B3E-B8A5-478E-9A0A-E31EF9CE9235}"/>
              </a:ext>
            </a:extLst>
          </p:cNvPr>
          <p:cNvSpPr txBox="1"/>
          <p:nvPr userDrawn="1"/>
        </p:nvSpPr>
        <p:spPr>
          <a:xfrm>
            <a:off x="4448493" y="4718802"/>
            <a:ext cx="2449512" cy="16565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Piet Heinkade 55</a:t>
            </a:r>
          </a:p>
          <a:p>
            <a:pPr>
              <a:lnSpc>
                <a:spcPct val="130000"/>
              </a:lnSpc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1019 GM Amsterdam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T	(020) 308 48 00</a:t>
            </a: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r>
              <a:rPr lang="nl-NL" sz="1200" b="0" noProof="1">
                <a:solidFill>
                  <a:srgbClr val="000000"/>
                </a:solidFill>
                <a:latin typeface="+mn-lt"/>
              </a:rPr>
              <a:t>E	</a:t>
            </a:r>
            <a:r>
              <a:rPr lang="nl-NL" sz="1200" b="0" noProof="1">
                <a:solidFill>
                  <a:srgbClr val="000000"/>
                </a:solidFill>
                <a:latin typeface="+mn-lt"/>
                <a:hlinkClick r:id="rId3"/>
              </a:rPr>
              <a:t>info@ioresearch.nl</a:t>
            </a:r>
            <a:endParaRPr lang="nl-NL" sz="1200" b="0" noProof="1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130000"/>
              </a:lnSpc>
              <a:tabLst>
                <a:tab pos="182563" algn="l"/>
              </a:tabLst>
            </a:pPr>
            <a:endParaRPr lang="nl-NL" sz="1200" b="0" noProof="1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7071824-691D-4E25-929A-4D31B64F45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</p:spTree>
    <p:extLst>
      <p:ext uri="{BB962C8B-B14F-4D97-AF65-F5344CB8AC3E}">
        <p14:creationId xmlns:p14="http://schemas.microsoft.com/office/powerpoint/2010/main" val="33558715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9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9E4466-0F2E-4C08-85DA-68F011378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D201A0-437A-448D-BF24-1B7B2AC31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Voorbeeld voettekst</a:t>
            </a:r>
            <a:endParaRPr lang="nl-NL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CC7224-2815-48EB-870F-816FCDC0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5074C04-6A66-455B-93F4-E1C741E405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4838C66-F256-4071-B406-E0F7EC8E3D2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66762" y="1928813"/>
            <a:ext cx="10700543" cy="38909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 marL="342900" indent="-342900">
              <a:buFont typeface="+mj-lt"/>
              <a:buAutoNum type="arabicPeriod"/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1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2"/>
            <a:r>
              <a:rPr lang="en-US" dirty="0"/>
              <a:t>Normal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3"/>
            <a:r>
              <a:rPr lang="en-US" dirty="0" err="1"/>
              <a:t>Tekst</a:t>
            </a:r>
            <a:r>
              <a:rPr lang="en-US" dirty="0"/>
              <a:t>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4"/>
            <a:r>
              <a:rPr lang="en-US" dirty="0"/>
              <a:t>Kop </a:t>
            </a:r>
            <a:r>
              <a:rPr lang="en-US" dirty="0" err="1"/>
              <a:t>opmaak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r>
              <a:rPr lang="en-US" dirty="0"/>
              <a:t>Kop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6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7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8"/>
            <a:r>
              <a:rPr lang="en-US" dirty="0" err="1"/>
              <a:t>Normale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988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5287-0DC5-4758-A2FB-69AC7DF1CD0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59619" y="1930398"/>
            <a:ext cx="5049044" cy="388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1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2"/>
            <a:r>
              <a:rPr lang="en-US" dirty="0"/>
              <a:t>Normal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3"/>
            <a:r>
              <a:rPr lang="en-US" dirty="0" err="1"/>
              <a:t>Tekst</a:t>
            </a:r>
            <a:r>
              <a:rPr lang="en-US" dirty="0"/>
              <a:t>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4"/>
            <a:r>
              <a:rPr lang="en-US" dirty="0"/>
              <a:t>Kop </a:t>
            </a:r>
            <a:r>
              <a:rPr lang="en-US" dirty="0" err="1"/>
              <a:t>opmaak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r>
              <a:rPr lang="en-US" dirty="0"/>
              <a:t>Kop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6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7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8"/>
            <a:r>
              <a:rPr lang="en-US" dirty="0" err="1"/>
              <a:t>Normale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endParaRPr lang="en-US" dirty="0"/>
          </a:p>
          <a:p>
            <a:pPr lvl="0"/>
            <a:endParaRPr lang="nl-NL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9E4466-0F2E-4C08-85DA-68F011378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D201A0-437A-448D-BF24-1B7B2AC31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Voorbeeld voettekst</a:t>
            </a:r>
            <a:endParaRPr lang="nl-NL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CC7224-2815-48EB-870F-816FCDC0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5074C04-6A66-455B-93F4-E1C741E405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8175006-B77D-434D-A4BC-CEDF47F6EE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83337" y="1930398"/>
            <a:ext cx="5083969" cy="3889377"/>
          </a:xfrm>
          <a:solidFill>
            <a:srgbClr val="E6E7E8"/>
          </a:solidFill>
        </p:spPr>
        <p:txBody>
          <a:bodyPr tIns="180000"/>
          <a:lstStyle>
            <a:lvl1pPr marL="0" indent="0" algn="ctr">
              <a:buNone/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983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en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5287-0DC5-4758-A2FB-69AC7DF1CD0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59618" y="1930398"/>
            <a:ext cx="5623719" cy="388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1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2"/>
            <a:r>
              <a:rPr lang="en-US" dirty="0"/>
              <a:t>Normal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3"/>
            <a:r>
              <a:rPr lang="en-US" dirty="0" err="1"/>
              <a:t>Tekst</a:t>
            </a:r>
            <a:r>
              <a:rPr lang="en-US" dirty="0"/>
              <a:t>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4"/>
            <a:r>
              <a:rPr lang="en-US" dirty="0"/>
              <a:t>Kop </a:t>
            </a:r>
            <a:r>
              <a:rPr lang="en-US" dirty="0" err="1"/>
              <a:t>opmaak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r>
              <a:rPr lang="en-US" dirty="0"/>
              <a:t>Kop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6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7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8"/>
            <a:r>
              <a:rPr lang="en-US" dirty="0" err="1"/>
              <a:t>Normale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endParaRPr lang="en-US" dirty="0"/>
          </a:p>
          <a:p>
            <a:pPr lvl="0"/>
            <a:endParaRPr lang="nl-NL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9E4466-0F2E-4C08-85DA-68F011378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D201A0-437A-448D-BF24-1B7B2AC31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Voorbeeld voettekst</a:t>
            </a:r>
            <a:endParaRPr lang="nl-NL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CC7224-2815-48EB-870F-816FCDC0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5074C04-6A66-455B-93F4-E1C741E405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8175006-B77D-434D-A4BC-CEDF47F6EE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5300" y="1930397"/>
            <a:ext cx="4622006" cy="2857501"/>
          </a:xfrm>
          <a:solidFill>
            <a:srgbClr val="E6E7E8"/>
          </a:solidFill>
        </p:spPr>
        <p:txBody>
          <a:bodyPr tIns="180000"/>
          <a:lstStyle>
            <a:lvl1pPr marL="0" indent="0" algn="ctr">
              <a:buNone/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007953-4406-407F-990E-7D33C83A22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5302" y="4925894"/>
            <a:ext cx="4622006" cy="892504"/>
          </a:xfrm>
        </p:spPr>
        <p:txBody>
          <a:bodyPr/>
          <a:lstStyle>
            <a:lvl1pPr marL="0" indent="0">
              <a:buNone/>
              <a:defRPr sz="1400" i="1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839108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olle breed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1CADA6FE-BB15-4E22-AA37-A2AD8F7703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5819775"/>
          </a:xfrm>
          <a:solidFill>
            <a:srgbClr val="E6E7E8"/>
          </a:solidFill>
        </p:spPr>
        <p:txBody>
          <a:bodyPr tIns="180000"/>
          <a:lstStyle>
            <a:lvl1pPr marL="0" indent="0" algn="ctr">
              <a:buNone/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9E4466-0F2E-4C08-85DA-68F011378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D201A0-437A-448D-BF24-1B7B2AC31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Voorbeeld voettekst</a:t>
            </a:r>
            <a:endParaRPr lang="nl-NL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CC7224-2815-48EB-870F-816FCDC0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5074C04-6A66-455B-93F4-E1C741E405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</p:spTree>
    <p:extLst>
      <p:ext uri="{BB962C8B-B14F-4D97-AF65-F5344CB8AC3E}">
        <p14:creationId xmlns:p14="http://schemas.microsoft.com/office/powerpoint/2010/main" val="3525644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5287-0DC5-4758-A2FB-69AC7DF1CD0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59619" y="1928814"/>
            <a:ext cx="5049044" cy="388958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1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2"/>
            <a:r>
              <a:rPr lang="en-US" dirty="0"/>
              <a:t>Normal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3"/>
            <a:r>
              <a:rPr lang="en-US" dirty="0" err="1"/>
              <a:t>Tekst</a:t>
            </a:r>
            <a:r>
              <a:rPr lang="en-US" dirty="0"/>
              <a:t>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4"/>
            <a:r>
              <a:rPr lang="en-US" dirty="0"/>
              <a:t>Kop </a:t>
            </a:r>
            <a:r>
              <a:rPr lang="en-US" dirty="0" err="1"/>
              <a:t>opmaak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r>
              <a:rPr lang="en-US" dirty="0"/>
              <a:t>Kop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6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7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8"/>
            <a:r>
              <a:rPr lang="en-US" dirty="0" err="1"/>
              <a:t>Normale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endParaRPr lang="en-US" dirty="0"/>
          </a:p>
          <a:p>
            <a:pPr lvl="0"/>
            <a:endParaRPr lang="nl-NL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9E4466-0F2E-4C08-85DA-68F011378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D201A0-437A-448D-BF24-1B7B2AC31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Voorbeeld voettekst</a:t>
            </a:r>
            <a:endParaRPr lang="nl-NL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CC7224-2815-48EB-870F-816FCDC0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5074C04-6A66-455B-93F4-E1C741E405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E3E3A45-EC2B-4D04-8237-B30E6BBAE0F4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83337" y="1930192"/>
            <a:ext cx="5083970" cy="388958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1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2"/>
            <a:r>
              <a:rPr lang="en-US" dirty="0"/>
              <a:t>Normal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3"/>
            <a:r>
              <a:rPr lang="en-US" dirty="0" err="1"/>
              <a:t>Tekst</a:t>
            </a:r>
            <a:r>
              <a:rPr lang="en-US" dirty="0"/>
              <a:t>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4"/>
            <a:r>
              <a:rPr lang="en-US" dirty="0"/>
              <a:t>Kop </a:t>
            </a:r>
            <a:r>
              <a:rPr lang="en-US" dirty="0" err="1"/>
              <a:t>opmaak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r>
              <a:rPr lang="en-US" dirty="0"/>
              <a:t>Kop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6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7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8"/>
            <a:r>
              <a:rPr lang="en-US" dirty="0" err="1"/>
              <a:t>Normale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endParaRPr lang="en-US" dirty="0"/>
          </a:p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78564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5287-0DC5-4758-A2FB-69AC7DF1CD0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59619" y="2528888"/>
            <a:ext cx="5049044" cy="328950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1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2"/>
            <a:r>
              <a:rPr lang="en-US" dirty="0"/>
              <a:t>Normal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3"/>
            <a:r>
              <a:rPr lang="en-US" dirty="0" err="1"/>
              <a:t>Tekst</a:t>
            </a:r>
            <a:r>
              <a:rPr lang="en-US" dirty="0"/>
              <a:t>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4"/>
            <a:r>
              <a:rPr lang="en-US" dirty="0"/>
              <a:t>Kop </a:t>
            </a:r>
            <a:r>
              <a:rPr lang="en-US" dirty="0" err="1"/>
              <a:t>opmaak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r>
              <a:rPr lang="en-US" dirty="0"/>
              <a:t>Kop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6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7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8"/>
            <a:r>
              <a:rPr lang="en-US" dirty="0" err="1"/>
              <a:t>Normale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9E4466-0F2E-4C08-85DA-68F011378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D201A0-437A-448D-BF24-1B7B2AC31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Voorbeeld voettekst</a:t>
            </a:r>
            <a:endParaRPr lang="nl-NL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CC7224-2815-48EB-870F-816FCDC0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5074C04-6A66-455B-93F4-E1C741E405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E3E3A45-EC2B-4D04-8237-B30E6BBAE0F4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83337" y="2530266"/>
            <a:ext cx="5083970" cy="328950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1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2"/>
            <a:r>
              <a:rPr lang="en-US" dirty="0"/>
              <a:t>Normal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3"/>
            <a:r>
              <a:rPr lang="en-US" dirty="0" err="1"/>
              <a:t>Tekst</a:t>
            </a:r>
            <a:r>
              <a:rPr lang="en-US" dirty="0"/>
              <a:t>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4"/>
            <a:r>
              <a:rPr lang="en-US" dirty="0"/>
              <a:t>Kop </a:t>
            </a:r>
            <a:r>
              <a:rPr lang="en-US" dirty="0" err="1"/>
              <a:t>opmaak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r>
              <a:rPr lang="en-US" dirty="0"/>
              <a:t>Kop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6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7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8"/>
            <a:r>
              <a:rPr lang="en-US" dirty="0" err="1"/>
              <a:t>Normale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538757-9FD2-4FB7-88EB-1C96BAF59F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6763" y="1928812"/>
            <a:ext cx="5049044" cy="5095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b="1">
                <a:latin typeface="+mj-lt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0F066EF-E7F4-40AC-8FA3-DBD8FCB66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76193" y="1928813"/>
            <a:ext cx="5083970" cy="5095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b="1">
                <a:latin typeface="+mj-lt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88571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object br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5287-0DC5-4758-A2FB-69AC7DF1CD0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59619" y="1930398"/>
            <a:ext cx="10700544" cy="14986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1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2"/>
            <a:r>
              <a:rPr lang="en-US" dirty="0"/>
              <a:t>Normal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3"/>
            <a:r>
              <a:rPr lang="en-US" dirty="0" err="1"/>
              <a:t>Tekst</a:t>
            </a:r>
            <a:r>
              <a:rPr lang="en-US" dirty="0"/>
              <a:t>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4"/>
            <a:r>
              <a:rPr lang="en-US" dirty="0"/>
              <a:t>Kop </a:t>
            </a:r>
            <a:r>
              <a:rPr lang="en-US" dirty="0" err="1"/>
              <a:t>opmaak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r>
              <a:rPr lang="en-US" dirty="0"/>
              <a:t>Kop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6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7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8"/>
            <a:r>
              <a:rPr lang="en-US" dirty="0" err="1"/>
              <a:t>Normale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9E4466-0F2E-4C08-85DA-68F011378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D201A0-437A-448D-BF24-1B7B2AC31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Voorbeeld voettekst</a:t>
            </a:r>
            <a:endParaRPr lang="nl-NL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CC7224-2815-48EB-870F-816FCDC0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5074C04-6A66-455B-93F4-E1C741E405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1DBDC1-0AC3-4341-BD1B-07C4B1E7C98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66763" y="3648076"/>
            <a:ext cx="10700544" cy="2171700"/>
          </a:xfr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1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2"/>
            <a:r>
              <a:rPr lang="en-US" dirty="0"/>
              <a:t>Normal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3"/>
            <a:r>
              <a:rPr lang="en-US" dirty="0" err="1"/>
              <a:t>Tekst</a:t>
            </a:r>
            <a:r>
              <a:rPr lang="en-US" dirty="0"/>
              <a:t>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4"/>
            <a:r>
              <a:rPr lang="en-US" dirty="0"/>
              <a:t>Kop </a:t>
            </a:r>
            <a:r>
              <a:rPr lang="en-US" dirty="0" err="1"/>
              <a:t>opmaak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r>
              <a:rPr lang="en-US" dirty="0"/>
              <a:t>Kop met accent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6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1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7"/>
            <a:r>
              <a:rPr lang="en-US" dirty="0" err="1"/>
              <a:t>Opsomming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 2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8"/>
            <a:r>
              <a:rPr lang="en-US" dirty="0" err="1"/>
              <a:t>Normale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(M – </a:t>
            </a:r>
            <a:r>
              <a:rPr lang="en-US" dirty="0" err="1"/>
              <a:t>pnt</a:t>
            </a:r>
            <a:r>
              <a:rPr lang="en-US" dirty="0"/>
              <a:t>. 18)</a:t>
            </a:r>
          </a:p>
          <a:p>
            <a:pPr lvl="5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273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dia - Ru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0EFD20A0-7BFC-4B3D-AAA2-B5B3EABF61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5341257"/>
          </a:xfrm>
          <a:solidFill>
            <a:srgbClr val="E6E7E8"/>
          </a:solidFill>
        </p:spPr>
        <p:txBody>
          <a:bodyPr tIns="324000"/>
          <a:lstStyle>
            <a:lvl1pPr marL="0" indent="0" algn="ctr">
              <a:buNone/>
              <a:defRPr>
                <a:solidFill>
                  <a:schemeClr val="bg2">
                    <a:lumMod val="85000"/>
                  </a:schemeClr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578D8F5-198D-44DA-9E36-BE22FDA39A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714375"/>
            <a:ext cx="6096000" cy="3822005"/>
          </a:xfrm>
          <a:custGeom>
            <a:avLst/>
            <a:gdLst>
              <a:gd name="connsiteX0" fmla="*/ 0 w 6989127"/>
              <a:gd name="connsiteY0" fmla="*/ 0 h 3822005"/>
              <a:gd name="connsiteX1" fmla="*/ 6609556 w 6989127"/>
              <a:gd name="connsiteY1" fmla="*/ 0 h 3822005"/>
              <a:gd name="connsiteX2" fmla="*/ 6609556 w 6989127"/>
              <a:gd name="connsiteY2" fmla="*/ 383381 h 3822005"/>
              <a:gd name="connsiteX3" fmla="*/ 6989127 w 6989127"/>
              <a:gd name="connsiteY3" fmla="*/ 383381 h 3822005"/>
              <a:gd name="connsiteX4" fmla="*/ 6989127 w 6989127"/>
              <a:gd name="connsiteY4" fmla="*/ 3822005 h 3822005"/>
              <a:gd name="connsiteX5" fmla="*/ 0 w 6989127"/>
              <a:gd name="connsiteY5" fmla="*/ 3822005 h 382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89127" h="3822005">
                <a:moveTo>
                  <a:pt x="0" y="0"/>
                </a:moveTo>
                <a:lnTo>
                  <a:pt x="6609556" y="0"/>
                </a:lnTo>
                <a:lnTo>
                  <a:pt x="6609556" y="383381"/>
                </a:lnTo>
                <a:lnTo>
                  <a:pt x="6989127" y="383381"/>
                </a:lnTo>
                <a:lnTo>
                  <a:pt x="6989127" y="3822005"/>
                </a:lnTo>
                <a:lnTo>
                  <a:pt x="0" y="3822005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accent2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35654C-806B-4678-9BEC-3C2062F2E302}"/>
              </a:ext>
            </a:extLst>
          </p:cNvPr>
          <p:cNvCxnSpPr>
            <a:cxnSpLocks/>
          </p:cNvCxnSpPr>
          <p:nvPr userDrawn="1"/>
        </p:nvCxnSpPr>
        <p:spPr>
          <a:xfrm>
            <a:off x="261259" y="1622426"/>
            <a:ext cx="535781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A7A1225-D0B7-4188-BF77-3D1EB9F6F1D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1259" y="1713005"/>
            <a:ext cx="5399311" cy="2689917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40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8D7FED-3F10-4CDD-9F75-6C14ACB67E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61259" y="1337118"/>
            <a:ext cx="5399311" cy="21783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Titel (M – </a:t>
            </a:r>
            <a:r>
              <a:rPr lang="nl-NL" dirty="0" err="1"/>
              <a:t>pnt</a:t>
            </a:r>
            <a:r>
              <a:rPr lang="nl-NL" dirty="0"/>
              <a:t>. 16)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CA1C5E7F-D8E1-474B-BB20-9BD386127E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60186" y="5879195"/>
            <a:ext cx="1045530" cy="602867"/>
          </a:xfrm>
          <a:prstGeom prst="rect">
            <a:avLst/>
          </a:prstGeom>
        </p:spPr>
      </p:pic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4F094B98-6B5E-401F-AF58-2DC523BFDFC8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526214" y="7020000"/>
            <a:ext cx="2046536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9FE03-076A-4E6A-B69A-78F3FCB0491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305716" y="7020000"/>
            <a:ext cx="702000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/>
              <a:t>Voorbeeld voettekst</a:t>
            </a:r>
            <a:endParaRPr lang="nl-NL" dirty="0"/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9ADD07E-A486-46F3-A4E3-154625372D5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768013" y="7020000"/>
            <a:ext cx="692150" cy="180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B86E975-4A45-4FE3-9CA1-88BF73172F69}"/>
              </a:ext>
            </a:extLst>
          </p:cNvPr>
          <p:cNvSpPr txBox="1"/>
          <p:nvPr userDrawn="1"/>
        </p:nvSpPr>
        <p:spPr>
          <a:xfrm>
            <a:off x="9834564" y="6142368"/>
            <a:ext cx="1628774" cy="184666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 algn="r"/>
            <a:r>
              <a:rPr lang="nl-NL" sz="1200" b="1" dirty="0">
                <a:solidFill>
                  <a:srgbClr val="000000"/>
                </a:solidFill>
              </a:rPr>
              <a:t>www.ioresearch.nl</a:t>
            </a:r>
          </a:p>
        </p:txBody>
      </p:sp>
    </p:spTree>
    <p:extLst>
      <p:ext uri="{BB962C8B-B14F-4D97-AF65-F5344CB8AC3E}">
        <p14:creationId xmlns:p14="http://schemas.microsoft.com/office/powerpoint/2010/main" val="36268481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9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787D46-442F-46EE-BA6B-C4C543753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715845"/>
            <a:ext cx="10700544" cy="6748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 dirty="0"/>
              <a:t>Titel (R – </a:t>
            </a:r>
            <a:r>
              <a:rPr lang="nl-NL" dirty="0" err="1"/>
              <a:t>pnt</a:t>
            </a:r>
            <a:r>
              <a:rPr lang="nl-NL" dirty="0"/>
              <a:t>. 44)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6EF0DA-5E92-407D-B285-C84CF75B65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9619" y="1930398"/>
            <a:ext cx="10700544" cy="388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Opsomming niveau 1 (M – </a:t>
            </a:r>
            <a:r>
              <a:rPr lang="nl-NL" dirty="0" err="1"/>
              <a:t>pnt</a:t>
            </a:r>
            <a:r>
              <a:rPr lang="nl-NL" dirty="0"/>
              <a:t>. 18)</a:t>
            </a:r>
          </a:p>
          <a:p>
            <a:pPr lvl="1"/>
            <a:r>
              <a:rPr lang="nl-NL" dirty="0"/>
              <a:t>Opsomming niveau 2 (M – </a:t>
            </a:r>
            <a:r>
              <a:rPr lang="nl-NL" dirty="0" err="1"/>
              <a:t>pnt</a:t>
            </a:r>
            <a:r>
              <a:rPr lang="nl-NL" dirty="0"/>
              <a:t>. 18)</a:t>
            </a:r>
          </a:p>
          <a:p>
            <a:pPr lvl="2"/>
            <a:r>
              <a:rPr lang="nl-NL" dirty="0" err="1"/>
              <a:t>Normal</a:t>
            </a:r>
            <a:r>
              <a:rPr lang="nl-NL" dirty="0"/>
              <a:t> tekst (M – </a:t>
            </a:r>
            <a:r>
              <a:rPr lang="nl-NL" dirty="0" err="1"/>
              <a:t>pnt</a:t>
            </a:r>
            <a:r>
              <a:rPr lang="nl-NL" dirty="0"/>
              <a:t>. 18)</a:t>
            </a:r>
          </a:p>
          <a:p>
            <a:pPr lvl="3"/>
            <a:r>
              <a:rPr lang="nl-NL" dirty="0"/>
              <a:t>Tekst met accent (M – </a:t>
            </a:r>
            <a:r>
              <a:rPr lang="nl-NL" dirty="0" err="1"/>
              <a:t>pnt</a:t>
            </a:r>
            <a:r>
              <a:rPr lang="nl-NL" dirty="0"/>
              <a:t>. 18)</a:t>
            </a:r>
          </a:p>
          <a:p>
            <a:pPr lvl="4"/>
            <a:r>
              <a:rPr lang="nl-NL" dirty="0"/>
              <a:t>Kop opmaak (M – </a:t>
            </a:r>
            <a:r>
              <a:rPr lang="nl-NL" dirty="0" err="1"/>
              <a:t>pnt</a:t>
            </a:r>
            <a:r>
              <a:rPr lang="nl-NL" dirty="0"/>
              <a:t>. 18)</a:t>
            </a:r>
          </a:p>
          <a:p>
            <a:pPr lvl="5"/>
            <a:r>
              <a:rPr lang="nl-NL" dirty="0"/>
              <a:t>Kop met accent (M – </a:t>
            </a:r>
            <a:r>
              <a:rPr lang="nl-NL" dirty="0" err="1"/>
              <a:t>pnt</a:t>
            </a:r>
            <a:r>
              <a:rPr lang="nl-NL" dirty="0"/>
              <a:t>. 18)</a:t>
            </a:r>
          </a:p>
          <a:p>
            <a:pPr lvl="6"/>
            <a:r>
              <a:rPr lang="nl-NL" dirty="0"/>
              <a:t>Opsomming cijfers niveau 1 (M – </a:t>
            </a:r>
            <a:r>
              <a:rPr lang="nl-NL" dirty="0" err="1"/>
              <a:t>pnt</a:t>
            </a:r>
            <a:r>
              <a:rPr lang="nl-NL" dirty="0"/>
              <a:t>. 18)</a:t>
            </a:r>
          </a:p>
          <a:p>
            <a:pPr lvl="7"/>
            <a:r>
              <a:rPr lang="nl-NL" dirty="0"/>
              <a:t>Opsomming cijfers niveau 2 (M – </a:t>
            </a:r>
            <a:r>
              <a:rPr lang="nl-NL" dirty="0" err="1"/>
              <a:t>pnt</a:t>
            </a:r>
            <a:r>
              <a:rPr lang="nl-NL" dirty="0"/>
              <a:t>. 18)</a:t>
            </a:r>
          </a:p>
          <a:p>
            <a:pPr lvl="8"/>
            <a:r>
              <a:rPr lang="nl-NL" dirty="0"/>
              <a:t>Normale tekst (M – </a:t>
            </a:r>
            <a:r>
              <a:rPr lang="nl-NL" dirty="0" err="1"/>
              <a:t>pnt</a:t>
            </a:r>
            <a:r>
              <a:rPr lang="nl-NL" dirty="0"/>
              <a:t>. 18)</a:t>
            </a:r>
          </a:p>
          <a:p>
            <a:pPr lvl="5"/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D100DA-F708-44C5-8B13-21460F8BCE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26214" y="6268145"/>
            <a:ext cx="2046536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spc="0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februari 2020</a:t>
            </a:r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A299F-11D1-41F5-A2D5-73DBB588C9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10951" y="6268145"/>
            <a:ext cx="7020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 spc="0" baseline="0">
                <a:solidFill>
                  <a:srgbClr val="000000"/>
                </a:solidFill>
              </a:defRPr>
            </a:lvl1pPr>
          </a:lstStyle>
          <a:p>
            <a:r>
              <a:rPr lang="nl-NL" dirty="0"/>
              <a:t>Voorbeeld voettekst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A5C0A6-356A-47B3-AC5C-DAA44F2CC9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8013" y="6268145"/>
            <a:ext cx="69215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 spc="0" baseline="0">
                <a:solidFill>
                  <a:srgbClr val="000000"/>
                </a:solidFill>
              </a:defRPr>
            </a:lvl1pPr>
          </a:lstStyle>
          <a:p>
            <a:fld id="{65DA200D-82EF-4D4D-B3DE-499CE4E3A6B4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F6A8B97-6BCA-432A-89E7-A54C49322CE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666551" y="6140001"/>
            <a:ext cx="538794" cy="31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568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54" r:id="rId3"/>
    <p:sldLayoutId id="2147483659" r:id="rId4"/>
    <p:sldLayoutId id="2147483655" r:id="rId5"/>
    <p:sldLayoutId id="2147483657" r:id="rId6"/>
    <p:sldLayoutId id="2147483656" r:id="rId7"/>
    <p:sldLayoutId id="2147483658" r:id="rId8"/>
    <p:sldLayoutId id="2147483649" r:id="rId9"/>
    <p:sldLayoutId id="2147483652" r:id="rId10"/>
    <p:sldLayoutId id="2147483653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 spc="0" baseline="0">
          <a:solidFill>
            <a:srgbClr val="000000"/>
          </a:solidFill>
          <a:latin typeface="+mn-lt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 spc="0">
          <a:solidFill>
            <a:srgbClr val="000000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None/>
        <a:defRPr sz="1800" b="0" kern="1200" spc="0">
          <a:solidFill>
            <a:srgbClr val="000000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+mj-lt"/>
        <a:buNone/>
        <a:defRPr sz="1800" b="0" kern="1200" spc="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+mj-lt"/>
        <a:buNone/>
        <a:defRPr sz="1800" b="1" kern="1200" spc="0">
          <a:solidFill>
            <a:srgbClr val="000000"/>
          </a:solidFill>
          <a:latin typeface="+mj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+mj-lt"/>
        <a:buNone/>
        <a:defRPr lang="en-US" sz="1800" b="1" kern="1200" spc="0" dirty="0" smtClean="0">
          <a:solidFill>
            <a:schemeClr val="accent1"/>
          </a:solidFill>
          <a:latin typeface="+mj-lt"/>
          <a:ea typeface="+mn-ea"/>
          <a:cs typeface="+mn-cs"/>
        </a:defRPr>
      </a:lvl6pPr>
      <a:lvl7pPr marL="342900" indent="-3429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+mj-lt"/>
        <a:buAutoNum type="arabicPeriod"/>
        <a:defRPr sz="1800" b="0" kern="1200" spc="0">
          <a:solidFill>
            <a:srgbClr val="000000"/>
          </a:solidFill>
          <a:latin typeface="+mn-lt"/>
          <a:ea typeface="+mn-ea"/>
          <a:cs typeface="+mn-cs"/>
        </a:defRPr>
      </a:lvl7pPr>
      <a:lvl8pPr marL="576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+mj-lt"/>
        <a:buAutoNum type="arabicPeriod"/>
        <a:defRPr sz="1800" b="0" kern="1200" spc="0">
          <a:solidFill>
            <a:srgbClr val="000000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221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79" userDrawn="1">
          <p15:clr>
            <a:srgbClr val="F26B43"/>
          </p15:clr>
        </p15:guide>
        <p15:guide id="4" orient="horz" pos="1215" userDrawn="1">
          <p15:clr>
            <a:srgbClr val="F26B43"/>
          </p15:clr>
        </p15:guide>
        <p15:guide id="5" orient="horz" pos="878" userDrawn="1">
          <p15:clr>
            <a:srgbClr val="F26B43"/>
          </p15:clr>
        </p15:guide>
        <p15:guide id="6" orient="horz" pos="450" userDrawn="1">
          <p15:clr>
            <a:srgbClr val="F26B43"/>
          </p15:clr>
        </p15:guide>
        <p15:guide id="7" orient="horz" pos="3666" userDrawn="1">
          <p15:clr>
            <a:srgbClr val="F26B43"/>
          </p15:clr>
        </p15:guide>
        <p15:guide id="8" orient="horz" pos="4016" userDrawn="1">
          <p15:clr>
            <a:srgbClr val="F26B43"/>
          </p15:clr>
        </p15:guide>
        <p15:guide id="9" pos="821" userDrawn="1">
          <p15:clr>
            <a:srgbClr val="F26B43"/>
          </p15:clr>
        </p15:guide>
        <p15:guide id="10" pos="3840" userDrawn="1">
          <p15:clr>
            <a:srgbClr val="F26B43"/>
          </p15:clr>
        </p15:guide>
        <p15:guide id="11" pos="3659" userDrawn="1">
          <p15:clr>
            <a:srgbClr val="F26B43"/>
          </p15:clr>
        </p15:guide>
        <p15:guide id="12" pos="4021" userDrawn="1">
          <p15:clr>
            <a:srgbClr val="F26B43"/>
          </p15:clr>
        </p15:guide>
        <p15:guide id="13" orient="horz" pos="1536" userDrawn="1">
          <p15:clr>
            <a:srgbClr val="F26B43"/>
          </p15:clr>
        </p15:guide>
        <p15:guide id="14" orient="horz" pos="159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Rachel.beerepoot@ipso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mailto:Leon.heuzels@ipsos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3B2E64C-D769-4A89-B7BB-A5CC91335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sz="3600" dirty="0"/>
              <a:t>Groepsgesprek gemeenteraad Neder-Betuwe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DBA01EF-A9BB-4893-8089-C7820D336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Presentatie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4DBA17-5A24-49E9-8456-1623D3B1735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1</a:t>
            </a:fld>
            <a:endParaRPr lang="nl-NL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19CA623-EF43-42FA-AB39-E313B0F0FCF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nl-NL" dirty="0"/>
              <a:t>Rekenkameronderzoek naar arbeidsmigranten</a:t>
            </a:r>
          </a:p>
        </p:txBody>
      </p:sp>
      <p:pic>
        <p:nvPicPr>
          <p:cNvPr id="16" name="Tijdelijke aanduiding voor afbeelding 15" descr="Afbeelding met kleding, buitenshuis, scène, person&#10;&#10;Automatisch gegenereerde beschrijving">
            <a:extLst>
              <a:ext uri="{FF2B5EF4-FFF2-40B4-BE49-F238E27FC236}">
                <a16:creationId xmlns:a16="http://schemas.microsoft.com/office/drawing/2014/main" id="{773D120C-A96B-824C-2619-C7692396D55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7" r="199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0226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AB83D8-02F5-43B2-AC58-1727E4500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395437A-BE0B-49E6-A2E9-E1049896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Welkomstwoord door rekenkamer</a:t>
            </a:r>
          </a:p>
        </p:txBody>
      </p:sp>
    </p:spTree>
    <p:extLst>
      <p:ext uri="{BB962C8B-B14F-4D97-AF65-F5344CB8AC3E}">
        <p14:creationId xmlns:p14="http://schemas.microsoft.com/office/powerpoint/2010/main" val="3801726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AB83D8-02F5-43B2-AC58-1727E4500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395437A-BE0B-49E6-A2E9-E1049896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Ipsos I&amp;O: Even voorstellen</a:t>
            </a:r>
          </a:p>
        </p:txBody>
      </p:sp>
      <p:sp>
        <p:nvSpPr>
          <p:cNvPr id="15" name="Tijdelijke aanduiding voor inhoud 14">
            <a:extLst>
              <a:ext uri="{FF2B5EF4-FFF2-40B4-BE49-F238E27FC236}">
                <a16:creationId xmlns:a16="http://schemas.microsoft.com/office/drawing/2014/main" id="{BAFA7620-AE99-4F1E-8FF0-3E5F6C79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618" y="1930398"/>
            <a:ext cx="9214892" cy="3888000"/>
          </a:xfrm>
        </p:spPr>
        <p:txBody>
          <a:bodyPr/>
          <a:lstStyle/>
          <a:p>
            <a:r>
              <a:rPr lang="nl-NL" b="1" dirty="0"/>
              <a:t>Rachel Beerepoot</a:t>
            </a:r>
          </a:p>
          <a:p>
            <a:pPr lvl="1"/>
            <a:r>
              <a:rPr lang="nl-NL" dirty="0">
                <a:hlinkClick r:id="rId3"/>
              </a:rPr>
              <a:t>Rachel.beerepoot@ipsos.com</a:t>
            </a:r>
            <a:r>
              <a:rPr lang="nl-NL" dirty="0"/>
              <a:t> 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b="1" dirty="0"/>
              <a:t>Leon Heuzels</a:t>
            </a:r>
          </a:p>
          <a:p>
            <a:pPr lvl="1"/>
            <a:r>
              <a:rPr lang="nl-NL" dirty="0">
                <a:hlinkClick r:id="rId4"/>
              </a:rPr>
              <a:t>Leon.heuzels@ipsos.com</a:t>
            </a:r>
            <a:r>
              <a:rPr lang="nl-NL" dirty="0"/>
              <a:t>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8E164C6-DAB7-9938-7E32-C10B47BD28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4322" y="3682695"/>
            <a:ext cx="1256162" cy="139075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75EB60FE-3768-72DB-C668-B2AF2A6679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4322" y="1755301"/>
            <a:ext cx="1072059" cy="127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81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AB83D8-02F5-43B2-AC58-1727E4500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395437A-BE0B-49E6-A2E9-E1049896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Agenda</a:t>
            </a:r>
            <a:br>
              <a:rPr lang="nl-NL" dirty="0"/>
            </a:br>
            <a:endParaRPr lang="nl-NL" dirty="0"/>
          </a:p>
        </p:txBody>
      </p:sp>
      <p:sp>
        <p:nvSpPr>
          <p:cNvPr id="15" name="Tijdelijke aanduiding voor inhoud 14">
            <a:extLst>
              <a:ext uri="{FF2B5EF4-FFF2-40B4-BE49-F238E27FC236}">
                <a16:creationId xmlns:a16="http://schemas.microsoft.com/office/drawing/2014/main" id="{BAFA7620-AE99-4F1E-8FF0-3E5F6C79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763" y="1642321"/>
            <a:ext cx="10204793" cy="3888000"/>
          </a:xfrm>
        </p:spPr>
        <p:txBody>
          <a:bodyPr/>
          <a:lstStyle/>
          <a:p>
            <a:r>
              <a:rPr lang="nl-NL" b="1" dirty="0"/>
              <a:t>Samenvatting eerste fase onderzoek (+- 10 minuten)</a:t>
            </a:r>
          </a:p>
          <a:p>
            <a:pPr lvl="1"/>
            <a:r>
              <a:rPr lang="nl-NL" dirty="0"/>
              <a:t>En mogelijkheden tot stellen van vragen</a:t>
            </a:r>
          </a:p>
          <a:p>
            <a:endParaRPr lang="nl-NL" b="1" dirty="0"/>
          </a:p>
          <a:p>
            <a:r>
              <a:rPr lang="nl-NL" b="1" dirty="0"/>
              <a:t>In gesprek over  (+- 50 minuten)</a:t>
            </a:r>
          </a:p>
          <a:p>
            <a:pPr lvl="1"/>
            <a:r>
              <a:rPr lang="nl-NL" dirty="0"/>
              <a:t>Kunt u in één zin uw beeld van arbeidsmigranten in de gemeente omschrijven? Wat zeggen de tot dusver opgehaalde resultaten u? (15 minuten)</a:t>
            </a:r>
          </a:p>
          <a:p>
            <a:pPr lvl="1"/>
            <a:r>
              <a:rPr lang="nl-NL" dirty="0"/>
              <a:t>Wat zijn de drie grootste uitdagingen voor de gemeente rond arbeidsmigranten? (15 minuten)</a:t>
            </a:r>
          </a:p>
          <a:p>
            <a:pPr lvl="1"/>
            <a:r>
              <a:rPr lang="nl-NL" dirty="0"/>
              <a:t>Waar wilt u meer over weten? Waar moet de tweede fase op in gaan? (15 minuten)</a:t>
            </a:r>
          </a:p>
          <a:p>
            <a:pPr lvl="1"/>
            <a:endParaRPr lang="nl-NL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7420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40C0447F-8005-B3F2-8131-B796AD0D4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EE113C1-42B9-7F24-40DA-ED2388678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1. Samenvatting eerste fase</a:t>
            </a:r>
            <a:endParaRPr lang="en-US" dirty="0"/>
          </a:p>
        </p:txBody>
      </p:sp>
      <p:sp>
        <p:nvSpPr>
          <p:cNvPr id="6" name="Tijdelijke aanduiding voor inhoud 14">
            <a:extLst>
              <a:ext uri="{FF2B5EF4-FFF2-40B4-BE49-F238E27FC236}">
                <a16:creationId xmlns:a16="http://schemas.microsoft.com/office/drawing/2014/main" id="{A3D0B21E-43EA-C5BF-1101-C2DF51356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763" y="1485000"/>
            <a:ext cx="10204793" cy="388800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nl-NL" b="1" dirty="0"/>
              <a:t>Werkzame arbeidsmigranten</a:t>
            </a:r>
          </a:p>
          <a:p>
            <a:pPr lvl="1"/>
            <a:r>
              <a:rPr lang="nl-NL" dirty="0"/>
              <a:t>+- 1.500 werkzame arbeidsmigranten. Veel seizoenarbeid in boom- en fruitteelt.  Poolse en Roemeense arbeidsmigranten, Oekraïense vluchtelingen.</a:t>
            </a:r>
          </a:p>
          <a:p>
            <a:pPr marL="342900" indent="-342900">
              <a:buFont typeface="+mj-lt"/>
              <a:buAutoNum type="arabicPeriod"/>
            </a:pPr>
            <a:r>
              <a:rPr lang="nl-NL" b="1" dirty="0"/>
              <a:t>Woonachtige arbeidsmigranten</a:t>
            </a:r>
          </a:p>
          <a:p>
            <a:pPr lvl="1"/>
            <a:r>
              <a:rPr lang="nl-NL" dirty="0"/>
              <a:t>Minder woonachtige dan werkzame arbeidsmigranten, +- 1.100 in 2021. Veelal op campings of </a:t>
            </a:r>
            <a:r>
              <a:rPr lang="nl-NL" dirty="0" err="1"/>
              <a:t>mid-stay</a:t>
            </a:r>
            <a:r>
              <a:rPr lang="nl-NL" dirty="0"/>
              <a:t> locaties (Kesteren). Enkelen in woonwijken (long-</a:t>
            </a:r>
            <a:r>
              <a:rPr lang="nl-NL" dirty="0" err="1"/>
              <a:t>stay</a:t>
            </a:r>
            <a:r>
              <a:rPr lang="nl-NL" dirty="0"/>
              <a:t>). Registratie is vervuild en loopt achter.</a:t>
            </a:r>
          </a:p>
          <a:p>
            <a:pPr marL="342900" indent="-342900">
              <a:buFont typeface="+mj-lt"/>
              <a:buAutoNum type="arabicPeriod"/>
            </a:pPr>
            <a:r>
              <a:rPr lang="nl-NL" b="1" dirty="0"/>
              <a:t>Beleid</a:t>
            </a:r>
          </a:p>
          <a:p>
            <a:pPr lvl="1"/>
            <a:r>
              <a:rPr lang="nl-NL" dirty="0"/>
              <a:t>Regionale afspraken gemaakt over realiseren meer en kwalitatief goede huisvesting.</a:t>
            </a:r>
          </a:p>
          <a:p>
            <a:pPr lvl="1"/>
            <a:r>
              <a:rPr lang="nl-NL" dirty="0"/>
              <a:t>Lokaal huisvestingsbeleid geëvalueerd: goed beleid, maar inhaalslag nodig op acties (o.a. registratie)</a:t>
            </a:r>
            <a:endParaRPr lang="nl-NL" b="1" dirty="0"/>
          </a:p>
          <a:p>
            <a:pPr marL="342900" indent="-342900">
              <a:buFont typeface="+mj-lt"/>
              <a:buAutoNum type="arabicPeriod"/>
            </a:pPr>
            <a:r>
              <a:rPr lang="nl-NL" b="1" dirty="0"/>
              <a:t>Overlast</a:t>
            </a:r>
          </a:p>
          <a:p>
            <a:pPr marL="288000" lvl="1" indent="0">
              <a:buNone/>
            </a:pPr>
            <a:endParaRPr lang="nl-NL" dirty="0"/>
          </a:p>
          <a:p>
            <a:pPr marL="288000" lvl="1" indent="0">
              <a:buNone/>
            </a:pPr>
            <a:endParaRPr lang="nl-NL" dirty="0"/>
          </a:p>
          <a:p>
            <a:pPr marL="28800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63924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AB83D8-02F5-43B2-AC58-1727E4500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6</a:t>
            </a:fld>
            <a:endParaRPr lang="nl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395437A-BE0B-49E6-A2E9-E1049896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Uitdagingen voor de gemeente</a:t>
            </a:r>
          </a:p>
        </p:txBody>
      </p:sp>
      <p:sp>
        <p:nvSpPr>
          <p:cNvPr id="15" name="Tijdelijke aanduiding voor inhoud 14">
            <a:extLst>
              <a:ext uri="{FF2B5EF4-FFF2-40B4-BE49-F238E27FC236}">
                <a16:creationId xmlns:a16="http://schemas.microsoft.com/office/drawing/2014/main" id="{BAFA7620-AE99-4F1E-8FF0-3E5F6C79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617" y="1930398"/>
            <a:ext cx="10204793" cy="3888000"/>
          </a:xfrm>
        </p:spPr>
        <p:txBody>
          <a:bodyPr/>
          <a:lstStyle/>
          <a:p>
            <a:r>
              <a:rPr lang="nl-NL" b="1" dirty="0"/>
              <a:t>U heeft drie geeltjes. Schrijf kort en bondig per geeltje een uitdaging op het gebied van arbeidsmigranten op </a:t>
            </a:r>
          </a:p>
          <a:p>
            <a:pPr marL="0" indent="0">
              <a:buNone/>
            </a:pPr>
            <a:r>
              <a:rPr lang="nl-NL" b="1" dirty="0"/>
              <a:t>(max 2 minuten)</a:t>
            </a:r>
          </a:p>
          <a:p>
            <a:endParaRPr lang="nl-NL" b="1" dirty="0"/>
          </a:p>
          <a:p>
            <a:r>
              <a:rPr lang="nl-NL" b="1" dirty="0"/>
              <a:t>Wij verzamelen de geeltjes en gaan hierover in gesprek</a:t>
            </a:r>
          </a:p>
          <a:p>
            <a:endParaRPr lang="nl-NL" b="1" dirty="0"/>
          </a:p>
          <a:p>
            <a:endParaRPr lang="nl-NL" b="1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9797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40C0447F-8005-B3F2-8131-B796AD0D4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7</a:t>
            </a:fld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EE113C1-42B9-7F24-40DA-ED2388678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 Waar vindt u dat de tweede fase van het onderzoek op in moet gaan?</a:t>
            </a:r>
            <a:endParaRPr lang="en-US" u="sng" dirty="0"/>
          </a:p>
        </p:txBody>
      </p:sp>
      <p:sp>
        <p:nvSpPr>
          <p:cNvPr id="2" name="Tijdelijke aanduiding voor inhoud 14">
            <a:extLst>
              <a:ext uri="{FF2B5EF4-FFF2-40B4-BE49-F238E27FC236}">
                <a16:creationId xmlns:a16="http://schemas.microsoft.com/office/drawing/2014/main" id="{C6B8B793-3426-7FDE-83C9-1B5CCA787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763" y="2254155"/>
            <a:ext cx="10204793" cy="3888000"/>
          </a:xfrm>
        </p:spPr>
        <p:txBody>
          <a:bodyPr/>
          <a:lstStyle/>
          <a:p>
            <a:pPr lvl="1"/>
            <a:r>
              <a:rPr lang="nl-NL" dirty="0"/>
              <a:t>Waarom?</a:t>
            </a:r>
          </a:p>
          <a:p>
            <a:endParaRPr lang="nl-NL" b="1" dirty="0"/>
          </a:p>
          <a:p>
            <a:endParaRPr lang="nl-NL" b="1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6242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6F8147-8F9B-4D97-85EE-A942225B295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5DA200D-82EF-4D4D-B3DE-499CE4E3A6B4}" type="slidenum">
              <a:rPr lang="nl-NL" smtClean="0"/>
              <a:pPr/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09826371"/>
      </p:ext>
    </p:extLst>
  </p:cSld>
  <p:clrMapOvr>
    <a:masterClrMapping/>
  </p:clrMapOvr>
</p:sld>
</file>

<file path=ppt/theme/theme1.xml><?xml version="1.0" encoding="utf-8"?>
<a:theme xmlns:a="http://schemas.openxmlformats.org/drawingml/2006/main" name="I&amp;O Research">
  <a:themeElements>
    <a:clrScheme name="IenOResearch">
      <a:dk1>
        <a:srgbClr val="000000"/>
      </a:dk1>
      <a:lt1>
        <a:srgbClr val="FFFFFF"/>
      </a:lt1>
      <a:dk2>
        <a:srgbClr val="363B68"/>
      </a:dk2>
      <a:lt2>
        <a:srgbClr val="FFFFFF"/>
      </a:lt2>
      <a:accent1>
        <a:srgbClr val="363B68"/>
      </a:accent1>
      <a:accent2>
        <a:srgbClr val="DC5C51"/>
      </a:accent2>
      <a:accent3>
        <a:srgbClr val="29A59B"/>
      </a:accent3>
      <a:accent4>
        <a:srgbClr val="5F7B8F"/>
      </a:accent4>
      <a:accent5>
        <a:srgbClr val="69ACDF"/>
      </a:accent5>
      <a:accent6>
        <a:srgbClr val="80539D"/>
      </a:accent6>
      <a:hlink>
        <a:srgbClr val="363B68"/>
      </a:hlink>
      <a:folHlink>
        <a:srgbClr val="363B68"/>
      </a:folHlink>
    </a:clrScheme>
    <a:fontScheme name="IenO_Research">
      <a:majorFont>
        <a:latin typeface="Roboto"/>
        <a:ea typeface=""/>
        <a:cs typeface=""/>
      </a:majorFont>
      <a:minorFont>
        <a:latin typeface="Merriweath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sos I&amp;O presentatie - voorbeeld" id="{6BA64ECD-5B13-4ABC-9E42-2188AA959992}" vid="{2967698F-0537-40E1-8ADB-750EFF64F6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1C0898954C0A4AA06ED9C4BF87CAF2" ma:contentTypeVersion="4" ma:contentTypeDescription="Een nieuw document maken." ma:contentTypeScope="" ma:versionID="5b69110286712f567cc8a44d5cf3f266">
  <xsd:schema xmlns:xsd="http://www.w3.org/2001/XMLSchema" xmlns:xs="http://www.w3.org/2001/XMLSchema" xmlns:p="http://schemas.microsoft.com/office/2006/metadata/properties" xmlns:ns2="00cf2437-39f1-45a4-b923-635dc4bfd6e5" targetNamespace="http://schemas.microsoft.com/office/2006/metadata/properties" ma:root="true" ma:fieldsID="43941d432e223e890df5764c6c46b631" ns2:_="">
    <xsd:import namespace="00cf2437-39f1-45a4-b923-635dc4bfd6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cf2437-39f1-45a4-b923-635dc4bfd6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64C0BD-529B-4975-A672-538DAF860133}">
  <ds:schemaRefs>
    <ds:schemaRef ds:uri="00cf2437-39f1-45a4-b923-635dc4bfd6e5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E4ECA03-E450-4D16-9EC4-5BEB0AD598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BB3AE8-907C-4246-A14B-C26FAC63D7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0cf2437-39f1-45a4-b923-635dc4bfd6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Ipsos I&amp;O presentatie - voorbeeld</Template>
  <TotalTime>16</TotalTime>
  <Words>287</Words>
  <Application>Microsoft Office PowerPoint</Application>
  <PresentationFormat>Breedbeeld</PresentationFormat>
  <Paragraphs>57</Paragraphs>
  <Slides>8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Merriweather</vt:lpstr>
      <vt:lpstr>Arial</vt:lpstr>
      <vt:lpstr>Calibri</vt:lpstr>
      <vt:lpstr>Roboto</vt:lpstr>
      <vt:lpstr>I&amp;O Research</vt:lpstr>
      <vt:lpstr>Groepsgesprek gemeenteraad Neder-Betuwe</vt:lpstr>
      <vt:lpstr>Welkomstwoord door rekenkamer</vt:lpstr>
      <vt:lpstr>Ipsos I&amp;O: Even voorstellen</vt:lpstr>
      <vt:lpstr>Agenda </vt:lpstr>
      <vt:lpstr>1. Samenvatting eerste fase</vt:lpstr>
      <vt:lpstr>2. Uitdagingen voor de gemeente</vt:lpstr>
      <vt:lpstr>3. Waar vindt u dat de tweede fase van het onderzoek op in moet gaan?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Groepsgesprek gemeenteraad Meppel en Staphorst</dc:title>
  <dc:creator>Leon Heuzels</dc:creator>
  <dc:description>Template by HQ Solutions B.V.</dc:description>
  <cp:lastModifiedBy>Marieke van den Heuvel</cp:lastModifiedBy>
  <cp:revision>12</cp:revision>
  <dcterms:created xsi:type="dcterms:W3CDTF">2024-06-05T09:29:20Z</dcterms:created>
  <dcterms:modified xsi:type="dcterms:W3CDTF">2024-10-03T18:05:35Z</dcterms:modified>
  <cp:version>v013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0x010100B71C0898954C0A4AA06ED9C4BF87CAF2</vt:lpwstr>
  </property>
</Properties>
</file>