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7" r:id="rId2"/>
    <p:sldId id="256" r:id="rId3"/>
    <p:sldId id="259" r:id="rId4"/>
    <p:sldId id="270" r:id="rId5"/>
    <p:sldId id="261" r:id="rId6"/>
    <p:sldId id="258" r:id="rId7"/>
    <p:sldId id="264" r:id="rId8"/>
    <p:sldId id="274" r:id="rId9"/>
    <p:sldId id="262" r:id="rId10"/>
    <p:sldId id="271" r:id="rId11"/>
    <p:sldId id="272" r:id="rId12"/>
    <p:sldId id="269" r:id="rId13"/>
    <p:sldId id="275" r:id="rId14"/>
    <p:sldId id="276" r:id="rId15"/>
    <p:sldId id="278" r:id="rId16"/>
  </p:sldIdLst>
  <p:sldSz cx="9144000" cy="6858000" type="screen4x3"/>
  <p:notesSz cx="6797675" cy="9926638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ACDE0"/>
    <a:srgbClr val="81B3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55477" autoAdjust="0"/>
  </p:normalViewPr>
  <p:slideViewPr>
    <p:cSldViewPr>
      <p:cViewPr>
        <p:scale>
          <a:sx n="70" d="100"/>
          <a:sy n="70" d="100"/>
        </p:scale>
        <p:origin x="-2814" y="-1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E4E037-D9BC-469C-A457-C31FDE093064}" type="datetimeFigureOut">
              <a:rPr lang="nl-NL" smtClean="0"/>
              <a:t>22-2-2016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CFC2D3-7A1C-4E51-98A0-F7E9C66FA57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261521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nl-NL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nl-NL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nl-NL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nl-NL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nl-NL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nl-NL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nl-NL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nl-NL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nl-NL" sz="1900" b="1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B2EC16-0405-4427-B24F-11FE8E935B79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332623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nl-NL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nl-NL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nl-NL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nl-NL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nl-NL" sz="1900" b="1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B2EC16-0405-4427-B24F-11FE8E935B79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332623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sz="1900" b="1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B2EC16-0405-4427-B24F-11FE8E935B79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332623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sz="1200" b="1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B2EC16-0405-4427-B24F-11FE8E935B79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332623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sz="1200" b="1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B2EC16-0405-4427-B24F-11FE8E935B79}" type="slidenum">
              <a:rPr lang="nl-NL" smtClean="0"/>
              <a:t>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332623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sz="1200" b="1" baseline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800" b="1" baseline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nl-NL" sz="1800" b="1" baseline="0" dirty="0" smtClean="0"/>
          </a:p>
          <a:p>
            <a:endParaRPr lang="nl-NL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6DFA34-0046-4B6D-A3A2-8DB1C123166D}" type="slidenum">
              <a:rPr lang="nl-NL" smtClean="0"/>
              <a:pPr/>
              <a:t>14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405973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nl-NL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nl-NL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nl-NL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nl-NL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nl-NL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nl-NL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nl-NL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nl-NL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nl-NL" sz="1900" b="1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B2EC16-0405-4427-B24F-11FE8E935B79}" type="slidenum">
              <a:rPr lang="nl-NL" smtClean="0"/>
              <a:t>15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332623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b="1" baseline="0" dirty="0" smtClean="0"/>
          </a:p>
          <a:p>
            <a:endParaRPr lang="nl-NL" b="1" baseline="0" dirty="0" smtClean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FC2D3-7A1C-4E51-98A0-F7E9C66FA576}" type="slidenum">
              <a:rPr lang="nl-NL" smtClean="0"/>
              <a:t>2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169263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nl-NL" sz="1900" b="1" baseline="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nl-NL" sz="1900" b="1" baseline="0" dirty="0" smtClean="0"/>
          </a:p>
          <a:p>
            <a:endParaRPr lang="nl-NL" sz="1900" b="1" baseline="0" dirty="0" smtClean="0"/>
          </a:p>
          <a:p>
            <a:endParaRPr lang="nl-NL" sz="1900" b="1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B2EC16-0405-4427-B24F-11FE8E935B79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332623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sz="1900" b="1" dirty="0" smtClean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B2EC16-0405-4427-B24F-11FE8E935B79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332623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+mj-lt"/>
              <a:buNone/>
            </a:pPr>
            <a:endParaRPr lang="nl-NL" sz="1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B2EC16-0405-4427-B24F-11FE8E935B79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332623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sz="1900" b="1" baseline="0" dirty="0" smtClean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B2EC16-0405-4427-B24F-11FE8E935B79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332623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sz="1200" b="1" baseline="0" dirty="0" smtClean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B2EC16-0405-4427-B24F-11FE8E935B79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332623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nl-NL" sz="1900" b="1" baseline="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1900" b="1" dirty="0" smtClean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B2EC16-0405-4427-B24F-11FE8E935B79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332623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sz="1900" b="1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B2EC16-0405-4427-B24F-11FE8E935B79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332623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041E4-FBC7-4608-8506-D4AFF31435AB}" type="datetimeFigureOut">
              <a:rPr lang="nl-NL" smtClean="0"/>
              <a:t>22-2-2016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402F6-E9A5-4200-94E3-712A3986CED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75032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041E4-FBC7-4608-8506-D4AFF31435AB}" type="datetimeFigureOut">
              <a:rPr lang="nl-NL" smtClean="0"/>
              <a:t>22-2-2016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402F6-E9A5-4200-94E3-712A3986CED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04353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041E4-FBC7-4608-8506-D4AFF31435AB}" type="datetimeFigureOut">
              <a:rPr lang="nl-NL" smtClean="0"/>
              <a:t>22-2-2016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402F6-E9A5-4200-94E3-712A3986CED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04377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041E4-FBC7-4608-8506-D4AFF31435AB}" type="datetimeFigureOut">
              <a:rPr lang="nl-NL" smtClean="0"/>
              <a:t>22-2-2016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402F6-E9A5-4200-94E3-712A3986CED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28593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041E4-FBC7-4608-8506-D4AFF31435AB}" type="datetimeFigureOut">
              <a:rPr lang="nl-NL" smtClean="0"/>
              <a:t>22-2-2016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402F6-E9A5-4200-94E3-712A3986CED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66858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041E4-FBC7-4608-8506-D4AFF31435AB}" type="datetimeFigureOut">
              <a:rPr lang="nl-NL" smtClean="0"/>
              <a:t>22-2-2016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402F6-E9A5-4200-94E3-712A3986CED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77748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041E4-FBC7-4608-8506-D4AFF31435AB}" type="datetimeFigureOut">
              <a:rPr lang="nl-NL" smtClean="0"/>
              <a:t>22-2-2016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402F6-E9A5-4200-94E3-712A3986CED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17240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041E4-FBC7-4608-8506-D4AFF31435AB}" type="datetimeFigureOut">
              <a:rPr lang="nl-NL" smtClean="0"/>
              <a:t>22-2-2016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402F6-E9A5-4200-94E3-712A3986CED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95965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041E4-FBC7-4608-8506-D4AFF31435AB}" type="datetimeFigureOut">
              <a:rPr lang="nl-NL" smtClean="0"/>
              <a:t>22-2-2016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402F6-E9A5-4200-94E3-712A3986CED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61538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041E4-FBC7-4608-8506-D4AFF31435AB}" type="datetimeFigureOut">
              <a:rPr lang="nl-NL" smtClean="0"/>
              <a:t>22-2-2016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402F6-E9A5-4200-94E3-712A3986CED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02899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041E4-FBC7-4608-8506-D4AFF31435AB}" type="datetimeFigureOut">
              <a:rPr lang="nl-NL" smtClean="0"/>
              <a:t>22-2-2016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402F6-E9A5-4200-94E3-712A3986CED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11128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2041E4-FBC7-4608-8506-D4AFF31435AB}" type="datetimeFigureOut">
              <a:rPr lang="nl-NL" smtClean="0"/>
              <a:t>22-2-2016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5402F6-E9A5-4200-94E3-712A3986CED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1351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5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.png"/><Relationship Id="rId9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hoek 10"/>
          <p:cNvSpPr/>
          <p:nvPr/>
        </p:nvSpPr>
        <p:spPr>
          <a:xfrm>
            <a:off x="180001" y="188680"/>
            <a:ext cx="8856496" cy="360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Tekstvak 11"/>
          <p:cNvSpPr txBox="1"/>
          <p:nvPr/>
        </p:nvSpPr>
        <p:spPr>
          <a:xfrm>
            <a:off x="180000" y="194481"/>
            <a:ext cx="8856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 smtClean="0">
                <a:solidFill>
                  <a:schemeClr val="bg1"/>
                </a:solidFill>
                <a:latin typeface="Myriad Pro" pitchFamily="34" charset="0"/>
              </a:rPr>
              <a:t>Stationsplein Leiden		Joost </a:t>
            </a:r>
            <a:r>
              <a:rPr lang="nl-NL" sz="2000" dirty="0" err="1" smtClean="0">
                <a:solidFill>
                  <a:schemeClr val="bg1"/>
                </a:solidFill>
                <a:latin typeface="Myriad Pro" pitchFamily="34" charset="0"/>
              </a:rPr>
              <a:t>Swarte</a:t>
            </a:r>
            <a:r>
              <a:rPr lang="nl-NL" sz="2000" dirty="0" smtClean="0">
                <a:solidFill>
                  <a:schemeClr val="bg1"/>
                </a:solidFill>
                <a:latin typeface="Myriad Pro" pitchFamily="34" charset="0"/>
              </a:rPr>
              <a:t> 1996 </a:t>
            </a:r>
            <a:r>
              <a:rPr lang="nl-NL" sz="2000" dirty="0">
                <a:solidFill>
                  <a:schemeClr val="bg1"/>
                </a:solidFill>
                <a:latin typeface="Myriad Pro" pitchFamily="34" charset="0"/>
              </a:rPr>
              <a:t>©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219" y="188681"/>
            <a:ext cx="1123781" cy="359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kstvak 7"/>
          <p:cNvSpPr txBox="1"/>
          <p:nvPr/>
        </p:nvSpPr>
        <p:spPr>
          <a:xfrm>
            <a:off x="209096" y="1196752"/>
            <a:ext cx="63367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 smtClean="0"/>
              <a:t>Bestuurlijk netjes om elkaar tijdig te informeren over voornemen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 smtClean="0"/>
              <a:t>Q1 briefje B&amp;W aan GS </a:t>
            </a:r>
          </a:p>
        </p:txBody>
      </p:sp>
      <p:pic>
        <p:nvPicPr>
          <p:cNvPr id="2050" name="Picture 2" descr="C:\Users\ronald.van.de.worp\AppData\Local\Microsoft\Windows\Temporary Internet Files\Content.Outlook\MAVJ07JK\IMAG101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1647"/>
            <a:ext cx="9144000" cy="515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4856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hoek 10"/>
          <p:cNvSpPr/>
          <p:nvPr/>
        </p:nvSpPr>
        <p:spPr>
          <a:xfrm>
            <a:off x="180000" y="188680"/>
            <a:ext cx="9119411" cy="360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Tekstvak 11"/>
          <p:cNvSpPr txBox="1"/>
          <p:nvPr/>
        </p:nvSpPr>
        <p:spPr>
          <a:xfrm>
            <a:off x="180000" y="194481"/>
            <a:ext cx="8856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Div. </a:t>
            </a:r>
            <a:r>
              <a:rPr lang="en-US" sz="2000" dirty="0" err="1" smtClean="0">
                <a:solidFill>
                  <a:schemeClr val="bg1"/>
                </a:solidFill>
                <a:latin typeface="Myriad Pro" pitchFamily="34" charset="0"/>
              </a:rPr>
              <a:t>belangen</a:t>
            </a:r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 in </a:t>
            </a:r>
            <a:r>
              <a:rPr lang="en-US" sz="2000" dirty="0" err="1" smtClean="0">
                <a:solidFill>
                  <a:schemeClr val="bg1"/>
                </a:solidFill>
                <a:latin typeface="Myriad Pro" pitchFamily="34" charset="0"/>
              </a:rPr>
              <a:t>uitwerking</a:t>
            </a:r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 trace Leiden CS/ </a:t>
            </a:r>
            <a:r>
              <a:rPr lang="en-US" sz="2000" dirty="0" err="1" smtClean="0">
                <a:solidFill>
                  <a:schemeClr val="bg1"/>
                </a:solidFill>
                <a:latin typeface="Myriad Pro" pitchFamily="34" charset="0"/>
              </a:rPr>
              <a:t>Knoop</a:t>
            </a:r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 Leiden-West</a:t>
            </a:r>
            <a:endParaRPr lang="nl-NL" sz="2000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219" y="188681"/>
            <a:ext cx="1123781" cy="359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51" y="548680"/>
            <a:ext cx="6144682" cy="4608512"/>
          </a:xfrm>
          <a:prstGeom prst="rect">
            <a:avLst/>
          </a:prstGeom>
        </p:spPr>
      </p:pic>
      <p:sp>
        <p:nvSpPr>
          <p:cNvPr id="8" name="Tekstvak 7"/>
          <p:cNvSpPr txBox="1"/>
          <p:nvPr/>
        </p:nvSpPr>
        <p:spPr>
          <a:xfrm>
            <a:off x="209200" y="4365104"/>
            <a:ext cx="63367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 smtClean="0"/>
              <a:t>Het ‘beste tracé’ voor ‘de Leidse partijen’</a:t>
            </a:r>
          </a:p>
          <a:p>
            <a:endParaRPr lang="nl-NL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 smtClean="0"/>
              <a:t>R-net waardigheid</a:t>
            </a:r>
          </a:p>
          <a:p>
            <a:endParaRPr lang="nl-NL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 smtClean="0"/>
              <a:t>Feitelijke ‘Nul-situatie’  i.r.t. Investeringen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 smtClean="0"/>
              <a:t>Impact op omgeving</a:t>
            </a:r>
          </a:p>
        </p:txBody>
      </p:sp>
    </p:spTree>
    <p:extLst>
      <p:ext uri="{BB962C8B-B14F-4D97-AF65-F5344CB8AC3E}">
        <p14:creationId xmlns:p14="http://schemas.microsoft.com/office/powerpoint/2010/main" val="1919724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hoek 10"/>
          <p:cNvSpPr/>
          <p:nvPr/>
        </p:nvSpPr>
        <p:spPr>
          <a:xfrm>
            <a:off x="180001" y="188680"/>
            <a:ext cx="8964000" cy="360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Tekstvak 11"/>
          <p:cNvSpPr txBox="1"/>
          <p:nvPr/>
        </p:nvSpPr>
        <p:spPr>
          <a:xfrm>
            <a:off x="180000" y="194481"/>
            <a:ext cx="8856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solidFill>
                  <a:schemeClr val="bg1"/>
                </a:solidFill>
                <a:latin typeface="Myriad Pro" pitchFamily="34" charset="0"/>
              </a:rPr>
              <a:t>Discussiepunten</a:t>
            </a:r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 in </a:t>
            </a:r>
            <a:r>
              <a:rPr lang="en-US" sz="2000" dirty="0" err="1" smtClean="0">
                <a:solidFill>
                  <a:schemeClr val="bg1"/>
                </a:solidFill>
                <a:latin typeface="Myriad Pro" pitchFamily="34" charset="0"/>
              </a:rPr>
              <a:t>relatie</a:t>
            </a:r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 tot </a:t>
            </a:r>
            <a:r>
              <a:rPr lang="en-US" sz="2000" dirty="0" err="1" smtClean="0">
                <a:solidFill>
                  <a:schemeClr val="bg1"/>
                </a:solidFill>
                <a:latin typeface="Myriad Pro" pitchFamily="34" charset="0"/>
              </a:rPr>
              <a:t>exploitatie</a:t>
            </a:r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Myriad Pro" pitchFamily="34" charset="0"/>
              </a:rPr>
              <a:t>busconcessie</a:t>
            </a:r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  2020 - 2030</a:t>
            </a:r>
            <a:endParaRPr lang="nl-NL" sz="2000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219" y="188681"/>
            <a:ext cx="1123781" cy="359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kstvak 7"/>
          <p:cNvSpPr txBox="1"/>
          <p:nvPr/>
        </p:nvSpPr>
        <p:spPr>
          <a:xfrm>
            <a:off x="209096" y="1196752"/>
            <a:ext cx="633670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/>
              <a:t>Positie van Leiden bij verplaatsen  </a:t>
            </a:r>
            <a:r>
              <a:rPr lang="nl-NL" b="1" dirty="0" err="1"/>
              <a:t>Bus-station</a:t>
            </a:r>
            <a:endParaRPr lang="nl-NL" b="1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b="1" dirty="0"/>
              <a:t>Juridisch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b="1" dirty="0" smtClean="0"/>
              <a:t>Moreel</a:t>
            </a:r>
          </a:p>
          <a:p>
            <a:pPr lvl="1"/>
            <a:endParaRPr lang="nl-NL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 smtClean="0"/>
              <a:t>Provinciaal rapport over consequenties concessie;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b="1" dirty="0" smtClean="0"/>
              <a:t>Financiën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b="1" dirty="0" smtClean="0"/>
              <a:t>Kwaliteit van het OV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b="1" dirty="0" smtClean="0"/>
              <a:t>Kwaliteit van het rapport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b="1" dirty="0" smtClean="0"/>
              <a:t>Relatie met BO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 smtClean="0"/>
              <a:t>Discussie i.r.t. </a:t>
            </a:r>
            <a:r>
              <a:rPr lang="nl-NL" b="1" smtClean="0"/>
              <a:t>financiële </a:t>
            </a:r>
            <a:r>
              <a:rPr lang="nl-NL" b="1" dirty="0" smtClean="0"/>
              <a:t>bijdrage 14,7 mln. aan HOV-tracé</a:t>
            </a:r>
            <a:br>
              <a:rPr lang="nl-NL" b="1" dirty="0" smtClean="0"/>
            </a:br>
            <a:endParaRPr lang="nl-NL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b="1" dirty="0" smtClean="0"/>
          </a:p>
          <a:p>
            <a:endParaRPr lang="nl-NL" b="1" dirty="0" smtClean="0"/>
          </a:p>
        </p:txBody>
      </p:sp>
    </p:spTree>
    <p:extLst>
      <p:ext uri="{BB962C8B-B14F-4D97-AF65-F5344CB8AC3E}">
        <p14:creationId xmlns:p14="http://schemas.microsoft.com/office/powerpoint/2010/main" val="1760587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hoek 10"/>
          <p:cNvSpPr/>
          <p:nvPr/>
        </p:nvSpPr>
        <p:spPr>
          <a:xfrm>
            <a:off x="180001" y="188680"/>
            <a:ext cx="8964000" cy="360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Tekstvak 11"/>
          <p:cNvSpPr txBox="1"/>
          <p:nvPr/>
        </p:nvSpPr>
        <p:spPr>
          <a:xfrm>
            <a:off x="154032" y="188680"/>
            <a:ext cx="8856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solidFill>
                  <a:schemeClr val="bg1"/>
                </a:solidFill>
                <a:latin typeface="Myriad Pro" pitchFamily="34" charset="0"/>
              </a:rPr>
              <a:t>Gezamenlijk</a:t>
            </a:r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Myriad Pro" pitchFamily="34" charset="0"/>
              </a:rPr>
              <a:t>traject</a:t>
            </a:r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 met PZH </a:t>
            </a:r>
            <a:r>
              <a:rPr lang="en-US" sz="2000" dirty="0" err="1" smtClean="0">
                <a:solidFill>
                  <a:schemeClr val="bg1"/>
                </a:solidFill>
                <a:latin typeface="Myriad Pro" pitchFamily="34" charset="0"/>
              </a:rPr>
              <a:t>starten</a:t>
            </a:r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 om </a:t>
            </a:r>
            <a:r>
              <a:rPr lang="en-US" sz="2000" dirty="0" err="1" smtClean="0">
                <a:solidFill>
                  <a:schemeClr val="bg1"/>
                </a:solidFill>
                <a:latin typeface="Myriad Pro" pitchFamily="34" charset="0"/>
              </a:rPr>
              <a:t>goede</a:t>
            </a:r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Myriad Pro" pitchFamily="34" charset="0"/>
              </a:rPr>
              <a:t>oplossing</a:t>
            </a:r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Myriad Pro" pitchFamily="34" charset="0"/>
              </a:rPr>
              <a:t>te</a:t>
            </a:r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Myriad Pro" pitchFamily="34" charset="0"/>
              </a:rPr>
              <a:t>vinden</a:t>
            </a:r>
            <a:endParaRPr lang="nl-NL" sz="2000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219" y="188681"/>
            <a:ext cx="1123781" cy="359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kstvak 7"/>
          <p:cNvSpPr txBox="1"/>
          <p:nvPr/>
        </p:nvSpPr>
        <p:spPr>
          <a:xfrm>
            <a:off x="395536" y="1124744"/>
            <a:ext cx="63367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 smtClean="0"/>
              <a:t>Verkennen goede R-net oplossing</a:t>
            </a:r>
            <a:br>
              <a:rPr lang="nl-NL" b="1" dirty="0" smtClean="0"/>
            </a:br>
            <a:endParaRPr lang="nl-NL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 smtClean="0"/>
              <a:t>Gezamenlijk opstellen ambities Terminal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 smtClean="0"/>
              <a:t>Verkennen mogelijkheden verbetering nieuwe concessie</a:t>
            </a:r>
          </a:p>
        </p:txBody>
      </p:sp>
    </p:spTree>
    <p:extLst>
      <p:ext uri="{BB962C8B-B14F-4D97-AF65-F5344CB8AC3E}">
        <p14:creationId xmlns:p14="http://schemas.microsoft.com/office/powerpoint/2010/main" val="3821456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hoek 10"/>
          <p:cNvSpPr/>
          <p:nvPr/>
        </p:nvSpPr>
        <p:spPr>
          <a:xfrm>
            <a:off x="180001" y="188680"/>
            <a:ext cx="8964000" cy="360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Tekstvak 11"/>
          <p:cNvSpPr txBox="1"/>
          <p:nvPr/>
        </p:nvSpPr>
        <p:spPr>
          <a:xfrm>
            <a:off x="154032" y="188680"/>
            <a:ext cx="8856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solidFill>
                  <a:schemeClr val="bg1"/>
                </a:solidFill>
                <a:latin typeface="Myriad Pro" pitchFamily="34" charset="0"/>
              </a:rPr>
              <a:t>Belanghebbenden</a:t>
            </a:r>
            <a:endParaRPr lang="nl-NL" sz="2000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219" y="188681"/>
            <a:ext cx="1123781" cy="359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kstvak 7"/>
          <p:cNvSpPr txBox="1"/>
          <p:nvPr/>
        </p:nvSpPr>
        <p:spPr>
          <a:xfrm>
            <a:off x="395536" y="1124744"/>
            <a:ext cx="633670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 Opstart van het participatie traject met belanghebbenden</a:t>
            </a:r>
          </a:p>
          <a:p>
            <a:endParaRPr lang="nl-NL" b="1" dirty="0" smtClean="0"/>
          </a:p>
          <a:p>
            <a:r>
              <a:rPr lang="nl-NL" b="1" dirty="0" smtClean="0"/>
              <a:t>o.a.</a:t>
            </a:r>
            <a:endParaRPr lang="nl-NL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 smtClean="0"/>
              <a:t>Borging bereikbaarheid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 smtClean="0"/>
              <a:t>Reizigersbelangen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 smtClean="0"/>
              <a:t>Bewoners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 smtClean="0"/>
              <a:t>Partners als LUMC en UL, ONV LBSP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 smtClean="0"/>
              <a:t>Ambities kwaliteit openbare ruimte, terminal en route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 smtClean="0"/>
              <a:t>Input voor de kaders /ambities besluitvorming raad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 smtClean="0"/>
              <a:t>Gesprekken met belanghebbenden gepland februari / maart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b="1" dirty="0" smtClean="0"/>
          </a:p>
        </p:txBody>
      </p:sp>
    </p:spTree>
    <p:extLst>
      <p:ext uri="{BB962C8B-B14F-4D97-AF65-F5344CB8AC3E}">
        <p14:creationId xmlns:p14="http://schemas.microsoft.com/office/powerpoint/2010/main" val="19048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58"/>
          <p:cNvSpPr/>
          <p:nvPr/>
        </p:nvSpPr>
        <p:spPr>
          <a:xfrm>
            <a:off x="35750" y="6237890"/>
            <a:ext cx="1543029" cy="2913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b" anchorCtr="0"/>
          <a:lstStyle/>
          <a:p>
            <a:pPr algn="ctr"/>
            <a:r>
              <a:rPr lang="nl-NL" sz="1300" dirty="0"/>
              <a:t>stationsgebied</a:t>
            </a:r>
          </a:p>
        </p:txBody>
      </p:sp>
      <p:cxnSp>
        <p:nvCxnSpPr>
          <p:cNvPr id="172" name="Straight Connector 171"/>
          <p:cNvCxnSpPr>
            <a:stCxn id="202" idx="2"/>
          </p:cNvCxnSpPr>
          <p:nvPr/>
        </p:nvCxnSpPr>
        <p:spPr>
          <a:xfrm flipV="1">
            <a:off x="2658898" y="3853211"/>
            <a:ext cx="6429286" cy="1908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6" name="Flowchart: Connector 215"/>
          <p:cNvSpPr/>
          <p:nvPr/>
        </p:nvSpPr>
        <p:spPr>
          <a:xfrm>
            <a:off x="2437242" y="3229363"/>
            <a:ext cx="257171" cy="257171"/>
          </a:xfrm>
          <a:prstGeom prst="flowChartConnector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5306" tIns="32653" rIns="65306" bIns="32653" rtlCol="0" anchor="ctr"/>
          <a:lstStyle/>
          <a:p>
            <a:pPr algn="ctr"/>
            <a:r>
              <a:rPr lang="nl-NL" dirty="0" smtClean="0"/>
              <a:t>€</a:t>
            </a:r>
            <a:endParaRPr lang="nl-NL" dirty="0"/>
          </a:p>
        </p:txBody>
      </p:sp>
      <p:cxnSp>
        <p:nvCxnSpPr>
          <p:cNvPr id="236" name="Straight Connector 235"/>
          <p:cNvCxnSpPr/>
          <p:nvPr/>
        </p:nvCxnSpPr>
        <p:spPr>
          <a:xfrm>
            <a:off x="1681647" y="6400000"/>
            <a:ext cx="7457971" cy="94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527344" y="4959170"/>
            <a:ext cx="761227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Rectangle 134"/>
          <p:cNvSpPr/>
          <p:nvPr/>
        </p:nvSpPr>
        <p:spPr>
          <a:xfrm>
            <a:off x="97217" y="85771"/>
            <a:ext cx="8949566" cy="720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ctr"/>
          <a:lstStyle/>
          <a:p>
            <a:pPr algn="ctr"/>
            <a:endParaRPr lang="nl-NL"/>
          </a:p>
        </p:txBody>
      </p:sp>
      <p:cxnSp>
        <p:nvCxnSpPr>
          <p:cNvPr id="7" name="Straight Connector 6"/>
          <p:cNvCxnSpPr/>
          <p:nvPr/>
        </p:nvCxnSpPr>
        <p:spPr>
          <a:xfrm>
            <a:off x="1527344" y="3533199"/>
            <a:ext cx="113155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35750" y="3258399"/>
            <a:ext cx="1543029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ctr"/>
          <a:lstStyle/>
          <a:p>
            <a:pPr algn="ctr"/>
            <a:r>
              <a:rPr lang="nl-NL" sz="1300" dirty="0"/>
              <a:t>Sciencepark-route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835950" y="1074429"/>
            <a:ext cx="257171" cy="1028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ctr"/>
          <a:lstStyle/>
          <a:p>
            <a:pPr algn="ctr"/>
            <a:r>
              <a:rPr lang="nl-NL" sz="900" dirty="0"/>
              <a:t>2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578779" y="1074429"/>
            <a:ext cx="257171" cy="1028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ctr"/>
          <a:lstStyle/>
          <a:p>
            <a:pPr algn="ctr"/>
            <a:r>
              <a:rPr lang="nl-NL" sz="900" dirty="0"/>
              <a:t>1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093122" y="1074429"/>
            <a:ext cx="257171" cy="1028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ctr"/>
          <a:lstStyle/>
          <a:p>
            <a:pPr algn="ctr"/>
            <a:r>
              <a:rPr lang="nl-NL" sz="900" dirty="0"/>
              <a:t>3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350293" y="1074429"/>
            <a:ext cx="257171" cy="1028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ctr"/>
          <a:lstStyle/>
          <a:p>
            <a:pPr algn="ctr"/>
            <a:r>
              <a:rPr lang="nl-NL" sz="900" dirty="0"/>
              <a:t>4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938819" y="817258"/>
            <a:ext cx="514343" cy="285793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r>
              <a:rPr lang="nl-NL" sz="1400" b="1" dirty="0"/>
              <a:t>2016</a:t>
            </a:r>
          </a:p>
        </p:txBody>
      </p:sp>
      <p:sp>
        <p:nvSpPr>
          <p:cNvPr id="47" name="Rectangle 46"/>
          <p:cNvSpPr/>
          <p:nvPr/>
        </p:nvSpPr>
        <p:spPr>
          <a:xfrm>
            <a:off x="26174" y="4632497"/>
            <a:ext cx="1543029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ctr"/>
          <a:lstStyle/>
          <a:p>
            <a:pPr algn="ctr"/>
            <a:r>
              <a:rPr lang="nl-NL" sz="1300" dirty="0"/>
              <a:t>OV-terminal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916070" y="817258"/>
            <a:ext cx="514343" cy="285793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r>
              <a:rPr lang="nl-NL" sz="1400" b="1" dirty="0"/>
              <a:t>2017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996190" y="817258"/>
            <a:ext cx="514343" cy="285793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r>
              <a:rPr lang="nl-NL" sz="1400" b="1" dirty="0"/>
              <a:t>2018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076310" y="817258"/>
            <a:ext cx="514343" cy="285793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r>
              <a:rPr lang="nl-NL" sz="1400" b="1" dirty="0"/>
              <a:t>2019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156430" y="817258"/>
            <a:ext cx="514343" cy="285793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r>
              <a:rPr lang="nl-NL" sz="1400" b="1" dirty="0"/>
              <a:t>2020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7236550" y="817258"/>
            <a:ext cx="514343" cy="285793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r>
              <a:rPr lang="nl-NL" sz="1400" b="1" dirty="0"/>
              <a:t>2021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8316670" y="817258"/>
            <a:ext cx="514343" cy="285793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r>
              <a:rPr lang="nl-NL" sz="1400" b="1" dirty="0"/>
              <a:t>2022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1527344" y="1743075"/>
            <a:ext cx="756084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Rectangle 91"/>
          <p:cNvSpPr/>
          <p:nvPr/>
        </p:nvSpPr>
        <p:spPr>
          <a:xfrm>
            <a:off x="2916070" y="1074429"/>
            <a:ext cx="257171" cy="1028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ctr"/>
          <a:lstStyle/>
          <a:p>
            <a:pPr algn="ctr"/>
            <a:r>
              <a:rPr lang="nl-NL" sz="900" dirty="0"/>
              <a:t>2</a:t>
            </a:r>
          </a:p>
        </p:txBody>
      </p:sp>
      <p:sp>
        <p:nvSpPr>
          <p:cNvPr id="93" name="Rectangle 92"/>
          <p:cNvSpPr/>
          <p:nvPr/>
        </p:nvSpPr>
        <p:spPr>
          <a:xfrm>
            <a:off x="2658899" y="1074429"/>
            <a:ext cx="257171" cy="1028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ctr"/>
          <a:lstStyle/>
          <a:p>
            <a:pPr algn="ctr"/>
            <a:r>
              <a:rPr lang="nl-NL" sz="900" dirty="0"/>
              <a:t>1</a:t>
            </a:r>
          </a:p>
        </p:txBody>
      </p:sp>
      <p:sp>
        <p:nvSpPr>
          <p:cNvPr id="94" name="Rectangle 93"/>
          <p:cNvSpPr/>
          <p:nvPr/>
        </p:nvSpPr>
        <p:spPr>
          <a:xfrm>
            <a:off x="3173242" y="1074429"/>
            <a:ext cx="257171" cy="1028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ctr"/>
          <a:lstStyle/>
          <a:p>
            <a:pPr algn="ctr"/>
            <a:r>
              <a:rPr lang="nl-NL" sz="900" dirty="0"/>
              <a:t>3</a:t>
            </a:r>
          </a:p>
        </p:txBody>
      </p:sp>
      <p:sp>
        <p:nvSpPr>
          <p:cNvPr id="95" name="Rectangle 94"/>
          <p:cNvSpPr/>
          <p:nvPr/>
        </p:nvSpPr>
        <p:spPr>
          <a:xfrm>
            <a:off x="3430413" y="1074429"/>
            <a:ext cx="257171" cy="1028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ctr"/>
          <a:lstStyle/>
          <a:p>
            <a:pPr algn="ctr"/>
            <a:r>
              <a:rPr lang="nl-NL" sz="900" dirty="0"/>
              <a:t>4</a:t>
            </a:r>
          </a:p>
        </p:txBody>
      </p:sp>
      <p:sp>
        <p:nvSpPr>
          <p:cNvPr id="96" name="Rectangle 95"/>
          <p:cNvSpPr/>
          <p:nvPr/>
        </p:nvSpPr>
        <p:spPr>
          <a:xfrm>
            <a:off x="3996190" y="1074429"/>
            <a:ext cx="257171" cy="1028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ctr"/>
          <a:lstStyle/>
          <a:p>
            <a:pPr algn="ctr"/>
            <a:r>
              <a:rPr lang="nl-NL" sz="900" dirty="0"/>
              <a:t>2</a:t>
            </a:r>
          </a:p>
        </p:txBody>
      </p:sp>
      <p:sp>
        <p:nvSpPr>
          <p:cNvPr id="97" name="Rectangle 96"/>
          <p:cNvSpPr/>
          <p:nvPr/>
        </p:nvSpPr>
        <p:spPr>
          <a:xfrm>
            <a:off x="3739019" y="1074429"/>
            <a:ext cx="257171" cy="1028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ctr"/>
          <a:lstStyle/>
          <a:p>
            <a:pPr algn="ctr"/>
            <a:r>
              <a:rPr lang="nl-NL" sz="900" dirty="0"/>
              <a:t>1</a:t>
            </a:r>
          </a:p>
        </p:txBody>
      </p:sp>
      <p:sp>
        <p:nvSpPr>
          <p:cNvPr id="98" name="Rectangle 97"/>
          <p:cNvSpPr/>
          <p:nvPr/>
        </p:nvSpPr>
        <p:spPr>
          <a:xfrm>
            <a:off x="4253362" y="1074429"/>
            <a:ext cx="257171" cy="1028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ctr"/>
          <a:lstStyle/>
          <a:p>
            <a:pPr algn="ctr"/>
            <a:r>
              <a:rPr lang="nl-NL" sz="900" dirty="0"/>
              <a:t>3</a:t>
            </a:r>
          </a:p>
        </p:txBody>
      </p:sp>
      <p:sp>
        <p:nvSpPr>
          <p:cNvPr id="99" name="Rectangle 98"/>
          <p:cNvSpPr/>
          <p:nvPr/>
        </p:nvSpPr>
        <p:spPr>
          <a:xfrm>
            <a:off x="4510533" y="1074429"/>
            <a:ext cx="257171" cy="1028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ctr"/>
          <a:lstStyle/>
          <a:p>
            <a:pPr algn="ctr"/>
            <a:r>
              <a:rPr lang="nl-NL" sz="900" dirty="0"/>
              <a:t>4</a:t>
            </a:r>
          </a:p>
        </p:txBody>
      </p:sp>
      <p:sp>
        <p:nvSpPr>
          <p:cNvPr id="100" name="Rectangle 99"/>
          <p:cNvSpPr/>
          <p:nvPr/>
        </p:nvSpPr>
        <p:spPr>
          <a:xfrm>
            <a:off x="5076310" y="1074429"/>
            <a:ext cx="257171" cy="1028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ctr"/>
          <a:lstStyle/>
          <a:p>
            <a:pPr algn="ctr"/>
            <a:r>
              <a:rPr lang="nl-NL" sz="900" dirty="0"/>
              <a:t>2</a:t>
            </a:r>
          </a:p>
        </p:txBody>
      </p:sp>
      <p:sp>
        <p:nvSpPr>
          <p:cNvPr id="101" name="Rectangle 100"/>
          <p:cNvSpPr/>
          <p:nvPr/>
        </p:nvSpPr>
        <p:spPr>
          <a:xfrm>
            <a:off x="4819139" y="1074429"/>
            <a:ext cx="257171" cy="1028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ctr"/>
          <a:lstStyle/>
          <a:p>
            <a:pPr algn="ctr"/>
            <a:r>
              <a:rPr lang="nl-NL" sz="900" dirty="0"/>
              <a:t>1</a:t>
            </a:r>
          </a:p>
        </p:txBody>
      </p:sp>
      <p:sp>
        <p:nvSpPr>
          <p:cNvPr id="102" name="Rectangle 101"/>
          <p:cNvSpPr/>
          <p:nvPr/>
        </p:nvSpPr>
        <p:spPr>
          <a:xfrm>
            <a:off x="5333482" y="1074429"/>
            <a:ext cx="257171" cy="1028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ctr"/>
          <a:lstStyle/>
          <a:p>
            <a:pPr algn="ctr"/>
            <a:r>
              <a:rPr lang="nl-NL" sz="900" dirty="0"/>
              <a:t>3</a:t>
            </a:r>
          </a:p>
        </p:txBody>
      </p:sp>
      <p:sp>
        <p:nvSpPr>
          <p:cNvPr id="103" name="Rectangle 102"/>
          <p:cNvSpPr/>
          <p:nvPr/>
        </p:nvSpPr>
        <p:spPr>
          <a:xfrm>
            <a:off x="5590653" y="1074429"/>
            <a:ext cx="257171" cy="1028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ctr"/>
          <a:lstStyle/>
          <a:p>
            <a:pPr algn="ctr"/>
            <a:r>
              <a:rPr lang="nl-NL" sz="900" dirty="0"/>
              <a:t>4</a:t>
            </a:r>
          </a:p>
        </p:txBody>
      </p:sp>
      <p:sp>
        <p:nvSpPr>
          <p:cNvPr id="104" name="Rectangle 103"/>
          <p:cNvSpPr/>
          <p:nvPr/>
        </p:nvSpPr>
        <p:spPr>
          <a:xfrm>
            <a:off x="6156430" y="1074429"/>
            <a:ext cx="257171" cy="1028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ctr"/>
          <a:lstStyle/>
          <a:p>
            <a:pPr algn="ctr"/>
            <a:r>
              <a:rPr lang="nl-NL" sz="900" dirty="0"/>
              <a:t>2</a:t>
            </a:r>
          </a:p>
        </p:txBody>
      </p:sp>
      <p:sp>
        <p:nvSpPr>
          <p:cNvPr id="105" name="Rectangle 104"/>
          <p:cNvSpPr/>
          <p:nvPr/>
        </p:nvSpPr>
        <p:spPr>
          <a:xfrm>
            <a:off x="5899259" y="1074429"/>
            <a:ext cx="257171" cy="1028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ctr"/>
          <a:lstStyle/>
          <a:p>
            <a:pPr algn="ctr"/>
            <a:r>
              <a:rPr lang="nl-NL" sz="900" dirty="0"/>
              <a:t>1</a:t>
            </a:r>
          </a:p>
        </p:txBody>
      </p:sp>
      <p:sp>
        <p:nvSpPr>
          <p:cNvPr id="106" name="Rectangle 105"/>
          <p:cNvSpPr/>
          <p:nvPr/>
        </p:nvSpPr>
        <p:spPr>
          <a:xfrm>
            <a:off x="6413602" y="1074429"/>
            <a:ext cx="257171" cy="1028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ctr"/>
          <a:lstStyle/>
          <a:p>
            <a:pPr algn="ctr"/>
            <a:r>
              <a:rPr lang="nl-NL" sz="900" dirty="0"/>
              <a:t>3</a:t>
            </a:r>
          </a:p>
        </p:txBody>
      </p:sp>
      <p:sp>
        <p:nvSpPr>
          <p:cNvPr id="107" name="Rectangle 106"/>
          <p:cNvSpPr/>
          <p:nvPr/>
        </p:nvSpPr>
        <p:spPr>
          <a:xfrm>
            <a:off x="6670773" y="1074429"/>
            <a:ext cx="257171" cy="1028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ctr"/>
          <a:lstStyle/>
          <a:p>
            <a:pPr algn="ctr"/>
            <a:r>
              <a:rPr lang="nl-NL" sz="900" dirty="0"/>
              <a:t>4</a:t>
            </a:r>
          </a:p>
        </p:txBody>
      </p:sp>
      <p:sp>
        <p:nvSpPr>
          <p:cNvPr id="108" name="Rectangle 107"/>
          <p:cNvSpPr/>
          <p:nvPr/>
        </p:nvSpPr>
        <p:spPr>
          <a:xfrm>
            <a:off x="7236550" y="1074429"/>
            <a:ext cx="257171" cy="1028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ctr"/>
          <a:lstStyle/>
          <a:p>
            <a:pPr algn="ctr"/>
            <a:r>
              <a:rPr lang="nl-NL" sz="900" dirty="0"/>
              <a:t>2</a:t>
            </a:r>
          </a:p>
        </p:txBody>
      </p:sp>
      <p:sp>
        <p:nvSpPr>
          <p:cNvPr id="109" name="Rectangle 108"/>
          <p:cNvSpPr/>
          <p:nvPr/>
        </p:nvSpPr>
        <p:spPr>
          <a:xfrm>
            <a:off x="6979379" y="1074429"/>
            <a:ext cx="257171" cy="1028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ctr"/>
          <a:lstStyle/>
          <a:p>
            <a:pPr algn="ctr"/>
            <a:r>
              <a:rPr lang="nl-NL" sz="900" dirty="0"/>
              <a:t>1</a:t>
            </a:r>
          </a:p>
        </p:txBody>
      </p:sp>
      <p:sp>
        <p:nvSpPr>
          <p:cNvPr id="110" name="Rectangle 109"/>
          <p:cNvSpPr/>
          <p:nvPr/>
        </p:nvSpPr>
        <p:spPr>
          <a:xfrm>
            <a:off x="7493722" y="1074429"/>
            <a:ext cx="257171" cy="1028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ctr"/>
          <a:lstStyle/>
          <a:p>
            <a:pPr algn="ctr"/>
            <a:r>
              <a:rPr lang="nl-NL" sz="900" dirty="0"/>
              <a:t>3</a:t>
            </a:r>
          </a:p>
        </p:txBody>
      </p:sp>
      <p:sp>
        <p:nvSpPr>
          <p:cNvPr id="111" name="Rectangle 110"/>
          <p:cNvSpPr/>
          <p:nvPr/>
        </p:nvSpPr>
        <p:spPr>
          <a:xfrm>
            <a:off x="7750893" y="1074429"/>
            <a:ext cx="257171" cy="1028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ctr"/>
          <a:lstStyle/>
          <a:p>
            <a:pPr algn="ctr"/>
            <a:r>
              <a:rPr lang="nl-NL" sz="900" dirty="0"/>
              <a:t>4</a:t>
            </a:r>
          </a:p>
        </p:txBody>
      </p:sp>
      <p:sp>
        <p:nvSpPr>
          <p:cNvPr id="112" name="Rectangle 111"/>
          <p:cNvSpPr/>
          <p:nvPr/>
        </p:nvSpPr>
        <p:spPr>
          <a:xfrm>
            <a:off x="8316670" y="1074429"/>
            <a:ext cx="257171" cy="1028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ctr"/>
          <a:lstStyle/>
          <a:p>
            <a:pPr algn="ctr"/>
            <a:r>
              <a:rPr lang="nl-NL" sz="900" dirty="0"/>
              <a:t>2</a:t>
            </a:r>
          </a:p>
        </p:txBody>
      </p:sp>
      <p:sp>
        <p:nvSpPr>
          <p:cNvPr id="113" name="Rectangle 112"/>
          <p:cNvSpPr/>
          <p:nvPr/>
        </p:nvSpPr>
        <p:spPr>
          <a:xfrm>
            <a:off x="8059499" y="1074429"/>
            <a:ext cx="257171" cy="1028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ctr"/>
          <a:lstStyle/>
          <a:p>
            <a:pPr algn="ctr"/>
            <a:r>
              <a:rPr lang="nl-NL" sz="900" dirty="0"/>
              <a:t>1</a:t>
            </a:r>
          </a:p>
        </p:txBody>
      </p:sp>
      <p:sp>
        <p:nvSpPr>
          <p:cNvPr id="114" name="Rectangle 113"/>
          <p:cNvSpPr/>
          <p:nvPr/>
        </p:nvSpPr>
        <p:spPr>
          <a:xfrm>
            <a:off x="8573842" y="1074429"/>
            <a:ext cx="257171" cy="1028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ctr"/>
          <a:lstStyle/>
          <a:p>
            <a:pPr algn="ctr"/>
            <a:r>
              <a:rPr lang="nl-NL" sz="900" dirty="0"/>
              <a:t>3</a:t>
            </a:r>
          </a:p>
        </p:txBody>
      </p:sp>
      <p:sp>
        <p:nvSpPr>
          <p:cNvPr id="115" name="Rectangle 114"/>
          <p:cNvSpPr/>
          <p:nvPr/>
        </p:nvSpPr>
        <p:spPr>
          <a:xfrm>
            <a:off x="8831013" y="1074429"/>
            <a:ext cx="257171" cy="1028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ctr"/>
          <a:lstStyle/>
          <a:p>
            <a:pPr algn="ctr"/>
            <a:r>
              <a:rPr lang="nl-NL" sz="900" dirty="0"/>
              <a:t>4</a:t>
            </a:r>
          </a:p>
        </p:txBody>
      </p:sp>
      <p:pic>
        <p:nvPicPr>
          <p:cNvPr id="11268" name="Picture 4" descr="http://www.retecool.com/wp-content/uploads/2014/10/Leiden-beeldmerk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8652" y="137206"/>
            <a:ext cx="1083627" cy="494749"/>
          </a:xfrm>
          <a:prstGeom prst="rect">
            <a:avLst/>
          </a:prstGeom>
          <a:noFill/>
        </p:spPr>
      </p:pic>
      <p:sp>
        <p:nvSpPr>
          <p:cNvPr id="118" name="TextBox 117"/>
          <p:cNvSpPr txBox="1"/>
          <p:nvPr/>
        </p:nvSpPr>
        <p:spPr>
          <a:xfrm>
            <a:off x="2041687" y="241855"/>
            <a:ext cx="4828603" cy="373720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pPr algn="ctr"/>
            <a:r>
              <a:rPr lang="nl-NL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Samenhang in besluiten in de raad</a:t>
            </a:r>
            <a:endParaRPr lang="nl-NL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9" name="Picture 1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1006" y="188640"/>
            <a:ext cx="423425" cy="423425"/>
          </a:xfrm>
          <a:prstGeom prst="rect">
            <a:avLst/>
          </a:prstGeom>
          <a:effectLst/>
        </p:spPr>
      </p:pic>
      <p:sp>
        <p:nvSpPr>
          <p:cNvPr id="120" name="TextBox 119"/>
          <p:cNvSpPr txBox="1"/>
          <p:nvPr/>
        </p:nvSpPr>
        <p:spPr>
          <a:xfrm>
            <a:off x="7092280" y="85772"/>
            <a:ext cx="1388726" cy="342943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r>
              <a:rPr lang="nl-NL" sz="900" dirty="0"/>
              <a:t>Versie </a:t>
            </a:r>
          </a:p>
          <a:p>
            <a:r>
              <a:rPr lang="nl-NL" sz="900" dirty="0" smtClean="0"/>
              <a:t>15 januari 2016</a:t>
            </a:r>
            <a:endParaRPr lang="nl-NL" sz="900" dirty="0"/>
          </a:p>
        </p:txBody>
      </p:sp>
      <p:pic>
        <p:nvPicPr>
          <p:cNvPr id="11269" name="Picture 5" descr="C:\Users\jbk\AppData\Local\Microsoft\Windows\Temporary Internet Files\Content.IE5\EZ269TMN\Stembus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90453" y="1577366"/>
            <a:ext cx="267726" cy="154303"/>
          </a:xfrm>
          <a:prstGeom prst="rect">
            <a:avLst/>
          </a:prstGeom>
          <a:noFill/>
        </p:spPr>
      </p:pic>
      <p:pic>
        <p:nvPicPr>
          <p:cNvPr id="126" name="Picture 5" descr="C:\Users\jbk\AppData\Local\Microsoft\Windows\Temporary Internet Files\Content.IE5\EZ269TMN\Stembus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0573" y="1577366"/>
            <a:ext cx="267726" cy="154303"/>
          </a:xfrm>
          <a:prstGeom prst="rect">
            <a:avLst/>
          </a:prstGeom>
          <a:noFill/>
        </p:spPr>
      </p:pic>
      <p:sp>
        <p:nvSpPr>
          <p:cNvPr id="127" name="TextBox 126"/>
          <p:cNvSpPr txBox="1"/>
          <p:nvPr/>
        </p:nvSpPr>
        <p:spPr>
          <a:xfrm>
            <a:off x="3584716" y="1743075"/>
            <a:ext cx="668646" cy="158277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pPr algn="ctr"/>
            <a:r>
              <a:rPr lang="nl-NL" sz="600" dirty="0"/>
              <a:t>Gemeenteraad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4664836" y="1743075"/>
            <a:ext cx="668646" cy="250610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pPr algn="ctr"/>
            <a:r>
              <a:rPr lang="nl-NL" sz="600" dirty="0"/>
              <a:t>Provinciale Staten</a:t>
            </a:r>
          </a:p>
        </p:txBody>
      </p:sp>
      <p:pic>
        <p:nvPicPr>
          <p:cNvPr id="129" name="Picture 5" descr="C:\Users\jbk\AppData\Local\Microsoft\Windows\Temporary Internet Files\Content.IE5\EZ269TMN\Stembus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10933" y="1577366"/>
            <a:ext cx="267726" cy="154303"/>
          </a:xfrm>
          <a:prstGeom prst="rect">
            <a:avLst/>
          </a:prstGeom>
          <a:noFill/>
        </p:spPr>
      </p:pic>
      <p:sp>
        <p:nvSpPr>
          <p:cNvPr id="130" name="TextBox 129"/>
          <p:cNvSpPr txBox="1"/>
          <p:nvPr/>
        </p:nvSpPr>
        <p:spPr>
          <a:xfrm>
            <a:off x="7905196" y="1743075"/>
            <a:ext cx="668646" cy="158277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pPr algn="ctr"/>
            <a:r>
              <a:rPr lang="nl-NL" sz="600" dirty="0"/>
              <a:t>Gemeenteraad</a:t>
            </a:r>
          </a:p>
        </p:txBody>
      </p:sp>
      <p:grpSp>
        <p:nvGrpSpPr>
          <p:cNvPr id="156" name="Group 155"/>
          <p:cNvGrpSpPr/>
          <p:nvPr/>
        </p:nvGrpSpPr>
        <p:grpSpPr>
          <a:xfrm>
            <a:off x="6444625" y="4812152"/>
            <a:ext cx="257171" cy="257171"/>
            <a:chOff x="7768952" y="6528792"/>
            <a:chExt cx="360040" cy="360040"/>
          </a:xfrm>
        </p:grpSpPr>
        <p:sp>
          <p:nvSpPr>
            <p:cNvPr id="154" name="Flowchart: Connector 153"/>
            <p:cNvSpPr/>
            <p:nvPr/>
          </p:nvSpPr>
          <p:spPr>
            <a:xfrm>
              <a:off x="7768952" y="6528792"/>
              <a:ext cx="360040" cy="360040"/>
            </a:xfrm>
            <a:prstGeom prst="flowChartConnector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11271" name="Picture 7" descr="C:\Users\jbk\AppData\Local\Microsoft\Windows\Temporary Internet Files\Content.IE5\AKN6P65U\2862528302_35077881ab_z[1]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869535" y="6572225"/>
              <a:ext cx="174455" cy="279128"/>
            </a:xfrm>
            <a:prstGeom prst="rect">
              <a:avLst/>
            </a:prstGeom>
            <a:noFill/>
          </p:spPr>
        </p:pic>
      </p:grpSp>
      <p:pic>
        <p:nvPicPr>
          <p:cNvPr id="11273" name="Picture 9" descr="C:\Users\jbk\AppData\Local\Microsoft\Windows\Temporary Internet Files\Content.IE5\U1NSHFLS\qOXqp[1]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78779" y="1577366"/>
            <a:ext cx="154303" cy="154303"/>
          </a:xfrm>
          <a:prstGeom prst="rect">
            <a:avLst/>
          </a:prstGeom>
          <a:noFill/>
        </p:spPr>
      </p:pic>
      <p:grpSp>
        <p:nvGrpSpPr>
          <p:cNvPr id="149" name="Group 148"/>
          <p:cNvGrpSpPr/>
          <p:nvPr/>
        </p:nvGrpSpPr>
        <p:grpSpPr>
          <a:xfrm>
            <a:off x="6731672" y="1614490"/>
            <a:ext cx="278602" cy="257171"/>
            <a:chOff x="9209112" y="6600800"/>
            <a:chExt cx="360040" cy="360040"/>
          </a:xfrm>
          <a:solidFill>
            <a:srgbClr val="FFC000"/>
          </a:solidFill>
        </p:grpSpPr>
        <p:sp>
          <p:nvSpPr>
            <p:cNvPr id="148" name="Flowchart: Connector 147"/>
            <p:cNvSpPr/>
            <p:nvPr/>
          </p:nvSpPr>
          <p:spPr>
            <a:xfrm>
              <a:off x="9209112" y="6600800"/>
              <a:ext cx="360040" cy="360040"/>
            </a:xfrm>
            <a:prstGeom prst="flowChartConnector">
              <a:avLst/>
            </a:prstGeom>
            <a:grpFill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NL" sz="2300"/>
            </a:p>
          </p:txBody>
        </p:sp>
        <p:pic>
          <p:nvPicPr>
            <p:cNvPr id="11275" name="Picture 11" descr="C:\Users\jbk\AppData\Local\Microsoft\Windows\Temporary Internet Files\Content.IE5\EZ269TMN\1333882233[1]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9294837" y="6629375"/>
              <a:ext cx="216024" cy="285652"/>
            </a:xfrm>
            <a:prstGeom prst="rect">
              <a:avLst/>
            </a:prstGeom>
            <a:grpFill/>
          </p:spPr>
        </p:pic>
      </p:grpSp>
      <p:sp>
        <p:nvSpPr>
          <p:cNvPr id="144" name="TextBox 143"/>
          <p:cNvSpPr txBox="1"/>
          <p:nvPr/>
        </p:nvSpPr>
        <p:spPr>
          <a:xfrm>
            <a:off x="6362167" y="4496261"/>
            <a:ext cx="411474" cy="250610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pPr algn="ctr"/>
            <a:r>
              <a:rPr lang="nl-NL" sz="600" dirty="0"/>
              <a:t>Start </a:t>
            </a:r>
          </a:p>
          <a:p>
            <a:pPr algn="ctr"/>
            <a:r>
              <a:rPr lang="nl-NL" sz="600" dirty="0"/>
              <a:t>bouw</a:t>
            </a:r>
          </a:p>
        </p:txBody>
      </p:sp>
      <p:pic>
        <p:nvPicPr>
          <p:cNvPr id="145" name="Picture 9" descr="C:\Users\jbk\AppData\Local\Microsoft\Windows\Temporary Internet Files\Content.IE5\U1NSHFLS\qOXqp[1]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33664" y="1577366"/>
            <a:ext cx="154303" cy="154303"/>
          </a:xfrm>
          <a:prstGeom prst="rect">
            <a:avLst/>
          </a:prstGeom>
          <a:noFill/>
        </p:spPr>
      </p:pic>
      <p:sp>
        <p:nvSpPr>
          <p:cNvPr id="146" name="TextBox 145"/>
          <p:cNvSpPr txBox="1"/>
          <p:nvPr/>
        </p:nvSpPr>
        <p:spPr>
          <a:xfrm>
            <a:off x="1270173" y="1731668"/>
            <a:ext cx="803451" cy="250610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pPr algn="ctr"/>
            <a:r>
              <a:rPr lang="nl-NL" sz="600" b="1" dirty="0">
                <a:solidFill>
                  <a:srgbClr val="FF0000"/>
                </a:solidFill>
              </a:rPr>
              <a:t>Informeren Raad </a:t>
            </a:r>
            <a:r>
              <a:rPr lang="nl-NL" sz="600" b="1" dirty="0" err="1">
                <a:solidFill>
                  <a:srgbClr val="FF0000"/>
                </a:solidFill>
              </a:rPr>
              <a:t>Cie’s</a:t>
            </a:r>
            <a:endParaRPr lang="nl-NL" sz="600" b="1" dirty="0">
              <a:solidFill>
                <a:srgbClr val="FF0000"/>
              </a:solidFill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2041687" y="1731669"/>
            <a:ext cx="881186" cy="342943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pPr algn="ctr"/>
            <a:r>
              <a:rPr lang="nl-NL" sz="600" dirty="0"/>
              <a:t>Informeren</a:t>
            </a:r>
          </a:p>
          <a:p>
            <a:pPr algn="ctr"/>
            <a:r>
              <a:rPr lang="nl-NL" sz="600" dirty="0"/>
              <a:t>Raad </a:t>
            </a:r>
            <a:r>
              <a:rPr lang="nl-NL" sz="600" dirty="0" err="1"/>
              <a:t>cie’s</a:t>
            </a:r>
            <a:endParaRPr lang="nl-NL" sz="600" dirty="0"/>
          </a:p>
          <a:p>
            <a:pPr algn="ctr"/>
            <a:r>
              <a:rPr lang="nl-NL" sz="600" dirty="0"/>
              <a:t>‘Doorkijk’</a:t>
            </a:r>
          </a:p>
        </p:txBody>
      </p:sp>
      <p:grpSp>
        <p:nvGrpSpPr>
          <p:cNvPr id="162" name="Group 161"/>
          <p:cNvGrpSpPr/>
          <p:nvPr/>
        </p:nvGrpSpPr>
        <p:grpSpPr>
          <a:xfrm>
            <a:off x="8882447" y="4812152"/>
            <a:ext cx="257171" cy="257171"/>
            <a:chOff x="7696944" y="3504456"/>
            <a:chExt cx="360040" cy="360040"/>
          </a:xfrm>
        </p:grpSpPr>
        <p:sp>
          <p:nvSpPr>
            <p:cNvPr id="161" name="Flowchart: Connector 160"/>
            <p:cNvSpPr/>
            <p:nvPr/>
          </p:nvSpPr>
          <p:spPr>
            <a:xfrm>
              <a:off x="7696944" y="3504456"/>
              <a:ext cx="360040" cy="360040"/>
            </a:xfrm>
            <a:prstGeom prst="flowChartConnector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11276" name="Picture 12" descr="C:\Users\jbk\AppData\Local\Microsoft\Windows\Temporary Internet Files\Content.IE5\W0GSBY8H\Yes_Check_Circle.svg[1]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7749902" y="3557414"/>
              <a:ext cx="265212" cy="265212"/>
            </a:xfrm>
            <a:prstGeom prst="rect">
              <a:avLst/>
            </a:prstGeom>
            <a:noFill/>
          </p:spPr>
        </p:pic>
      </p:grpSp>
      <p:grpSp>
        <p:nvGrpSpPr>
          <p:cNvPr id="163" name="Group 162"/>
          <p:cNvGrpSpPr/>
          <p:nvPr/>
        </p:nvGrpSpPr>
        <p:grpSpPr>
          <a:xfrm>
            <a:off x="5487785" y="4804867"/>
            <a:ext cx="257171" cy="257171"/>
            <a:chOff x="9209112" y="6600800"/>
            <a:chExt cx="360040" cy="360040"/>
          </a:xfrm>
        </p:grpSpPr>
        <p:sp>
          <p:nvSpPr>
            <p:cNvPr id="164" name="Flowchart: Connector 163"/>
            <p:cNvSpPr/>
            <p:nvPr/>
          </p:nvSpPr>
          <p:spPr>
            <a:xfrm>
              <a:off x="9209112" y="6600800"/>
              <a:ext cx="360040" cy="360040"/>
            </a:xfrm>
            <a:prstGeom prst="flowChartConnector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165" name="Picture 11" descr="C:\Users\jbk\AppData\Local\Microsoft\Windows\Temporary Internet Files\Content.IE5\EZ269TMN\1333882233[1]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9294837" y="6629375"/>
              <a:ext cx="216024" cy="285652"/>
            </a:xfrm>
            <a:prstGeom prst="rect">
              <a:avLst/>
            </a:prstGeom>
            <a:noFill/>
          </p:spPr>
        </p:pic>
      </p:grpSp>
      <p:grpSp>
        <p:nvGrpSpPr>
          <p:cNvPr id="168" name="Group 167"/>
          <p:cNvGrpSpPr/>
          <p:nvPr/>
        </p:nvGrpSpPr>
        <p:grpSpPr>
          <a:xfrm>
            <a:off x="6259299" y="4816226"/>
            <a:ext cx="257171" cy="257171"/>
            <a:chOff x="9209112" y="6600800"/>
            <a:chExt cx="360040" cy="360040"/>
          </a:xfrm>
        </p:grpSpPr>
        <p:sp>
          <p:nvSpPr>
            <p:cNvPr id="169" name="Flowchart: Connector 168"/>
            <p:cNvSpPr/>
            <p:nvPr/>
          </p:nvSpPr>
          <p:spPr>
            <a:xfrm>
              <a:off x="9209112" y="6600800"/>
              <a:ext cx="360040" cy="360040"/>
            </a:xfrm>
            <a:prstGeom prst="flowChartConnector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170" name="Picture 11" descr="C:\Users\jbk\AppData\Local\Microsoft\Windows\Temporary Internet Files\Content.IE5\EZ269TMN\1333882233[1]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9294837" y="6629375"/>
              <a:ext cx="216024" cy="285652"/>
            </a:xfrm>
            <a:prstGeom prst="rect">
              <a:avLst/>
            </a:prstGeom>
            <a:noFill/>
          </p:spPr>
        </p:pic>
      </p:grpSp>
      <p:grpSp>
        <p:nvGrpSpPr>
          <p:cNvPr id="175" name="Group 174"/>
          <p:cNvGrpSpPr/>
          <p:nvPr/>
        </p:nvGrpSpPr>
        <p:grpSpPr>
          <a:xfrm>
            <a:off x="5487785" y="3717989"/>
            <a:ext cx="257171" cy="257171"/>
            <a:chOff x="9209112" y="6600800"/>
            <a:chExt cx="360040" cy="360040"/>
          </a:xfrm>
        </p:grpSpPr>
        <p:sp>
          <p:nvSpPr>
            <p:cNvPr id="176" name="Flowchart: Connector 175"/>
            <p:cNvSpPr/>
            <p:nvPr/>
          </p:nvSpPr>
          <p:spPr>
            <a:xfrm>
              <a:off x="9209112" y="6600800"/>
              <a:ext cx="360040" cy="360040"/>
            </a:xfrm>
            <a:prstGeom prst="flowChartConnector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177" name="Picture 11" descr="C:\Users\jbk\AppData\Local\Microsoft\Windows\Temporary Internet Files\Content.IE5\EZ269TMN\1333882233[1]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9294837" y="6629375"/>
              <a:ext cx="216024" cy="285652"/>
            </a:xfrm>
            <a:prstGeom prst="rect">
              <a:avLst/>
            </a:prstGeom>
            <a:noFill/>
          </p:spPr>
        </p:pic>
      </p:grpSp>
      <p:grpSp>
        <p:nvGrpSpPr>
          <p:cNvPr id="179" name="Group 178"/>
          <p:cNvGrpSpPr/>
          <p:nvPr/>
        </p:nvGrpSpPr>
        <p:grpSpPr>
          <a:xfrm>
            <a:off x="6259299" y="3717989"/>
            <a:ext cx="257171" cy="257171"/>
            <a:chOff x="9209112" y="6600800"/>
            <a:chExt cx="360040" cy="360040"/>
          </a:xfrm>
        </p:grpSpPr>
        <p:sp>
          <p:nvSpPr>
            <p:cNvPr id="180" name="Flowchart: Connector 179"/>
            <p:cNvSpPr/>
            <p:nvPr/>
          </p:nvSpPr>
          <p:spPr>
            <a:xfrm>
              <a:off x="9209112" y="6600800"/>
              <a:ext cx="360040" cy="360040"/>
            </a:xfrm>
            <a:prstGeom prst="flowChartConnector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181" name="Picture 11" descr="C:\Users\jbk\AppData\Local\Microsoft\Windows\Temporary Internet Files\Content.IE5\EZ269TMN\1333882233[1]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9294837" y="6629375"/>
              <a:ext cx="216024" cy="285652"/>
            </a:xfrm>
            <a:prstGeom prst="rect">
              <a:avLst/>
            </a:prstGeom>
            <a:noFill/>
          </p:spPr>
        </p:pic>
      </p:grpSp>
      <p:sp>
        <p:nvSpPr>
          <p:cNvPr id="182" name="TextBox 181"/>
          <p:cNvSpPr txBox="1"/>
          <p:nvPr/>
        </p:nvSpPr>
        <p:spPr>
          <a:xfrm>
            <a:off x="5241483" y="4000877"/>
            <a:ext cx="812079" cy="158277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pPr algn="ctr"/>
            <a:r>
              <a:rPr lang="nl-NL" sz="600" dirty="0"/>
              <a:t>Bestemmingsplan</a:t>
            </a:r>
          </a:p>
        </p:txBody>
      </p:sp>
      <p:sp>
        <p:nvSpPr>
          <p:cNvPr id="184" name="TextBox 183"/>
          <p:cNvSpPr txBox="1"/>
          <p:nvPr/>
        </p:nvSpPr>
        <p:spPr>
          <a:xfrm>
            <a:off x="5936387" y="4000877"/>
            <a:ext cx="905244" cy="250610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pPr algn="ctr"/>
            <a:r>
              <a:rPr lang="nl-NL" sz="600" dirty="0"/>
              <a:t>Bestemmingsplan</a:t>
            </a:r>
          </a:p>
          <a:p>
            <a:pPr algn="ctr"/>
            <a:r>
              <a:rPr lang="nl-NL" sz="600" dirty="0"/>
              <a:t>onvoorwaardelijk</a:t>
            </a:r>
          </a:p>
        </p:txBody>
      </p:sp>
      <p:grpSp>
        <p:nvGrpSpPr>
          <p:cNvPr id="189" name="Group 188"/>
          <p:cNvGrpSpPr/>
          <p:nvPr/>
        </p:nvGrpSpPr>
        <p:grpSpPr>
          <a:xfrm>
            <a:off x="3018939" y="4812152"/>
            <a:ext cx="257171" cy="257171"/>
            <a:chOff x="9209112" y="6600800"/>
            <a:chExt cx="360040" cy="360040"/>
          </a:xfrm>
        </p:grpSpPr>
        <p:sp>
          <p:nvSpPr>
            <p:cNvPr id="190" name="Flowchart: Connector 189"/>
            <p:cNvSpPr/>
            <p:nvPr/>
          </p:nvSpPr>
          <p:spPr>
            <a:xfrm>
              <a:off x="9209112" y="6600800"/>
              <a:ext cx="360040" cy="360040"/>
            </a:xfrm>
            <a:prstGeom prst="flowChartConnector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191" name="Picture 11" descr="C:\Users\jbk\AppData\Local\Microsoft\Windows\Temporary Internet Files\Content.IE5\EZ269TMN\1333882233[1]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9294837" y="6629375"/>
              <a:ext cx="216024" cy="285652"/>
            </a:xfrm>
            <a:prstGeom prst="rect">
              <a:avLst/>
            </a:prstGeom>
            <a:noFill/>
          </p:spPr>
        </p:pic>
      </p:grpSp>
      <p:grpSp>
        <p:nvGrpSpPr>
          <p:cNvPr id="193" name="Group 192"/>
          <p:cNvGrpSpPr/>
          <p:nvPr/>
        </p:nvGrpSpPr>
        <p:grpSpPr>
          <a:xfrm>
            <a:off x="2008031" y="3406818"/>
            <a:ext cx="257171" cy="257171"/>
            <a:chOff x="9209112" y="6600800"/>
            <a:chExt cx="360040" cy="360040"/>
          </a:xfrm>
        </p:grpSpPr>
        <p:sp>
          <p:nvSpPr>
            <p:cNvPr id="194" name="Flowchart: Connector 193"/>
            <p:cNvSpPr/>
            <p:nvPr/>
          </p:nvSpPr>
          <p:spPr>
            <a:xfrm>
              <a:off x="9209112" y="6600800"/>
              <a:ext cx="360040" cy="360040"/>
            </a:xfrm>
            <a:prstGeom prst="flowChartConnector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195" name="Picture 11" descr="C:\Users\jbk\AppData\Local\Microsoft\Windows\Temporary Internet Files\Content.IE5\EZ269TMN\1333882233[1]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9294837" y="6629375"/>
              <a:ext cx="216024" cy="285652"/>
            </a:xfrm>
            <a:prstGeom prst="rect">
              <a:avLst/>
            </a:prstGeom>
            <a:noFill/>
          </p:spPr>
        </p:pic>
      </p:grpSp>
      <p:sp>
        <p:nvSpPr>
          <p:cNvPr id="196" name="TextBox 195"/>
          <p:cNvSpPr txBox="1"/>
          <p:nvPr/>
        </p:nvSpPr>
        <p:spPr>
          <a:xfrm>
            <a:off x="1938818" y="2909351"/>
            <a:ext cx="372746" cy="435276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pPr algn="ctr"/>
            <a:r>
              <a:rPr lang="nl-NL" sz="600" dirty="0"/>
              <a:t>Advies tracé SG aan GS</a:t>
            </a:r>
          </a:p>
        </p:txBody>
      </p:sp>
      <p:grpSp>
        <p:nvGrpSpPr>
          <p:cNvPr id="197" name="Group 196"/>
          <p:cNvGrpSpPr/>
          <p:nvPr/>
        </p:nvGrpSpPr>
        <p:grpSpPr>
          <a:xfrm>
            <a:off x="2350293" y="3404614"/>
            <a:ext cx="257171" cy="257171"/>
            <a:chOff x="9209112" y="6600800"/>
            <a:chExt cx="360040" cy="360040"/>
          </a:xfrm>
        </p:grpSpPr>
        <p:sp>
          <p:nvSpPr>
            <p:cNvPr id="198" name="Flowchart: Connector 197"/>
            <p:cNvSpPr/>
            <p:nvPr/>
          </p:nvSpPr>
          <p:spPr>
            <a:xfrm>
              <a:off x="9209112" y="6600800"/>
              <a:ext cx="360040" cy="360040"/>
            </a:xfrm>
            <a:prstGeom prst="flowChartConnector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199" name="Picture 11" descr="C:\Users\jbk\AppData\Local\Microsoft\Windows\Temporary Internet Files\Content.IE5\EZ269TMN\1333882233[1]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9294837" y="6629375"/>
              <a:ext cx="216024" cy="285652"/>
            </a:xfrm>
            <a:prstGeom prst="rect">
              <a:avLst/>
            </a:prstGeom>
            <a:noFill/>
          </p:spPr>
        </p:pic>
      </p:grpSp>
      <p:sp>
        <p:nvSpPr>
          <p:cNvPr id="200" name="TextBox 199"/>
          <p:cNvSpPr txBox="1"/>
          <p:nvPr/>
        </p:nvSpPr>
        <p:spPr>
          <a:xfrm>
            <a:off x="2144556" y="3687502"/>
            <a:ext cx="617211" cy="250610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pPr algn="ctr"/>
            <a:r>
              <a:rPr lang="nl-NL" sz="600" dirty="0"/>
              <a:t>Besluit tracé</a:t>
            </a:r>
          </a:p>
          <a:p>
            <a:pPr algn="ctr"/>
            <a:r>
              <a:rPr lang="nl-NL" sz="600" dirty="0"/>
              <a:t>GS</a:t>
            </a:r>
          </a:p>
        </p:txBody>
      </p:sp>
      <p:grpSp>
        <p:nvGrpSpPr>
          <p:cNvPr id="201" name="Group 200"/>
          <p:cNvGrpSpPr/>
          <p:nvPr/>
        </p:nvGrpSpPr>
        <p:grpSpPr>
          <a:xfrm>
            <a:off x="2658899" y="3743706"/>
            <a:ext cx="257171" cy="257171"/>
            <a:chOff x="9209112" y="6600800"/>
            <a:chExt cx="360040" cy="360040"/>
          </a:xfrm>
        </p:grpSpPr>
        <p:sp>
          <p:nvSpPr>
            <p:cNvPr id="202" name="Flowchart: Connector 201"/>
            <p:cNvSpPr/>
            <p:nvPr/>
          </p:nvSpPr>
          <p:spPr>
            <a:xfrm>
              <a:off x="9209112" y="6600800"/>
              <a:ext cx="360040" cy="360040"/>
            </a:xfrm>
            <a:prstGeom prst="flowChartConnector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203" name="Picture 11" descr="C:\Users\jbk\AppData\Local\Microsoft\Windows\Temporary Internet Files\Content.IE5\EZ269TMN\1333882233[1]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9294837" y="6629375"/>
              <a:ext cx="216024" cy="285652"/>
            </a:xfrm>
            <a:prstGeom prst="rect">
              <a:avLst/>
            </a:prstGeom>
            <a:noFill/>
          </p:spPr>
        </p:pic>
      </p:grpSp>
      <p:sp>
        <p:nvSpPr>
          <p:cNvPr id="204" name="TextBox 203"/>
          <p:cNvSpPr txBox="1"/>
          <p:nvPr/>
        </p:nvSpPr>
        <p:spPr>
          <a:xfrm>
            <a:off x="2453162" y="3949443"/>
            <a:ext cx="720079" cy="419887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pPr algn="ctr"/>
            <a:r>
              <a:rPr lang="nl-NL" sz="600" dirty="0"/>
              <a:t>Projectopdracht</a:t>
            </a:r>
            <a:br>
              <a:rPr lang="nl-NL" sz="600" dirty="0"/>
            </a:br>
            <a:r>
              <a:rPr lang="nl-NL" sz="600" dirty="0"/>
              <a:t>opstellen</a:t>
            </a:r>
            <a:br>
              <a:rPr lang="nl-NL" sz="600" dirty="0"/>
            </a:br>
            <a:r>
              <a:rPr lang="nl-NL" sz="600" dirty="0"/>
              <a:t>kaderbesluit</a:t>
            </a:r>
          </a:p>
          <a:p>
            <a:pPr algn="ctr"/>
            <a:endParaRPr lang="nl-NL" sz="500" dirty="0"/>
          </a:p>
        </p:txBody>
      </p:sp>
      <p:grpSp>
        <p:nvGrpSpPr>
          <p:cNvPr id="207" name="Group 206"/>
          <p:cNvGrpSpPr/>
          <p:nvPr/>
        </p:nvGrpSpPr>
        <p:grpSpPr>
          <a:xfrm>
            <a:off x="3018939" y="3717989"/>
            <a:ext cx="257171" cy="257171"/>
            <a:chOff x="9209112" y="6600800"/>
            <a:chExt cx="360040" cy="360040"/>
          </a:xfrm>
        </p:grpSpPr>
        <p:sp>
          <p:nvSpPr>
            <p:cNvPr id="208" name="Flowchart: Connector 207"/>
            <p:cNvSpPr/>
            <p:nvPr/>
          </p:nvSpPr>
          <p:spPr>
            <a:xfrm>
              <a:off x="9209112" y="6600800"/>
              <a:ext cx="360040" cy="360040"/>
            </a:xfrm>
            <a:prstGeom prst="flowChartConnector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209" name="Picture 11" descr="C:\Users\jbk\AppData\Local\Microsoft\Windows\Temporary Internet Files\Content.IE5\EZ269TMN\1333882233[1]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9294837" y="6629375"/>
              <a:ext cx="216024" cy="285652"/>
            </a:xfrm>
            <a:prstGeom prst="rect">
              <a:avLst/>
            </a:prstGeom>
            <a:noFill/>
          </p:spPr>
        </p:pic>
      </p:grpSp>
      <p:cxnSp>
        <p:nvCxnSpPr>
          <p:cNvPr id="211" name="Straight Connector 210"/>
          <p:cNvCxnSpPr>
            <a:stCxn id="208" idx="4"/>
            <a:endCxn id="190" idx="0"/>
          </p:cNvCxnSpPr>
          <p:nvPr/>
        </p:nvCxnSpPr>
        <p:spPr>
          <a:xfrm>
            <a:off x="3147524" y="3975160"/>
            <a:ext cx="0" cy="8369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2" name="TextBox 211"/>
          <p:cNvSpPr txBox="1"/>
          <p:nvPr/>
        </p:nvSpPr>
        <p:spPr>
          <a:xfrm>
            <a:off x="2874385" y="3542466"/>
            <a:ext cx="617211" cy="158277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pPr algn="ctr"/>
            <a:r>
              <a:rPr lang="nl-NL" sz="600" dirty="0"/>
              <a:t>Kaderbesluit</a:t>
            </a:r>
          </a:p>
        </p:txBody>
      </p:sp>
      <p:sp>
        <p:nvSpPr>
          <p:cNvPr id="213" name="TextBox 212"/>
          <p:cNvSpPr txBox="1"/>
          <p:nvPr/>
        </p:nvSpPr>
        <p:spPr>
          <a:xfrm>
            <a:off x="2761767" y="5099369"/>
            <a:ext cx="771514" cy="158277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pPr algn="ctr"/>
            <a:r>
              <a:rPr lang="nl-NL" sz="600" dirty="0"/>
              <a:t>Kaderbesluit</a:t>
            </a:r>
            <a:endParaRPr lang="nl-NL" sz="1100" dirty="0"/>
          </a:p>
        </p:txBody>
      </p:sp>
      <p:grpSp>
        <p:nvGrpSpPr>
          <p:cNvPr id="220" name="Group 219"/>
          <p:cNvGrpSpPr/>
          <p:nvPr/>
        </p:nvGrpSpPr>
        <p:grpSpPr>
          <a:xfrm>
            <a:off x="3481847" y="4812152"/>
            <a:ext cx="257171" cy="257171"/>
            <a:chOff x="9209112" y="6600800"/>
            <a:chExt cx="360040" cy="360040"/>
          </a:xfrm>
        </p:grpSpPr>
        <p:sp>
          <p:nvSpPr>
            <p:cNvPr id="221" name="Flowchart: Connector 220"/>
            <p:cNvSpPr/>
            <p:nvPr/>
          </p:nvSpPr>
          <p:spPr>
            <a:xfrm>
              <a:off x="9209112" y="6600800"/>
              <a:ext cx="360040" cy="360040"/>
            </a:xfrm>
            <a:prstGeom prst="flowChartConnector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222" name="Picture 11" descr="C:\Users\jbk\AppData\Local\Microsoft\Windows\Temporary Internet Files\Content.IE5\EZ269TMN\1333882233[1]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9294837" y="6629375"/>
              <a:ext cx="216024" cy="285652"/>
            </a:xfrm>
            <a:prstGeom prst="rect">
              <a:avLst/>
            </a:prstGeom>
            <a:noFill/>
          </p:spPr>
        </p:pic>
      </p:grpSp>
      <p:grpSp>
        <p:nvGrpSpPr>
          <p:cNvPr id="223" name="Group 222"/>
          <p:cNvGrpSpPr/>
          <p:nvPr/>
        </p:nvGrpSpPr>
        <p:grpSpPr>
          <a:xfrm>
            <a:off x="3481847" y="3717989"/>
            <a:ext cx="257171" cy="257171"/>
            <a:chOff x="9209112" y="6600800"/>
            <a:chExt cx="360040" cy="360040"/>
          </a:xfrm>
        </p:grpSpPr>
        <p:sp>
          <p:nvSpPr>
            <p:cNvPr id="224" name="Flowchart: Connector 223"/>
            <p:cNvSpPr/>
            <p:nvPr/>
          </p:nvSpPr>
          <p:spPr>
            <a:xfrm>
              <a:off x="9209112" y="6600800"/>
              <a:ext cx="360040" cy="360040"/>
            </a:xfrm>
            <a:prstGeom prst="flowChartConnector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225" name="Picture 11" descr="C:\Users\jbk\AppData\Local\Microsoft\Windows\Temporary Internet Files\Content.IE5\EZ269TMN\1333882233[1]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9294837" y="6629375"/>
              <a:ext cx="216024" cy="285652"/>
            </a:xfrm>
            <a:prstGeom prst="rect">
              <a:avLst/>
            </a:prstGeom>
            <a:noFill/>
          </p:spPr>
        </p:pic>
      </p:grpSp>
      <p:cxnSp>
        <p:nvCxnSpPr>
          <p:cNvPr id="226" name="Straight Connector 225"/>
          <p:cNvCxnSpPr>
            <a:stCxn id="224" idx="4"/>
            <a:endCxn id="221" idx="0"/>
          </p:cNvCxnSpPr>
          <p:nvPr/>
        </p:nvCxnSpPr>
        <p:spPr>
          <a:xfrm>
            <a:off x="3610433" y="3975160"/>
            <a:ext cx="0" cy="8369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7" name="TextBox 226"/>
          <p:cNvSpPr txBox="1"/>
          <p:nvPr/>
        </p:nvSpPr>
        <p:spPr>
          <a:xfrm>
            <a:off x="3327545" y="3486534"/>
            <a:ext cx="617211" cy="250610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pPr algn="ctr"/>
            <a:r>
              <a:rPr lang="nl-NL" sz="600" dirty="0" err="1"/>
              <a:t>Uitvoerings</a:t>
            </a:r>
            <a:endParaRPr lang="nl-NL" sz="600" dirty="0"/>
          </a:p>
          <a:p>
            <a:pPr algn="ctr"/>
            <a:r>
              <a:rPr lang="nl-NL" sz="600" dirty="0"/>
              <a:t>besluit</a:t>
            </a:r>
          </a:p>
        </p:txBody>
      </p:sp>
      <p:sp>
        <p:nvSpPr>
          <p:cNvPr id="228" name="TextBox 227"/>
          <p:cNvSpPr txBox="1"/>
          <p:nvPr/>
        </p:nvSpPr>
        <p:spPr>
          <a:xfrm>
            <a:off x="3327545" y="5099369"/>
            <a:ext cx="617211" cy="250610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pPr algn="ctr"/>
            <a:r>
              <a:rPr lang="nl-NL" sz="600" dirty="0" err="1"/>
              <a:t>Uitvoerings</a:t>
            </a:r>
            <a:endParaRPr lang="nl-NL" sz="600" dirty="0"/>
          </a:p>
          <a:p>
            <a:pPr algn="ctr"/>
            <a:r>
              <a:rPr lang="nl-NL" sz="600" dirty="0"/>
              <a:t>besluit</a:t>
            </a:r>
          </a:p>
        </p:txBody>
      </p:sp>
      <p:grpSp>
        <p:nvGrpSpPr>
          <p:cNvPr id="229" name="Group 228"/>
          <p:cNvGrpSpPr/>
          <p:nvPr/>
        </p:nvGrpSpPr>
        <p:grpSpPr>
          <a:xfrm>
            <a:off x="2665702" y="4811671"/>
            <a:ext cx="257171" cy="257171"/>
            <a:chOff x="9209112" y="6600800"/>
            <a:chExt cx="360040" cy="360040"/>
          </a:xfrm>
        </p:grpSpPr>
        <p:sp>
          <p:nvSpPr>
            <p:cNvPr id="230" name="Flowchart: Connector 229"/>
            <p:cNvSpPr/>
            <p:nvPr/>
          </p:nvSpPr>
          <p:spPr>
            <a:xfrm>
              <a:off x="9209112" y="6600800"/>
              <a:ext cx="360040" cy="360040"/>
            </a:xfrm>
            <a:prstGeom prst="flowChartConnector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231" name="Picture 11" descr="C:\Users\jbk\AppData\Local\Microsoft\Windows\Temporary Internet Files\Content.IE5\EZ269TMN\1333882233[1]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9294837" y="6629375"/>
              <a:ext cx="216024" cy="285652"/>
            </a:xfrm>
            <a:prstGeom prst="rect">
              <a:avLst/>
            </a:prstGeom>
            <a:noFill/>
          </p:spPr>
        </p:pic>
      </p:grpSp>
      <p:sp>
        <p:nvSpPr>
          <p:cNvPr id="232" name="TextBox 231"/>
          <p:cNvSpPr txBox="1"/>
          <p:nvPr/>
        </p:nvSpPr>
        <p:spPr>
          <a:xfrm>
            <a:off x="2437242" y="4639987"/>
            <a:ext cx="668646" cy="158277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pPr algn="ctr"/>
            <a:r>
              <a:rPr lang="nl-NL" sz="600" dirty="0"/>
              <a:t>Projectopdracht</a:t>
            </a:r>
          </a:p>
        </p:txBody>
      </p:sp>
      <p:sp>
        <p:nvSpPr>
          <p:cNvPr id="234" name="Flowchart: Connector 233"/>
          <p:cNvSpPr/>
          <p:nvPr/>
        </p:nvSpPr>
        <p:spPr>
          <a:xfrm>
            <a:off x="3507565" y="6266385"/>
            <a:ext cx="257171" cy="257171"/>
          </a:xfrm>
          <a:prstGeom prst="flowChartConnector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5306" tIns="32653" rIns="65306" bIns="32653" rtlCol="0" anchor="ctr"/>
          <a:lstStyle/>
          <a:p>
            <a:pPr algn="ctr"/>
            <a:endParaRPr lang="nl-NL"/>
          </a:p>
        </p:txBody>
      </p:sp>
      <p:cxnSp>
        <p:nvCxnSpPr>
          <p:cNvPr id="237" name="Straight Arrow Connector 236"/>
          <p:cNvCxnSpPr>
            <a:stCxn id="222" idx="2"/>
            <a:endCxn id="234" idx="0"/>
          </p:cNvCxnSpPr>
          <p:nvPr/>
        </p:nvCxnSpPr>
        <p:spPr>
          <a:xfrm>
            <a:off x="3620231" y="5036599"/>
            <a:ext cx="15919" cy="1229786"/>
          </a:xfrm>
          <a:prstGeom prst="straightConnector1">
            <a:avLst/>
          </a:prstGeom>
          <a:ln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2" name="TextBox 241"/>
          <p:cNvSpPr txBox="1"/>
          <p:nvPr/>
        </p:nvSpPr>
        <p:spPr>
          <a:xfrm>
            <a:off x="3224676" y="6512361"/>
            <a:ext cx="977251" cy="342943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pPr algn="ctr"/>
            <a:r>
              <a:rPr lang="nl-NL" sz="600" dirty="0"/>
              <a:t>Uitvoeringsbesluit </a:t>
            </a:r>
          </a:p>
          <a:p>
            <a:pPr algn="ctr"/>
            <a:r>
              <a:rPr lang="nl-NL" sz="600" dirty="0"/>
              <a:t>Herontwikkeling huidig buskavel mogelijk</a:t>
            </a:r>
          </a:p>
        </p:txBody>
      </p:sp>
      <p:grpSp>
        <p:nvGrpSpPr>
          <p:cNvPr id="245" name="Group 244"/>
          <p:cNvGrpSpPr/>
          <p:nvPr/>
        </p:nvGrpSpPr>
        <p:grpSpPr>
          <a:xfrm>
            <a:off x="3244173" y="3692271"/>
            <a:ext cx="308606" cy="308606"/>
            <a:chOff x="5307032" y="3531752"/>
            <a:chExt cx="432048" cy="432048"/>
          </a:xfrm>
        </p:grpSpPr>
        <p:sp>
          <p:nvSpPr>
            <p:cNvPr id="244" name="Flowchart: Connector 243"/>
            <p:cNvSpPr/>
            <p:nvPr/>
          </p:nvSpPr>
          <p:spPr>
            <a:xfrm>
              <a:off x="5320680" y="3576464"/>
              <a:ext cx="360040" cy="360040"/>
            </a:xfrm>
            <a:prstGeom prst="flowChartConnector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11281" name="Picture 17" descr="C:\Users\jbk\AppData\Local\Microsoft\Windows\Temporary Internet Files\Content.IE5\W18IAFFP\Media-playback-start-green.svg[1]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5307032" y="3531752"/>
              <a:ext cx="432048" cy="432048"/>
            </a:xfrm>
            <a:prstGeom prst="rect">
              <a:avLst/>
            </a:prstGeom>
            <a:noFill/>
          </p:spPr>
        </p:pic>
      </p:grpSp>
      <p:sp>
        <p:nvSpPr>
          <p:cNvPr id="246" name="TextBox 245"/>
          <p:cNvSpPr txBox="1"/>
          <p:nvPr/>
        </p:nvSpPr>
        <p:spPr>
          <a:xfrm>
            <a:off x="3070373" y="3949443"/>
            <a:ext cx="617211" cy="342943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pPr algn="ctr"/>
            <a:r>
              <a:rPr lang="nl-NL" sz="600" dirty="0"/>
              <a:t>Start opstellen</a:t>
            </a:r>
          </a:p>
          <a:p>
            <a:pPr algn="ctr"/>
            <a:r>
              <a:rPr lang="nl-NL" sz="600" dirty="0"/>
              <a:t>Bestemmingsplan</a:t>
            </a:r>
          </a:p>
        </p:txBody>
      </p:sp>
      <p:grpSp>
        <p:nvGrpSpPr>
          <p:cNvPr id="247" name="Group 246"/>
          <p:cNvGrpSpPr/>
          <p:nvPr/>
        </p:nvGrpSpPr>
        <p:grpSpPr>
          <a:xfrm>
            <a:off x="3224676" y="4786434"/>
            <a:ext cx="308606" cy="308606"/>
            <a:chOff x="5307032" y="3531752"/>
            <a:chExt cx="432048" cy="432048"/>
          </a:xfrm>
        </p:grpSpPr>
        <p:sp>
          <p:nvSpPr>
            <p:cNvPr id="248" name="Flowchart: Connector 247"/>
            <p:cNvSpPr/>
            <p:nvPr/>
          </p:nvSpPr>
          <p:spPr>
            <a:xfrm>
              <a:off x="5320680" y="3576464"/>
              <a:ext cx="360040" cy="360040"/>
            </a:xfrm>
            <a:prstGeom prst="flowChartConnector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249" name="Picture 17" descr="C:\Users\jbk\AppData\Local\Microsoft\Windows\Temporary Internet Files\Content.IE5\W18IAFFP\Media-playback-start-green.svg[1]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5307032" y="3531752"/>
              <a:ext cx="432048" cy="432048"/>
            </a:xfrm>
            <a:prstGeom prst="rect">
              <a:avLst/>
            </a:prstGeom>
            <a:noFill/>
          </p:spPr>
        </p:pic>
      </p:grpSp>
      <p:grpSp>
        <p:nvGrpSpPr>
          <p:cNvPr id="253" name="Group 252"/>
          <p:cNvGrpSpPr/>
          <p:nvPr/>
        </p:nvGrpSpPr>
        <p:grpSpPr>
          <a:xfrm>
            <a:off x="2237676" y="4812152"/>
            <a:ext cx="257171" cy="257171"/>
            <a:chOff x="9209112" y="6600800"/>
            <a:chExt cx="360040" cy="360040"/>
          </a:xfrm>
        </p:grpSpPr>
        <p:sp>
          <p:nvSpPr>
            <p:cNvPr id="254" name="Flowchart: Connector 253"/>
            <p:cNvSpPr/>
            <p:nvPr/>
          </p:nvSpPr>
          <p:spPr>
            <a:xfrm>
              <a:off x="9209112" y="6600800"/>
              <a:ext cx="360040" cy="360040"/>
            </a:xfrm>
            <a:prstGeom prst="flowChartConnector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255" name="Picture 11" descr="C:\Users\jbk\AppData\Local\Microsoft\Windows\Temporary Internet Files\Content.IE5\EZ269TMN\1333882233[1]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9294837" y="6629375"/>
              <a:ext cx="216024" cy="285652"/>
            </a:xfrm>
            <a:prstGeom prst="rect">
              <a:avLst/>
            </a:prstGeom>
            <a:noFill/>
          </p:spPr>
        </p:pic>
      </p:grpSp>
      <p:sp>
        <p:nvSpPr>
          <p:cNvPr id="256" name="TextBox 255"/>
          <p:cNvSpPr txBox="1"/>
          <p:nvPr/>
        </p:nvSpPr>
        <p:spPr>
          <a:xfrm>
            <a:off x="2041687" y="5099369"/>
            <a:ext cx="617211" cy="250610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pPr algn="ctr"/>
            <a:r>
              <a:rPr lang="nl-NL" sz="600" dirty="0" err="1"/>
              <a:t>PvE</a:t>
            </a:r>
            <a:endParaRPr lang="nl-NL" sz="600" dirty="0"/>
          </a:p>
          <a:p>
            <a:pPr algn="ctr"/>
            <a:r>
              <a:rPr lang="nl-NL" sz="600" dirty="0" err="1"/>
              <a:t>Stakeholders</a:t>
            </a:r>
            <a:endParaRPr lang="nl-NL" sz="600" dirty="0"/>
          </a:p>
        </p:txBody>
      </p:sp>
      <p:cxnSp>
        <p:nvCxnSpPr>
          <p:cNvPr id="257" name="Straight Arrow Connector 256"/>
          <p:cNvCxnSpPr>
            <a:stCxn id="198" idx="0"/>
            <a:endCxn id="147" idx="2"/>
          </p:cNvCxnSpPr>
          <p:nvPr/>
        </p:nvCxnSpPr>
        <p:spPr>
          <a:xfrm flipV="1">
            <a:off x="2478879" y="2074612"/>
            <a:ext cx="3401" cy="1330002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0" name="Straight Arrow Connector 259"/>
          <p:cNvCxnSpPr>
            <a:endCxn id="146" idx="2"/>
          </p:cNvCxnSpPr>
          <p:nvPr/>
        </p:nvCxnSpPr>
        <p:spPr>
          <a:xfrm flipH="1" flipV="1">
            <a:off x="1671899" y="1982278"/>
            <a:ext cx="35465" cy="4789951"/>
          </a:xfrm>
          <a:prstGeom prst="straightConnector1">
            <a:avLst/>
          </a:prstGeom>
          <a:ln w="15875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5" name="Group 204"/>
          <p:cNvGrpSpPr/>
          <p:nvPr/>
        </p:nvGrpSpPr>
        <p:grpSpPr>
          <a:xfrm>
            <a:off x="1749397" y="3405549"/>
            <a:ext cx="257171" cy="257171"/>
            <a:chOff x="9209112" y="6600800"/>
            <a:chExt cx="360040" cy="360040"/>
          </a:xfrm>
        </p:grpSpPr>
        <p:sp>
          <p:nvSpPr>
            <p:cNvPr id="206" name="Flowchart: Connector 205"/>
            <p:cNvSpPr/>
            <p:nvPr/>
          </p:nvSpPr>
          <p:spPr>
            <a:xfrm>
              <a:off x="9209112" y="6600800"/>
              <a:ext cx="360040" cy="360040"/>
            </a:xfrm>
            <a:prstGeom prst="flowChartConnector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210" name="Picture 11" descr="C:\Users\jbk\AppData\Local\Microsoft\Windows\Temporary Internet Files\Content.IE5\EZ269TMN\1333882233[1]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9294837" y="6629375"/>
              <a:ext cx="216024" cy="285652"/>
            </a:xfrm>
            <a:prstGeom prst="rect">
              <a:avLst/>
            </a:prstGeom>
            <a:noFill/>
          </p:spPr>
        </p:pic>
      </p:grpSp>
      <p:sp>
        <p:nvSpPr>
          <p:cNvPr id="214" name="TextBox 213"/>
          <p:cNvSpPr txBox="1"/>
          <p:nvPr/>
        </p:nvSpPr>
        <p:spPr>
          <a:xfrm>
            <a:off x="1652822" y="3675519"/>
            <a:ext cx="491734" cy="619942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pPr algn="ctr"/>
            <a:r>
              <a:rPr lang="nl-NL" sz="600" dirty="0"/>
              <a:t>B&amp;W besluit + </a:t>
            </a:r>
          </a:p>
          <a:p>
            <a:pPr algn="ctr"/>
            <a:r>
              <a:rPr lang="nl-NL" sz="600" dirty="0"/>
              <a:t>Advies tracé Leidse 4 aan SG</a:t>
            </a:r>
          </a:p>
        </p:txBody>
      </p:sp>
      <p:pic>
        <p:nvPicPr>
          <p:cNvPr id="218" name="Picture 11" descr="C:\Users\jbk\AppData\Local\Microsoft\Windows\Temporary Internet Files\Content.IE5\EZ269TMN\1333882233[1]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33281" y="6307474"/>
            <a:ext cx="154303" cy="204037"/>
          </a:xfrm>
          <a:prstGeom prst="rect">
            <a:avLst/>
          </a:prstGeom>
          <a:noFill/>
        </p:spPr>
      </p:pic>
      <p:sp>
        <p:nvSpPr>
          <p:cNvPr id="219" name="TextBox 218"/>
          <p:cNvSpPr txBox="1"/>
          <p:nvPr/>
        </p:nvSpPr>
        <p:spPr>
          <a:xfrm>
            <a:off x="6535967" y="1954933"/>
            <a:ext cx="668646" cy="435276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pPr algn="ctr"/>
            <a:r>
              <a:rPr lang="nl-NL" sz="600" dirty="0"/>
              <a:t>Einde Concessie</a:t>
            </a:r>
            <a:br>
              <a:rPr lang="nl-NL" sz="600" dirty="0"/>
            </a:br>
            <a:r>
              <a:rPr lang="nl-NL" sz="600" dirty="0" err="1"/>
              <a:t>Arriva</a:t>
            </a:r>
            <a:r>
              <a:rPr lang="nl-NL" sz="600" dirty="0"/>
              <a:t/>
            </a:r>
            <a:br>
              <a:rPr lang="nl-NL" sz="600" dirty="0"/>
            </a:br>
            <a:r>
              <a:rPr lang="nl-NL" sz="600" dirty="0"/>
              <a:t>(zonder verlenging)</a:t>
            </a:r>
          </a:p>
        </p:txBody>
      </p:sp>
      <p:grpSp>
        <p:nvGrpSpPr>
          <p:cNvPr id="233" name="Group 232"/>
          <p:cNvGrpSpPr/>
          <p:nvPr/>
        </p:nvGrpSpPr>
        <p:grpSpPr>
          <a:xfrm>
            <a:off x="8831013" y="1583638"/>
            <a:ext cx="278602" cy="257171"/>
            <a:chOff x="9209112" y="6600800"/>
            <a:chExt cx="360040" cy="360040"/>
          </a:xfrm>
          <a:solidFill>
            <a:srgbClr val="FF0000"/>
          </a:solidFill>
        </p:grpSpPr>
        <p:sp>
          <p:nvSpPr>
            <p:cNvPr id="235" name="Flowchart: Connector 234"/>
            <p:cNvSpPr/>
            <p:nvPr/>
          </p:nvSpPr>
          <p:spPr>
            <a:xfrm>
              <a:off x="9209112" y="6600800"/>
              <a:ext cx="360040" cy="360040"/>
            </a:xfrm>
            <a:prstGeom prst="flowChartConnector">
              <a:avLst/>
            </a:prstGeom>
            <a:grpFill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NL" sz="2300"/>
            </a:p>
          </p:txBody>
        </p:sp>
        <p:pic>
          <p:nvPicPr>
            <p:cNvPr id="238" name="Picture 11" descr="C:\Users\jbk\AppData\Local\Microsoft\Windows\Temporary Internet Files\Content.IE5\EZ269TMN\1333882233[1]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9294837" y="6629375"/>
              <a:ext cx="216024" cy="285652"/>
            </a:xfrm>
            <a:prstGeom prst="rect">
              <a:avLst/>
            </a:prstGeom>
            <a:grpFill/>
          </p:spPr>
        </p:pic>
      </p:grpSp>
      <p:sp>
        <p:nvSpPr>
          <p:cNvPr id="239" name="TextBox 238"/>
          <p:cNvSpPr txBox="1"/>
          <p:nvPr/>
        </p:nvSpPr>
        <p:spPr>
          <a:xfrm>
            <a:off x="8481006" y="1924081"/>
            <a:ext cx="668646" cy="342943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pPr algn="ctr"/>
            <a:r>
              <a:rPr lang="nl-NL" sz="600" dirty="0"/>
              <a:t>Einde Concessie</a:t>
            </a:r>
            <a:br>
              <a:rPr lang="nl-NL" sz="600" dirty="0"/>
            </a:br>
            <a:r>
              <a:rPr lang="nl-NL" sz="600" dirty="0" err="1"/>
              <a:t>Arriva</a:t>
            </a:r>
            <a:r>
              <a:rPr lang="nl-NL" sz="600" dirty="0"/>
              <a:t/>
            </a:r>
            <a:br>
              <a:rPr lang="nl-NL" sz="600" dirty="0"/>
            </a:br>
            <a:r>
              <a:rPr lang="nl-NL" sz="600" dirty="0"/>
              <a:t>(met verlenging)</a:t>
            </a:r>
          </a:p>
        </p:txBody>
      </p:sp>
      <p:grpSp>
        <p:nvGrpSpPr>
          <p:cNvPr id="240" name="Group 239"/>
          <p:cNvGrpSpPr/>
          <p:nvPr/>
        </p:nvGrpSpPr>
        <p:grpSpPr>
          <a:xfrm>
            <a:off x="5487785" y="4360917"/>
            <a:ext cx="257171" cy="257171"/>
            <a:chOff x="9209112" y="6600800"/>
            <a:chExt cx="360040" cy="360040"/>
          </a:xfrm>
          <a:solidFill>
            <a:srgbClr val="FFFF00"/>
          </a:solidFill>
        </p:grpSpPr>
        <p:sp>
          <p:nvSpPr>
            <p:cNvPr id="241" name="Flowchart: Connector 240"/>
            <p:cNvSpPr/>
            <p:nvPr/>
          </p:nvSpPr>
          <p:spPr>
            <a:xfrm>
              <a:off x="9209112" y="6600800"/>
              <a:ext cx="360040" cy="360040"/>
            </a:xfrm>
            <a:prstGeom prst="flowChartConnector">
              <a:avLst/>
            </a:prstGeom>
            <a:grpFill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243" name="Picture 11" descr="C:\Users\jbk\AppData\Local\Microsoft\Windows\Temporary Internet Files\Content.IE5\EZ269TMN\1333882233[1]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9294837" y="6629375"/>
              <a:ext cx="216024" cy="285652"/>
            </a:xfrm>
            <a:prstGeom prst="rect">
              <a:avLst/>
            </a:prstGeom>
            <a:grpFill/>
          </p:spPr>
        </p:pic>
      </p:grpSp>
      <p:grpSp>
        <p:nvGrpSpPr>
          <p:cNvPr id="251" name="Group 250"/>
          <p:cNvGrpSpPr/>
          <p:nvPr/>
        </p:nvGrpSpPr>
        <p:grpSpPr>
          <a:xfrm>
            <a:off x="6259299" y="4360917"/>
            <a:ext cx="257171" cy="257171"/>
            <a:chOff x="9209112" y="6600800"/>
            <a:chExt cx="360040" cy="360040"/>
          </a:xfrm>
          <a:solidFill>
            <a:srgbClr val="FFFF00"/>
          </a:solidFill>
        </p:grpSpPr>
        <p:sp>
          <p:nvSpPr>
            <p:cNvPr id="252" name="Flowchart: Connector 251"/>
            <p:cNvSpPr/>
            <p:nvPr/>
          </p:nvSpPr>
          <p:spPr>
            <a:xfrm>
              <a:off x="9209112" y="6600800"/>
              <a:ext cx="360040" cy="360040"/>
            </a:xfrm>
            <a:prstGeom prst="flowChartConnector">
              <a:avLst/>
            </a:prstGeom>
            <a:grpFill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258" name="Picture 11" descr="C:\Users\jbk\AppData\Local\Microsoft\Windows\Temporary Internet Files\Content.IE5\EZ269TMN\1333882233[1]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9294837" y="6629375"/>
              <a:ext cx="216024" cy="285652"/>
            </a:xfrm>
            <a:prstGeom prst="rect">
              <a:avLst/>
            </a:prstGeom>
            <a:grpFill/>
          </p:spPr>
        </p:pic>
      </p:grpSp>
      <p:cxnSp>
        <p:nvCxnSpPr>
          <p:cNvPr id="259" name="Straight Connector 258"/>
          <p:cNvCxnSpPr/>
          <p:nvPr/>
        </p:nvCxnSpPr>
        <p:spPr>
          <a:xfrm flipH="1">
            <a:off x="5744956" y="4460217"/>
            <a:ext cx="51434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Line Callout 1 (Border and Accent Bar) 8"/>
          <p:cNvSpPr/>
          <p:nvPr/>
        </p:nvSpPr>
        <p:spPr>
          <a:xfrm>
            <a:off x="7001121" y="4238138"/>
            <a:ext cx="749772" cy="304277"/>
          </a:xfrm>
          <a:prstGeom prst="accentBorderCallout1">
            <a:avLst>
              <a:gd name="adj1" fmla="val 18750"/>
              <a:gd name="adj2" fmla="val -8333"/>
              <a:gd name="adj3" fmla="val 75169"/>
              <a:gd name="adj4" fmla="val -6257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5306" tIns="32653" rIns="65306" bIns="32653" rtlCol="0" anchor="ctr"/>
          <a:lstStyle/>
          <a:p>
            <a:pPr algn="ctr"/>
            <a:r>
              <a:rPr lang="nl-NL" sz="600" dirty="0"/>
              <a:t>Mogelijke Procedure Raad van State</a:t>
            </a:r>
          </a:p>
        </p:txBody>
      </p:sp>
      <p:sp>
        <p:nvSpPr>
          <p:cNvPr id="166" name="TextBox 165"/>
          <p:cNvSpPr txBox="1"/>
          <p:nvPr/>
        </p:nvSpPr>
        <p:spPr>
          <a:xfrm>
            <a:off x="5238171" y="5095579"/>
            <a:ext cx="812079" cy="158277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pPr algn="ctr"/>
            <a:r>
              <a:rPr lang="nl-NL" sz="600" dirty="0"/>
              <a:t>Bestemmingsplan</a:t>
            </a:r>
          </a:p>
        </p:txBody>
      </p:sp>
      <p:sp>
        <p:nvSpPr>
          <p:cNvPr id="167" name="TextBox 166"/>
          <p:cNvSpPr txBox="1"/>
          <p:nvPr/>
        </p:nvSpPr>
        <p:spPr>
          <a:xfrm>
            <a:off x="5933076" y="5095578"/>
            <a:ext cx="905244" cy="250610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pPr algn="ctr"/>
            <a:r>
              <a:rPr lang="nl-NL" sz="600" dirty="0"/>
              <a:t>Bestemmingsplan</a:t>
            </a:r>
          </a:p>
          <a:p>
            <a:pPr algn="ctr"/>
            <a:r>
              <a:rPr lang="nl-NL" sz="600" dirty="0"/>
              <a:t>onvoorwaardelijk</a:t>
            </a:r>
          </a:p>
        </p:txBody>
      </p:sp>
      <p:sp>
        <p:nvSpPr>
          <p:cNvPr id="171" name="TextBox 170"/>
          <p:cNvSpPr txBox="1"/>
          <p:nvPr/>
        </p:nvSpPr>
        <p:spPr>
          <a:xfrm>
            <a:off x="3080171" y="4435535"/>
            <a:ext cx="617211" cy="342943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pPr algn="ctr"/>
            <a:r>
              <a:rPr lang="nl-NL" sz="600" dirty="0"/>
              <a:t>Start opstellen</a:t>
            </a:r>
          </a:p>
          <a:p>
            <a:pPr algn="ctr"/>
            <a:r>
              <a:rPr lang="nl-NL" sz="600" dirty="0"/>
              <a:t>Bestemmingsplan</a:t>
            </a:r>
          </a:p>
        </p:txBody>
      </p:sp>
      <p:grpSp>
        <p:nvGrpSpPr>
          <p:cNvPr id="185" name="Group 184"/>
          <p:cNvGrpSpPr/>
          <p:nvPr/>
        </p:nvGrpSpPr>
        <p:grpSpPr>
          <a:xfrm>
            <a:off x="2665702" y="3409920"/>
            <a:ext cx="257171" cy="257171"/>
            <a:chOff x="7696944" y="3504456"/>
            <a:chExt cx="360040" cy="360040"/>
          </a:xfrm>
        </p:grpSpPr>
        <p:sp>
          <p:nvSpPr>
            <p:cNvPr id="186" name="Flowchart: Connector 185"/>
            <p:cNvSpPr/>
            <p:nvPr/>
          </p:nvSpPr>
          <p:spPr>
            <a:xfrm>
              <a:off x="7696944" y="3504456"/>
              <a:ext cx="360040" cy="360040"/>
            </a:xfrm>
            <a:prstGeom prst="flowChartConnector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187" name="Picture 12" descr="C:\Users\jbk\AppData\Local\Microsoft\Windows\Temporary Internet Files\Content.IE5\W0GSBY8H\Yes_Check_Circle.svg[1]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7749902" y="3557414"/>
              <a:ext cx="265212" cy="265212"/>
            </a:xfrm>
            <a:prstGeom prst="rect">
              <a:avLst/>
            </a:prstGeom>
            <a:noFill/>
          </p:spPr>
        </p:pic>
      </p:grpSp>
      <p:cxnSp>
        <p:nvCxnSpPr>
          <p:cNvPr id="192" name="Straight Connector 191"/>
          <p:cNvCxnSpPr>
            <a:stCxn id="203" idx="0"/>
            <a:endCxn id="186" idx="4"/>
          </p:cNvCxnSpPr>
          <p:nvPr/>
        </p:nvCxnSpPr>
        <p:spPr>
          <a:xfrm flipH="1" flipV="1">
            <a:off x="2794288" y="3667092"/>
            <a:ext cx="2994" cy="9702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1" name="Straight Connector 260"/>
          <p:cNvCxnSpPr>
            <a:stCxn id="202" idx="4"/>
            <a:endCxn id="232" idx="2"/>
          </p:cNvCxnSpPr>
          <p:nvPr/>
        </p:nvCxnSpPr>
        <p:spPr>
          <a:xfrm flipH="1">
            <a:off x="2771565" y="4000877"/>
            <a:ext cx="15920" cy="7973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Rectangle 173"/>
          <p:cNvSpPr/>
          <p:nvPr/>
        </p:nvSpPr>
        <p:spPr>
          <a:xfrm>
            <a:off x="51768" y="2549311"/>
            <a:ext cx="1543029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ctr"/>
          <a:lstStyle/>
          <a:p>
            <a:pPr algn="ctr"/>
            <a:r>
              <a:rPr lang="nl-NL" sz="1300" dirty="0" err="1"/>
              <a:t>Centrum-route</a:t>
            </a:r>
            <a:endParaRPr lang="nl-NL" sz="1300" dirty="0"/>
          </a:p>
        </p:txBody>
      </p:sp>
      <p:cxnSp>
        <p:nvCxnSpPr>
          <p:cNvPr id="178" name="Straight Connector 177"/>
          <p:cNvCxnSpPr/>
          <p:nvPr/>
        </p:nvCxnSpPr>
        <p:spPr>
          <a:xfrm>
            <a:off x="1624562" y="2863223"/>
            <a:ext cx="761227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8" name="Group 187"/>
          <p:cNvGrpSpPr/>
          <p:nvPr/>
        </p:nvGrpSpPr>
        <p:grpSpPr>
          <a:xfrm>
            <a:off x="3018939" y="2708920"/>
            <a:ext cx="257171" cy="257171"/>
            <a:chOff x="9209112" y="6600800"/>
            <a:chExt cx="360040" cy="360040"/>
          </a:xfrm>
        </p:grpSpPr>
        <p:sp>
          <p:nvSpPr>
            <p:cNvPr id="215" name="Flowchart: Connector 214"/>
            <p:cNvSpPr/>
            <p:nvPr/>
          </p:nvSpPr>
          <p:spPr>
            <a:xfrm>
              <a:off x="9209112" y="6600800"/>
              <a:ext cx="360040" cy="360040"/>
            </a:xfrm>
            <a:prstGeom prst="flowChartConnector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217" name="Picture 11" descr="C:\Users\jbk\AppData\Local\Microsoft\Windows\Temporary Internet Files\Content.IE5\EZ269TMN\1333882233[1]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9294837" y="6629375"/>
              <a:ext cx="216024" cy="285652"/>
            </a:xfrm>
            <a:prstGeom prst="rect">
              <a:avLst/>
            </a:prstGeom>
            <a:noFill/>
          </p:spPr>
        </p:pic>
      </p:grpSp>
      <p:cxnSp>
        <p:nvCxnSpPr>
          <p:cNvPr id="250" name="Straight Connector 249"/>
          <p:cNvCxnSpPr>
            <a:stCxn id="215" idx="4"/>
            <a:endCxn id="208" idx="0"/>
          </p:cNvCxnSpPr>
          <p:nvPr/>
        </p:nvCxnSpPr>
        <p:spPr>
          <a:xfrm>
            <a:off x="3147524" y="2966092"/>
            <a:ext cx="0" cy="7518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" name="TextBox 265"/>
          <p:cNvSpPr txBox="1"/>
          <p:nvPr/>
        </p:nvSpPr>
        <p:spPr>
          <a:xfrm>
            <a:off x="2864636" y="2966092"/>
            <a:ext cx="617211" cy="342943"/>
          </a:xfrm>
          <a:prstGeom prst="rect">
            <a:avLst/>
          </a:prstGeom>
          <a:noFill/>
        </p:spPr>
        <p:txBody>
          <a:bodyPr wrap="square" lIns="65306" tIns="32653" rIns="65306" bIns="32653" rtlCol="0">
            <a:spAutoFit/>
          </a:bodyPr>
          <a:lstStyle/>
          <a:p>
            <a:pPr algn="ctr"/>
            <a:r>
              <a:rPr lang="nl-NL" sz="600" dirty="0" err="1"/>
              <a:t>Uitvoerings</a:t>
            </a:r>
            <a:r>
              <a:rPr lang="nl-NL" sz="600" dirty="0"/>
              <a:t> besluit</a:t>
            </a:r>
            <a:br>
              <a:rPr lang="nl-NL" sz="600" dirty="0"/>
            </a:br>
            <a:r>
              <a:rPr lang="nl-NL" sz="600" dirty="0" err="1"/>
              <a:t>Schuttersveld</a:t>
            </a:r>
            <a:endParaRPr lang="nl-NL" sz="600" dirty="0"/>
          </a:p>
        </p:txBody>
      </p:sp>
    </p:spTree>
    <p:extLst>
      <p:ext uri="{BB962C8B-B14F-4D97-AF65-F5344CB8AC3E}">
        <p14:creationId xmlns:p14="http://schemas.microsoft.com/office/powerpoint/2010/main" val="1403709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hoek 10"/>
          <p:cNvSpPr/>
          <p:nvPr/>
        </p:nvSpPr>
        <p:spPr>
          <a:xfrm>
            <a:off x="180001" y="188680"/>
            <a:ext cx="8856496" cy="360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Tekstvak 11"/>
          <p:cNvSpPr txBox="1"/>
          <p:nvPr/>
        </p:nvSpPr>
        <p:spPr>
          <a:xfrm>
            <a:off x="180000" y="194481"/>
            <a:ext cx="8856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 smtClean="0">
                <a:solidFill>
                  <a:schemeClr val="bg1"/>
                </a:solidFill>
                <a:latin typeface="Myriad Pro" pitchFamily="34" charset="0"/>
              </a:rPr>
              <a:t>Stationsplein Leiden		Joost </a:t>
            </a:r>
            <a:r>
              <a:rPr lang="nl-NL" sz="2000" dirty="0" err="1" smtClean="0">
                <a:solidFill>
                  <a:schemeClr val="bg1"/>
                </a:solidFill>
                <a:latin typeface="Myriad Pro" pitchFamily="34" charset="0"/>
              </a:rPr>
              <a:t>Swarte</a:t>
            </a:r>
            <a:r>
              <a:rPr lang="nl-NL" sz="2000" dirty="0" smtClean="0">
                <a:solidFill>
                  <a:schemeClr val="bg1"/>
                </a:solidFill>
                <a:latin typeface="Myriad Pro" pitchFamily="34" charset="0"/>
              </a:rPr>
              <a:t> 1996 </a:t>
            </a:r>
            <a:r>
              <a:rPr lang="nl-NL" sz="2000" dirty="0">
                <a:solidFill>
                  <a:schemeClr val="bg1"/>
                </a:solidFill>
                <a:latin typeface="Myriad Pro" pitchFamily="34" charset="0"/>
              </a:rPr>
              <a:t>©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219" y="188681"/>
            <a:ext cx="1123781" cy="359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kstvak 7"/>
          <p:cNvSpPr txBox="1"/>
          <p:nvPr/>
        </p:nvSpPr>
        <p:spPr>
          <a:xfrm>
            <a:off x="209096" y="1196752"/>
            <a:ext cx="63367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 smtClean="0"/>
              <a:t>Bestuurlijk netjes om elkaar tijdig te informeren over voornemen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 smtClean="0"/>
              <a:t>Q1 briefje B&amp;W aan GS </a:t>
            </a:r>
          </a:p>
        </p:txBody>
      </p:sp>
      <p:pic>
        <p:nvPicPr>
          <p:cNvPr id="2050" name="Picture 2" descr="C:\Users\ronald.van.de.worp\AppData\Local\Microsoft\Windows\Temporary Internet Files\Content.Outlook\MAVJ07JK\IMAG101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1647"/>
            <a:ext cx="9144000" cy="515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7746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060847"/>
          </a:xfrm>
          <a:solidFill>
            <a:schemeClr val="tx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nl-NL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nl-NL" sz="2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“Samenhang </a:t>
            </a:r>
            <a:r>
              <a:rPr lang="nl-NL" sz="2200" b="1" dirty="0">
                <a:latin typeface="Arial" panose="020B0604020202020204" pitchFamily="34" charset="0"/>
                <a:cs typeface="Arial" panose="020B0604020202020204" pitchFamily="34" charset="0"/>
              </a:rPr>
              <a:t>&amp; </a:t>
            </a:r>
            <a:r>
              <a:rPr lang="nl-NL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raakvlakken stedelijke </a:t>
            </a:r>
            <a:r>
              <a:rPr lang="nl-NL" sz="2200" b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nl-NL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rogramma’s”</a:t>
            </a:r>
            <a:r>
              <a:rPr lang="nl-NL" sz="22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nl-NL" sz="2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Sciencepark route &amp; OV terminal</a:t>
            </a:r>
            <a:br>
              <a:rPr lang="nl-NL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Commissies SO </a:t>
            </a:r>
            <a:r>
              <a:rPr lang="nl-NL" sz="2000" dirty="0">
                <a:latin typeface="Arial" panose="020B0604020202020204" pitchFamily="34" charset="0"/>
                <a:cs typeface="Arial" panose="020B0604020202020204" pitchFamily="34" charset="0"/>
              </a:rPr>
              <a:t>&amp; </a:t>
            </a:r>
            <a:r>
              <a:rPr lang="nl-NL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LB &amp; WM</a:t>
            </a:r>
            <a:br>
              <a:rPr lang="nl-NL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16 </a:t>
            </a:r>
            <a:r>
              <a:rPr lang="nl-NL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februari 2016</a:t>
            </a:r>
            <a:r>
              <a:rPr lang="nl-NL" sz="28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nl-NL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2800" dirty="0" smtClean="0"/>
              <a:t/>
            </a:r>
            <a:br>
              <a:rPr lang="nl-NL" sz="2800" dirty="0" smtClean="0"/>
            </a:br>
            <a:endParaRPr lang="nl-NL" sz="2800" dirty="0"/>
          </a:p>
        </p:txBody>
      </p:sp>
      <p:pic>
        <p:nvPicPr>
          <p:cNvPr id="3" name="Picture 2" descr="T:\Presentatie Samenhang en raakvlakken cie LB&amp;SO\2014 05 12 - Station Leiden Centraal  Stations gebied  luchtfoto 20042014 023 VERKLEIN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808"/>
            <a:ext cx="9186860" cy="5696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0634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hoek 10"/>
          <p:cNvSpPr/>
          <p:nvPr/>
        </p:nvSpPr>
        <p:spPr>
          <a:xfrm>
            <a:off x="148469" y="188680"/>
            <a:ext cx="9119411" cy="360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2" name="Tekstvak 11"/>
          <p:cNvSpPr txBox="1"/>
          <p:nvPr/>
        </p:nvSpPr>
        <p:spPr>
          <a:xfrm>
            <a:off x="180000" y="148570"/>
            <a:ext cx="8856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solidFill>
                  <a:schemeClr val="bg1"/>
                </a:solidFill>
                <a:latin typeface="Myriad Pro" pitchFamily="34" charset="0"/>
              </a:rPr>
              <a:t>A</a:t>
            </a:r>
            <a:r>
              <a:rPr lang="en-US" sz="2000" dirty="0" err="1" smtClean="0">
                <a:solidFill>
                  <a:schemeClr val="bg1"/>
                </a:solidFill>
                <a:latin typeface="Myriad Pro" pitchFamily="34" charset="0"/>
              </a:rPr>
              <a:t>anleiding</a:t>
            </a:r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: </a:t>
            </a:r>
            <a:r>
              <a:rPr lang="en-US" sz="2000" dirty="0" err="1" smtClean="0">
                <a:solidFill>
                  <a:schemeClr val="bg1"/>
                </a:solidFill>
                <a:latin typeface="Myriad Pro" pitchFamily="34" charset="0"/>
              </a:rPr>
              <a:t>voor</a:t>
            </a:r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Myriad Pro" pitchFamily="34" charset="0"/>
              </a:rPr>
              <a:t>te</a:t>
            </a:r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Myriad Pro" pitchFamily="34" charset="0"/>
              </a:rPr>
              <a:t>leggen</a:t>
            </a:r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Myriad Pro" pitchFamily="34" charset="0"/>
              </a:rPr>
              <a:t>besluitvorming</a:t>
            </a:r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 in de </a:t>
            </a:r>
            <a:r>
              <a:rPr lang="en-US" sz="2000" dirty="0" err="1" smtClean="0">
                <a:solidFill>
                  <a:schemeClr val="bg1"/>
                </a:solidFill>
                <a:latin typeface="Myriad Pro" pitchFamily="34" charset="0"/>
              </a:rPr>
              <a:t>raad</a:t>
            </a:r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Myriad Pro" pitchFamily="34" charset="0"/>
              </a:rPr>
              <a:t>komende</a:t>
            </a:r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Myriad Pro" pitchFamily="34" charset="0"/>
              </a:rPr>
              <a:t>jaren</a:t>
            </a:r>
            <a:endParaRPr lang="nl-NL" sz="2000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219" y="188681"/>
            <a:ext cx="1123781" cy="359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Tekstvak 74"/>
          <p:cNvSpPr txBox="1"/>
          <p:nvPr/>
        </p:nvSpPr>
        <p:spPr>
          <a:xfrm>
            <a:off x="395536" y="908720"/>
            <a:ext cx="8496944" cy="1477328"/>
          </a:xfrm>
          <a:prstGeom prst="rect">
            <a:avLst/>
          </a:prstGeom>
          <a:solidFill>
            <a:srgbClr val="92D05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2400" b="1" dirty="0" smtClean="0"/>
              <a:t>	Kader – en/of Uitvoeringbesluiten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nl-NL" sz="2400" b="1" dirty="0" smtClean="0"/>
              <a:t>OV-terminal </a:t>
            </a:r>
            <a:r>
              <a:rPr lang="nl-NL" sz="2400" b="1" dirty="0"/>
              <a:t>Sciencepark </a:t>
            </a:r>
            <a:r>
              <a:rPr lang="nl-NL" sz="2400" b="1" dirty="0" smtClean="0"/>
              <a:t>zijde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nl-NL" sz="2400" b="1" dirty="0" smtClean="0">
                <a:solidFill>
                  <a:prstClr val="black"/>
                </a:solidFill>
              </a:rPr>
              <a:t>Scienceparkroute</a:t>
            </a:r>
            <a:r>
              <a:rPr lang="nl-NL" dirty="0" smtClean="0">
                <a:solidFill>
                  <a:prstClr val="black"/>
                </a:solidFill>
              </a:rPr>
              <a:t> (</a:t>
            </a:r>
            <a:r>
              <a:rPr lang="nl-NL" dirty="0">
                <a:solidFill>
                  <a:prstClr val="black"/>
                </a:solidFill>
              </a:rPr>
              <a:t>HOV Leiden CS – </a:t>
            </a:r>
            <a:r>
              <a:rPr lang="nl-NL" dirty="0" smtClean="0">
                <a:solidFill>
                  <a:prstClr val="black"/>
                </a:solidFill>
              </a:rPr>
              <a:t>Katwijk-Noordwijk)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Centrumroute</a:t>
            </a:r>
            <a:endParaRPr lang="nl-NL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Tekstvak 77"/>
          <p:cNvSpPr txBox="1"/>
          <p:nvPr/>
        </p:nvSpPr>
        <p:spPr>
          <a:xfrm>
            <a:off x="1930400" y="2708920"/>
            <a:ext cx="5427215" cy="830997"/>
          </a:xfrm>
          <a:prstGeom prst="rect">
            <a:avLst/>
          </a:prstGeom>
          <a:solidFill>
            <a:srgbClr val="92D050"/>
          </a:solidFill>
          <a:ln w="158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2400" b="1" dirty="0" smtClean="0"/>
              <a:t>Vanuit de context van uw kaders voor de stedelijke ontwikkeling </a:t>
            </a:r>
          </a:p>
        </p:txBody>
      </p:sp>
      <p:grpSp>
        <p:nvGrpSpPr>
          <p:cNvPr id="81" name="Groep 80"/>
          <p:cNvGrpSpPr/>
          <p:nvPr/>
        </p:nvGrpSpPr>
        <p:grpSpPr>
          <a:xfrm>
            <a:off x="1102425" y="3924900"/>
            <a:ext cx="7213319" cy="2518016"/>
            <a:chOff x="923254" y="893911"/>
            <a:chExt cx="7465170" cy="2891619"/>
          </a:xfrm>
        </p:grpSpPr>
        <p:sp>
          <p:nvSpPr>
            <p:cNvPr id="82" name="Tekstvak 81"/>
            <p:cNvSpPr txBox="1"/>
            <p:nvPr/>
          </p:nvSpPr>
          <p:spPr>
            <a:xfrm>
              <a:off x="923254" y="893911"/>
              <a:ext cx="5058545" cy="530163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nl-NL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Ambities en kaders </a:t>
              </a:r>
              <a:endParaRPr lang="nl-NL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" name="Tekstvak 82"/>
            <p:cNvSpPr txBox="1"/>
            <p:nvPr/>
          </p:nvSpPr>
          <p:spPr>
            <a:xfrm>
              <a:off x="4181599" y="3255367"/>
              <a:ext cx="4206825" cy="53016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nl-NL" sz="2400" dirty="0" smtClean="0">
                  <a:solidFill>
                    <a:prstClr val="black"/>
                  </a:solidFill>
                  <a:latin typeface="Arial" charset="0"/>
                  <a:cs typeface="Arial" charset="0"/>
                </a:rPr>
                <a:t>Besluiten komende jaren</a:t>
              </a:r>
              <a:endParaRPr lang="nl-NL" sz="2400" dirty="0"/>
            </a:p>
          </p:txBody>
        </p:sp>
        <p:sp>
          <p:nvSpPr>
            <p:cNvPr id="84" name="Tekstvak 83"/>
            <p:cNvSpPr txBox="1"/>
            <p:nvPr/>
          </p:nvSpPr>
          <p:spPr>
            <a:xfrm>
              <a:off x="2027152" y="1677011"/>
              <a:ext cx="4777098" cy="53016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nl-NL" sz="2400" dirty="0">
                  <a:solidFill>
                    <a:prstClr val="black"/>
                  </a:solidFill>
                  <a:latin typeface="Arial" charset="0"/>
                  <a:cs typeface="Arial" charset="0"/>
                </a:rPr>
                <a:t>Deelprojecten</a:t>
              </a:r>
            </a:p>
          </p:txBody>
        </p:sp>
        <p:cxnSp>
          <p:nvCxnSpPr>
            <p:cNvPr id="85" name="Rechte verbindingslijn 84"/>
            <p:cNvCxnSpPr/>
            <p:nvPr/>
          </p:nvCxnSpPr>
          <p:spPr>
            <a:xfrm>
              <a:off x="923254" y="1355576"/>
              <a:ext cx="3258345" cy="236145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Rechte verbindingslijn 85"/>
            <p:cNvCxnSpPr/>
            <p:nvPr/>
          </p:nvCxnSpPr>
          <p:spPr>
            <a:xfrm>
              <a:off x="6020081" y="914540"/>
              <a:ext cx="2368343" cy="234082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Tekstvak 86"/>
            <p:cNvSpPr txBox="1"/>
            <p:nvPr/>
          </p:nvSpPr>
          <p:spPr>
            <a:xfrm>
              <a:off x="3096567" y="2515448"/>
              <a:ext cx="4464496" cy="53016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nl-NL" sz="2400" dirty="0">
                  <a:solidFill>
                    <a:prstClr val="black"/>
                  </a:solidFill>
                  <a:latin typeface="Arial" charset="0"/>
                  <a:cs typeface="Arial" charset="0"/>
                </a:rPr>
                <a:t>Risico’s/consequenties</a:t>
              </a:r>
              <a:endParaRPr lang="nl-NL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936982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hoek 10"/>
          <p:cNvSpPr/>
          <p:nvPr/>
        </p:nvSpPr>
        <p:spPr>
          <a:xfrm>
            <a:off x="180000" y="188680"/>
            <a:ext cx="9119411" cy="360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Tekstvak 11"/>
          <p:cNvSpPr txBox="1"/>
          <p:nvPr/>
        </p:nvSpPr>
        <p:spPr>
          <a:xfrm>
            <a:off x="180000" y="194481"/>
            <a:ext cx="8856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 smtClean="0">
                <a:solidFill>
                  <a:schemeClr val="bg1"/>
                </a:solidFill>
                <a:latin typeface="Myriad Pro" pitchFamily="34" charset="0"/>
              </a:rPr>
              <a:t>Leiden in een notendop. U welbekend </a:t>
            </a:r>
            <a:endParaRPr lang="nl-NL" sz="2000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219" y="188681"/>
            <a:ext cx="1123781" cy="359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kstvak 7"/>
          <p:cNvSpPr txBox="1"/>
          <p:nvPr/>
        </p:nvSpPr>
        <p:spPr>
          <a:xfrm>
            <a:off x="209096" y="1196752"/>
            <a:ext cx="63367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 smtClean="0"/>
              <a:t>Bestuurlijk netjes om elkaar tijdig te </a:t>
            </a:r>
            <a:r>
              <a:rPr lang="nl-NL" b="1" dirty="0" err="1" smtClean="0"/>
              <a:t>infromeren</a:t>
            </a:r>
            <a:r>
              <a:rPr lang="nl-NL" b="1" dirty="0" smtClean="0"/>
              <a:t> over voornemen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 smtClean="0"/>
              <a:t>Q1 briefje B&amp;W aan GS </a:t>
            </a:r>
          </a:p>
        </p:txBody>
      </p:sp>
      <p:pic>
        <p:nvPicPr>
          <p:cNvPr id="6" name="Tijdelijke aanduiding voor inhoud 6" descr="cid:634F9B93-E1DF-40AD-8767-56CE36A36397@XPC"/>
          <p:cNvPicPr>
            <a:picLocks noGrp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102" y="908720"/>
            <a:ext cx="9159102" cy="5915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31442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hoek 10"/>
          <p:cNvSpPr/>
          <p:nvPr/>
        </p:nvSpPr>
        <p:spPr>
          <a:xfrm>
            <a:off x="180000" y="188680"/>
            <a:ext cx="9119411" cy="360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Tekstvak 11"/>
          <p:cNvSpPr txBox="1"/>
          <p:nvPr/>
        </p:nvSpPr>
        <p:spPr>
          <a:xfrm>
            <a:off x="180000" y="148570"/>
            <a:ext cx="8856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Maar </a:t>
            </a:r>
            <a:r>
              <a:rPr lang="en-US" sz="2000" dirty="0" err="1" smtClean="0">
                <a:solidFill>
                  <a:schemeClr val="bg1"/>
                </a:solidFill>
                <a:latin typeface="Myriad Pro" pitchFamily="34" charset="0"/>
              </a:rPr>
              <a:t>ook</a:t>
            </a:r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Myriad Pro" pitchFamily="34" charset="0"/>
              </a:rPr>
              <a:t>een</a:t>
            </a:r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Myriad Pro" pitchFamily="34" charset="0"/>
              </a:rPr>
              <a:t>opgave</a:t>
            </a:r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: </a:t>
            </a:r>
            <a:r>
              <a:rPr lang="en-US" sz="2000" dirty="0" err="1" smtClean="0">
                <a:solidFill>
                  <a:schemeClr val="bg1"/>
                </a:solidFill>
                <a:latin typeface="Myriad Pro" pitchFamily="34" charset="0"/>
              </a:rPr>
              <a:t>ambities</a:t>
            </a:r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Myriad Pro" pitchFamily="34" charset="0"/>
              </a:rPr>
              <a:t>Stedelijke</a:t>
            </a:r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Myriad Pro" pitchFamily="34" charset="0"/>
              </a:rPr>
              <a:t>Programma’s</a:t>
            </a:r>
            <a:endParaRPr lang="nl-NL" sz="2000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219" y="188681"/>
            <a:ext cx="1123781" cy="359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Groep 9"/>
          <p:cNvGrpSpPr/>
          <p:nvPr/>
        </p:nvGrpSpPr>
        <p:grpSpPr>
          <a:xfrm>
            <a:off x="-81004" y="548681"/>
            <a:ext cx="9136771" cy="1450827"/>
            <a:chOff x="-81004" y="1602080"/>
            <a:chExt cx="9136771" cy="1316753"/>
          </a:xfrm>
        </p:grpSpPr>
        <p:sp>
          <p:nvSpPr>
            <p:cNvPr id="16" name="Rechthoek 15"/>
            <p:cNvSpPr/>
            <p:nvPr/>
          </p:nvSpPr>
          <p:spPr>
            <a:xfrm>
              <a:off x="5411265" y="1800844"/>
              <a:ext cx="1644722" cy="827673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l-NL" sz="1600" dirty="0" smtClean="0">
                  <a:solidFill>
                    <a:prstClr val="white"/>
                  </a:solidFill>
                </a:rPr>
                <a:t>Bio </a:t>
              </a:r>
              <a:r>
                <a:rPr lang="nl-NL" sz="1600" dirty="0" err="1" smtClean="0">
                  <a:solidFill>
                    <a:prstClr val="white"/>
                  </a:solidFill>
                </a:rPr>
                <a:t>Science</a:t>
              </a:r>
              <a:r>
                <a:rPr lang="nl-NL" sz="1600" dirty="0" smtClean="0">
                  <a:solidFill>
                    <a:prstClr val="white"/>
                  </a:solidFill>
                </a:rPr>
                <a:t> Park</a:t>
              </a:r>
              <a:endParaRPr lang="nl-NL" sz="1600" dirty="0">
                <a:solidFill>
                  <a:prstClr val="white"/>
                </a:solidFill>
              </a:endParaRPr>
            </a:p>
          </p:txBody>
        </p:sp>
        <p:sp>
          <p:nvSpPr>
            <p:cNvPr id="18" name="Rechthoek 17"/>
            <p:cNvSpPr/>
            <p:nvPr/>
          </p:nvSpPr>
          <p:spPr>
            <a:xfrm>
              <a:off x="7382728" y="1807817"/>
              <a:ext cx="1644722" cy="82767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l-NL" sz="1600" dirty="0" smtClean="0">
                  <a:solidFill>
                    <a:prstClr val="white"/>
                  </a:solidFill>
                </a:rPr>
                <a:t>Bereikbaarheid</a:t>
              </a:r>
              <a:endParaRPr lang="nl-NL" sz="1600" dirty="0">
                <a:solidFill>
                  <a:prstClr val="white"/>
                </a:solidFill>
              </a:endParaRPr>
            </a:p>
          </p:txBody>
        </p:sp>
        <p:sp>
          <p:nvSpPr>
            <p:cNvPr id="19" name="Rechthoek 18"/>
            <p:cNvSpPr/>
            <p:nvPr/>
          </p:nvSpPr>
          <p:spPr>
            <a:xfrm>
              <a:off x="3379694" y="1817094"/>
              <a:ext cx="1644722" cy="827673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l-NL" sz="1600" dirty="0" smtClean="0">
                  <a:solidFill>
                    <a:prstClr val="white"/>
                  </a:solidFill>
                </a:rPr>
                <a:t>Stationsgebied</a:t>
              </a:r>
              <a:endParaRPr lang="nl-NL" sz="1600" dirty="0">
                <a:solidFill>
                  <a:prstClr val="white"/>
                </a:solidFill>
              </a:endParaRPr>
            </a:p>
          </p:txBody>
        </p:sp>
        <p:sp>
          <p:nvSpPr>
            <p:cNvPr id="20" name="Rechthoek 19"/>
            <p:cNvSpPr/>
            <p:nvPr/>
          </p:nvSpPr>
          <p:spPr>
            <a:xfrm>
              <a:off x="1488349" y="1817357"/>
              <a:ext cx="1570488" cy="827673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l-NL" sz="1600" dirty="0" smtClean="0">
                  <a:solidFill>
                    <a:prstClr val="white"/>
                  </a:solidFill>
                </a:rPr>
                <a:t>Binnenstad</a:t>
              </a:r>
              <a:endParaRPr lang="nl-NL" sz="1600" dirty="0">
                <a:solidFill>
                  <a:prstClr val="white"/>
                </a:solidFill>
              </a:endParaRPr>
            </a:p>
          </p:txBody>
        </p:sp>
        <p:sp>
          <p:nvSpPr>
            <p:cNvPr id="21" name="Rechthoek 20"/>
            <p:cNvSpPr/>
            <p:nvPr/>
          </p:nvSpPr>
          <p:spPr>
            <a:xfrm>
              <a:off x="1422919" y="1602080"/>
              <a:ext cx="7632848" cy="1316753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nl-NL" b="1" dirty="0">
                <a:solidFill>
                  <a:prstClr val="black"/>
                </a:solidFill>
              </a:endParaRPr>
            </a:p>
          </p:txBody>
        </p:sp>
        <p:sp>
          <p:nvSpPr>
            <p:cNvPr id="27" name="Tekstvak 26"/>
            <p:cNvSpPr txBox="1"/>
            <p:nvPr/>
          </p:nvSpPr>
          <p:spPr>
            <a:xfrm>
              <a:off x="-81004" y="2046527"/>
              <a:ext cx="1772683" cy="3072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Programma’s</a:t>
              </a:r>
            </a:p>
          </p:txBody>
        </p:sp>
      </p:grpSp>
      <p:grpSp>
        <p:nvGrpSpPr>
          <p:cNvPr id="9" name="Groep 8"/>
          <p:cNvGrpSpPr/>
          <p:nvPr/>
        </p:nvGrpSpPr>
        <p:grpSpPr>
          <a:xfrm>
            <a:off x="86241" y="4149080"/>
            <a:ext cx="8992768" cy="1800200"/>
            <a:chOff x="-17991" y="3084346"/>
            <a:chExt cx="8992768" cy="1837142"/>
          </a:xfrm>
        </p:grpSpPr>
        <p:sp>
          <p:nvSpPr>
            <p:cNvPr id="26" name="Tekstvak 25"/>
            <p:cNvSpPr txBox="1"/>
            <p:nvPr/>
          </p:nvSpPr>
          <p:spPr>
            <a:xfrm>
              <a:off x="-17991" y="3546011"/>
              <a:ext cx="1196620" cy="345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Kaders</a:t>
              </a:r>
              <a:endParaRPr lang="nl-NL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Tekstvak 3"/>
            <p:cNvSpPr txBox="1"/>
            <p:nvPr/>
          </p:nvSpPr>
          <p:spPr>
            <a:xfrm>
              <a:off x="1318687" y="3084346"/>
              <a:ext cx="1655449" cy="1815882"/>
            </a:xfrm>
            <a:prstGeom prst="rect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nl-NL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2014 Programma Binnenstad 15-18</a:t>
              </a:r>
            </a:p>
            <a:p>
              <a:r>
                <a:rPr lang="nl-NL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2014 Uitvoering </a:t>
              </a:r>
              <a:r>
                <a:rPr lang="nl-NL" sz="14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besl</a:t>
              </a:r>
              <a:r>
                <a:rPr lang="nl-NL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.  Breestraat</a:t>
              </a:r>
            </a:p>
            <a:p>
              <a:r>
                <a:rPr lang="nl-NL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2004 SOK / 2012 BP </a:t>
              </a:r>
              <a:r>
                <a:rPr lang="nl-NL" sz="14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Aalmarkt</a:t>
              </a:r>
              <a:r>
                <a:rPr lang="nl-NL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  <a:p>
              <a:endParaRPr lang="nl-NL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endParaRPr lang="nl-NL" sz="1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Tekstvak 27"/>
            <p:cNvSpPr txBox="1"/>
            <p:nvPr/>
          </p:nvSpPr>
          <p:spPr>
            <a:xfrm>
              <a:off x="3194588" y="3084346"/>
              <a:ext cx="2021898" cy="1815882"/>
            </a:xfrm>
            <a:prstGeom prst="rect">
              <a:avLst/>
            </a:pr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nl-NL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2012 Kaderbesluit met  Masterplan, BKP en Grondexploitatie</a:t>
              </a:r>
            </a:p>
            <a:p>
              <a:r>
                <a:rPr lang="nl-NL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2014 Uitvoeringsbesluit RBB</a:t>
              </a:r>
            </a:p>
            <a:p>
              <a:r>
                <a:rPr lang="nl-NL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2016 BP RBB</a:t>
              </a:r>
            </a:p>
            <a:p>
              <a:r>
                <a:rPr lang="nl-NL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sp>
          <p:nvSpPr>
            <p:cNvPr id="33" name="Tekstvak 32"/>
            <p:cNvSpPr txBox="1"/>
            <p:nvPr/>
          </p:nvSpPr>
          <p:spPr>
            <a:xfrm>
              <a:off x="5307033" y="3105606"/>
              <a:ext cx="1818645" cy="1781871"/>
            </a:xfrm>
            <a:prstGeom prst="rect">
              <a:avLst/>
            </a:pr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nl-NL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2009 Masterplan LBSP, exploitatieplan</a:t>
              </a:r>
            </a:p>
            <a:p>
              <a:r>
                <a:rPr lang="nl-NL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2016 MP </a:t>
              </a:r>
              <a:r>
                <a:rPr lang="nl-NL" sz="14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Gorleus</a:t>
              </a:r>
              <a:endParaRPr lang="nl-NL" sz="1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endParaRPr lang="nl-NL" sz="1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endParaRPr lang="nl-NL" sz="1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endParaRPr lang="nl-NL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endParaRPr lang="nl-NL" sz="1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Tekstvak 33"/>
            <p:cNvSpPr txBox="1"/>
            <p:nvPr/>
          </p:nvSpPr>
          <p:spPr>
            <a:xfrm>
              <a:off x="7237032" y="3105606"/>
              <a:ext cx="1737745" cy="1815882"/>
            </a:xfrm>
            <a:prstGeom prst="rect">
              <a:avLst/>
            </a:prstGeom>
            <a:ln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nl-NL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2012 BO HOV ZH-  Noord</a:t>
              </a:r>
            </a:p>
            <a:p>
              <a:r>
                <a:rPr lang="nl-NL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2015 Mobiliteitsnota</a:t>
              </a:r>
            </a:p>
            <a:p>
              <a:r>
                <a:rPr lang="nl-NL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2015 Kaderbesluit Centrumroute</a:t>
              </a:r>
            </a:p>
            <a:p>
              <a:r>
                <a:rPr lang="nl-NL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2013 UV- </a:t>
              </a:r>
              <a:r>
                <a:rPr lang="nl-NL" sz="14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besl</a:t>
              </a:r>
              <a:r>
                <a:rPr lang="nl-NL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P-</a:t>
              </a:r>
              <a:r>
                <a:rPr lang="nl-NL" sz="14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garage’s</a:t>
              </a:r>
              <a:endParaRPr lang="nl-NL" sz="1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0" name="Groep 39"/>
          <p:cNvGrpSpPr/>
          <p:nvPr/>
        </p:nvGrpSpPr>
        <p:grpSpPr>
          <a:xfrm>
            <a:off x="86241" y="1844825"/>
            <a:ext cx="8992768" cy="2232248"/>
            <a:chOff x="-17991" y="3068957"/>
            <a:chExt cx="8992768" cy="2262158"/>
          </a:xfrm>
        </p:grpSpPr>
        <p:sp>
          <p:nvSpPr>
            <p:cNvPr id="41" name="Tekstvak 40"/>
            <p:cNvSpPr txBox="1"/>
            <p:nvPr/>
          </p:nvSpPr>
          <p:spPr>
            <a:xfrm>
              <a:off x="-17991" y="3546011"/>
              <a:ext cx="1196620" cy="343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Ambities</a:t>
              </a:r>
              <a:endParaRPr lang="nl-NL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Tekstvak 41"/>
            <p:cNvSpPr txBox="1"/>
            <p:nvPr/>
          </p:nvSpPr>
          <p:spPr>
            <a:xfrm>
              <a:off x="1384117" y="3068957"/>
              <a:ext cx="1613383" cy="954107"/>
            </a:xfrm>
            <a:prstGeom prst="rect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nl-NL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Regiocentrum</a:t>
              </a:r>
            </a:p>
            <a:p>
              <a:r>
                <a:rPr lang="nl-NL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+ Bezoekers</a:t>
              </a:r>
            </a:p>
            <a:p>
              <a:r>
                <a:rPr lang="nl-NL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+ Waardering</a:t>
              </a:r>
            </a:p>
            <a:p>
              <a:r>
                <a:rPr lang="nl-NL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+ Bestedingen</a:t>
              </a:r>
            </a:p>
          </p:txBody>
        </p:sp>
        <p:sp>
          <p:nvSpPr>
            <p:cNvPr id="43" name="Tekstvak 42"/>
            <p:cNvSpPr txBox="1"/>
            <p:nvPr/>
          </p:nvSpPr>
          <p:spPr>
            <a:xfrm>
              <a:off x="3198174" y="3084346"/>
              <a:ext cx="2021898" cy="2246769"/>
            </a:xfrm>
            <a:prstGeom prst="rect">
              <a:avLst/>
            </a:pr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nl-NL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Stedelijk multifunctioneel knooppunt</a:t>
              </a:r>
            </a:p>
            <a:p>
              <a:r>
                <a:rPr lang="nl-NL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Ruimtelijke &amp; programmatische impuls </a:t>
              </a:r>
            </a:p>
            <a:p>
              <a:r>
                <a:rPr lang="nl-NL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Wonen, werken, voorzieningen, openbare ruimte</a:t>
              </a:r>
            </a:p>
            <a:p>
              <a:r>
                <a:rPr lang="nl-NL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“Fixing </a:t>
              </a:r>
              <a:r>
                <a:rPr lang="nl-NL" sz="14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the</a:t>
              </a:r>
              <a:r>
                <a:rPr lang="nl-NL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link” </a:t>
              </a:r>
            </a:p>
          </p:txBody>
        </p:sp>
        <p:sp>
          <p:nvSpPr>
            <p:cNvPr id="44" name="Tekstvak 43"/>
            <p:cNvSpPr txBox="1"/>
            <p:nvPr/>
          </p:nvSpPr>
          <p:spPr>
            <a:xfrm>
              <a:off x="5307033" y="3105606"/>
              <a:ext cx="1818645" cy="1571199"/>
            </a:xfrm>
            <a:prstGeom prst="rect">
              <a:avLst/>
            </a:pr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nl-NL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Versterking kenniseconomie</a:t>
              </a:r>
            </a:p>
            <a:p>
              <a:r>
                <a:rPr lang="nl-NL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Vestigingsklimaat</a:t>
              </a:r>
            </a:p>
            <a:p>
              <a:r>
                <a:rPr lang="nl-NL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Werkgelegenheid</a:t>
              </a:r>
            </a:p>
            <a:p>
              <a:r>
                <a:rPr lang="nl-NL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Topcampus</a:t>
              </a:r>
            </a:p>
            <a:p>
              <a:r>
                <a:rPr lang="nl-NL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Sterke positie kennisinstituten</a:t>
              </a:r>
            </a:p>
          </p:txBody>
        </p:sp>
        <p:sp>
          <p:nvSpPr>
            <p:cNvPr id="45" name="Tekstvak 44"/>
            <p:cNvSpPr txBox="1"/>
            <p:nvPr/>
          </p:nvSpPr>
          <p:spPr>
            <a:xfrm>
              <a:off x="7237032" y="3105606"/>
              <a:ext cx="1737745" cy="1384995"/>
            </a:xfrm>
            <a:prstGeom prst="rect">
              <a:avLst/>
            </a:prstGeom>
            <a:ln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nl-NL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Bereikbaarheid structureel en duurzaam verbeteren</a:t>
              </a:r>
            </a:p>
            <a:p>
              <a:r>
                <a:rPr lang="nl-NL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voor alle modaliteiten</a:t>
              </a:r>
            </a:p>
          </p:txBody>
        </p:sp>
      </p:grpSp>
      <p:grpSp>
        <p:nvGrpSpPr>
          <p:cNvPr id="2" name="Groep 1"/>
          <p:cNvGrpSpPr/>
          <p:nvPr/>
        </p:nvGrpSpPr>
        <p:grpSpPr>
          <a:xfrm>
            <a:off x="-81004" y="5915952"/>
            <a:ext cx="9166142" cy="465376"/>
            <a:chOff x="-81004" y="6421189"/>
            <a:chExt cx="9166142" cy="371484"/>
          </a:xfrm>
        </p:grpSpPr>
        <p:sp>
          <p:nvSpPr>
            <p:cNvPr id="24" name="Tekstvak 23"/>
            <p:cNvSpPr txBox="1"/>
            <p:nvPr/>
          </p:nvSpPr>
          <p:spPr>
            <a:xfrm>
              <a:off x="-81004" y="6421189"/>
              <a:ext cx="1569353" cy="270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Investeringen</a:t>
              </a:r>
              <a:endParaRPr lang="nl-NL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Tekstvak 24"/>
            <p:cNvSpPr txBox="1"/>
            <p:nvPr/>
          </p:nvSpPr>
          <p:spPr>
            <a:xfrm>
              <a:off x="1422919" y="6482744"/>
              <a:ext cx="1655449" cy="307777"/>
            </a:xfrm>
            <a:prstGeom prst="rect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nl-NL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€ 200-250mio </a:t>
              </a:r>
            </a:p>
          </p:txBody>
        </p:sp>
        <p:sp>
          <p:nvSpPr>
            <p:cNvPr id="29" name="Tekstvak 28"/>
            <p:cNvSpPr txBox="1"/>
            <p:nvPr/>
          </p:nvSpPr>
          <p:spPr>
            <a:xfrm>
              <a:off x="3302406" y="6482744"/>
              <a:ext cx="2021898" cy="307777"/>
            </a:xfrm>
            <a:prstGeom prst="rect">
              <a:avLst/>
            </a:pr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nl-NL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€ 450 </a:t>
              </a:r>
              <a:r>
                <a:rPr lang="nl-NL" sz="14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mio</a:t>
              </a:r>
              <a:endParaRPr lang="nl-NL" sz="1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kstvak 29"/>
            <p:cNvSpPr txBox="1"/>
            <p:nvPr/>
          </p:nvSpPr>
          <p:spPr>
            <a:xfrm>
              <a:off x="5411265" y="6484896"/>
              <a:ext cx="1818645" cy="307777"/>
            </a:xfrm>
            <a:prstGeom prst="rect">
              <a:avLst/>
            </a:pr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nl-NL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€ 800 </a:t>
              </a:r>
              <a:r>
                <a:rPr lang="nl-NL" sz="14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mio</a:t>
              </a:r>
              <a:endParaRPr lang="nl-NL" sz="1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Tekstvak 30"/>
            <p:cNvSpPr txBox="1"/>
            <p:nvPr/>
          </p:nvSpPr>
          <p:spPr>
            <a:xfrm>
              <a:off x="7347393" y="6482743"/>
              <a:ext cx="1737745" cy="307777"/>
            </a:xfrm>
            <a:prstGeom prst="rect">
              <a:avLst/>
            </a:prstGeom>
            <a:ln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nl-NL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€ 1.7 </a:t>
              </a:r>
              <a:r>
                <a:rPr lang="nl-NL" sz="14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mld</a:t>
              </a:r>
              <a:endParaRPr lang="nl-NL" sz="1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2" name="Groep 31"/>
          <p:cNvGrpSpPr/>
          <p:nvPr/>
        </p:nvGrpSpPr>
        <p:grpSpPr>
          <a:xfrm>
            <a:off x="0" y="6352819"/>
            <a:ext cx="7229910" cy="387586"/>
            <a:chOff x="0" y="6421188"/>
            <a:chExt cx="7229910" cy="309389"/>
          </a:xfrm>
        </p:grpSpPr>
        <p:sp>
          <p:nvSpPr>
            <p:cNvPr id="35" name="Tekstvak 34"/>
            <p:cNvSpPr txBox="1"/>
            <p:nvPr/>
          </p:nvSpPr>
          <p:spPr>
            <a:xfrm>
              <a:off x="0" y="6421188"/>
              <a:ext cx="1422919" cy="270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6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Arbeidspl</a:t>
              </a:r>
              <a:endParaRPr lang="nl-NL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Tekstvak 35"/>
            <p:cNvSpPr txBox="1"/>
            <p:nvPr/>
          </p:nvSpPr>
          <p:spPr>
            <a:xfrm>
              <a:off x="1422919" y="6482744"/>
              <a:ext cx="1655449" cy="245681"/>
            </a:xfrm>
            <a:prstGeom prst="rect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nl-NL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7000 </a:t>
              </a:r>
            </a:p>
          </p:txBody>
        </p:sp>
        <p:sp>
          <p:nvSpPr>
            <p:cNvPr id="37" name="Tekstvak 36"/>
            <p:cNvSpPr txBox="1"/>
            <p:nvPr/>
          </p:nvSpPr>
          <p:spPr>
            <a:xfrm>
              <a:off x="3302406" y="6482744"/>
              <a:ext cx="2021898" cy="245681"/>
            </a:xfrm>
            <a:prstGeom prst="rect">
              <a:avLst/>
            </a:pr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nl-NL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5000 (7500)</a:t>
              </a:r>
            </a:p>
          </p:txBody>
        </p:sp>
        <p:sp>
          <p:nvSpPr>
            <p:cNvPr id="38" name="Tekstvak 37"/>
            <p:cNvSpPr txBox="1"/>
            <p:nvPr/>
          </p:nvSpPr>
          <p:spPr>
            <a:xfrm>
              <a:off x="5411265" y="6484896"/>
              <a:ext cx="1818645" cy="245681"/>
            </a:xfrm>
            <a:prstGeom prst="rect">
              <a:avLst/>
            </a:pr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nl-NL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17000 (25000)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43181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08"/>
          <a:stretch/>
        </p:blipFill>
        <p:spPr bwMode="auto">
          <a:xfrm>
            <a:off x="6350" y="849086"/>
            <a:ext cx="8980488" cy="531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5-puntige ster 1"/>
          <p:cNvSpPr/>
          <p:nvPr/>
        </p:nvSpPr>
        <p:spPr bwMode="auto">
          <a:xfrm>
            <a:off x="4118143" y="2564904"/>
            <a:ext cx="490105" cy="475591"/>
          </a:xfrm>
          <a:prstGeom prst="star5">
            <a:avLst/>
          </a:prstGeom>
          <a:solidFill>
            <a:srgbClr val="FFFF0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3600" tIns="46800" rIns="936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echthoek 10"/>
          <p:cNvSpPr/>
          <p:nvPr/>
        </p:nvSpPr>
        <p:spPr>
          <a:xfrm>
            <a:off x="180000" y="188680"/>
            <a:ext cx="9119411" cy="360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Tekstvak 11"/>
          <p:cNvSpPr txBox="1"/>
          <p:nvPr/>
        </p:nvSpPr>
        <p:spPr>
          <a:xfrm>
            <a:off x="180000" y="148570"/>
            <a:ext cx="8856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solidFill>
                  <a:schemeClr val="bg1"/>
                </a:solidFill>
                <a:latin typeface="Myriad Pro" pitchFamily="34" charset="0"/>
              </a:rPr>
              <a:t>Verbeelding</a:t>
            </a:r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Myriad Pro" pitchFamily="34" charset="0"/>
              </a:rPr>
              <a:t>Samenhang</a:t>
            </a:r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Myriad Pro" pitchFamily="34" charset="0"/>
              </a:rPr>
              <a:t>programma’s</a:t>
            </a:r>
            <a:endParaRPr lang="nl-NL" sz="2000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219" y="188681"/>
            <a:ext cx="1123781" cy="359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Vrije vorm 2"/>
          <p:cNvSpPr/>
          <p:nvPr/>
        </p:nvSpPr>
        <p:spPr>
          <a:xfrm>
            <a:off x="4572000" y="2909455"/>
            <a:ext cx="645400" cy="581890"/>
          </a:xfrm>
          <a:custGeom>
            <a:avLst/>
            <a:gdLst>
              <a:gd name="connsiteX0" fmla="*/ 566777 w 645400"/>
              <a:gd name="connsiteY0" fmla="*/ 581890 h 581890"/>
              <a:gd name="connsiteX1" fmla="*/ 597005 w 645400"/>
              <a:gd name="connsiteY1" fmla="*/ 158697 h 581890"/>
              <a:gd name="connsiteX2" fmla="*/ 0 w 645400"/>
              <a:gd name="connsiteY2" fmla="*/ 0 h 581890"/>
              <a:gd name="connsiteX3" fmla="*/ 0 w 645400"/>
              <a:gd name="connsiteY3" fmla="*/ 0 h 581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5400" h="581890">
                <a:moveTo>
                  <a:pt x="566777" y="581890"/>
                </a:moveTo>
                <a:cubicBezTo>
                  <a:pt x="629122" y="418784"/>
                  <a:pt x="691468" y="255679"/>
                  <a:pt x="597005" y="158697"/>
                </a:cubicBezTo>
                <a:cubicBezTo>
                  <a:pt x="502542" y="61715"/>
                  <a:pt x="0" y="0"/>
                  <a:pt x="0" y="0"/>
                </a:cubicBezTo>
                <a:lnTo>
                  <a:pt x="0" y="0"/>
                </a:lnTo>
              </a:path>
            </a:pathLst>
          </a:custGeom>
          <a:noFill/>
          <a:ln w="31750">
            <a:solidFill>
              <a:srgbClr val="FF0000">
                <a:alpha val="60000"/>
              </a:srgb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10" name="Afbeelding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98"/>
          <a:stretch/>
        </p:blipFill>
        <p:spPr bwMode="auto">
          <a:xfrm>
            <a:off x="6400786" y="3040495"/>
            <a:ext cx="2401679" cy="1631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Afbeelding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00" y="4365104"/>
            <a:ext cx="2404599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 descr="problematiek leiden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0000" y="2802699"/>
            <a:ext cx="2398737" cy="1706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image201_0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786" y="1535747"/>
            <a:ext cx="2376809" cy="1504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3298" y="4670839"/>
            <a:ext cx="2459258" cy="1638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Rechte verbindingslijn 6"/>
          <p:cNvCxnSpPr/>
          <p:nvPr/>
        </p:nvCxnSpPr>
        <p:spPr bwMode="auto">
          <a:xfrm flipV="1">
            <a:off x="6357913" y="1551985"/>
            <a:ext cx="0" cy="4652585"/>
          </a:xfrm>
          <a:prstGeom prst="line">
            <a:avLst/>
          </a:prstGeom>
          <a:noFill/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530681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vak 13"/>
          <p:cNvSpPr txBox="1"/>
          <p:nvPr/>
        </p:nvSpPr>
        <p:spPr>
          <a:xfrm>
            <a:off x="-108521" y="2032619"/>
            <a:ext cx="1557069" cy="33855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nl-NL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Programma’s</a:t>
            </a:r>
          </a:p>
        </p:txBody>
      </p:sp>
      <p:sp>
        <p:nvSpPr>
          <p:cNvPr id="11" name="Rechthoek 10"/>
          <p:cNvSpPr/>
          <p:nvPr/>
        </p:nvSpPr>
        <p:spPr>
          <a:xfrm>
            <a:off x="180000" y="188680"/>
            <a:ext cx="9119411" cy="360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Tekstvak 11"/>
          <p:cNvSpPr txBox="1"/>
          <p:nvPr/>
        </p:nvSpPr>
        <p:spPr>
          <a:xfrm>
            <a:off x="180000" y="148570"/>
            <a:ext cx="8856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solidFill>
                  <a:schemeClr val="bg1"/>
                </a:solidFill>
                <a:latin typeface="Myriad Pro" pitchFamily="34" charset="0"/>
              </a:rPr>
              <a:t>Samenhang</a:t>
            </a:r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Myriad Pro" pitchFamily="34" charset="0"/>
              </a:rPr>
              <a:t>en</a:t>
            </a:r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Myriad Pro" pitchFamily="34" charset="0"/>
              </a:rPr>
              <a:t>raakvlakken</a:t>
            </a:r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 in </a:t>
            </a:r>
            <a:r>
              <a:rPr lang="en-US" sz="2000" dirty="0" err="1" smtClean="0">
                <a:solidFill>
                  <a:schemeClr val="bg1"/>
                </a:solidFill>
                <a:latin typeface="Myriad Pro" pitchFamily="34" charset="0"/>
              </a:rPr>
              <a:t>projecten</a:t>
            </a:r>
            <a:endParaRPr lang="nl-NL" sz="2000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219" y="188681"/>
            <a:ext cx="1123781" cy="359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kstvak 1"/>
          <p:cNvSpPr txBox="1"/>
          <p:nvPr/>
        </p:nvSpPr>
        <p:spPr>
          <a:xfrm>
            <a:off x="695137" y="6349390"/>
            <a:ext cx="81072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“Projecten in samenhang, met  eigen besluitvormingsprocessen”</a:t>
            </a:r>
            <a:endParaRPr lang="nl-NL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-14477" y="4081943"/>
            <a:ext cx="14151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Projecten</a:t>
            </a:r>
          </a:p>
          <a:p>
            <a:r>
              <a:rPr lang="nl-NL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o.a.</a:t>
            </a:r>
            <a:r>
              <a:rPr lang="nl-NL" sz="1600" dirty="0" smtClean="0"/>
              <a:t> </a:t>
            </a:r>
            <a:endParaRPr lang="nl-NL" sz="1600" dirty="0"/>
          </a:p>
        </p:txBody>
      </p:sp>
      <p:grpSp>
        <p:nvGrpSpPr>
          <p:cNvPr id="3" name="Groep 2"/>
          <p:cNvGrpSpPr/>
          <p:nvPr/>
        </p:nvGrpSpPr>
        <p:grpSpPr>
          <a:xfrm>
            <a:off x="1100239" y="1595682"/>
            <a:ext cx="7768780" cy="4553653"/>
            <a:chOff x="965121" y="1595682"/>
            <a:chExt cx="7903898" cy="4553653"/>
          </a:xfrm>
        </p:grpSpPr>
        <p:sp>
          <p:nvSpPr>
            <p:cNvPr id="30" name="Rechthoek 29"/>
            <p:cNvSpPr/>
            <p:nvPr/>
          </p:nvSpPr>
          <p:spPr>
            <a:xfrm>
              <a:off x="2964210" y="3343910"/>
              <a:ext cx="1644722" cy="680722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75000"/>
                    <a:tint val="66000"/>
                    <a:satMod val="160000"/>
                  </a:schemeClr>
                </a:gs>
                <a:gs pos="50000">
                  <a:schemeClr val="accent3">
                    <a:lumMod val="75000"/>
                    <a:tint val="44500"/>
                    <a:satMod val="160000"/>
                  </a:schemeClr>
                </a:gs>
                <a:gs pos="100000">
                  <a:schemeClr val="accent3">
                    <a:lumMod val="75000"/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l-NL" sz="1600" dirty="0" smtClean="0">
                  <a:solidFill>
                    <a:schemeClr val="tx2"/>
                  </a:solidFill>
                </a:rPr>
                <a:t>YNS</a:t>
              </a:r>
            </a:p>
          </p:txBody>
        </p:sp>
        <p:sp>
          <p:nvSpPr>
            <p:cNvPr id="29" name="Rechthoek 28"/>
            <p:cNvSpPr/>
            <p:nvPr/>
          </p:nvSpPr>
          <p:spPr>
            <a:xfrm>
              <a:off x="3060382" y="3734859"/>
              <a:ext cx="1644722" cy="781898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75000"/>
                    <a:tint val="66000"/>
                    <a:satMod val="160000"/>
                  </a:schemeClr>
                </a:gs>
                <a:gs pos="50000">
                  <a:schemeClr val="accent3">
                    <a:lumMod val="75000"/>
                    <a:tint val="44500"/>
                    <a:satMod val="160000"/>
                  </a:schemeClr>
                </a:gs>
                <a:gs pos="100000">
                  <a:schemeClr val="accent3">
                    <a:lumMod val="75000"/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l-NL" sz="1600" dirty="0" smtClean="0">
                  <a:solidFill>
                    <a:schemeClr val="tx2"/>
                  </a:solidFill>
                </a:rPr>
                <a:t>Trafolocatie</a:t>
              </a:r>
            </a:p>
          </p:txBody>
        </p:sp>
        <p:sp>
          <p:nvSpPr>
            <p:cNvPr id="28" name="Rechthoek 27"/>
            <p:cNvSpPr/>
            <p:nvPr/>
          </p:nvSpPr>
          <p:spPr>
            <a:xfrm>
              <a:off x="965121" y="3374918"/>
              <a:ext cx="1644722" cy="781898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tint val="66000"/>
                    <a:satMod val="160000"/>
                  </a:srgbClr>
                </a:gs>
                <a:gs pos="50000">
                  <a:srgbClr val="C00000">
                    <a:tint val="44500"/>
                    <a:satMod val="160000"/>
                  </a:srgbClr>
                </a:gs>
                <a:gs pos="100000">
                  <a:srgbClr val="C00000">
                    <a:tint val="23500"/>
                    <a:satMod val="1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l-NL" sz="1600" dirty="0" err="1" smtClean="0">
                  <a:solidFill>
                    <a:schemeClr val="tx2"/>
                  </a:solidFill>
                </a:rPr>
                <a:t>Aalmarkt</a:t>
              </a:r>
              <a:endParaRPr lang="nl-NL" sz="16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27" name="Rechthoek 26"/>
            <p:cNvSpPr/>
            <p:nvPr/>
          </p:nvSpPr>
          <p:spPr>
            <a:xfrm>
              <a:off x="1100239" y="3881906"/>
              <a:ext cx="1644722" cy="601783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tint val="66000"/>
                    <a:satMod val="160000"/>
                  </a:srgbClr>
                </a:gs>
                <a:gs pos="50000">
                  <a:srgbClr val="C00000">
                    <a:tint val="44500"/>
                    <a:satMod val="160000"/>
                  </a:srgbClr>
                </a:gs>
                <a:gs pos="100000">
                  <a:srgbClr val="C00000">
                    <a:tint val="23500"/>
                    <a:satMod val="1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l-NL" sz="1600" dirty="0" smtClean="0">
                  <a:solidFill>
                    <a:schemeClr val="tx2"/>
                  </a:solidFill>
                </a:rPr>
                <a:t>containers</a:t>
              </a:r>
            </a:p>
          </p:txBody>
        </p:sp>
        <p:sp>
          <p:nvSpPr>
            <p:cNvPr id="8" name="Rechthoek 7"/>
            <p:cNvSpPr/>
            <p:nvPr/>
          </p:nvSpPr>
          <p:spPr>
            <a:xfrm>
              <a:off x="3081568" y="1810696"/>
              <a:ext cx="1644722" cy="827673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l-NL" sz="1600" dirty="0" smtClean="0">
                  <a:solidFill>
                    <a:prstClr val="white"/>
                  </a:solidFill>
                </a:rPr>
                <a:t>Stationsgebied</a:t>
              </a:r>
              <a:endParaRPr lang="nl-NL" sz="1600" dirty="0">
                <a:solidFill>
                  <a:prstClr val="white"/>
                </a:solidFill>
              </a:endParaRPr>
            </a:p>
          </p:txBody>
        </p:sp>
        <p:sp>
          <p:nvSpPr>
            <p:cNvPr id="9" name="Rechthoek 8"/>
            <p:cNvSpPr/>
            <p:nvPr/>
          </p:nvSpPr>
          <p:spPr>
            <a:xfrm>
              <a:off x="1199027" y="1810959"/>
              <a:ext cx="1570488" cy="827673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l-NL" sz="1600" dirty="0" smtClean="0">
                  <a:solidFill>
                    <a:prstClr val="white"/>
                  </a:solidFill>
                </a:rPr>
                <a:t>Binnenstad</a:t>
              </a:r>
              <a:endParaRPr lang="nl-NL" sz="1600" dirty="0">
                <a:solidFill>
                  <a:prstClr val="white"/>
                </a:solidFill>
              </a:endParaRPr>
            </a:p>
          </p:txBody>
        </p:sp>
        <p:sp>
          <p:nvSpPr>
            <p:cNvPr id="10" name="Rechthoek 9"/>
            <p:cNvSpPr/>
            <p:nvPr/>
          </p:nvSpPr>
          <p:spPr>
            <a:xfrm>
              <a:off x="1124793" y="1595682"/>
              <a:ext cx="7632848" cy="1316753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endParaRPr lang="nl-NL" b="1" dirty="0">
                <a:solidFill>
                  <a:prstClr val="black"/>
                </a:solidFill>
              </a:endParaRPr>
            </a:p>
          </p:txBody>
        </p:sp>
        <p:sp>
          <p:nvSpPr>
            <p:cNvPr id="17" name="Rechthoek 16"/>
            <p:cNvSpPr/>
            <p:nvPr/>
          </p:nvSpPr>
          <p:spPr>
            <a:xfrm>
              <a:off x="3094983" y="4203668"/>
              <a:ext cx="1644722" cy="683639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75000"/>
                    <a:tint val="66000"/>
                    <a:satMod val="160000"/>
                  </a:schemeClr>
                </a:gs>
                <a:gs pos="50000">
                  <a:schemeClr val="accent3">
                    <a:lumMod val="75000"/>
                    <a:tint val="44500"/>
                    <a:satMod val="160000"/>
                  </a:schemeClr>
                </a:gs>
                <a:gs pos="100000">
                  <a:schemeClr val="accent3">
                    <a:lumMod val="75000"/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l-NL" sz="1600" dirty="0" smtClean="0">
                  <a:solidFill>
                    <a:schemeClr val="tx2"/>
                  </a:solidFill>
                </a:rPr>
                <a:t>Rijnsburgerblok</a:t>
              </a:r>
            </a:p>
          </p:txBody>
        </p:sp>
        <p:sp>
          <p:nvSpPr>
            <p:cNvPr id="24" name="Rechthoek 23"/>
            <p:cNvSpPr/>
            <p:nvPr/>
          </p:nvSpPr>
          <p:spPr>
            <a:xfrm>
              <a:off x="1232166" y="4296985"/>
              <a:ext cx="1644722" cy="634901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tint val="66000"/>
                    <a:satMod val="160000"/>
                  </a:srgbClr>
                </a:gs>
                <a:gs pos="50000">
                  <a:srgbClr val="C00000">
                    <a:tint val="44500"/>
                    <a:satMod val="160000"/>
                  </a:srgbClr>
                </a:gs>
                <a:gs pos="100000">
                  <a:srgbClr val="C00000">
                    <a:tint val="23500"/>
                    <a:satMod val="1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l-NL" sz="1600" dirty="0" smtClean="0">
                  <a:solidFill>
                    <a:schemeClr val="tx2"/>
                  </a:solidFill>
                </a:rPr>
                <a:t>Breestraat</a:t>
              </a:r>
            </a:p>
          </p:txBody>
        </p:sp>
        <p:cxnSp>
          <p:nvCxnSpPr>
            <p:cNvPr id="4" name="Rechte verbindingslijn 3"/>
            <p:cNvCxnSpPr>
              <a:stCxn id="9" idx="2"/>
            </p:cNvCxnSpPr>
            <p:nvPr/>
          </p:nvCxnSpPr>
          <p:spPr>
            <a:xfrm>
              <a:off x="1984271" y="2638632"/>
              <a:ext cx="0" cy="736286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Rechte verbindingslijn 20"/>
            <p:cNvCxnSpPr>
              <a:stCxn id="8" idx="2"/>
            </p:cNvCxnSpPr>
            <p:nvPr/>
          </p:nvCxnSpPr>
          <p:spPr>
            <a:xfrm>
              <a:off x="3903929" y="2638369"/>
              <a:ext cx="0" cy="674741"/>
            </a:xfrm>
            <a:prstGeom prst="line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echthoek 17"/>
            <p:cNvSpPr/>
            <p:nvPr/>
          </p:nvSpPr>
          <p:spPr>
            <a:xfrm>
              <a:off x="6863148" y="3343910"/>
              <a:ext cx="1644722" cy="680721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lumMod val="75000"/>
                    <a:tint val="66000"/>
                    <a:satMod val="160000"/>
                  </a:schemeClr>
                </a:gs>
                <a:gs pos="50000">
                  <a:schemeClr val="accent4">
                    <a:lumMod val="75000"/>
                    <a:tint val="44500"/>
                    <a:satMod val="160000"/>
                  </a:schemeClr>
                </a:gs>
                <a:gs pos="100000">
                  <a:schemeClr val="accent4">
                    <a:lumMod val="75000"/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l-NL" sz="1600" dirty="0" smtClean="0">
                  <a:solidFill>
                    <a:schemeClr val="tx2"/>
                  </a:solidFill>
                </a:rPr>
                <a:t>Nils Bohr</a:t>
              </a:r>
            </a:p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l-NL" sz="1600" dirty="0" smtClean="0">
                  <a:solidFill>
                    <a:schemeClr val="tx2"/>
                  </a:solidFill>
                </a:rPr>
                <a:t>tunnel</a:t>
              </a:r>
            </a:p>
          </p:txBody>
        </p:sp>
        <p:sp>
          <p:nvSpPr>
            <p:cNvPr id="32" name="Rechthoek 31"/>
            <p:cNvSpPr/>
            <p:nvPr/>
          </p:nvSpPr>
          <p:spPr>
            <a:xfrm>
              <a:off x="6921281" y="3813314"/>
              <a:ext cx="1644722" cy="670375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lumMod val="75000"/>
                    <a:tint val="66000"/>
                    <a:satMod val="160000"/>
                  </a:schemeClr>
                </a:gs>
                <a:gs pos="50000">
                  <a:schemeClr val="accent4">
                    <a:lumMod val="75000"/>
                    <a:tint val="44500"/>
                    <a:satMod val="160000"/>
                  </a:schemeClr>
                </a:gs>
                <a:gs pos="100000">
                  <a:schemeClr val="accent4">
                    <a:lumMod val="75000"/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l-NL" sz="1600" dirty="0" smtClean="0">
                  <a:solidFill>
                    <a:schemeClr val="tx2"/>
                  </a:solidFill>
                </a:rPr>
                <a:t>Boerhave</a:t>
              </a:r>
            </a:p>
          </p:txBody>
        </p:sp>
        <p:sp>
          <p:nvSpPr>
            <p:cNvPr id="31" name="Rechthoek 30"/>
            <p:cNvSpPr/>
            <p:nvPr/>
          </p:nvSpPr>
          <p:spPr>
            <a:xfrm>
              <a:off x="7037005" y="4229723"/>
              <a:ext cx="1644722" cy="736887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lumMod val="75000"/>
                    <a:tint val="66000"/>
                    <a:satMod val="160000"/>
                  </a:schemeClr>
                </a:gs>
                <a:gs pos="50000">
                  <a:schemeClr val="accent4">
                    <a:lumMod val="75000"/>
                    <a:tint val="44500"/>
                    <a:satMod val="160000"/>
                  </a:schemeClr>
                </a:gs>
                <a:gs pos="100000">
                  <a:schemeClr val="accent4">
                    <a:lumMod val="75000"/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l-NL" sz="1600" dirty="0" smtClean="0">
                  <a:solidFill>
                    <a:schemeClr val="tx2"/>
                  </a:solidFill>
                </a:rPr>
                <a:t>Leeuwenhoek</a:t>
              </a:r>
            </a:p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l-NL" sz="1600" dirty="0" smtClean="0">
                  <a:solidFill>
                    <a:schemeClr val="tx2"/>
                  </a:solidFill>
                </a:rPr>
                <a:t>park</a:t>
              </a:r>
            </a:p>
          </p:txBody>
        </p:sp>
        <p:sp>
          <p:nvSpPr>
            <p:cNvPr id="6" name="Rechthoek 5"/>
            <p:cNvSpPr/>
            <p:nvPr/>
          </p:nvSpPr>
          <p:spPr>
            <a:xfrm>
              <a:off x="7037005" y="1838843"/>
              <a:ext cx="1644722" cy="780027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l-NL" sz="1600" dirty="0" smtClean="0">
                  <a:solidFill>
                    <a:prstClr val="white"/>
                  </a:solidFill>
                </a:rPr>
                <a:t>Bio </a:t>
              </a:r>
              <a:r>
                <a:rPr lang="nl-NL" sz="1600" dirty="0" err="1" smtClean="0">
                  <a:solidFill>
                    <a:prstClr val="white"/>
                  </a:solidFill>
                </a:rPr>
                <a:t>Science</a:t>
              </a:r>
              <a:r>
                <a:rPr lang="nl-NL" sz="1600" dirty="0" smtClean="0">
                  <a:solidFill>
                    <a:prstClr val="white"/>
                  </a:solidFill>
                </a:rPr>
                <a:t> Park</a:t>
              </a:r>
              <a:endParaRPr lang="nl-NL" sz="1600" dirty="0">
                <a:solidFill>
                  <a:prstClr val="white"/>
                </a:solidFill>
              </a:endParaRPr>
            </a:p>
          </p:txBody>
        </p:sp>
        <p:sp>
          <p:nvSpPr>
            <p:cNvPr id="33" name="Rechthoek 32"/>
            <p:cNvSpPr/>
            <p:nvPr/>
          </p:nvSpPr>
          <p:spPr>
            <a:xfrm>
              <a:off x="7224297" y="4670350"/>
              <a:ext cx="1644722" cy="736887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lumMod val="75000"/>
                    <a:tint val="66000"/>
                    <a:satMod val="160000"/>
                  </a:schemeClr>
                </a:gs>
                <a:gs pos="50000">
                  <a:schemeClr val="accent4">
                    <a:lumMod val="75000"/>
                    <a:tint val="44500"/>
                    <a:satMod val="160000"/>
                  </a:schemeClr>
                </a:gs>
                <a:gs pos="100000">
                  <a:schemeClr val="accent4">
                    <a:lumMod val="75000"/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l-NL" sz="1600" dirty="0" smtClean="0">
                  <a:solidFill>
                    <a:schemeClr val="tx2"/>
                  </a:solidFill>
                </a:rPr>
                <a:t>Centrale infra</a:t>
              </a:r>
            </a:p>
          </p:txBody>
        </p:sp>
        <p:cxnSp>
          <p:nvCxnSpPr>
            <p:cNvPr id="35" name="Rechte verbindingslijn 34"/>
            <p:cNvCxnSpPr>
              <a:stCxn id="6" idx="2"/>
            </p:cNvCxnSpPr>
            <p:nvPr/>
          </p:nvCxnSpPr>
          <p:spPr>
            <a:xfrm>
              <a:off x="7859366" y="2618870"/>
              <a:ext cx="0" cy="635651"/>
            </a:xfrm>
            <a:prstGeom prst="line">
              <a:avLst/>
            </a:prstGeom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Rechthoek 33"/>
            <p:cNvSpPr/>
            <p:nvPr/>
          </p:nvSpPr>
          <p:spPr>
            <a:xfrm>
              <a:off x="4857605" y="3371437"/>
              <a:ext cx="1644722" cy="710506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lumMod val="75000"/>
                    <a:tint val="66000"/>
                    <a:satMod val="160000"/>
                  </a:schemeClr>
                </a:gs>
                <a:gs pos="50000">
                  <a:schemeClr val="accent5">
                    <a:lumMod val="75000"/>
                    <a:tint val="44500"/>
                    <a:satMod val="160000"/>
                  </a:schemeClr>
                </a:gs>
                <a:gs pos="100000">
                  <a:schemeClr val="accent5">
                    <a:lumMod val="75000"/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l-NL" sz="1600" dirty="0" smtClean="0">
                  <a:solidFill>
                    <a:schemeClr val="tx2"/>
                  </a:solidFill>
                </a:rPr>
                <a:t>Parkeergarage</a:t>
              </a:r>
            </a:p>
          </p:txBody>
        </p:sp>
        <p:sp>
          <p:nvSpPr>
            <p:cNvPr id="25" name="Rechthoek 24"/>
            <p:cNvSpPr/>
            <p:nvPr/>
          </p:nvSpPr>
          <p:spPr>
            <a:xfrm>
              <a:off x="4975204" y="3803243"/>
              <a:ext cx="1644722" cy="684293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lumMod val="75000"/>
                    <a:tint val="66000"/>
                    <a:satMod val="160000"/>
                  </a:schemeClr>
                </a:gs>
                <a:gs pos="50000">
                  <a:schemeClr val="accent5">
                    <a:lumMod val="75000"/>
                    <a:tint val="44500"/>
                    <a:satMod val="160000"/>
                  </a:schemeClr>
                </a:gs>
                <a:gs pos="100000">
                  <a:schemeClr val="accent5">
                    <a:lumMod val="75000"/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l-NL" sz="1600" dirty="0" smtClean="0">
                  <a:solidFill>
                    <a:schemeClr val="tx2"/>
                  </a:solidFill>
                </a:rPr>
                <a:t>Fietsroutes</a:t>
              </a:r>
            </a:p>
          </p:txBody>
        </p:sp>
        <p:sp>
          <p:nvSpPr>
            <p:cNvPr id="20" name="Rechthoek 19"/>
            <p:cNvSpPr/>
            <p:nvPr/>
          </p:nvSpPr>
          <p:spPr>
            <a:xfrm>
              <a:off x="5112723" y="4184289"/>
              <a:ext cx="1644722" cy="632429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lumMod val="75000"/>
                    <a:tint val="66000"/>
                    <a:satMod val="160000"/>
                  </a:schemeClr>
                </a:gs>
                <a:gs pos="50000">
                  <a:schemeClr val="accent5">
                    <a:lumMod val="75000"/>
                    <a:tint val="44500"/>
                    <a:satMod val="160000"/>
                  </a:schemeClr>
                </a:gs>
                <a:gs pos="100000">
                  <a:schemeClr val="accent5">
                    <a:lumMod val="75000"/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l-NL" sz="1600" dirty="0" smtClean="0">
                  <a:solidFill>
                    <a:schemeClr val="tx2"/>
                  </a:solidFill>
                </a:rPr>
                <a:t>Leidse ring</a:t>
              </a:r>
            </a:p>
          </p:txBody>
        </p:sp>
        <p:sp>
          <p:nvSpPr>
            <p:cNvPr id="7" name="Rechthoek 6"/>
            <p:cNvSpPr/>
            <p:nvPr/>
          </p:nvSpPr>
          <p:spPr>
            <a:xfrm>
              <a:off x="5002357" y="1832571"/>
              <a:ext cx="1644722" cy="82767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l-NL" sz="1600" dirty="0" smtClean="0">
                  <a:solidFill>
                    <a:prstClr val="white"/>
                  </a:solidFill>
                </a:rPr>
                <a:t>Bereikbaarheid</a:t>
              </a:r>
              <a:endParaRPr lang="nl-NL" sz="1600" dirty="0">
                <a:solidFill>
                  <a:prstClr val="white"/>
                </a:solidFill>
              </a:endParaRPr>
            </a:p>
          </p:txBody>
        </p:sp>
        <p:sp>
          <p:nvSpPr>
            <p:cNvPr id="26" name="Rechthoek 25"/>
            <p:cNvSpPr/>
            <p:nvPr/>
          </p:nvSpPr>
          <p:spPr>
            <a:xfrm>
              <a:off x="5539251" y="5438036"/>
              <a:ext cx="1644722" cy="711299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l-NL" sz="1600" b="1" dirty="0" smtClean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Sciencepark route</a:t>
              </a:r>
            </a:p>
          </p:txBody>
        </p:sp>
        <p:cxnSp>
          <p:nvCxnSpPr>
            <p:cNvPr id="37" name="Rechte verbindingslijn 36"/>
            <p:cNvCxnSpPr>
              <a:stCxn id="7" idx="2"/>
            </p:cNvCxnSpPr>
            <p:nvPr/>
          </p:nvCxnSpPr>
          <p:spPr>
            <a:xfrm>
              <a:off x="5824718" y="2660244"/>
              <a:ext cx="0" cy="714817"/>
            </a:xfrm>
            <a:prstGeom prst="line">
              <a:avLst/>
            </a:prstGeom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hthoek 22"/>
            <p:cNvSpPr/>
            <p:nvPr/>
          </p:nvSpPr>
          <p:spPr>
            <a:xfrm>
              <a:off x="1319488" y="4687934"/>
              <a:ext cx="1644722" cy="683639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tint val="66000"/>
                    <a:satMod val="160000"/>
                  </a:srgbClr>
                </a:gs>
                <a:gs pos="50000">
                  <a:srgbClr val="C00000">
                    <a:tint val="44500"/>
                    <a:satMod val="160000"/>
                  </a:srgbClr>
                </a:gs>
                <a:gs pos="100000">
                  <a:srgbClr val="C00000">
                    <a:tint val="23500"/>
                    <a:satMod val="1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l-NL" sz="1600" dirty="0" smtClean="0">
                  <a:solidFill>
                    <a:schemeClr val="tx2"/>
                  </a:solidFill>
                </a:rPr>
                <a:t>Steenstraat/Stationsweg</a:t>
              </a:r>
            </a:p>
          </p:txBody>
        </p:sp>
        <p:sp>
          <p:nvSpPr>
            <p:cNvPr id="39" name="Rechthoek 38"/>
            <p:cNvSpPr/>
            <p:nvPr/>
          </p:nvSpPr>
          <p:spPr>
            <a:xfrm>
              <a:off x="3233968" y="4687934"/>
              <a:ext cx="1644722" cy="683639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75000"/>
                    <a:tint val="66000"/>
                    <a:satMod val="160000"/>
                  </a:schemeClr>
                </a:gs>
                <a:gs pos="50000">
                  <a:schemeClr val="accent3">
                    <a:lumMod val="75000"/>
                    <a:tint val="44500"/>
                    <a:satMod val="160000"/>
                  </a:schemeClr>
                </a:gs>
                <a:gs pos="100000">
                  <a:schemeClr val="accent3">
                    <a:lumMod val="75000"/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l-NL" sz="1600" dirty="0" smtClean="0">
                  <a:solidFill>
                    <a:schemeClr val="tx2"/>
                  </a:solidFill>
                </a:rPr>
                <a:t>Stationsplein</a:t>
              </a:r>
            </a:p>
          </p:txBody>
        </p:sp>
        <p:sp>
          <p:nvSpPr>
            <p:cNvPr id="19" name="Rechthoek 18"/>
            <p:cNvSpPr/>
            <p:nvPr/>
          </p:nvSpPr>
          <p:spPr>
            <a:xfrm>
              <a:off x="3711781" y="5438036"/>
              <a:ext cx="1644722" cy="711299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l-NL" sz="1600" b="1" dirty="0" smtClean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OV-terminal</a:t>
              </a:r>
            </a:p>
          </p:txBody>
        </p:sp>
        <p:sp>
          <p:nvSpPr>
            <p:cNvPr id="40" name="Rechthoek 39"/>
            <p:cNvSpPr/>
            <p:nvPr/>
          </p:nvSpPr>
          <p:spPr>
            <a:xfrm>
              <a:off x="5197123" y="4666718"/>
              <a:ext cx="1644722" cy="632429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lumMod val="75000"/>
                    <a:tint val="66000"/>
                    <a:satMod val="160000"/>
                  </a:schemeClr>
                </a:gs>
                <a:gs pos="50000">
                  <a:schemeClr val="accent5">
                    <a:lumMod val="75000"/>
                    <a:tint val="44500"/>
                    <a:satMod val="160000"/>
                  </a:schemeClr>
                </a:gs>
                <a:gs pos="100000">
                  <a:schemeClr val="accent5">
                    <a:lumMod val="75000"/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nl-NL" sz="1600" dirty="0" smtClean="0">
                  <a:solidFill>
                    <a:schemeClr val="tx2"/>
                  </a:solidFill>
                </a:rPr>
                <a:t>Centrum route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21179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:\Presentatie Samenhang en raakvlakken cie LB&amp;SO\20160114_HOV-trace en hartlijn 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0200" y="1421299"/>
            <a:ext cx="5436096" cy="4303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hthoek 10"/>
          <p:cNvSpPr/>
          <p:nvPr/>
        </p:nvSpPr>
        <p:spPr>
          <a:xfrm>
            <a:off x="180000" y="188680"/>
            <a:ext cx="9119411" cy="360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Tekstvak 11"/>
          <p:cNvSpPr txBox="1"/>
          <p:nvPr/>
        </p:nvSpPr>
        <p:spPr>
          <a:xfrm>
            <a:off x="180000" y="148570"/>
            <a:ext cx="8856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Myriad Pro" pitchFamily="34" charset="0"/>
              </a:rPr>
              <a:t>projecten</a:t>
            </a:r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 in </a:t>
            </a:r>
            <a:r>
              <a:rPr lang="en-US" sz="2000" dirty="0" err="1" smtClean="0">
                <a:solidFill>
                  <a:schemeClr val="bg1"/>
                </a:solidFill>
                <a:latin typeface="Myriad Pro" pitchFamily="34" charset="0"/>
              </a:rPr>
              <a:t>samenhang</a:t>
            </a:r>
            <a:endParaRPr lang="nl-NL" sz="2000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219" y="188681"/>
            <a:ext cx="1123781" cy="359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hthoek 6"/>
          <p:cNvSpPr/>
          <p:nvPr/>
        </p:nvSpPr>
        <p:spPr>
          <a:xfrm>
            <a:off x="6950811" y="1092803"/>
            <a:ext cx="1644722" cy="783962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nl-NL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HOV-terminal</a:t>
            </a:r>
          </a:p>
        </p:txBody>
      </p:sp>
      <p:sp>
        <p:nvSpPr>
          <p:cNvPr id="8" name="Rechthoek 7"/>
          <p:cNvSpPr/>
          <p:nvPr/>
        </p:nvSpPr>
        <p:spPr>
          <a:xfrm>
            <a:off x="7197858" y="4941168"/>
            <a:ext cx="1644722" cy="632429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nl-NL" sz="1600" dirty="0" smtClean="0">
                <a:solidFill>
                  <a:schemeClr val="tx2"/>
                </a:solidFill>
              </a:rPr>
              <a:t>Centrum route</a:t>
            </a:r>
          </a:p>
        </p:txBody>
      </p:sp>
      <p:sp>
        <p:nvSpPr>
          <p:cNvPr id="9" name="Rechthoek 8"/>
          <p:cNvSpPr/>
          <p:nvPr/>
        </p:nvSpPr>
        <p:spPr>
          <a:xfrm>
            <a:off x="123696" y="3117076"/>
            <a:ext cx="1644722" cy="711299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nl-NL" sz="1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Sciencepark route</a:t>
            </a:r>
          </a:p>
        </p:txBody>
      </p:sp>
      <p:cxnSp>
        <p:nvCxnSpPr>
          <p:cNvPr id="4" name="Rechte verbindingslijn 3"/>
          <p:cNvCxnSpPr/>
          <p:nvPr/>
        </p:nvCxnSpPr>
        <p:spPr>
          <a:xfrm flipH="1">
            <a:off x="5436096" y="1772816"/>
            <a:ext cx="1514715" cy="1080120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echte verbindingslijn 9"/>
          <p:cNvCxnSpPr/>
          <p:nvPr/>
        </p:nvCxnSpPr>
        <p:spPr>
          <a:xfrm>
            <a:off x="6804248" y="4221088"/>
            <a:ext cx="720080" cy="720080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Rechte verbindingslijn 14"/>
          <p:cNvCxnSpPr/>
          <p:nvPr/>
        </p:nvCxnSpPr>
        <p:spPr>
          <a:xfrm flipV="1">
            <a:off x="1768418" y="3212976"/>
            <a:ext cx="1435430" cy="360040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812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hoek 10"/>
          <p:cNvSpPr/>
          <p:nvPr/>
        </p:nvSpPr>
        <p:spPr>
          <a:xfrm>
            <a:off x="180000" y="188680"/>
            <a:ext cx="9119411" cy="360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Tekstvak 11"/>
          <p:cNvSpPr txBox="1"/>
          <p:nvPr/>
        </p:nvSpPr>
        <p:spPr>
          <a:xfrm>
            <a:off x="180000" y="148570"/>
            <a:ext cx="8856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solidFill>
                  <a:schemeClr val="bg1"/>
                </a:solidFill>
                <a:latin typeface="Myriad Pro" pitchFamily="34" charset="0"/>
              </a:rPr>
              <a:t>Verkenning</a:t>
            </a:r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 HOV terminal, LUMC </a:t>
            </a:r>
            <a:r>
              <a:rPr lang="en-US" sz="2000" dirty="0" err="1" smtClean="0">
                <a:solidFill>
                  <a:schemeClr val="bg1"/>
                </a:solidFill>
                <a:latin typeface="Myriad Pro" pitchFamily="34" charset="0"/>
              </a:rPr>
              <a:t>en</a:t>
            </a:r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 college</a:t>
            </a:r>
            <a:endParaRPr lang="nl-NL" sz="2000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219" y="188681"/>
            <a:ext cx="1123781" cy="359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kstvak 5"/>
          <p:cNvSpPr txBox="1"/>
          <p:nvPr/>
        </p:nvSpPr>
        <p:spPr>
          <a:xfrm>
            <a:off x="3437552" y="2852936"/>
            <a:ext cx="5400600" cy="92333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nl-NL" b="1" u="sng" dirty="0" smtClean="0"/>
              <a:t>Uitkomst</a:t>
            </a:r>
            <a:r>
              <a:rPr lang="nl-NL" b="1" dirty="0" smtClean="0"/>
              <a:t>  verkenning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 smtClean="0"/>
              <a:t>HOV-terminal  inpasbaar</a:t>
            </a:r>
            <a:endParaRPr lang="nl-NL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 smtClean="0"/>
              <a:t>De verkende route is bereikbaar met maatregelen</a:t>
            </a:r>
            <a:endParaRPr lang="nl-NL" dirty="0"/>
          </a:p>
        </p:txBody>
      </p:sp>
      <p:sp>
        <p:nvSpPr>
          <p:cNvPr id="3" name="Tekstvak 2"/>
          <p:cNvSpPr txBox="1"/>
          <p:nvPr/>
        </p:nvSpPr>
        <p:spPr>
          <a:xfrm>
            <a:off x="165810" y="692696"/>
            <a:ext cx="7854409" cy="92333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nl-NL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Doel</a:t>
            </a:r>
            <a:r>
              <a:rPr lang="nl-NL" b="1" dirty="0" smtClean="0">
                <a:latin typeface="Arial" panose="020B0604020202020204" pitchFamily="34" charset="0"/>
                <a:cs typeface="Arial" panose="020B0604020202020204" pitchFamily="34" charset="0"/>
              </a:rPr>
              <a:t>:  starten planuitwerking conform besluit gemeenteraad 2012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b="1" dirty="0" smtClean="0">
                <a:latin typeface="Arial" panose="020B0604020202020204" pitchFamily="34" charset="0"/>
                <a:cs typeface="Arial" panose="020B0604020202020204" pitchFamily="34" charset="0"/>
              </a:rPr>
              <a:t>Inpasbaarheid OV-terminal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NL" b="1" dirty="0" smtClean="0">
                <a:latin typeface="Arial" panose="020B0604020202020204" pitchFamily="34" charset="0"/>
                <a:cs typeface="Arial" panose="020B0604020202020204" pitchFamily="34" charset="0"/>
              </a:rPr>
              <a:t>Bereikbaarheid Scienceparkroute</a:t>
            </a:r>
            <a:endParaRPr lang="nl-NL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kstvak 3"/>
          <p:cNvSpPr txBox="1"/>
          <p:nvPr/>
        </p:nvSpPr>
        <p:spPr>
          <a:xfrm>
            <a:off x="1475656" y="1988840"/>
            <a:ext cx="5000965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nl-NL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werkwijze</a:t>
            </a:r>
            <a:r>
              <a:rPr lang="nl-NL" b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b="1" dirty="0" smtClean="0">
                <a:latin typeface="Arial" panose="020B0604020202020204" pitchFamily="34" charset="0"/>
                <a:cs typeface="Arial" panose="020B0604020202020204" pitchFamily="34" charset="0"/>
              </a:rPr>
              <a:t>Simulatie </a:t>
            </a:r>
            <a:r>
              <a:rPr lang="nl-NL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obv</a:t>
            </a:r>
            <a:r>
              <a:rPr lang="nl-NL" b="1" dirty="0" smtClean="0">
                <a:latin typeface="Arial" panose="020B0604020202020204" pitchFamily="34" charset="0"/>
                <a:cs typeface="Arial" panose="020B0604020202020204" pitchFamily="34" charset="0"/>
              </a:rPr>
              <a:t> robuust scenario</a:t>
            </a:r>
          </a:p>
        </p:txBody>
      </p:sp>
      <p:grpSp>
        <p:nvGrpSpPr>
          <p:cNvPr id="15" name="Groep 14"/>
          <p:cNvGrpSpPr/>
          <p:nvPr/>
        </p:nvGrpSpPr>
        <p:grpSpPr>
          <a:xfrm>
            <a:off x="251520" y="3974778"/>
            <a:ext cx="5606433" cy="2623723"/>
            <a:chOff x="313337" y="517245"/>
            <a:chExt cx="8640960" cy="3581400"/>
          </a:xfrm>
        </p:grpSpPr>
        <p:pic>
          <p:nvPicPr>
            <p:cNvPr id="16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558" b="11723"/>
            <a:stretch/>
          </p:blipFill>
          <p:spPr bwMode="auto">
            <a:xfrm>
              <a:off x="313337" y="517245"/>
              <a:ext cx="8640960" cy="3581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Vrije vorm 16"/>
            <p:cNvSpPr/>
            <p:nvPr/>
          </p:nvSpPr>
          <p:spPr>
            <a:xfrm>
              <a:off x="940785" y="809091"/>
              <a:ext cx="6744614" cy="1250899"/>
            </a:xfrm>
            <a:custGeom>
              <a:avLst/>
              <a:gdLst>
                <a:gd name="connsiteX0" fmla="*/ 6678778 w 6744614"/>
                <a:gd name="connsiteY0" fmla="*/ 1250899 h 1250899"/>
                <a:gd name="connsiteX1" fmla="*/ 6744614 w 6744614"/>
                <a:gd name="connsiteY1" fmla="*/ 1192378 h 1250899"/>
                <a:gd name="connsiteX2" fmla="*/ 6269126 w 6744614"/>
                <a:gd name="connsiteY2" fmla="*/ 351130 h 1250899"/>
                <a:gd name="connsiteX3" fmla="*/ 6100877 w 6744614"/>
                <a:gd name="connsiteY3" fmla="*/ 117043 h 1250899"/>
                <a:gd name="connsiteX4" fmla="*/ 6020410 w 6744614"/>
                <a:gd name="connsiteY4" fmla="*/ 117043 h 1250899"/>
                <a:gd name="connsiteX5" fmla="*/ 5866790 w 6744614"/>
                <a:gd name="connsiteY5" fmla="*/ 197510 h 1250899"/>
                <a:gd name="connsiteX6" fmla="*/ 5508346 w 6744614"/>
                <a:gd name="connsiteY6" fmla="*/ 299923 h 1250899"/>
                <a:gd name="connsiteX7" fmla="*/ 4469587 w 6744614"/>
                <a:gd name="connsiteY7" fmla="*/ 577901 h 1250899"/>
                <a:gd name="connsiteX8" fmla="*/ 3460090 w 6744614"/>
                <a:gd name="connsiteY8" fmla="*/ 548640 h 1250899"/>
                <a:gd name="connsiteX9" fmla="*/ 2311603 w 6744614"/>
                <a:gd name="connsiteY9" fmla="*/ 416966 h 1250899"/>
                <a:gd name="connsiteX10" fmla="*/ 760781 w 6744614"/>
                <a:gd name="connsiteY10" fmla="*/ 160934 h 1250899"/>
                <a:gd name="connsiteX11" fmla="*/ 694944 w 6744614"/>
                <a:gd name="connsiteY11" fmla="*/ 73152 h 1250899"/>
                <a:gd name="connsiteX12" fmla="*/ 599846 w 6744614"/>
                <a:gd name="connsiteY12" fmla="*/ 87782 h 1250899"/>
                <a:gd name="connsiteX13" fmla="*/ 380390 w 6744614"/>
                <a:gd name="connsiteY13" fmla="*/ 87782 h 1250899"/>
                <a:gd name="connsiteX14" fmla="*/ 190195 w 6744614"/>
                <a:gd name="connsiteY14" fmla="*/ 65837 h 1250899"/>
                <a:gd name="connsiteX15" fmla="*/ 0 w 6744614"/>
                <a:gd name="connsiteY15" fmla="*/ 0 h 1250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744614" h="1250899">
                  <a:moveTo>
                    <a:pt x="6678778" y="1250899"/>
                  </a:moveTo>
                  <a:lnTo>
                    <a:pt x="6744614" y="1192378"/>
                  </a:lnTo>
                  <a:lnTo>
                    <a:pt x="6269126" y="351130"/>
                  </a:lnTo>
                  <a:lnTo>
                    <a:pt x="6100877" y="117043"/>
                  </a:lnTo>
                  <a:lnTo>
                    <a:pt x="6020410" y="117043"/>
                  </a:lnTo>
                  <a:lnTo>
                    <a:pt x="5866790" y="197510"/>
                  </a:lnTo>
                  <a:lnTo>
                    <a:pt x="5508346" y="299923"/>
                  </a:lnTo>
                  <a:lnTo>
                    <a:pt x="4469587" y="577901"/>
                  </a:lnTo>
                  <a:lnTo>
                    <a:pt x="3460090" y="548640"/>
                  </a:lnTo>
                  <a:lnTo>
                    <a:pt x="2311603" y="416966"/>
                  </a:lnTo>
                  <a:lnTo>
                    <a:pt x="760781" y="160934"/>
                  </a:lnTo>
                  <a:lnTo>
                    <a:pt x="694944" y="73152"/>
                  </a:lnTo>
                  <a:lnTo>
                    <a:pt x="599846" y="87782"/>
                  </a:lnTo>
                  <a:lnTo>
                    <a:pt x="380390" y="87782"/>
                  </a:lnTo>
                  <a:lnTo>
                    <a:pt x="190195" y="65837"/>
                  </a:lnTo>
                  <a:lnTo>
                    <a:pt x="0" y="0"/>
                  </a:lnTo>
                </a:path>
              </a:pathLst>
            </a:custGeom>
            <a:noFill/>
            <a:ln w="31750">
              <a:solidFill>
                <a:srgbClr val="FF0000"/>
              </a:solidFill>
              <a:prstDash val="sysDash"/>
              <a:tailEnd type="arrow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Vrije vorm 17"/>
            <p:cNvSpPr/>
            <p:nvPr/>
          </p:nvSpPr>
          <p:spPr>
            <a:xfrm>
              <a:off x="2820791" y="867613"/>
              <a:ext cx="4945076" cy="2618841"/>
            </a:xfrm>
            <a:custGeom>
              <a:avLst/>
              <a:gdLst>
                <a:gd name="connsiteX0" fmla="*/ 4849978 w 4945076"/>
                <a:gd name="connsiteY0" fmla="*/ 1236268 h 2618841"/>
                <a:gd name="connsiteX1" fmla="*/ 4945076 w 4945076"/>
                <a:gd name="connsiteY1" fmla="*/ 1133856 h 2618841"/>
                <a:gd name="connsiteX2" fmla="*/ 4469588 w 4945076"/>
                <a:gd name="connsiteY2" fmla="*/ 277977 h 2618841"/>
                <a:gd name="connsiteX3" fmla="*/ 4257447 w 4945076"/>
                <a:gd name="connsiteY3" fmla="*/ 0 h 2618841"/>
                <a:gd name="connsiteX4" fmla="*/ 4176980 w 4945076"/>
                <a:gd name="connsiteY4" fmla="*/ 0 h 2618841"/>
                <a:gd name="connsiteX5" fmla="*/ 4096512 w 4945076"/>
                <a:gd name="connsiteY5" fmla="*/ 0 h 2618841"/>
                <a:gd name="connsiteX6" fmla="*/ 3972154 w 4945076"/>
                <a:gd name="connsiteY6" fmla="*/ 73152 h 2618841"/>
                <a:gd name="connsiteX7" fmla="*/ 3628340 w 4945076"/>
                <a:gd name="connsiteY7" fmla="*/ 197510 h 2618841"/>
                <a:gd name="connsiteX8" fmla="*/ 3738068 w 4945076"/>
                <a:gd name="connsiteY8" fmla="*/ 731520 h 2618841"/>
                <a:gd name="connsiteX9" fmla="*/ 3679546 w 4945076"/>
                <a:gd name="connsiteY9" fmla="*/ 907084 h 2618841"/>
                <a:gd name="connsiteX10" fmla="*/ 2874874 w 4945076"/>
                <a:gd name="connsiteY10" fmla="*/ 1455724 h 2618841"/>
                <a:gd name="connsiteX11" fmla="*/ 2757831 w 4945076"/>
                <a:gd name="connsiteY11" fmla="*/ 1550822 h 2618841"/>
                <a:gd name="connsiteX12" fmla="*/ 2743200 w 4945076"/>
                <a:gd name="connsiteY12" fmla="*/ 1623974 h 2618841"/>
                <a:gd name="connsiteX13" fmla="*/ 2801722 w 4945076"/>
                <a:gd name="connsiteY13" fmla="*/ 1843430 h 2618841"/>
                <a:gd name="connsiteX14" fmla="*/ 2918765 w 4945076"/>
                <a:gd name="connsiteY14" fmla="*/ 2611526 h 2618841"/>
                <a:gd name="connsiteX15" fmla="*/ 1872692 w 4945076"/>
                <a:gd name="connsiteY15" fmla="*/ 2604211 h 2618841"/>
                <a:gd name="connsiteX16" fmla="*/ 1477671 w 4945076"/>
                <a:gd name="connsiteY16" fmla="*/ 2567635 h 2618841"/>
                <a:gd name="connsiteX17" fmla="*/ 1038759 w 4945076"/>
                <a:gd name="connsiteY17" fmla="*/ 2618841 h 2618841"/>
                <a:gd name="connsiteX18" fmla="*/ 877824 w 4945076"/>
                <a:gd name="connsiteY18" fmla="*/ 2604211 h 2618841"/>
                <a:gd name="connsiteX19" fmla="*/ 577901 w 4945076"/>
                <a:gd name="connsiteY19" fmla="*/ 2428646 h 2618841"/>
                <a:gd name="connsiteX20" fmla="*/ 482804 w 4945076"/>
                <a:gd name="connsiteY20" fmla="*/ 2355494 h 2618841"/>
                <a:gd name="connsiteX21" fmla="*/ 0 w 4945076"/>
                <a:gd name="connsiteY21" fmla="*/ 2275027 h 2618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945076" h="2618841">
                  <a:moveTo>
                    <a:pt x="4849978" y="1236268"/>
                  </a:moveTo>
                  <a:lnTo>
                    <a:pt x="4945076" y="1133856"/>
                  </a:lnTo>
                  <a:lnTo>
                    <a:pt x="4469588" y="277977"/>
                  </a:lnTo>
                  <a:lnTo>
                    <a:pt x="4257447" y="0"/>
                  </a:lnTo>
                  <a:lnTo>
                    <a:pt x="4176980" y="0"/>
                  </a:lnTo>
                  <a:lnTo>
                    <a:pt x="4096512" y="0"/>
                  </a:lnTo>
                  <a:lnTo>
                    <a:pt x="3972154" y="73152"/>
                  </a:lnTo>
                  <a:lnTo>
                    <a:pt x="3628340" y="197510"/>
                  </a:lnTo>
                  <a:lnTo>
                    <a:pt x="3738068" y="731520"/>
                  </a:lnTo>
                  <a:lnTo>
                    <a:pt x="3679546" y="907084"/>
                  </a:lnTo>
                  <a:lnTo>
                    <a:pt x="2874874" y="1455724"/>
                  </a:lnTo>
                  <a:lnTo>
                    <a:pt x="2757831" y="1550822"/>
                  </a:lnTo>
                  <a:lnTo>
                    <a:pt x="2743200" y="1623974"/>
                  </a:lnTo>
                  <a:lnTo>
                    <a:pt x="2801722" y="1843430"/>
                  </a:lnTo>
                  <a:lnTo>
                    <a:pt x="2918765" y="2611526"/>
                  </a:lnTo>
                  <a:lnTo>
                    <a:pt x="1872692" y="2604211"/>
                  </a:lnTo>
                  <a:lnTo>
                    <a:pt x="1477671" y="2567635"/>
                  </a:lnTo>
                  <a:lnTo>
                    <a:pt x="1038759" y="2618841"/>
                  </a:lnTo>
                  <a:lnTo>
                    <a:pt x="877824" y="2604211"/>
                  </a:lnTo>
                  <a:lnTo>
                    <a:pt x="577901" y="2428646"/>
                  </a:lnTo>
                  <a:lnTo>
                    <a:pt x="482804" y="2355494"/>
                  </a:lnTo>
                  <a:lnTo>
                    <a:pt x="0" y="2275027"/>
                  </a:lnTo>
                </a:path>
              </a:pathLst>
            </a:custGeom>
            <a:noFill/>
            <a:ln w="38100">
              <a:solidFill>
                <a:srgbClr val="FFFF00"/>
              </a:solidFill>
              <a:prstDash val="sysDash"/>
              <a:tailEnd type="arrow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Vrije vorm 18"/>
            <p:cNvSpPr/>
            <p:nvPr/>
          </p:nvSpPr>
          <p:spPr>
            <a:xfrm>
              <a:off x="2594020" y="779830"/>
              <a:ext cx="5259629" cy="2516429"/>
            </a:xfrm>
            <a:custGeom>
              <a:avLst/>
              <a:gdLst>
                <a:gd name="connsiteX0" fmla="*/ 5076749 w 5186477"/>
                <a:gd name="connsiteY0" fmla="*/ 1353312 h 2516429"/>
                <a:gd name="connsiteX1" fmla="*/ 5186477 w 5186477"/>
                <a:gd name="connsiteY1" fmla="*/ 1221639 h 2516429"/>
                <a:gd name="connsiteX2" fmla="*/ 4703674 w 5186477"/>
                <a:gd name="connsiteY2" fmla="*/ 336499 h 2516429"/>
                <a:gd name="connsiteX3" fmla="*/ 4513479 w 5186477"/>
                <a:gd name="connsiteY3" fmla="*/ 73152 h 2516429"/>
                <a:gd name="connsiteX4" fmla="*/ 4454957 w 5186477"/>
                <a:gd name="connsiteY4" fmla="*/ 29261 h 2516429"/>
                <a:gd name="connsiteX5" fmla="*/ 4286707 w 5186477"/>
                <a:gd name="connsiteY5" fmla="*/ 0 h 2516429"/>
                <a:gd name="connsiteX6" fmla="*/ 4081882 w 5186477"/>
                <a:gd name="connsiteY6" fmla="*/ 102413 h 2516429"/>
                <a:gd name="connsiteX7" fmla="*/ 3621024 w 5186477"/>
                <a:gd name="connsiteY7" fmla="*/ 277978 h 2516429"/>
                <a:gd name="connsiteX8" fmla="*/ 2765146 w 5186477"/>
                <a:gd name="connsiteY8" fmla="*/ 519379 h 2516429"/>
                <a:gd name="connsiteX9" fmla="*/ 1682496 w 5186477"/>
                <a:gd name="connsiteY9" fmla="*/ 504749 h 2516429"/>
                <a:gd name="connsiteX10" fmla="*/ 1602029 w 5186477"/>
                <a:gd name="connsiteY10" fmla="*/ 1243584 h 2516429"/>
                <a:gd name="connsiteX11" fmla="*/ 790042 w 5186477"/>
                <a:gd name="connsiteY11" fmla="*/ 1770279 h 2516429"/>
                <a:gd name="connsiteX12" fmla="*/ 958291 w 5186477"/>
                <a:gd name="connsiteY12" fmla="*/ 2004365 h 2516429"/>
                <a:gd name="connsiteX13" fmla="*/ 885139 w 5186477"/>
                <a:gd name="connsiteY13" fmla="*/ 2450592 h 2516429"/>
                <a:gd name="connsiteX14" fmla="*/ 826618 w 5186477"/>
                <a:gd name="connsiteY14" fmla="*/ 2516429 h 2516429"/>
                <a:gd name="connsiteX15" fmla="*/ 629107 w 5186477"/>
                <a:gd name="connsiteY15" fmla="*/ 2370125 h 2516429"/>
                <a:gd name="connsiteX16" fmla="*/ 438912 w 5186477"/>
                <a:gd name="connsiteY16" fmla="*/ 2333549 h 2516429"/>
                <a:gd name="connsiteX17" fmla="*/ 0 w 5186477"/>
                <a:gd name="connsiteY17" fmla="*/ 2282343 h 2516429"/>
                <a:gd name="connsiteX0" fmla="*/ 5149901 w 5259629"/>
                <a:gd name="connsiteY0" fmla="*/ 1353312 h 2516429"/>
                <a:gd name="connsiteX1" fmla="*/ 5259629 w 5259629"/>
                <a:gd name="connsiteY1" fmla="*/ 1221639 h 2516429"/>
                <a:gd name="connsiteX2" fmla="*/ 4776826 w 5259629"/>
                <a:gd name="connsiteY2" fmla="*/ 336499 h 2516429"/>
                <a:gd name="connsiteX3" fmla="*/ 4586631 w 5259629"/>
                <a:gd name="connsiteY3" fmla="*/ 73152 h 2516429"/>
                <a:gd name="connsiteX4" fmla="*/ 4528109 w 5259629"/>
                <a:gd name="connsiteY4" fmla="*/ 29261 h 2516429"/>
                <a:gd name="connsiteX5" fmla="*/ 4359859 w 5259629"/>
                <a:gd name="connsiteY5" fmla="*/ 0 h 2516429"/>
                <a:gd name="connsiteX6" fmla="*/ 4155034 w 5259629"/>
                <a:gd name="connsiteY6" fmla="*/ 102413 h 2516429"/>
                <a:gd name="connsiteX7" fmla="*/ 3694176 w 5259629"/>
                <a:gd name="connsiteY7" fmla="*/ 277978 h 2516429"/>
                <a:gd name="connsiteX8" fmla="*/ 2838298 w 5259629"/>
                <a:gd name="connsiteY8" fmla="*/ 519379 h 2516429"/>
                <a:gd name="connsiteX9" fmla="*/ 1755648 w 5259629"/>
                <a:gd name="connsiteY9" fmla="*/ 504749 h 2516429"/>
                <a:gd name="connsiteX10" fmla="*/ 1675181 w 5259629"/>
                <a:gd name="connsiteY10" fmla="*/ 1243584 h 2516429"/>
                <a:gd name="connsiteX11" fmla="*/ 863194 w 5259629"/>
                <a:gd name="connsiteY11" fmla="*/ 1770279 h 2516429"/>
                <a:gd name="connsiteX12" fmla="*/ 1031443 w 5259629"/>
                <a:gd name="connsiteY12" fmla="*/ 2004365 h 2516429"/>
                <a:gd name="connsiteX13" fmla="*/ 958291 w 5259629"/>
                <a:gd name="connsiteY13" fmla="*/ 2450592 h 2516429"/>
                <a:gd name="connsiteX14" fmla="*/ 899770 w 5259629"/>
                <a:gd name="connsiteY14" fmla="*/ 2516429 h 2516429"/>
                <a:gd name="connsiteX15" fmla="*/ 702259 w 5259629"/>
                <a:gd name="connsiteY15" fmla="*/ 2370125 h 2516429"/>
                <a:gd name="connsiteX16" fmla="*/ 512064 w 5259629"/>
                <a:gd name="connsiteY16" fmla="*/ 2333549 h 2516429"/>
                <a:gd name="connsiteX17" fmla="*/ 0 w 5259629"/>
                <a:gd name="connsiteY17" fmla="*/ 2275028 h 2516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259629" h="2516429">
                  <a:moveTo>
                    <a:pt x="5149901" y="1353312"/>
                  </a:moveTo>
                  <a:lnTo>
                    <a:pt x="5259629" y="1221639"/>
                  </a:lnTo>
                  <a:lnTo>
                    <a:pt x="4776826" y="336499"/>
                  </a:lnTo>
                  <a:lnTo>
                    <a:pt x="4586631" y="73152"/>
                  </a:lnTo>
                  <a:lnTo>
                    <a:pt x="4528109" y="29261"/>
                  </a:lnTo>
                  <a:lnTo>
                    <a:pt x="4359859" y="0"/>
                  </a:lnTo>
                  <a:lnTo>
                    <a:pt x="4155034" y="102413"/>
                  </a:lnTo>
                  <a:lnTo>
                    <a:pt x="3694176" y="277978"/>
                  </a:lnTo>
                  <a:lnTo>
                    <a:pt x="2838298" y="519379"/>
                  </a:lnTo>
                  <a:lnTo>
                    <a:pt x="1755648" y="504749"/>
                  </a:lnTo>
                  <a:lnTo>
                    <a:pt x="1675181" y="1243584"/>
                  </a:lnTo>
                  <a:lnTo>
                    <a:pt x="863194" y="1770279"/>
                  </a:lnTo>
                  <a:lnTo>
                    <a:pt x="1031443" y="2004365"/>
                  </a:lnTo>
                  <a:lnTo>
                    <a:pt x="958291" y="2450592"/>
                  </a:lnTo>
                  <a:lnTo>
                    <a:pt x="899770" y="2516429"/>
                  </a:lnTo>
                  <a:lnTo>
                    <a:pt x="702259" y="2370125"/>
                  </a:lnTo>
                  <a:lnTo>
                    <a:pt x="512064" y="2333549"/>
                  </a:lnTo>
                  <a:lnTo>
                    <a:pt x="0" y="2275028"/>
                  </a:lnTo>
                </a:path>
              </a:pathLst>
            </a:custGeom>
            <a:noFill/>
            <a:ln w="38100">
              <a:solidFill>
                <a:schemeClr val="accent1">
                  <a:lumMod val="75000"/>
                </a:schemeClr>
              </a:solidFill>
              <a:prstDash val="sysDash"/>
              <a:tailEnd type="arrow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Vrije vorm 19"/>
            <p:cNvSpPr/>
            <p:nvPr/>
          </p:nvSpPr>
          <p:spPr>
            <a:xfrm>
              <a:off x="7824388" y="2133142"/>
              <a:ext cx="738835" cy="555955"/>
            </a:xfrm>
            <a:custGeom>
              <a:avLst/>
              <a:gdLst>
                <a:gd name="connsiteX0" fmla="*/ 0 w 738835"/>
                <a:gd name="connsiteY0" fmla="*/ 0 h 555955"/>
                <a:gd name="connsiteX1" fmla="*/ 738835 w 738835"/>
                <a:gd name="connsiteY1" fmla="*/ 555955 h 555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8835" h="555955">
                  <a:moveTo>
                    <a:pt x="0" y="0"/>
                  </a:moveTo>
                  <a:lnTo>
                    <a:pt x="738835" y="555955"/>
                  </a:lnTo>
                </a:path>
              </a:pathLst>
            </a:custGeom>
            <a:noFill/>
            <a:ln w="38100">
              <a:solidFill>
                <a:schemeClr val="tx1"/>
              </a:solidFill>
              <a:prstDash val="sysDash"/>
              <a:tailEnd type="arrow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Vrije vorm 20"/>
            <p:cNvSpPr/>
            <p:nvPr/>
          </p:nvSpPr>
          <p:spPr>
            <a:xfrm flipV="1">
              <a:off x="8090201" y="1691498"/>
              <a:ext cx="473022" cy="594043"/>
            </a:xfrm>
            <a:custGeom>
              <a:avLst/>
              <a:gdLst>
                <a:gd name="connsiteX0" fmla="*/ 0 w 738835"/>
                <a:gd name="connsiteY0" fmla="*/ 0 h 555955"/>
                <a:gd name="connsiteX1" fmla="*/ 738835 w 738835"/>
                <a:gd name="connsiteY1" fmla="*/ 555955 h 555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8835" h="555955">
                  <a:moveTo>
                    <a:pt x="0" y="0"/>
                  </a:moveTo>
                  <a:lnTo>
                    <a:pt x="738835" y="555955"/>
                  </a:lnTo>
                </a:path>
              </a:pathLst>
            </a:custGeom>
            <a:noFill/>
            <a:ln w="38100">
              <a:solidFill>
                <a:schemeClr val="tx1"/>
              </a:solidFill>
              <a:prstDash val="sysDash"/>
              <a:tailEnd type="arrow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Ovaal 21"/>
            <p:cNvSpPr/>
            <p:nvPr/>
          </p:nvSpPr>
          <p:spPr>
            <a:xfrm>
              <a:off x="7935211" y="2177032"/>
              <a:ext cx="258594" cy="261785"/>
            </a:xfrm>
            <a:prstGeom prst="ellipse">
              <a:avLst/>
            </a:prstGeom>
            <a:solidFill>
              <a:srgbClr val="FF0000">
                <a:alpha val="44000"/>
              </a:srgbClr>
            </a:solidFill>
            <a:ln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dirty="0" smtClean="0">
                  <a:solidFill>
                    <a:schemeClr val="bg1"/>
                  </a:solidFill>
                </a:rPr>
                <a:t>1</a:t>
              </a:r>
              <a:endParaRPr lang="nl-NL" dirty="0">
                <a:solidFill>
                  <a:schemeClr val="bg1"/>
                </a:solidFill>
              </a:endParaRPr>
            </a:p>
          </p:txBody>
        </p:sp>
        <p:sp>
          <p:nvSpPr>
            <p:cNvPr id="23" name="Ovaal 22"/>
            <p:cNvSpPr/>
            <p:nvPr/>
          </p:nvSpPr>
          <p:spPr>
            <a:xfrm>
              <a:off x="7555978" y="1906104"/>
              <a:ext cx="258594" cy="261785"/>
            </a:xfrm>
            <a:prstGeom prst="ellipse">
              <a:avLst/>
            </a:prstGeom>
            <a:solidFill>
              <a:srgbClr val="FF0000">
                <a:alpha val="44000"/>
              </a:srgbClr>
            </a:solidFill>
            <a:ln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dirty="0" smtClean="0"/>
                <a:t>2</a:t>
              </a:r>
              <a:endParaRPr lang="nl-NL" dirty="0"/>
            </a:p>
          </p:txBody>
        </p:sp>
        <p:sp>
          <p:nvSpPr>
            <p:cNvPr id="24" name="Ovaal 23"/>
            <p:cNvSpPr/>
            <p:nvPr/>
          </p:nvSpPr>
          <p:spPr>
            <a:xfrm>
              <a:off x="6866065" y="736720"/>
              <a:ext cx="258594" cy="261785"/>
            </a:xfrm>
            <a:prstGeom prst="ellipse">
              <a:avLst/>
            </a:prstGeom>
            <a:solidFill>
              <a:srgbClr val="FF0000">
                <a:alpha val="44000"/>
              </a:srgbClr>
            </a:solidFill>
            <a:ln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dirty="0" smtClean="0"/>
                <a:t>3</a:t>
              </a:r>
              <a:endParaRPr lang="nl-NL" dirty="0"/>
            </a:p>
          </p:txBody>
        </p:sp>
        <p:sp>
          <p:nvSpPr>
            <p:cNvPr id="25" name="Ovaal 24"/>
            <p:cNvSpPr/>
            <p:nvPr/>
          </p:nvSpPr>
          <p:spPr>
            <a:xfrm>
              <a:off x="6418814" y="1619492"/>
              <a:ext cx="231227" cy="255714"/>
            </a:xfrm>
            <a:prstGeom prst="ellipse">
              <a:avLst/>
            </a:prstGeom>
            <a:solidFill>
              <a:srgbClr val="FF0000">
                <a:alpha val="44000"/>
              </a:srgbClr>
            </a:solidFill>
            <a:ln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dirty="0" smtClean="0"/>
                <a:t>5</a:t>
              </a:r>
              <a:endParaRPr lang="nl-NL" dirty="0"/>
            </a:p>
          </p:txBody>
        </p:sp>
        <p:sp>
          <p:nvSpPr>
            <p:cNvPr id="26" name="Ovaal 25"/>
            <p:cNvSpPr/>
            <p:nvPr/>
          </p:nvSpPr>
          <p:spPr>
            <a:xfrm>
              <a:off x="5425905" y="2377090"/>
              <a:ext cx="231227" cy="255714"/>
            </a:xfrm>
            <a:prstGeom prst="ellipse">
              <a:avLst/>
            </a:prstGeom>
            <a:solidFill>
              <a:srgbClr val="FF0000">
                <a:alpha val="44000"/>
              </a:srgbClr>
            </a:solidFill>
            <a:ln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dirty="0" smtClean="0"/>
                <a:t>6</a:t>
              </a:r>
              <a:endParaRPr lang="nl-NL" dirty="0"/>
            </a:p>
          </p:txBody>
        </p:sp>
        <p:sp>
          <p:nvSpPr>
            <p:cNvPr id="27" name="Ovaal 26"/>
            <p:cNvSpPr/>
            <p:nvPr/>
          </p:nvSpPr>
          <p:spPr>
            <a:xfrm>
              <a:off x="5569921" y="3309475"/>
              <a:ext cx="231227" cy="255714"/>
            </a:xfrm>
            <a:prstGeom prst="ellipse">
              <a:avLst/>
            </a:prstGeom>
            <a:solidFill>
              <a:srgbClr val="FF0000">
                <a:alpha val="44000"/>
              </a:srgbClr>
            </a:solidFill>
            <a:ln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dirty="0" smtClean="0"/>
                <a:t>7</a:t>
              </a:r>
              <a:endParaRPr lang="nl-NL" dirty="0"/>
            </a:p>
          </p:txBody>
        </p:sp>
        <p:sp>
          <p:nvSpPr>
            <p:cNvPr id="28" name="Ovaal 27"/>
            <p:cNvSpPr/>
            <p:nvPr/>
          </p:nvSpPr>
          <p:spPr>
            <a:xfrm>
              <a:off x="6329783" y="971419"/>
              <a:ext cx="231227" cy="255714"/>
            </a:xfrm>
            <a:prstGeom prst="ellipse">
              <a:avLst/>
            </a:prstGeom>
            <a:solidFill>
              <a:srgbClr val="FF0000">
                <a:alpha val="44000"/>
              </a:srgbClr>
            </a:solidFill>
            <a:ln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dirty="0" smtClean="0"/>
                <a:t>4</a:t>
              </a:r>
              <a:endParaRPr lang="nl-NL" dirty="0"/>
            </a:p>
          </p:txBody>
        </p:sp>
        <p:sp>
          <p:nvSpPr>
            <p:cNvPr id="29" name="Ovaal 20"/>
            <p:cNvSpPr/>
            <p:nvPr/>
          </p:nvSpPr>
          <p:spPr>
            <a:xfrm>
              <a:off x="5249505" y="531070"/>
              <a:ext cx="3131859" cy="3187730"/>
            </a:xfrm>
            <a:custGeom>
              <a:avLst/>
              <a:gdLst>
                <a:gd name="connsiteX0" fmla="*/ 0 w 3888432"/>
                <a:gd name="connsiteY0" fmla="*/ 1707629 h 3415258"/>
                <a:gd name="connsiteX1" fmla="*/ 1944216 w 3888432"/>
                <a:gd name="connsiteY1" fmla="*/ 0 h 3415258"/>
                <a:gd name="connsiteX2" fmla="*/ 3888432 w 3888432"/>
                <a:gd name="connsiteY2" fmla="*/ 1707629 h 3415258"/>
                <a:gd name="connsiteX3" fmla="*/ 1944216 w 3888432"/>
                <a:gd name="connsiteY3" fmla="*/ 3415258 h 3415258"/>
                <a:gd name="connsiteX4" fmla="*/ 0 w 3888432"/>
                <a:gd name="connsiteY4" fmla="*/ 1707629 h 3415258"/>
                <a:gd name="connsiteX0" fmla="*/ 24725 w 3913157"/>
                <a:gd name="connsiteY0" fmla="*/ 1707629 h 3119983"/>
                <a:gd name="connsiteX1" fmla="*/ 1968941 w 3913157"/>
                <a:gd name="connsiteY1" fmla="*/ 0 h 3119983"/>
                <a:gd name="connsiteX2" fmla="*/ 3913157 w 3913157"/>
                <a:gd name="connsiteY2" fmla="*/ 1707629 h 3119983"/>
                <a:gd name="connsiteX3" fmla="*/ 1264091 w 3913157"/>
                <a:gd name="connsiteY3" fmla="*/ 3119983 h 3119983"/>
                <a:gd name="connsiteX4" fmla="*/ 24725 w 3913157"/>
                <a:gd name="connsiteY4" fmla="*/ 1707629 h 3119983"/>
                <a:gd name="connsiteX0" fmla="*/ 13946 w 3826178"/>
                <a:gd name="connsiteY0" fmla="*/ 2227951 h 3136233"/>
                <a:gd name="connsiteX1" fmla="*/ 1881962 w 3826178"/>
                <a:gd name="connsiteY1" fmla="*/ 5972 h 3136233"/>
                <a:gd name="connsiteX2" fmla="*/ 3826178 w 3826178"/>
                <a:gd name="connsiteY2" fmla="*/ 1713601 h 3136233"/>
                <a:gd name="connsiteX3" fmla="*/ 1177112 w 3826178"/>
                <a:gd name="connsiteY3" fmla="*/ 3125955 h 3136233"/>
                <a:gd name="connsiteX4" fmla="*/ 13946 w 3826178"/>
                <a:gd name="connsiteY4" fmla="*/ 2227951 h 3136233"/>
                <a:gd name="connsiteX0" fmla="*/ 5349 w 3817581"/>
                <a:gd name="connsiteY0" fmla="*/ 2199564 h 3107760"/>
                <a:gd name="connsiteX1" fmla="*/ 1578090 w 3817581"/>
                <a:gd name="connsiteY1" fmla="*/ 6160 h 3107760"/>
                <a:gd name="connsiteX2" fmla="*/ 3817581 w 3817581"/>
                <a:gd name="connsiteY2" fmla="*/ 1685214 h 3107760"/>
                <a:gd name="connsiteX3" fmla="*/ 1168515 w 3817581"/>
                <a:gd name="connsiteY3" fmla="*/ 3097568 h 3107760"/>
                <a:gd name="connsiteX4" fmla="*/ 5349 w 3817581"/>
                <a:gd name="connsiteY4" fmla="*/ 2199564 h 3107760"/>
                <a:gd name="connsiteX0" fmla="*/ 5349 w 3852557"/>
                <a:gd name="connsiteY0" fmla="*/ 2283629 h 3191825"/>
                <a:gd name="connsiteX1" fmla="*/ 1578090 w 3852557"/>
                <a:gd name="connsiteY1" fmla="*/ 90225 h 3191825"/>
                <a:gd name="connsiteX2" fmla="*/ 2720743 w 3852557"/>
                <a:gd name="connsiteY2" fmla="*/ 552733 h 3191825"/>
                <a:gd name="connsiteX3" fmla="*/ 3817581 w 3852557"/>
                <a:gd name="connsiteY3" fmla="*/ 1769279 h 3191825"/>
                <a:gd name="connsiteX4" fmla="*/ 1168515 w 3852557"/>
                <a:gd name="connsiteY4" fmla="*/ 3181633 h 3191825"/>
                <a:gd name="connsiteX5" fmla="*/ 5349 w 3852557"/>
                <a:gd name="connsiteY5" fmla="*/ 2283629 h 3191825"/>
                <a:gd name="connsiteX0" fmla="*/ 4602 w 3239875"/>
                <a:gd name="connsiteY0" fmla="*/ 2283629 h 3183505"/>
                <a:gd name="connsiteX1" fmla="*/ 1577343 w 3239875"/>
                <a:gd name="connsiteY1" fmla="*/ 90225 h 3183505"/>
                <a:gd name="connsiteX2" fmla="*/ 2719996 w 3239875"/>
                <a:gd name="connsiteY2" fmla="*/ 552733 h 3183505"/>
                <a:gd name="connsiteX3" fmla="*/ 3159609 w 3239875"/>
                <a:gd name="connsiteY3" fmla="*/ 2083604 h 3183505"/>
                <a:gd name="connsiteX4" fmla="*/ 1167768 w 3239875"/>
                <a:gd name="connsiteY4" fmla="*/ 3181633 h 3183505"/>
                <a:gd name="connsiteX5" fmla="*/ 4602 w 3239875"/>
                <a:gd name="connsiteY5" fmla="*/ 2283629 h 3183505"/>
                <a:gd name="connsiteX0" fmla="*/ 2090 w 3237363"/>
                <a:gd name="connsiteY0" fmla="*/ 2195996 h 3095520"/>
                <a:gd name="connsiteX1" fmla="*/ 898209 w 3237363"/>
                <a:gd name="connsiteY1" fmla="*/ 636551 h 3095520"/>
                <a:gd name="connsiteX2" fmla="*/ 1574831 w 3237363"/>
                <a:gd name="connsiteY2" fmla="*/ 2592 h 3095520"/>
                <a:gd name="connsiteX3" fmla="*/ 2717484 w 3237363"/>
                <a:gd name="connsiteY3" fmla="*/ 465100 h 3095520"/>
                <a:gd name="connsiteX4" fmla="*/ 3157097 w 3237363"/>
                <a:gd name="connsiteY4" fmla="*/ 1995971 h 3095520"/>
                <a:gd name="connsiteX5" fmla="*/ 1165256 w 3237363"/>
                <a:gd name="connsiteY5" fmla="*/ 3094000 h 3095520"/>
                <a:gd name="connsiteX6" fmla="*/ 2090 w 3237363"/>
                <a:gd name="connsiteY6" fmla="*/ 2195996 h 3095520"/>
                <a:gd name="connsiteX0" fmla="*/ 2090 w 3215143"/>
                <a:gd name="connsiteY0" fmla="*/ 2225181 h 3124705"/>
                <a:gd name="connsiteX1" fmla="*/ 898209 w 3215143"/>
                <a:gd name="connsiteY1" fmla="*/ 665736 h 3124705"/>
                <a:gd name="connsiteX2" fmla="*/ 1574831 w 3215143"/>
                <a:gd name="connsiteY2" fmla="*/ 31777 h 3124705"/>
                <a:gd name="connsiteX3" fmla="*/ 2517459 w 3215143"/>
                <a:gd name="connsiteY3" fmla="*/ 265685 h 3124705"/>
                <a:gd name="connsiteX4" fmla="*/ 3157097 w 3215143"/>
                <a:gd name="connsiteY4" fmla="*/ 2025156 h 3124705"/>
                <a:gd name="connsiteX5" fmla="*/ 1165256 w 3215143"/>
                <a:gd name="connsiteY5" fmla="*/ 3123185 h 3124705"/>
                <a:gd name="connsiteX6" fmla="*/ 2090 w 3215143"/>
                <a:gd name="connsiteY6" fmla="*/ 2225181 h 3124705"/>
                <a:gd name="connsiteX0" fmla="*/ 1938 w 3214991"/>
                <a:gd name="connsiteY0" fmla="*/ 2225181 h 2913278"/>
                <a:gd name="connsiteX1" fmla="*/ 898057 w 3214991"/>
                <a:gd name="connsiteY1" fmla="*/ 665736 h 2913278"/>
                <a:gd name="connsiteX2" fmla="*/ 1574679 w 3214991"/>
                <a:gd name="connsiteY2" fmla="*/ 31777 h 2913278"/>
                <a:gd name="connsiteX3" fmla="*/ 2517307 w 3214991"/>
                <a:gd name="connsiteY3" fmla="*/ 265685 h 2913278"/>
                <a:gd name="connsiteX4" fmla="*/ 3156945 w 3214991"/>
                <a:gd name="connsiteY4" fmla="*/ 2025156 h 2913278"/>
                <a:gd name="connsiteX5" fmla="*/ 740823 w 3214991"/>
                <a:gd name="connsiteY5" fmla="*/ 2911044 h 2913278"/>
                <a:gd name="connsiteX6" fmla="*/ 1938 w 3214991"/>
                <a:gd name="connsiteY6" fmla="*/ 2225181 h 2913278"/>
                <a:gd name="connsiteX0" fmla="*/ 3843 w 3048647"/>
                <a:gd name="connsiteY0" fmla="*/ 2064246 h 2911109"/>
                <a:gd name="connsiteX1" fmla="*/ 731713 w 3048647"/>
                <a:gd name="connsiteY1" fmla="*/ 665736 h 2911109"/>
                <a:gd name="connsiteX2" fmla="*/ 1408335 w 3048647"/>
                <a:gd name="connsiteY2" fmla="*/ 31777 h 2911109"/>
                <a:gd name="connsiteX3" fmla="*/ 2350963 w 3048647"/>
                <a:gd name="connsiteY3" fmla="*/ 265685 h 2911109"/>
                <a:gd name="connsiteX4" fmla="*/ 2990601 w 3048647"/>
                <a:gd name="connsiteY4" fmla="*/ 2025156 h 2911109"/>
                <a:gd name="connsiteX5" fmla="*/ 574479 w 3048647"/>
                <a:gd name="connsiteY5" fmla="*/ 2911044 h 2911109"/>
                <a:gd name="connsiteX6" fmla="*/ 3843 w 3048647"/>
                <a:gd name="connsiteY6" fmla="*/ 2064246 h 2911109"/>
                <a:gd name="connsiteX0" fmla="*/ 1263 w 3027556"/>
                <a:gd name="connsiteY0" fmla="*/ 2064246 h 2936873"/>
                <a:gd name="connsiteX1" fmla="*/ 729133 w 3027556"/>
                <a:gd name="connsiteY1" fmla="*/ 665736 h 2936873"/>
                <a:gd name="connsiteX2" fmla="*/ 1405755 w 3027556"/>
                <a:gd name="connsiteY2" fmla="*/ 31777 h 2936873"/>
                <a:gd name="connsiteX3" fmla="*/ 2348383 w 3027556"/>
                <a:gd name="connsiteY3" fmla="*/ 265685 h 2936873"/>
                <a:gd name="connsiteX4" fmla="*/ 2988021 w 3027556"/>
                <a:gd name="connsiteY4" fmla="*/ 2025156 h 2936873"/>
                <a:gd name="connsiteX5" fmla="*/ 1253808 w 3027556"/>
                <a:gd name="connsiteY5" fmla="*/ 2656435 h 2936873"/>
                <a:gd name="connsiteX6" fmla="*/ 571899 w 3027556"/>
                <a:gd name="connsiteY6" fmla="*/ 2911044 h 2936873"/>
                <a:gd name="connsiteX7" fmla="*/ 1263 w 3027556"/>
                <a:gd name="connsiteY7" fmla="*/ 2064246 h 2936873"/>
                <a:gd name="connsiteX0" fmla="*/ 1263 w 2988311"/>
                <a:gd name="connsiteY0" fmla="*/ 2064246 h 2932409"/>
                <a:gd name="connsiteX1" fmla="*/ 729133 w 2988311"/>
                <a:gd name="connsiteY1" fmla="*/ 665736 h 2932409"/>
                <a:gd name="connsiteX2" fmla="*/ 1405755 w 2988311"/>
                <a:gd name="connsiteY2" fmla="*/ 31777 h 2932409"/>
                <a:gd name="connsiteX3" fmla="*/ 2348383 w 2988311"/>
                <a:gd name="connsiteY3" fmla="*/ 265685 h 2932409"/>
                <a:gd name="connsiteX4" fmla="*/ 2988021 w 2988311"/>
                <a:gd name="connsiteY4" fmla="*/ 2025156 h 2932409"/>
                <a:gd name="connsiteX5" fmla="*/ 2424240 w 2988311"/>
                <a:gd name="connsiteY5" fmla="*/ 1705459 h 2932409"/>
                <a:gd name="connsiteX6" fmla="*/ 1253808 w 2988311"/>
                <a:gd name="connsiteY6" fmla="*/ 2656435 h 2932409"/>
                <a:gd name="connsiteX7" fmla="*/ 571899 w 2988311"/>
                <a:gd name="connsiteY7" fmla="*/ 2911044 h 2932409"/>
                <a:gd name="connsiteX8" fmla="*/ 1263 w 2988311"/>
                <a:gd name="connsiteY8" fmla="*/ 2064246 h 2932409"/>
                <a:gd name="connsiteX0" fmla="*/ 1186 w 2988234"/>
                <a:gd name="connsiteY0" fmla="*/ 2064246 h 2963907"/>
                <a:gd name="connsiteX1" fmla="*/ 729056 w 2988234"/>
                <a:gd name="connsiteY1" fmla="*/ 665736 h 2963907"/>
                <a:gd name="connsiteX2" fmla="*/ 1405678 w 2988234"/>
                <a:gd name="connsiteY2" fmla="*/ 31777 h 2963907"/>
                <a:gd name="connsiteX3" fmla="*/ 2348306 w 2988234"/>
                <a:gd name="connsiteY3" fmla="*/ 265685 h 2963907"/>
                <a:gd name="connsiteX4" fmla="*/ 2987944 w 2988234"/>
                <a:gd name="connsiteY4" fmla="*/ 2025156 h 2963907"/>
                <a:gd name="connsiteX5" fmla="*/ 2424163 w 2988234"/>
                <a:gd name="connsiteY5" fmla="*/ 1705459 h 2963907"/>
                <a:gd name="connsiteX6" fmla="*/ 1092796 w 2988234"/>
                <a:gd name="connsiteY6" fmla="*/ 2824685 h 2963907"/>
                <a:gd name="connsiteX7" fmla="*/ 571822 w 2988234"/>
                <a:gd name="connsiteY7" fmla="*/ 2911044 h 2963907"/>
                <a:gd name="connsiteX8" fmla="*/ 1186 w 2988234"/>
                <a:gd name="connsiteY8" fmla="*/ 2064246 h 2963907"/>
                <a:gd name="connsiteX0" fmla="*/ 1186 w 2988234"/>
                <a:gd name="connsiteY0" fmla="*/ 2064246 h 2963907"/>
                <a:gd name="connsiteX1" fmla="*/ 729056 w 2988234"/>
                <a:gd name="connsiteY1" fmla="*/ 665736 h 2963907"/>
                <a:gd name="connsiteX2" fmla="*/ 1405678 w 2988234"/>
                <a:gd name="connsiteY2" fmla="*/ 31777 h 2963907"/>
                <a:gd name="connsiteX3" fmla="*/ 2348306 w 2988234"/>
                <a:gd name="connsiteY3" fmla="*/ 265685 h 2963907"/>
                <a:gd name="connsiteX4" fmla="*/ 2987944 w 2988234"/>
                <a:gd name="connsiteY4" fmla="*/ 2025156 h 2963907"/>
                <a:gd name="connsiteX5" fmla="*/ 2424163 w 2988234"/>
                <a:gd name="connsiteY5" fmla="*/ 1705459 h 2963907"/>
                <a:gd name="connsiteX6" fmla="*/ 1092796 w 2988234"/>
                <a:gd name="connsiteY6" fmla="*/ 2824685 h 2963907"/>
                <a:gd name="connsiteX7" fmla="*/ 571822 w 2988234"/>
                <a:gd name="connsiteY7" fmla="*/ 2911044 h 2963907"/>
                <a:gd name="connsiteX8" fmla="*/ 1186 w 2988234"/>
                <a:gd name="connsiteY8" fmla="*/ 2064246 h 2963907"/>
                <a:gd name="connsiteX0" fmla="*/ 1186 w 2988234"/>
                <a:gd name="connsiteY0" fmla="*/ 2064246 h 2976725"/>
                <a:gd name="connsiteX1" fmla="*/ 729056 w 2988234"/>
                <a:gd name="connsiteY1" fmla="*/ 665736 h 2976725"/>
                <a:gd name="connsiteX2" fmla="*/ 1405678 w 2988234"/>
                <a:gd name="connsiteY2" fmla="*/ 31777 h 2976725"/>
                <a:gd name="connsiteX3" fmla="*/ 2348306 w 2988234"/>
                <a:gd name="connsiteY3" fmla="*/ 265685 h 2976725"/>
                <a:gd name="connsiteX4" fmla="*/ 2987944 w 2988234"/>
                <a:gd name="connsiteY4" fmla="*/ 2025156 h 2976725"/>
                <a:gd name="connsiteX5" fmla="*/ 2424163 w 2988234"/>
                <a:gd name="connsiteY5" fmla="*/ 1705459 h 2976725"/>
                <a:gd name="connsiteX6" fmla="*/ 1092796 w 2988234"/>
                <a:gd name="connsiteY6" fmla="*/ 2824685 h 2976725"/>
                <a:gd name="connsiteX7" fmla="*/ 571822 w 2988234"/>
                <a:gd name="connsiteY7" fmla="*/ 2911044 h 2976725"/>
                <a:gd name="connsiteX8" fmla="*/ 1186 w 2988234"/>
                <a:gd name="connsiteY8" fmla="*/ 2064246 h 2976725"/>
                <a:gd name="connsiteX0" fmla="*/ 1186 w 3075903"/>
                <a:gd name="connsiteY0" fmla="*/ 2066577 h 2979056"/>
                <a:gd name="connsiteX1" fmla="*/ 729056 w 3075903"/>
                <a:gd name="connsiteY1" fmla="*/ 668067 h 2979056"/>
                <a:gd name="connsiteX2" fmla="*/ 1405678 w 3075903"/>
                <a:gd name="connsiteY2" fmla="*/ 34108 h 2979056"/>
                <a:gd name="connsiteX3" fmla="*/ 2348306 w 3075903"/>
                <a:gd name="connsiteY3" fmla="*/ 268016 h 2979056"/>
                <a:gd name="connsiteX4" fmla="*/ 3075726 w 3075903"/>
                <a:gd name="connsiteY4" fmla="*/ 1786086 h 2979056"/>
                <a:gd name="connsiteX5" fmla="*/ 2424163 w 3075903"/>
                <a:gd name="connsiteY5" fmla="*/ 1707790 h 2979056"/>
                <a:gd name="connsiteX6" fmla="*/ 1092796 w 3075903"/>
                <a:gd name="connsiteY6" fmla="*/ 2827016 h 2979056"/>
                <a:gd name="connsiteX7" fmla="*/ 571822 w 3075903"/>
                <a:gd name="connsiteY7" fmla="*/ 2913375 h 2979056"/>
                <a:gd name="connsiteX8" fmla="*/ 1186 w 3075903"/>
                <a:gd name="connsiteY8" fmla="*/ 2066577 h 2979056"/>
                <a:gd name="connsiteX0" fmla="*/ 1186 w 3075846"/>
                <a:gd name="connsiteY0" fmla="*/ 2084795 h 2997274"/>
                <a:gd name="connsiteX1" fmla="*/ 729056 w 3075846"/>
                <a:gd name="connsiteY1" fmla="*/ 686285 h 2997274"/>
                <a:gd name="connsiteX2" fmla="*/ 1405678 w 3075846"/>
                <a:gd name="connsiteY2" fmla="*/ 52326 h 2997274"/>
                <a:gd name="connsiteX3" fmla="*/ 2128850 w 3075846"/>
                <a:gd name="connsiteY3" fmla="*/ 235028 h 2997274"/>
                <a:gd name="connsiteX4" fmla="*/ 3075726 w 3075846"/>
                <a:gd name="connsiteY4" fmla="*/ 1804304 h 2997274"/>
                <a:gd name="connsiteX5" fmla="*/ 2424163 w 3075846"/>
                <a:gd name="connsiteY5" fmla="*/ 1726008 h 2997274"/>
                <a:gd name="connsiteX6" fmla="*/ 1092796 w 3075846"/>
                <a:gd name="connsiteY6" fmla="*/ 2845234 h 2997274"/>
                <a:gd name="connsiteX7" fmla="*/ 571822 w 3075846"/>
                <a:gd name="connsiteY7" fmla="*/ 2931593 h 2997274"/>
                <a:gd name="connsiteX8" fmla="*/ 1186 w 3075846"/>
                <a:gd name="connsiteY8" fmla="*/ 2084795 h 2997274"/>
                <a:gd name="connsiteX0" fmla="*/ 1186 w 3085188"/>
                <a:gd name="connsiteY0" fmla="*/ 2065791 h 2978270"/>
                <a:gd name="connsiteX1" fmla="*/ 729056 w 3085188"/>
                <a:gd name="connsiteY1" fmla="*/ 667281 h 2978270"/>
                <a:gd name="connsiteX2" fmla="*/ 1405678 w 3085188"/>
                <a:gd name="connsiteY2" fmla="*/ 33322 h 2978270"/>
                <a:gd name="connsiteX3" fmla="*/ 2128850 w 3085188"/>
                <a:gd name="connsiteY3" fmla="*/ 216024 h 2978270"/>
                <a:gd name="connsiteX4" fmla="*/ 2731401 w 3085188"/>
                <a:gd name="connsiteY4" fmla="*/ 1290038 h 2978270"/>
                <a:gd name="connsiteX5" fmla="*/ 3075726 w 3085188"/>
                <a:gd name="connsiteY5" fmla="*/ 1785300 h 2978270"/>
                <a:gd name="connsiteX6" fmla="*/ 2424163 w 3085188"/>
                <a:gd name="connsiteY6" fmla="*/ 1707004 h 2978270"/>
                <a:gd name="connsiteX7" fmla="*/ 1092796 w 3085188"/>
                <a:gd name="connsiteY7" fmla="*/ 2826230 h 2978270"/>
                <a:gd name="connsiteX8" fmla="*/ 571822 w 3085188"/>
                <a:gd name="connsiteY8" fmla="*/ 2912589 h 2978270"/>
                <a:gd name="connsiteX9" fmla="*/ 1186 w 3085188"/>
                <a:gd name="connsiteY9" fmla="*/ 2065791 h 2978270"/>
                <a:gd name="connsiteX0" fmla="*/ 1186 w 3087992"/>
                <a:gd name="connsiteY0" fmla="*/ 2065791 h 2978270"/>
                <a:gd name="connsiteX1" fmla="*/ 729056 w 3087992"/>
                <a:gd name="connsiteY1" fmla="*/ 667281 h 2978270"/>
                <a:gd name="connsiteX2" fmla="*/ 1405678 w 3087992"/>
                <a:gd name="connsiteY2" fmla="*/ 33322 h 2978270"/>
                <a:gd name="connsiteX3" fmla="*/ 2128850 w 3087992"/>
                <a:gd name="connsiteY3" fmla="*/ 216024 h 2978270"/>
                <a:gd name="connsiteX4" fmla="*/ 2731401 w 3087992"/>
                <a:gd name="connsiteY4" fmla="*/ 1290038 h 2978270"/>
                <a:gd name="connsiteX5" fmla="*/ 3075726 w 3087992"/>
                <a:gd name="connsiteY5" fmla="*/ 1785300 h 2978270"/>
                <a:gd name="connsiteX6" fmla="*/ 2424163 w 3087992"/>
                <a:gd name="connsiteY6" fmla="*/ 1707004 h 2978270"/>
                <a:gd name="connsiteX7" fmla="*/ 1092796 w 3087992"/>
                <a:gd name="connsiteY7" fmla="*/ 2826230 h 2978270"/>
                <a:gd name="connsiteX8" fmla="*/ 571822 w 3087992"/>
                <a:gd name="connsiteY8" fmla="*/ 2912589 h 2978270"/>
                <a:gd name="connsiteX9" fmla="*/ 1186 w 3087992"/>
                <a:gd name="connsiteY9" fmla="*/ 2065791 h 2978270"/>
                <a:gd name="connsiteX0" fmla="*/ 1186 w 3087992"/>
                <a:gd name="connsiteY0" fmla="*/ 2244414 h 3156893"/>
                <a:gd name="connsiteX1" fmla="*/ 729056 w 3087992"/>
                <a:gd name="connsiteY1" fmla="*/ 845904 h 3156893"/>
                <a:gd name="connsiteX2" fmla="*/ 1405678 w 3087992"/>
                <a:gd name="connsiteY2" fmla="*/ 211945 h 3156893"/>
                <a:gd name="connsiteX3" fmla="*/ 1582915 w 3087992"/>
                <a:gd name="connsiteY3" fmla="*/ 5621 h 3156893"/>
                <a:gd name="connsiteX4" fmla="*/ 2128850 w 3087992"/>
                <a:gd name="connsiteY4" fmla="*/ 394647 h 3156893"/>
                <a:gd name="connsiteX5" fmla="*/ 2731401 w 3087992"/>
                <a:gd name="connsiteY5" fmla="*/ 1468661 h 3156893"/>
                <a:gd name="connsiteX6" fmla="*/ 3075726 w 3087992"/>
                <a:gd name="connsiteY6" fmla="*/ 1963923 h 3156893"/>
                <a:gd name="connsiteX7" fmla="*/ 2424163 w 3087992"/>
                <a:gd name="connsiteY7" fmla="*/ 1885627 h 3156893"/>
                <a:gd name="connsiteX8" fmla="*/ 1092796 w 3087992"/>
                <a:gd name="connsiteY8" fmla="*/ 3004853 h 3156893"/>
                <a:gd name="connsiteX9" fmla="*/ 571822 w 3087992"/>
                <a:gd name="connsiteY9" fmla="*/ 3091212 h 3156893"/>
                <a:gd name="connsiteX10" fmla="*/ 1186 w 3087992"/>
                <a:gd name="connsiteY10" fmla="*/ 2244414 h 3156893"/>
                <a:gd name="connsiteX0" fmla="*/ 1186 w 3087992"/>
                <a:gd name="connsiteY0" fmla="*/ 2244117 h 3156596"/>
                <a:gd name="connsiteX1" fmla="*/ 729056 w 3087992"/>
                <a:gd name="connsiteY1" fmla="*/ 845607 h 3156596"/>
                <a:gd name="connsiteX2" fmla="*/ 1464199 w 3087992"/>
                <a:gd name="connsiteY2" fmla="*/ 218963 h 3156596"/>
                <a:gd name="connsiteX3" fmla="*/ 1582915 w 3087992"/>
                <a:gd name="connsiteY3" fmla="*/ 5324 h 3156596"/>
                <a:gd name="connsiteX4" fmla="*/ 2128850 w 3087992"/>
                <a:gd name="connsiteY4" fmla="*/ 394350 h 3156596"/>
                <a:gd name="connsiteX5" fmla="*/ 2731401 w 3087992"/>
                <a:gd name="connsiteY5" fmla="*/ 1468364 h 3156596"/>
                <a:gd name="connsiteX6" fmla="*/ 3075726 w 3087992"/>
                <a:gd name="connsiteY6" fmla="*/ 1963626 h 3156596"/>
                <a:gd name="connsiteX7" fmla="*/ 2424163 w 3087992"/>
                <a:gd name="connsiteY7" fmla="*/ 1885330 h 3156596"/>
                <a:gd name="connsiteX8" fmla="*/ 1092796 w 3087992"/>
                <a:gd name="connsiteY8" fmla="*/ 3004556 h 3156596"/>
                <a:gd name="connsiteX9" fmla="*/ 571822 w 3087992"/>
                <a:gd name="connsiteY9" fmla="*/ 3090915 h 3156596"/>
                <a:gd name="connsiteX10" fmla="*/ 1186 w 3087992"/>
                <a:gd name="connsiteY10" fmla="*/ 2244117 h 3156596"/>
                <a:gd name="connsiteX0" fmla="*/ 1186 w 3087992"/>
                <a:gd name="connsiteY0" fmla="*/ 2242324 h 3154803"/>
                <a:gd name="connsiteX1" fmla="*/ 729056 w 3087992"/>
                <a:gd name="connsiteY1" fmla="*/ 843814 h 3154803"/>
                <a:gd name="connsiteX2" fmla="*/ 1019645 w 3087992"/>
                <a:gd name="connsiteY2" fmla="*/ 420497 h 3154803"/>
                <a:gd name="connsiteX3" fmla="*/ 1464199 w 3087992"/>
                <a:gd name="connsiteY3" fmla="*/ 217170 h 3154803"/>
                <a:gd name="connsiteX4" fmla="*/ 1582915 w 3087992"/>
                <a:gd name="connsiteY4" fmla="*/ 3531 h 3154803"/>
                <a:gd name="connsiteX5" fmla="*/ 2128850 w 3087992"/>
                <a:gd name="connsiteY5" fmla="*/ 392557 h 3154803"/>
                <a:gd name="connsiteX6" fmla="*/ 2731401 w 3087992"/>
                <a:gd name="connsiteY6" fmla="*/ 1466571 h 3154803"/>
                <a:gd name="connsiteX7" fmla="*/ 3075726 w 3087992"/>
                <a:gd name="connsiteY7" fmla="*/ 1961833 h 3154803"/>
                <a:gd name="connsiteX8" fmla="*/ 2424163 w 3087992"/>
                <a:gd name="connsiteY8" fmla="*/ 1883537 h 3154803"/>
                <a:gd name="connsiteX9" fmla="*/ 1092796 w 3087992"/>
                <a:gd name="connsiteY9" fmla="*/ 3002763 h 3154803"/>
                <a:gd name="connsiteX10" fmla="*/ 571822 w 3087992"/>
                <a:gd name="connsiteY10" fmla="*/ 3089122 h 3154803"/>
                <a:gd name="connsiteX11" fmla="*/ 1186 w 3087992"/>
                <a:gd name="connsiteY11" fmla="*/ 2242324 h 3154803"/>
                <a:gd name="connsiteX0" fmla="*/ 1186 w 3087992"/>
                <a:gd name="connsiteY0" fmla="*/ 2256364 h 3168843"/>
                <a:gd name="connsiteX1" fmla="*/ 729056 w 3087992"/>
                <a:gd name="connsiteY1" fmla="*/ 857854 h 3168843"/>
                <a:gd name="connsiteX2" fmla="*/ 1019645 w 3087992"/>
                <a:gd name="connsiteY2" fmla="*/ 434537 h 3168843"/>
                <a:gd name="connsiteX3" fmla="*/ 1464199 w 3087992"/>
                <a:gd name="connsiteY3" fmla="*/ 231210 h 3168843"/>
                <a:gd name="connsiteX4" fmla="*/ 1465872 w 3087992"/>
                <a:gd name="connsiteY4" fmla="*/ 76093 h 3168843"/>
                <a:gd name="connsiteX5" fmla="*/ 1582915 w 3087992"/>
                <a:gd name="connsiteY5" fmla="*/ 17571 h 3168843"/>
                <a:gd name="connsiteX6" fmla="*/ 2128850 w 3087992"/>
                <a:gd name="connsiteY6" fmla="*/ 406597 h 3168843"/>
                <a:gd name="connsiteX7" fmla="*/ 2731401 w 3087992"/>
                <a:gd name="connsiteY7" fmla="*/ 1480611 h 3168843"/>
                <a:gd name="connsiteX8" fmla="*/ 3075726 w 3087992"/>
                <a:gd name="connsiteY8" fmla="*/ 1975873 h 3168843"/>
                <a:gd name="connsiteX9" fmla="*/ 2424163 w 3087992"/>
                <a:gd name="connsiteY9" fmla="*/ 1897577 h 3168843"/>
                <a:gd name="connsiteX10" fmla="*/ 1092796 w 3087992"/>
                <a:gd name="connsiteY10" fmla="*/ 3016803 h 3168843"/>
                <a:gd name="connsiteX11" fmla="*/ 571822 w 3087992"/>
                <a:gd name="connsiteY11" fmla="*/ 3103162 h 3168843"/>
                <a:gd name="connsiteX12" fmla="*/ 1186 w 3087992"/>
                <a:gd name="connsiteY12" fmla="*/ 2256364 h 3168843"/>
                <a:gd name="connsiteX0" fmla="*/ 7001 w 3093807"/>
                <a:gd name="connsiteY0" fmla="*/ 2256364 h 3168843"/>
                <a:gd name="connsiteX1" fmla="*/ 990903 w 3093807"/>
                <a:gd name="connsiteY1" fmla="*/ 1179722 h 3168843"/>
                <a:gd name="connsiteX2" fmla="*/ 1025460 w 3093807"/>
                <a:gd name="connsiteY2" fmla="*/ 434537 h 3168843"/>
                <a:gd name="connsiteX3" fmla="*/ 1470014 w 3093807"/>
                <a:gd name="connsiteY3" fmla="*/ 231210 h 3168843"/>
                <a:gd name="connsiteX4" fmla="*/ 1471687 w 3093807"/>
                <a:gd name="connsiteY4" fmla="*/ 76093 h 3168843"/>
                <a:gd name="connsiteX5" fmla="*/ 1588730 w 3093807"/>
                <a:gd name="connsiteY5" fmla="*/ 17571 h 3168843"/>
                <a:gd name="connsiteX6" fmla="*/ 2134665 w 3093807"/>
                <a:gd name="connsiteY6" fmla="*/ 406597 h 3168843"/>
                <a:gd name="connsiteX7" fmla="*/ 2737216 w 3093807"/>
                <a:gd name="connsiteY7" fmla="*/ 1480611 h 3168843"/>
                <a:gd name="connsiteX8" fmla="*/ 3081541 w 3093807"/>
                <a:gd name="connsiteY8" fmla="*/ 1975873 h 3168843"/>
                <a:gd name="connsiteX9" fmla="*/ 2429978 w 3093807"/>
                <a:gd name="connsiteY9" fmla="*/ 1897577 h 3168843"/>
                <a:gd name="connsiteX10" fmla="*/ 1098611 w 3093807"/>
                <a:gd name="connsiteY10" fmla="*/ 3016803 h 3168843"/>
                <a:gd name="connsiteX11" fmla="*/ 577637 w 3093807"/>
                <a:gd name="connsiteY11" fmla="*/ 3103162 h 3168843"/>
                <a:gd name="connsiteX12" fmla="*/ 7001 w 3093807"/>
                <a:gd name="connsiteY12" fmla="*/ 2256364 h 3168843"/>
                <a:gd name="connsiteX0" fmla="*/ 6759 w 3115511"/>
                <a:gd name="connsiteY0" fmla="*/ 2000332 h 3187730"/>
                <a:gd name="connsiteX1" fmla="*/ 1012607 w 3115511"/>
                <a:gd name="connsiteY1" fmla="*/ 1179722 h 3187730"/>
                <a:gd name="connsiteX2" fmla="*/ 1047164 w 3115511"/>
                <a:gd name="connsiteY2" fmla="*/ 434537 h 3187730"/>
                <a:gd name="connsiteX3" fmla="*/ 1491718 w 3115511"/>
                <a:gd name="connsiteY3" fmla="*/ 231210 h 3187730"/>
                <a:gd name="connsiteX4" fmla="*/ 1493391 w 3115511"/>
                <a:gd name="connsiteY4" fmla="*/ 76093 h 3187730"/>
                <a:gd name="connsiteX5" fmla="*/ 1610434 w 3115511"/>
                <a:gd name="connsiteY5" fmla="*/ 17571 h 3187730"/>
                <a:gd name="connsiteX6" fmla="*/ 2156369 w 3115511"/>
                <a:gd name="connsiteY6" fmla="*/ 406597 h 3187730"/>
                <a:gd name="connsiteX7" fmla="*/ 2758920 w 3115511"/>
                <a:gd name="connsiteY7" fmla="*/ 1480611 h 3187730"/>
                <a:gd name="connsiteX8" fmla="*/ 3103245 w 3115511"/>
                <a:gd name="connsiteY8" fmla="*/ 1975873 h 3187730"/>
                <a:gd name="connsiteX9" fmla="*/ 2451682 w 3115511"/>
                <a:gd name="connsiteY9" fmla="*/ 1897577 h 3187730"/>
                <a:gd name="connsiteX10" fmla="*/ 1120315 w 3115511"/>
                <a:gd name="connsiteY10" fmla="*/ 3016803 h 3187730"/>
                <a:gd name="connsiteX11" fmla="*/ 599341 w 3115511"/>
                <a:gd name="connsiteY11" fmla="*/ 3103162 h 3187730"/>
                <a:gd name="connsiteX12" fmla="*/ 6759 w 3115511"/>
                <a:gd name="connsiteY12" fmla="*/ 2000332 h 3187730"/>
                <a:gd name="connsiteX0" fmla="*/ 23107 w 3131859"/>
                <a:gd name="connsiteY0" fmla="*/ 2000332 h 3187730"/>
                <a:gd name="connsiteX1" fmla="*/ 1028955 w 3131859"/>
                <a:gd name="connsiteY1" fmla="*/ 1179722 h 3187730"/>
                <a:gd name="connsiteX2" fmla="*/ 1063512 w 3131859"/>
                <a:gd name="connsiteY2" fmla="*/ 434537 h 3187730"/>
                <a:gd name="connsiteX3" fmla="*/ 1508066 w 3131859"/>
                <a:gd name="connsiteY3" fmla="*/ 231210 h 3187730"/>
                <a:gd name="connsiteX4" fmla="*/ 1509739 w 3131859"/>
                <a:gd name="connsiteY4" fmla="*/ 76093 h 3187730"/>
                <a:gd name="connsiteX5" fmla="*/ 1626782 w 3131859"/>
                <a:gd name="connsiteY5" fmla="*/ 17571 h 3187730"/>
                <a:gd name="connsiteX6" fmla="*/ 2172717 w 3131859"/>
                <a:gd name="connsiteY6" fmla="*/ 406597 h 3187730"/>
                <a:gd name="connsiteX7" fmla="*/ 2775268 w 3131859"/>
                <a:gd name="connsiteY7" fmla="*/ 1480611 h 3187730"/>
                <a:gd name="connsiteX8" fmla="*/ 3119593 w 3131859"/>
                <a:gd name="connsiteY8" fmla="*/ 1975873 h 3187730"/>
                <a:gd name="connsiteX9" fmla="*/ 2468030 w 3131859"/>
                <a:gd name="connsiteY9" fmla="*/ 1897577 h 3187730"/>
                <a:gd name="connsiteX10" fmla="*/ 1136663 w 3131859"/>
                <a:gd name="connsiteY10" fmla="*/ 3016803 h 3187730"/>
                <a:gd name="connsiteX11" fmla="*/ 388918 w 3131859"/>
                <a:gd name="connsiteY11" fmla="*/ 3103162 h 3187730"/>
                <a:gd name="connsiteX12" fmla="*/ 23107 w 3131859"/>
                <a:gd name="connsiteY12" fmla="*/ 2000332 h 3187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1859" h="3187730">
                  <a:moveTo>
                    <a:pt x="23107" y="2000332"/>
                  </a:moveTo>
                  <a:cubicBezTo>
                    <a:pt x="129780" y="1679759"/>
                    <a:pt x="855554" y="1440688"/>
                    <a:pt x="1028955" y="1179722"/>
                  </a:cubicBezTo>
                  <a:cubicBezTo>
                    <a:pt x="1202356" y="918756"/>
                    <a:pt x="940988" y="538978"/>
                    <a:pt x="1063512" y="434537"/>
                  </a:cubicBezTo>
                  <a:cubicBezTo>
                    <a:pt x="1186036" y="330096"/>
                    <a:pt x="1433695" y="290951"/>
                    <a:pt x="1508066" y="231210"/>
                  </a:cubicBezTo>
                  <a:cubicBezTo>
                    <a:pt x="1582437" y="171469"/>
                    <a:pt x="1489953" y="111699"/>
                    <a:pt x="1509739" y="76093"/>
                  </a:cubicBezTo>
                  <a:cubicBezTo>
                    <a:pt x="1529525" y="40487"/>
                    <a:pt x="1524820" y="-33856"/>
                    <a:pt x="1626782" y="17571"/>
                  </a:cubicBezTo>
                  <a:cubicBezTo>
                    <a:pt x="1728744" y="68998"/>
                    <a:pt x="1981303" y="162757"/>
                    <a:pt x="2172717" y="406597"/>
                  </a:cubicBezTo>
                  <a:cubicBezTo>
                    <a:pt x="2364131" y="650437"/>
                    <a:pt x="2617455" y="1219065"/>
                    <a:pt x="2775268" y="1480611"/>
                  </a:cubicBezTo>
                  <a:cubicBezTo>
                    <a:pt x="3006233" y="1603169"/>
                    <a:pt x="3180553" y="1879557"/>
                    <a:pt x="3119593" y="1975873"/>
                  </a:cubicBezTo>
                  <a:cubicBezTo>
                    <a:pt x="3058633" y="2072189"/>
                    <a:pt x="2757065" y="1792364"/>
                    <a:pt x="2468030" y="1897577"/>
                  </a:cubicBezTo>
                  <a:cubicBezTo>
                    <a:pt x="2178995" y="2002790"/>
                    <a:pt x="1436853" y="2882929"/>
                    <a:pt x="1136663" y="3016803"/>
                  </a:cubicBezTo>
                  <a:cubicBezTo>
                    <a:pt x="894995" y="3157992"/>
                    <a:pt x="574511" y="3272574"/>
                    <a:pt x="388918" y="3103162"/>
                  </a:cubicBezTo>
                  <a:cubicBezTo>
                    <a:pt x="203325" y="2933750"/>
                    <a:pt x="-83566" y="2320905"/>
                    <a:pt x="23107" y="2000332"/>
                  </a:cubicBezTo>
                  <a:close/>
                </a:path>
              </a:pathLst>
            </a:custGeom>
            <a:solidFill>
              <a:srgbClr val="FFFF00">
                <a:alpha val="21000"/>
              </a:srgbClr>
            </a:solidFill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Heptagon 3"/>
            <p:cNvSpPr/>
            <p:nvPr/>
          </p:nvSpPr>
          <p:spPr bwMode="auto">
            <a:xfrm>
              <a:off x="7442129" y="2069517"/>
              <a:ext cx="216024" cy="216024"/>
            </a:xfrm>
            <a:prstGeom prst="heptagon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nl-NL" sz="14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 Unicode MS" pitchFamily="34" charset="-128"/>
                </a:rPr>
                <a:t>A</a:t>
              </a:r>
            </a:p>
          </p:txBody>
        </p:sp>
        <p:sp>
          <p:nvSpPr>
            <p:cNvPr id="31" name="Heptagon 3"/>
            <p:cNvSpPr/>
            <p:nvPr/>
          </p:nvSpPr>
          <p:spPr bwMode="auto">
            <a:xfrm>
              <a:off x="6515768" y="2027606"/>
              <a:ext cx="216024" cy="216024"/>
            </a:xfrm>
            <a:prstGeom prst="heptagon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nl-NL" sz="1400" dirty="0">
                  <a:solidFill>
                    <a:schemeClr val="bg1"/>
                  </a:solidFill>
                  <a:latin typeface="Arial Unicode MS" pitchFamily="34" charset="-128"/>
                </a:rPr>
                <a:t>B</a:t>
              </a:r>
              <a:endParaRPr kumimoji="0" lang="nl-NL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Unicode MS" pitchFamily="34" charset="-128"/>
              </a:endParaRPr>
            </a:p>
          </p:txBody>
        </p:sp>
        <p:sp>
          <p:nvSpPr>
            <p:cNvPr id="32" name="Heptagon 3"/>
            <p:cNvSpPr/>
            <p:nvPr/>
          </p:nvSpPr>
          <p:spPr bwMode="auto">
            <a:xfrm>
              <a:off x="6515768" y="2472395"/>
              <a:ext cx="216024" cy="216024"/>
            </a:xfrm>
            <a:prstGeom prst="heptagon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nl-NL" sz="14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 Unicode MS" pitchFamily="34" charset="-128"/>
                </a:rPr>
                <a:t>C</a:t>
              </a:r>
            </a:p>
          </p:txBody>
        </p:sp>
        <p:sp>
          <p:nvSpPr>
            <p:cNvPr id="33" name="Heptagon 3"/>
            <p:cNvSpPr/>
            <p:nvPr/>
          </p:nvSpPr>
          <p:spPr bwMode="auto">
            <a:xfrm>
              <a:off x="7765867" y="1803015"/>
              <a:ext cx="216024" cy="216024"/>
            </a:xfrm>
            <a:prstGeom prst="heptagon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nl-NL" sz="1400" dirty="0">
                  <a:solidFill>
                    <a:schemeClr val="bg1"/>
                  </a:solidFill>
                  <a:latin typeface="Arial Unicode MS" pitchFamily="34" charset="-128"/>
                </a:rPr>
                <a:t>D</a:t>
              </a:r>
              <a:endParaRPr kumimoji="0" lang="nl-NL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Unicode MS" pitchFamily="34" charset="-128"/>
              </a:endParaRPr>
            </a:p>
          </p:txBody>
        </p:sp>
      </p:grpSp>
      <p:sp>
        <p:nvSpPr>
          <p:cNvPr id="2" name="Tekstvak 1"/>
          <p:cNvSpPr txBox="1"/>
          <p:nvPr/>
        </p:nvSpPr>
        <p:spPr>
          <a:xfrm>
            <a:off x="6069073" y="4167147"/>
            <a:ext cx="2987823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sz="16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Vervolg</a:t>
            </a:r>
            <a:r>
              <a:rPr lang="nl-NL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 start planproces met alle belanghebbenden</a:t>
            </a:r>
            <a:endParaRPr lang="nl-NL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3181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1957</TotalTime>
  <Words>615</Words>
  <Application>Microsoft Office PowerPoint</Application>
  <PresentationFormat>Diavoorstelling (4:3)</PresentationFormat>
  <Paragraphs>290</Paragraphs>
  <Slides>15</Slides>
  <Notes>15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15</vt:i4>
      </vt:variant>
    </vt:vector>
  </HeadingPairs>
  <TitlesOfParts>
    <vt:vector size="16" baseType="lpstr">
      <vt:lpstr>Kantoorthema</vt:lpstr>
      <vt:lpstr>PowerPoint-presentatie</vt:lpstr>
      <vt:lpstr> “Samenhang &amp; raakvlakken stedelijke programma’s” Sciencepark route &amp; OV terminal Commissies SO &amp; LB &amp; WM 16 februari 2016  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>Servicepunt71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Worp, Ronald van de</dc:creator>
  <cp:lastModifiedBy>Osinga, Femke</cp:lastModifiedBy>
  <cp:revision>133</cp:revision>
  <cp:lastPrinted>2016-02-16T16:35:05Z</cp:lastPrinted>
  <dcterms:created xsi:type="dcterms:W3CDTF">2015-12-28T14:54:26Z</dcterms:created>
  <dcterms:modified xsi:type="dcterms:W3CDTF">2016-02-22T09:54:39Z</dcterms:modified>
</cp:coreProperties>
</file>