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318" r:id="rId4"/>
    <p:sldId id="319" r:id="rId5"/>
    <p:sldId id="310" r:id="rId6"/>
    <p:sldId id="258" r:id="rId7"/>
    <p:sldId id="262" r:id="rId8"/>
    <p:sldId id="259" r:id="rId9"/>
    <p:sldId id="260" r:id="rId10"/>
    <p:sldId id="266" r:id="rId11"/>
    <p:sldId id="324" r:id="rId12"/>
    <p:sldId id="325" r:id="rId13"/>
    <p:sldId id="267" r:id="rId14"/>
    <p:sldId id="269" r:id="rId15"/>
    <p:sldId id="312" r:id="rId16"/>
    <p:sldId id="270" r:id="rId17"/>
    <p:sldId id="326" r:id="rId18"/>
    <p:sldId id="277" r:id="rId19"/>
    <p:sldId id="283" r:id="rId20"/>
    <p:sldId id="327" r:id="rId21"/>
    <p:sldId id="287" r:id="rId22"/>
    <p:sldId id="294" r:id="rId23"/>
    <p:sldId id="296" r:id="rId24"/>
    <p:sldId id="292" r:id="rId25"/>
    <p:sldId id="297" r:id="rId26"/>
    <p:sldId id="298" r:id="rId27"/>
    <p:sldId id="299" r:id="rId28"/>
    <p:sldId id="320" r:id="rId29"/>
    <p:sldId id="315" r:id="rId30"/>
    <p:sldId id="302" r:id="rId31"/>
    <p:sldId id="307" r:id="rId32"/>
    <p:sldId id="305" r:id="rId33"/>
    <p:sldId id="309" r:id="rId34"/>
    <p:sldId id="308" r:id="rId35"/>
    <p:sldId id="321" r:id="rId36"/>
    <p:sldId id="322" r:id="rId37"/>
    <p:sldId id="323" r:id="rId38"/>
  </p:sldIdLst>
  <p:sldSz cx="16256000" cy="9144000"/>
  <p:notesSz cx="9926638" cy="6797675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F4CAA4D-A3B4-1E1A-34DB-0B7C9133A1E1}" name="Jard van der Heijden" initials="JH" userId="S::j.vanderheijden@waddinxveen.nl::5afcffab-421e-4ea5-ad72-dc93f59758b7" providerId="AD"/>
  <p188:author id="{B8695C9B-E3E1-4583-441A-479B009858FD}" name="Tara van den Ban" initials="TB" userId="S::T.vandenBan@waddinxveen.nl::f21e05a2-d7a8-4c34-89f7-cef60d9d441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954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220" cy="341064"/>
          </a:xfrm>
          <a:prstGeom prst="rect">
            <a:avLst/>
          </a:prstGeom>
        </p:spPr>
        <p:txBody>
          <a:bodyPr vert="horz" lIns="60204" tIns="30102" rIns="60204" bIns="30102" rtlCol="0"/>
          <a:lstStyle>
            <a:lvl1pPr algn="l">
              <a:defRPr sz="8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510" y="0"/>
            <a:ext cx="4302189" cy="341064"/>
          </a:xfrm>
          <a:prstGeom prst="rect">
            <a:avLst/>
          </a:prstGeom>
        </p:spPr>
        <p:txBody>
          <a:bodyPr vert="horz" lIns="60204" tIns="30102" rIns="60204" bIns="30102" rtlCol="0"/>
          <a:lstStyle>
            <a:lvl1pPr algn="r">
              <a:defRPr sz="800"/>
            </a:lvl1pPr>
          </a:lstStyle>
          <a:p>
            <a:fld id="{C6BA9320-77B8-4F5A-83C9-0A41B71753CE}" type="datetimeFigureOut">
              <a:rPr lang="en-GB" smtClean="0"/>
              <a:t>03/09/2025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5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0204" tIns="30102" rIns="60204" bIns="3010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60204" tIns="30102" rIns="60204" bIns="30102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220" cy="341064"/>
          </a:xfrm>
          <a:prstGeom prst="rect">
            <a:avLst/>
          </a:prstGeom>
        </p:spPr>
        <p:txBody>
          <a:bodyPr vert="horz" lIns="60204" tIns="30102" rIns="60204" bIns="30102" rtlCol="0" anchor="b"/>
          <a:lstStyle>
            <a:lvl1pPr algn="l">
              <a:defRPr sz="8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510" y="6456612"/>
            <a:ext cx="4302189" cy="341064"/>
          </a:xfrm>
          <a:prstGeom prst="rect">
            <a:avLst/>
          </a:prstGeom>
        </p:spPr>
        <p:txBody>
          <a:bodyPr vert="horz" lIns="60204" tIns="30102" rIns="60204" bIns="30102" rtlCol="0" anchor="b"/>
          <a:lstStyle>
            <a:lvl1pPr algn="r">
              <a:defRPr sz="800"/>
            </a:lvl1pPr>
          </a:lstStyle>
          <a:p>
            <a:fld id="{1C80CD85-0DFC-402E-B6AF-145AC9CEF49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386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93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Ook benoemen: verkeersplan en inrichtingsplan, evenals de </a:t>
            </a:r>
            <a:r>
              <a:rPr lang="nl-NL" dirty="0" err="1"/>
              <a:t>klankbordgroepsessies</a:t>
            </a:r>
            <a:r>
              <a:rPr lang="nl-NL" dirty="0"/>
              <a:t> waarvan maandag de meest recente was en de infoavond die volgende week gepland staat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186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5EB13-AADB-1836-18CD-011653769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999C5AF-FEE9-04AF-BE1E-23E380EDB6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35983CE-FF0D-815F-47B7-CB02559CF9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Wat is er nu nodig om de visie uit te voeren? 1. voorkeursrecht vestigen en 2. voorbereidingskrediet.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C7E24BB-0430-EF37-E620-47B565723D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503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Waarom nu? Gemeente weinig grondeigendom. Meerdere cruciale grondeigenaren staan nu open voor herontwikkeling van de gronden. Boonstoppel, Avé, Larazorg.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9983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471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79DCA-2C82-0C54-24A4-5D19347EF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019A5811-FC0D-0A7C-F4D3-8D4E6B978C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9CF9F44-2C47-52FF-0E23-D165322A5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24AE1F1-FD58-7D3B-5AF6-A2AA03A3A5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9631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1414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Wat is er nu nodig om de visie uit te voeren? 1. voorkeursrecht vestigen en 2. voorbereidingskrediet.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195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1600" b="1" spc="-10" dirty="0">
                <a:solidFill>
                  <a:srgbClr val="E8007D"/>
                </a:solidFill>
                <a:latin typeface="Mont Heavy"/>
                <a:cs typeface="Mont Heavy"/>
              </a:rPr>
              <a:t>Risico’s en onzekerheden</a:t>
            </a:r>
            <a:endParaRPr lang="nl-NL" sz="1600" dirty="0">
              <a:latin typeface="Mont Heavy"/>
              <a:cs typeface="Mont Heavy"/>
            </a:endParaRP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200" b="0" spc="-10" dirty="0">
                <a:latin typeface="Mont Book"/>
                <a:cs typeface="Mont Book"/>
              </a:rPr>
              <a:t>Investeringen (civiele kosten en plankosten)</a:t>
            </a: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200" spc="-10" dirty="0">
                <a:latin typeface="Mont Book"/>
                <a:cs typeface="Mont Book"/>
              </a:rPr>
              <a:t>Opbrengstpotentie</a:t>
            </a: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200" b="0" spc="-10" dirty="0">
                <a:latin typeface="Mont Book"/>
                <a:cs typeface="Mont Book"/>
              </a:rPr>
              <a:t>Inbrengwaardes (marktwaarde vs. </a:t>
            </a:r>
            <a:r>
              <a:rPr lang="nl-NL" sz="1200" spc="-10" dirty="0">
                <a:latin typeface="Mont Book"/>
                <a:cs typeface="Mont Book"/>
              </a:rPr>
              <a:t>o</a:t>
            </a:r>
            <a:r>
              <a:rPr lang="nl-NL" sz="1200" b="0" spc="-10" dirty="0">
                <a:latin typeface="Mont Book"/>
                <a:cs typeface="Mont Book"/>
              </a:rPr>
              <a:t>nteigeningswaarde)</a:t>
            </a: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200" b="0" spc="-10" dirty="0">
                <a:latin typeface="Mont Book"/>
                <a:cs typeface="Mont Book"/>
              </a:rPr>
              <a:t>Mogelijke </a:t>
            </a:r>
            <a:r>
              <a:rPr lang="nl-NL" sz="1200" spc="-10" dirty="0">
                <a:latin typeface="Mont Book"/>
                <a:cs typeface="Mont Book"/>
              </a:rPr>
              <a:t>gevolgen vereveningsfonds</a:t>
            </a:r>
            <a:endParaRPr lang="nl-NL" sz="1200" b="0" spc="-10" dirty="0">
              <a:latin typeface="Mont Book"/>
              <a:cs typeface="Mont Book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787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Te verwachten vragen: </a:t>
            </a:r>
          </a:p>
          <a:p>
            <a:endParaRPr lang="nl-NL" dirty="0"/>
          </a:p>
          <a:p>
            <a:r>
              <a:rPr lang="nl-NL" dirty="0"/>
              <a:t>Prijspeil heden of hoe ver in de toekomst?</a:t>
            </a:r>
          </a:p>
          <a:p>
            <a:r>
              <a:rPr lang="nl-NL" dirty="0"/>
              <a:t>Exclusief BTW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425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Geen grondverkopen aan partijen die plannen hebben welke de herontwikkeling in de weg staan of hier niet aan mee willen werken.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0CD85-0DFC-402E-B6AF-145AC9CEF491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39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3563600" cy="9144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3563594" y="0"/>
            <a:ext cx="2692400" cy="9144000"/>
          </a:xfrm>
          <a:custGeom>
            <a:avLst/>
            <a:gdLst/>
            <a:ahLst/>
            <a:cxnLst/>
            <a:rect l="l" t="t" r="r" b="b"/>
            <a:pathLst>
              <a:path w="2692400" h="9144000">
                <a:moveTo>
                  <a:pt x="2692405" y="0"/>
                </a:moveTo>
                <a:lnTo>
                  <a:pt x="9027" y="0"/>
                </a:lnTo>
                <a:lnTo>
                  <a:pt x="3896" y="20834"/>
                </a:lnTo>
                <a:lnTo>
                  <a:pt x="0" y="69126"/>
                </a:lnTo>
                <a:lnTo>
                  <a:pt x="0" y="9144000"/>
                </a:lnTo>
                <a:lnTo>
                  <a:pt x="2692405" y="9144000"/>
                </a:lnTo>
                <a:lnTo>
                  <a:pt x="269240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4122400" y="7260462"/>
            <a:ext cx="1349375" cy="324485"/>
          </a:xfrm>
          <a:custGeom>
            <a:avLst/>
            <a:gdLst/>
            <a:ahLst/>
            <a:cxnLst/>
            <a:rect l="l" t="t" r="r" b="b"/>
            <a:pathLst>
              <a:path w="1349375" h="324484">
                <a:moveTo>
                  <a:pt x="275297" y="9956"/>
                </a:moveTo>
                <a:lnTo>
                  <a:pt x="185089" y="9956"/>
                </a:lnTo>
                <a:lnTo>
                  <a:pt x="185089" y="200317"/>
                </a:lnTo>
                <a:lnTo>
                  <a:pt x="184353" y="212356"/>
                </a:lnTo>
                <a:lnTo>
                  <a:pt x="154787" y="248056"/>
                </a:lnTo>
                <a:lnTo>
                  <a:pt x="133553" y="251269"/>
                </a:lnTo>
                <a:lnTo>
                  <a:pt x="121043" y="249885"/>
                </a:lnTo>
                <a:lnTo>
                  <a:pt x="91655" y="219417"/>
                </a:lnTo>
                <a:lnTo>
                  <a:pt x="90779" y="9956"/>
                </a:lnTo>
                <a:lnTo>
                  <a:pt x="0" y="9956"/>
                </a:lnTo>
                <a:lnTo>
                  <a:pt x="0" y="202069"/>
                </a:lnTo>
                <a:lnTo>
                  <a:pt x="698" y="234035"/>
                </a:lnTo>
                <a:lnTo>
                  <a:pt x="9131" y="275793"/>
                </a:lnTo>
                <a:lnTo>
                  <a:pt x="37007" y="309651"/>
                </a:lnTo>
                <a:lnTo>
                  <a:pt x="79032" y="323570"/>
                </a:lnTo>
                <a:lnTo>
                  <a:pt x="96647" y="324485"/>
                </a:lnTo>
                <a:lnTo>
                  <a:pt x="111544" y="323608"/>
                </a:lnTo>
                <a:lnTo>
                  <a:pt x="154622" y="310426"/>
                </a:lnTo>
                <a:lnTo>
                  <a:pt x="185089" y="286410"/>
                </a:lnTo>
                <a:lnTo>
                  <a:pt x="185089" y="315696"/>
                </a:lnTo>
                <a:lnTo>
                  <a:pt x="275297" y="315696"/>
                </a:lnTo>
                <a:lnTo>
                  <a:pt x="275297" y="9956"/>
                </a:lnTo>
                <a:close/>
              </a:path>
              <a:path w="1349375" h="324484">
                <a:moveTo>
                  <a:pt x="523430" y="6438"/>
                </a:moveTo>
                <a:lnTo>
                  <a:pt x="492633" y="11518"/>
                </a:lnTo>
                <a:lnTo>
                  <a:pt x="469099" y="19392"/>
                </a:lnTo>
                <a:lnTo>
                  <a:pt x="450608" y="29578"/>
                </a:lnTo>
                <a:lnTo>
                  <a:pt x="434987" y="41579"/>
                </a:lnTo>
                <a:lnTo>
                  <a:pt x="434987" y="9359"/>
                </a:lnTo>
                <a:lnTo>
                  <a:pt x="347129" y="9359"/>
                </a:lnTo>
                <a:lnTo>
                  <a:pt x="347129" y="315696"/>
                </a:lnTo>
                <a:lnTo>
                  <a:pt x="437337" y="315696"/>
                </a:lnTo>
                <a:lnTo>
                  <a:pt x="437337" y="143497"/>
                </a:lnTo>
                <a:lnTo>
                  <a:pt x="440016" y="120015"/>
                </a:lnTo>
                <a:lnTo>
                  <a:pt x="449186" y="105498"/>
                </a:lnTo>
                <a:lnTo>
                  <a:pt x="466483" y="96799"/>
                </a:lnTo>
                <a:lnTo>
                  <a:pt x="493560" y="90779"/>
                </a:lnTo>
                <a:lnTo>
                  <a:pt x="523430" y="86106"/>
                </a:lnTo>
                <a:lnTo>
                  <a:pt x="523430" y="6438"/>
                </a:lnTo>
                <a:close/>
              </a:path>
              <a:path w="1349375" h="324484">
                <a:moveTo>
                  <a:pt x="1349095" y="216128"/>
                </a:moveTo>
                <a:lnTo>
                  <a:pt x="1336967" y="171399"/>
                </a:lnTo>
                <a:lnTo>
                  <a:pt x="1305687" y="142989"/>
                </a:lnTo>
                <a:lnTo>
                  <a:pt x="1262862" y="126111"/>
                </a:lnTo>
                <a:lnTo>
                  <a:pt x="1216139" y="115976"/>
                </a:lnTo>
                <a:lnTo>
                  <a:pt x="1196187" y="112102"/>
                </a:lnTo>
                <a:lnTo>
                  <a:pt x="1180846" y="107403"/>
                </a:lnTo>
                <a:lnTo>
                  <a:pt x="1171003" y="100406"/>
                </a:lnTo>
                <a:lnTo>
                  <a:pt x="1167523" y="89623"/>
                </a:lnTo>
                <a:lnTo>
                  <a:pt x="1169352" y="82346"/>
                </a:lnTo>
                <a:lnTo>
                  <a:pt x="1176007" y="74904"/>
                </a:lnTo>
                <a:lnTo>
                  <a:pt x="1189266" y="69100"/>
                </a:lnTo>
                <a:lnTo>
                  <a:pt x="1210868" y="66776"/>
                </a:lnTo>
                <a:lnTo>
                  <a:pt x="1224534" y="67856"/>
                </a:lnTo>
                <a:lnTo>
                  <a:pt x="1239481" y="71323"/>
                </a:lnTo>
                <a:lnTo>
                  <a:pt x="1255483" y="77457"/>
                </a:lnTo>
                <a:lnTo>
                  <a:pt x="1272324" y="86575"/>
                </a:lnTo>
                <a:lnTo>
                  <a:pt x="1343190" y="45656"/>
                </a:lnTo>
                <a:lnTo>
                  <a:pt x="1323086" y="32334"/>
                </a:lnTo>
                <a:lnTo>
                  <a:pt x="1294053" y="17322"/>
                </a:lnTo>
                <a:lnTo>
                  <a:pt x="1255483" y="5067"/>
                </a:lnTo>
                <a:lnTo>
                  <a:pt x="1206766" y="0"/>
                </a:lnTo>
                <a:lnTo>
                  <a:pt x="1150556" y="8928"/>
                </a:lnTo>
                <a:lnTo>
                  <a:pt x="1110272" y="32359"/>
                </a:lnTo>
                <a:lnTo>
                  <a:pt x="1086015" y="65227"/>
                </a:lnTo>
                <a:lnTo>
                  <a:pt x="1077912" y="102501"/>
                </a:lnTo>
                <a:lnTo>
                  <a:pt x="1079588" y="119214"/>
                </a:lnTo>
                <a:lnTo>
                  <a:pt x="1100759" y="159905"/>
                </a:lnTo>
                <a:lnTo>
                  <a:pt x="1137729" y="181800"/>
                </a:lnTo>
                <a:lnTo>
                  <a:pt x="1192707" y="195630"/>
                </a:lnTo>
                <a:lnTo>
                  <a:pt x="1220317" y="199948"/>
                </a:lnTo>
                <a:lnTo>
                  <a:pt x="1233487" y="202958"/>
                </a:lnTo>
                <a:lnTo>
                  <a:pt x="1244841" y="207340"/>
                </a:lnTo>
                <a:lnTo>
                  <a:pt x="1250111" y="210273"/>
                </a:lnTo>
                <a:lnTo>
                  <a:pt x="1256550" y="214363"/>
                </a:lnTo>
                <a:lnTo>
                  <a:pt x="1256550" y="224917"/>
                </a:lnTo>
                <a:lnTo>
                  <a:pt x="1251089" y="239217"/>
                </a:lnTo>
                <a:lnTo>
                  <a:pt x="1237449" y="248412"/>
                </a:lnTo>
                <a:lnTo>
                  <a:pt x="1219733" y="253326"/>
                </a:lnTo>
                <a:lnTo>
                  <a:pt x="1202080" y="254787"/>
                </a:lnTo>
                <a:lnTo>
                  <a:pt x="1181442" y="252552"/>
                </a:lnTo>
                <a:lnTo>
                  <a:pt x="1161846" y="246303"/>
                </a:lnTo>
                <a:lnTo>
                  <a:pt x="1143406" y="236689"/>
                </a:lnTo>
                <a:lnTo>
                  <a:pt x="1126236" y="224383"/>
                </a:lnTo>
                <a:lnTo>
                  <a:pt x="1056652" y="264566"/>
                </a:lnTo>
                <a:lnTo>
                  <a:pt x="1076121" y="281482"/>
                </a:lnTo>
                <a:lnTo>
                  <a:pt x="1106233" y="300824"/>
                </a:lnTo>
                <a:lnTo>
                  <a:pt x="1148499" y="316725"/>
                </a:lnTo>
                <a:lnTo>
                  <a:pt x="1204429" y="323329"/>
                </a:lnTo>
                <a:lnTo>
                  <a:pt x="1257427" y="316699"/>
                </a:lnTo>
                <a:lnTo>
                  <a:pt x="1303782" y="296735"/>
                </a:lnTo>
                <a:lnTo>
                  <a:pt x="1336624" y="263271"/>
                </a:lnTo>
                <a:lnTo>
                  <a:pt x="1349095" y="21612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5049788" y="7270162"/>
            <a:ext cx="89535" cy="306705"/>
          </a:xfrm>
          <a:custGeom>
            <a:avLst/>
            <a:gdLst/>
            <a:ahLst/>
            <a:cxnLst/>
            <a:rect l="l" t="t" r="r" b="b"/>
            <a:pathLst>
              <a:path w="89534" h="306704">
                <a:moveTo>
                  <a:pt x="89026" y="0"/>
                </a:moveTo>
                <a:lnTo>
                  <a:pt x="25412" y="0"/>
                </a:lnTo>
                <a:lnTo>
                  <a:pt x="42900" y="30289"/>
                </a:lnTo>
                <a:lnTo>
                  <a:pt x="0" y="55041"/>
                </a:lnTo>
                <a:lnTo>
                  <a:pt x="0" y="306336"/>
                </a:lnTo>
                <a:lnTo>
                  <a:pt x="89026" y="306336"/>
                </a:lnTo>
                <a:lnTo>
                  <a:pt x="89026" y="0"/>
                </a:lnTo>
                <a:close/>
              </a:path>
            </a:pathLst>
          </a:custGeom>
          <a:solidFill>
            <a:srgbClr val="0092D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059154" y="7605540"/>
            <a:ext cx="93827" cy="104863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14690933" y="7162798"/>
            <a:ext cx="306070" cy="421640"/>
          </a:xfrm>
          <a:custGeom>
            <a:avLst/>
            <a:gdLst/>
            <a:ahLst/>
            <a:cxnLst/>
            <a:rect l="l" t="t" r="r" b="b"/>
            <a:pathLst>
              <a:path w="306069" h="421640">
                <a:moveTo>
                  <a:pt x="264083" y="381139"/>
                </a:moveTo>
                <a:lnTo>
                  <a:pt x="83172" y="381139"/>
                </a:lnTo>
                <a:lnTo>
                  <a:pt x="94289" y="392647"/>
                </a:lnTo>
                <a:lnTo>
                  <a:pt x="111944" y="405966"/>
                </a:lnTo>
                <a:lnTo>
                  <a:pt x="137618" y="416978"/>
                </a:lnTo>
                <a:lnTo>
                  <a:pt x="172796" y="421563"/>
                </a:lnTo>
                <a:lnTo>
                  <a:pt x="214114" y="414983"/>
                </a:lnTo>
                <a:lnTo>
                  <a:pt x="246813" y="397914"/>
                </a:lnTo>
                <a:lnTo>
                  <a:pt x="264083" y="381139"/>
                </a:lnTo>
                <a:close/>
              </a:path>
              <a:path w="306069" h="421640">
                <a:moveTo>
                  <a:pt x="87858" y="0"/>
                </a:moveTo>
                <a:lnTo>
                  <a:pt x="0" y="50723"/>
                </a:lnTo>
                <a:lnTo>
                  <a:pt x="0" y="413359"/>
                </a:lnTo>
                <a:lnTo>
                  <a:pt x="86690" y="413359"/>
                </a:lnTo>
                <a:lnTo>
                  <a:pt x="83172" y="381139"/>
                </a:lnTo>
                <a:lnTo>
                  <a:pt x="264083" y="381139"/>
                </a:lnTo>
                <a:lnTo>
                  <a:pt x="271056" y="374366"/>
                </a:lnTo>
                <a:lnTo>
                  <a:pt x="283059" y="354787"/>
                </a:lnTo>
                <a:lnTo>
                  <a:pt x="152882" y="354787"/>
                </a:lnTo>
                <a:lnTo>
                  <a:pt x="137547" y="352938"/>
                </a:lnTo>
                <a:lnTo>
                  <a:pt x="99580" y="326085"/>
                </a:lnTo>
                <a:lnTo>
                  <a:pt x="86234" y="275096"/>
                </a:lnTo>
                <a:lnTo>
                  <a:pt x="85521" y="257555"/>
                </a:lnTo>
                <a:lnTo>
                  <a:pt x="86636" y="235842"/>
                </a:lnTo>
                <a:lnTo>
                  <a:pt x="94008" y="205505"/>
                </a:lnTo>
                <a:lnTo>
                  <a:pt x="113682" y="177910"/>
                </a:lnTo>
                <a:lnTo>
                  <a:pt x="151701" y="164426"/>
                </a:lnTo>
                <a:lnTo>
                  <a:pt x="283300" y="164426"/>
                </a:lnTo>
                <a:lnTo>
                  <a:pt x="274149" y="146572"/>
                </a:lnTo>
                <a:lnTo>
                  <a:pt x="261586" y="135140"/>
                </a:lnTo>
                <a:lnTo>
                  <a:pt x="87858" y="135140"/>
                </a:lnTo>
                <a:lnTo>
                  <a:pt x="87858" y="0"/>
                </a:lnTo>
                <a:close/>
              </a:path>
              <a:path w="306069" h="421640">
                <a:moveTo>
                  <a:pt x="283300" y="164426"/>
                </a:moveTo>
                <a:lnTo>
                  <a:pt x="151701" y="164426"/>
                </a:lnTo>
                <a:lnTo>
                  <a:pt x="183542" y="170812"/>
                </a:lnTo>
                <a:lnTo>
                  <a:pt x="203903" y="191368"/>
                </a:lnTo>
                <a:lnTo>
                  <a:pt x="214707" y="221589"/>
                </a:lnTo>
                <a:lnTo>
                  <a:pt x="217881" y="256971"/>
                </a:lnTo>
                <a:lnTo>
                  <a:pt x="217351" y="271318"/>
                </a:lnTo>
                <a:lnTo>
                  <a:pt x="209485" y="312978"/>
                </a:lnTo>
                <a:lnTo>
                  <a:pt x="182451" y="346883"/>
                </a:lnTo>
                <a:lnTo>
                  <a:pt x="152882" y="354787"/>
                </a:lnTo>
                <a:lnTo>
                  <a:pt x="283059" y="354787"/>
                </a:lnTo>
                <a:lnTo>
                  <a:pt x="301432" y="302728"/>
                </a:lnTo>
                <a:lnTo>
                  <a:pt x="305601" y="257555"/>
                </a:lnTo>
                <a:lnTo>
                  <a:pt x="305626" y="256971"/>
                </a:lnTo>
                <a:lnTo>
                  <a:pt x="305752" y="254050"/>
                </a:lnTo>
                <a:lnTo>
                  <a:pt x="296994" y="191368"/>
                </a:lnTo>
                <a:lnTo>
                  <a:pt x="296952" y="191062"/>
                </a:lnTo>
                <a:lnTo>
                  <a:pt x="283300" y="164426"/>
                </a:lnTo>
                <a:close/>
              </a:path>
              <a:path w="306069" h="421640">
                <a:moveTo>
                  <a:pt x="175717" y="98234"/>
                </a:moveTo>
                <a:lnTo>
                  <a:pt x="141813" y="102106"/>
                </a:lnTo>
                <a:lnTo>
                  <a:pt x="117076" y="111634"/>
                </a:lnTo>
                <a:lnTo>
                  <a:pt x="99695" y="123689"/>
                </a:lnTo>
                <a:lnTo>
                  <a:pt x="87858" y="135140"/>
                </a:lnTo>
                <a:lnTo>
                  <a:pt x="261586" y="135140"/>
                </a:lnTo>
                <a:lnTo>
                  <a:pt x="242743" y="117994"/>
                </a:lnTo>
                <a:lnTo>
                  <a:pt x="208133" y="102743"/>
                </a:lnTo>
                <a:lnTo>
                  <a:pt x="175717" y="98234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287500" y="542797"/>
            <a:ext cx="1289278" cy="96193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4700" y="183818"/>
            <a:ext cx="8387715" cy="1567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>
                <a:solidFill>
                  <a:schemeClr val="tx1"/>
                </a:solidFill>
                <a:latin typeface="Mont Heavy"/>
                <a:cs typeface="Mont Heav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38400" y="5120640"/>
            <a:ext cx="11379200" cy="228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500" b="1" i="0">
                <a:solidFill>
                  <a:schemeClr val="tx1"/>
                </a:solidFill>
                <a:latin typeface="Mont Heavy"/>
                <a:cs typeface="Mont Heav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500" b="1" i="0">
                <a:solidFill>
                  <a:schemeClr val="tx1"/>
                </a:solidFill>
                <a:latin typeface="Mont Heavy"/>
                <a:cs typeface="Mont Heav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12800" y="2103120"/>
            <a:ext cx="707136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371840" y="2103120"/>
            <a:ext cx="707136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500" b="1" i="0">
                <a:solidFill>
                  <a:schemeClr val="tx1"/>
                </a:solidFill>
                <a:latin typeface="Mont Heavy"/>
                <a:cs typeface="Mont Heav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1300" y="250074"/>
            <a:ext cx="5092700" cy="716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>
                <a:solidFill>
                  <a:schemeClr val="tx1"/>
                </a:solidFill>
                <a:latin typeface="Mont Heavy"/>
                <a:cs typeface="Mont Heav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12800" y="2103120"/>
            <a:ext cx="1463040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27040" y="8503920"/>
            <a:ext cx="520192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12800" y="8503920"/>
            <a:ext cx="373888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04320" y="8503920"/>
            <a:ext cx="373888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26" Type="http://schemas.openxmlformats.org/officeDocument/2006/relationships/image" Target="../media/image49.png"/><Relationship Id="rId3" Type="http://schemas.openxmlformats.org/officeDocument/2006/relationships/image" Target="../media/image26.png"/><Relationship Id="rId21" Type="http://schemas.openxmlformats.org/officeDocument/2006/relationships/image" Target="../media/image44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5" Type="http://schemas.openxmlformats.org/officeDocument/2006/relationships/image" Target="../media/image48.pn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24" Type="http://schemas.openxmlformats.org/officeDocument/2006/relationships/image" Target="../media/image47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28" Type="http://schemas.openxmlformats.org/officeDocument/2006/relationships/image" Target="../media/image51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Relationship Id="rId22" Type="http://schemas.openxmlformats.org/officeDocument/2006/relationships/image" Target="../media/image45.png"/><Relationship Id="rId27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8.png"/><Relationship Id="rId3" Type="http://schemas.microsoft.com/office/2007/relationships/hdphoto" Target="../media/hdphoto1.wdp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3" Type="http://schemas.openxmlformats.org/officeDocument/2006/relationships/image" Target="../media/image99.jp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0" Type="http://schemas.openxmlformats.org/officeDocument/2006/relationships/image" Target="../media/image106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1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openxmlformats.org/officeDocument/2006/relationships/image" Target="../media/image98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12" Type="http://schemas.openxmlformats.org/officeDocument/2006/relationships/image" Target="../media/image121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11" Type="http://schemas.openxmlformats.org/officeDocument/2006/relationships/image" Target="../media/image120.png"/><Relationship Id="rId5" Type="http://schemas.openxmlformats.org/officeDocument/2006/relationships/image" Target="../media/image114.png"/><Relationship Id="rId10" Type="http://schemas.openxmlformats.org/officeDocument/2006/relationships/image" Target="../media/image119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4.png"/><Relationship Id="rId18" Type="http://schemas.openxmlformats.org/officeDocument/2006/relationships/image" Target="../media/image139.png"/><Relationship Id="rId26" Type="http://schemas.openxmlformats.org/officeDocument/2006/relationships/image" Target="../media/image147.png"/><Relationship Id="rId39" Type="http://schemas.openxmlformats.org/officeDocument/2006/relationships/image" Target="../media/image160.png"/><Relationship Id="rId21" Type="http://schemas.openxmlformats.org/officeDocument/2006/relationships/image" Target="../media/image142.png"/><Relationship Id="rId34" Type="http://schemas.openxmlformats.org/officeDocument/2006/relationships/image" Target="../media/image155.png"/><Relationship Id="rId42" Type="http://schemas.openxmlformats.org/officeDocument/2006/relationships/image" Target="../media/image163.png"/><Relationship Id="rId7" Type="http://schemas.openxmlformats.org/officeDocument/2006/relationships/image" Target="../media/image12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37.png"/><Relationship Id="rId29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11" Type="http://schemas.openxmlformats.org/officeDocument/2006/relationships/image" Target="../media/image132.png"/><Relationship Id="rId24" Type="http://schemas.openxmlformats.org/officeDocument/2006/relationships/image" Target="../media/image145.png"/><Relationship Id="rId32" Type="http://schemas.openxmlformats.org/officeDocument/2006/relationships/image" Target="../media/image153.png"/><Relationship Id="rId37" Type="http://schemas.openxmlformats.org/officeDocument/2006/relationships/image" Target="../media/image158.png"/><Relationship Id="rId40" Type="http://schemas.openxmlformats.org/officeDocument/2006/relationships/image" Target="../media/image161.png"/><Relationship Id="rId45" Type="http://schemas.openxmlformats.org/officeDocument/2006/relationships/image" Target="../media/image166.png"/><Relationship Id="rId5" Type="http://schemas.openxmlformats.org/officeDocument/2006/relationships/image" Target="../media/image126.png"/><Relationship Id="rId15" Type="http://schemas.openxmlformats.org/officeDocument/2006/relationships/image" Target="../media/image136.png"/><Relationship Id="rId23" Type="http://schemas.openxmlformats.org/officeDocument/2006/relationships/image" Target="../media/image144.png"/><Relationship Id="rId28" Type="http://schemas.openxmlformats.org/officeDocument/2006/relationships/image" Target="../media/image149.png"/><Relationship Id="rId36" Type="http://schemas.openxmlformats.org/officeDocument/2006/relationships/image" Target="../media/image157.png"/><Relationship Id="rId10" Type="http://schemas.openxmlformats.org/officeDocument/2006/relationships/image" Target="../media/image131.png"/><Relationship Id="rId19" Type="http://schemas.openxmlformats.org/officeDocument/2006/relationships/image" Target="../media/image140.png"/><Relationship Id="rId31" Type="http://schemas.openxmlformats.org/officeDocument/2006/relationships/image" Target="../media/image152.png"/><Relationship Id="rId44" Type="http://schemas.openxmlformats.org/officeDocument/2006/relationships/image" Target="../media/image165.png"/><Relationship Id="rId4" Type="http://schemas.openxmlformats.org/officeDocument/2006/relationships/image" Target="../media/image125.png"/><Relationship Id="rId9" Type="http://schemas.openxmlformats.org/officeDocument/2006/relationships/image" Target="../media/image130.png"/><Relationship Id="rId14" Type="http://schemas.openxmlformats.org/officeDocument/2006/relationships/image" Target="../media/image135.png"/><Relationship Id="rId22" Type="http://schemas.openxmlformats.org/officeDocument/2006/relationships/image" Target="../media/image143.png"/><Relationship Id="rId27" Type="http://schemas.openxmlformats.org/officeDocument/2006/relationships/image" Target="../media/image148.png"/><Relationship Id="rId30" Type="http://schemas.openxmlformats.org/officeDocument/2006/relationships/image" Target="../media/image151.png"/><Relationship Id="rId35" Type="http://schemas.openxmlformats.org/officeDocument/2006/relationships/image" Target="../media/image156.png"/><Relationship Id="rId43" Type="http://schemas.openxmlformats.org/officeDocument/2006/relationships/image" Target="../media/image164.png"/><Relationship Id="rId8" Type="http://schemas.openxmlformats.org/officeDocument/2006/relationships/image" Target="../media/image129.png"/><Relationship Id="rId3" Type="http://schemas.openxmlformats.org/officeDocument/2006/relationships/image" Target="../media/image124.png"/><Relationship Id="rId12" Type="http://schemas.openxmlformats.org/officeDocument/2006/relationships/image" Target="../media/image133.png"/><Relationship Id="rId17" Type="http://schemas.openxmlformats.org/officeDocument/2006/relationships/image" Target="../media/image138.png"/><Relationship Id="rId25" Type="http://schemas.openxmlformats.org/officeDocument/2006/relationships/image" Target="../media/image146.png"/><Relationship Id="rId33" Type="http://schemas.openxmlformats.org/officeDocument/2006/relationships/image" Target="../media/image154.png"/><Relationship Id="rId38" Type="http://schemas.openxmlformats.org/officeDocument/2006/relationships/image" Target="../media/image159.png"/><Relationship Id="rId46" Type="http://schemas.openxmlformats.org/officeDocument/2006/relationships/image" Target="../media/image167.png"/><Relationship Id="rId20" Type="http://schemas.openxmlformats.org/officeDocument/2006/relationships/image" Target="../media/image141.png"/><Relationship Id="rId41" Type="http://schemas.openxmlformats.org/officeDocument/2006/relationships/image" Target="../media/image16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287394" y="1857278"/>
            <a:ext cx="1308100" cy="398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50" b="0" spc="-10" dirty="0">
                <a:solidFill>
                  <a:srgbClr val="F28700"/>
                </a:solidFill>
                <a:latin typeface="Mont Book"/>
                <a:cs typeface="Mont Book"/>
              </a:rPr>
              <a:t>kwartier</a:t>
            </a:r>
            <a:endParaRPr sz="2450">
              <a:latin typeface="Mont Book"/>
              <a:cs typeface="Mont Boo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278401" y="1510704"/>
            <a:ext cx="132842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b="1" spc="-20" dirty="0">
                <a:solidFill>
                  <a:srgbClr val="F28700"/>
                </a:solidFill>
                <a:latin typeface="Mont Heavy"/>
                <a:cs typeface="Mont Heavy"/>
              </a:rPr>
              <a:t>Sleutel</a:t>
            </a:r>
            <a:endParaRPr sz="2900">
              <a:latin typeface="Mont Heavy"/>
              <a:cs typeface="Mont Heavy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87400" y="2114042"/>
            <a:ext cx="15050769" cy="6618605"/>
            <a:chOff x="787400" y="2114042"/>
            <a:chExt cx="15050769" cy="66186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94849" y="8300986"/>
              <a:ext cx="1943091" cy="4314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7400" y="2114042"/>
              <a:ext cx="12011279" cy="6572758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56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30"/>
              </a:spcBef>
            </a:pPr>
            <a:r>
              <a:rPr sz="5800" spc="-10" dirty="0">
                <a:solidFill>
                  <a:srgbClr val="FFFFFF"/>
                </a:solidFill>
              </a:rPr>
              <a:t>Sleutelkwartier</a:t>
            </a:r>
            <a:r>
              <a:rPr sz="5800" spc="-280" dirty="0">
                <a:solidFill>
                  <a:srgbClr val="FFFFFF"/>
                </a:solidFill>
              </a:rPr>
              <a:t> </a:t>
            </a:r>
            <a:r>
              <a:rPr sz="5800" spc="-10" dirty="0">
                <a:solidFill>
                  <a:srgbClr val="FFFFFF"/>
                </a:solidFill>
              </a:rPr>
              <a:t>Noord</a:t>
            </a:r>
            <a:endParaRPr sz="5800" dirty="0"/>
          </a:p>
          <a:p>
            <a:pPr marL="12700">
              <a:lnSpc>
                <a:spcPct val="100000"/>
              </a:lnSpc>
              <a:spcBef>
                <a:spcPts val="565"/>
              </a:spcBef>
              <a:tabLst>
                <a:tab pos="4220210" algn="l"/>
              </a:tabLst>
            </a:pPr>
            <a:r>
              <a:rPr lang="nl-NL" sz="2900" dirty="0">
                <a:solidFill>
                  <a:srgbClr val="FFFFFF"/>
                </a:solidFill>
                <a:latin typeface="Mont SemiBold"/>
                <a:cs typeface="Mont SemiBold"/>
              </a:rPr>
              <a:t>P</a:t>
            </a:r>
            <a:r>
              <a:rPr sz="2900" b="1" dirty="0" err="1">
                <a:solidFill>
                  <a:srgbClr val="FFFFFF"/>
                </a:solidFill>
                <a:latin typeface="Mont SemiBold"/>
                <a:cs typeface="Mont SemiBold"/>
              </a:rPr>
              <a:t>resentatie</a:t>
            </a:r>
            <a:r>
              <a:rPr sz="2900" b="1" spc="-80" dirty="0">
                <a:solidFill>
                  <a:srgbClr val="FFFFFF"/>
                </a:solidFill>
                <a:latin typeface="Mont SemiBold"/>
                <a:cs typeface="Mont SemiBold"/>
              </a:rPr>
              <a:t> </a:t>
            </a:r>
            <a:r>
              <a:rPr lang="nl-NL" sz="2900" b="1" spc="-80" dirty="0">
                <a:solidFill>
                  <a:srgbClr val="FFFFFF"/>
                </a:solidFill>
                <a:latin typeface="Mont SemiBold"/>
                <a:cs typeface="Mont SemiBold"/>
              </a:rPr>
              <a:t>themaraad </a:t>
            </a:r>
            <a:r>
              <a:rPr lang="nl-NL" sz="2900" b="1" dirty="0">
                <a:solidFill>
                  <a:srgbClr val="FFFFFF"/>
                </a:solidFill>
                <a:latin typeface="Mont SemiBold"/>
                <a:cs typeface="Mont SemiBold"/>
              </a:rPr>
              <a:t>3 september 2025</a:t>
            </a:r>
            <a:endParaRPr sz="2900" dirty="0">
              <a:latin typeface="Mont SemiBold"/>
              <a:cs typeface="Mont Semi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" y="0"/>
            <a:ext cx="16256000" cy="9144000"/>
            <a:chOff x="-1" y="0"/>
            <a:chExt cx="16256000" cy="9144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6189223" cy="9144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" y="0"/>
              <a:ext cx="16256001" cy="914400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919593" y="4132846"/>
            <a:ext cx="6417310" cy="9053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225" marR="5080" indent="-264160" algn="ctr">
              <a:lnSpc>
                <a:spcPct val="100000"/>
              </a:lnSpc>
              <a:spcBef>
                <a:spcPts val="100"/>
              </a:spcBef>
              <a:tabLst>
                <a:tab pos="1383665" algn="l"/>
              </a:tabLst>
            </a:pPr>
            <a:r>
              <a:rPr lang="nl-NL" sz="5800" spc="-40" dirty="0">
                <a:solidFill>
                  <a:srgbClr val="FFFFFF"/>
                </a:solidFill>
              </a:rPr>
              <a:t>Achtergrond</a:t>
            </a:r>
            <a:endParaRPr sz="5800" dirty="0"/>
          </a:p>
        </p:txBody>
      </p:sp>
      <p:sp>
        <p:nvSpPr>
          <p:cNvPr id="6" name="object 6"/>
          <p:cNvSpPr/>
          <p:nvPr/>
        </p:nvSpPr>
        <p:spPr>
          <a:xfrm>
            <a:off x="7737894" y="3449675"/>
            <a:ext cx="744855" cy="555625"/>
          </a:xfrm>
          <a:custGeom>
            <a:avLst/>
            <a:gdLst/>
            <a:ahLst/>
            <a:cxnLst/>
            <a:rect l="l" t="t" r="r" b="b"/>
            <a:pathLst>
              <a:path w="744854" h="555625">
                <a:moveTo>
                  <a:pt x="198539" y="196342"/>
                </a:moveTo>
                <a:lnTo>
                  <a:pt x="198539" y="375945"/>
                </a:lnTo>
                <a:lnTo>
                  <a:pt x="18948" y="375945"/>
                </a:lnTo>
                <a:lnTo>
                  <a:pt x="25364" y="423689"/>
                </a:lnTo>
                <a:lnTo>
                  <a:pt x="43470" y="466592"/>
                </a:lnTo>
                <a:lnTo>
                  <a:pt x="71553" y="502942"/>
                </a:lnTo>
                <a:lnTo>
                  <a:pt x="107901" y="531026"/>
                </a:lnTo>
                <a:lnTo>
                  <a:pt x="150800" y="549132"/>
                </a:lnTo>
                <a:lnTo>
                  <a:pt x="198539" y="555548"/>
                </a:lnTo>
                <a:lnTo>
                  <a:pt x="246287" y="549132"/>
                </a:lnTo>
                <a:lnTo>
                  <a:pt x="289191" y="531026"/>
                </a:lnTo>
                <a:lnTo>
                  <a:pt x="325540" y="502942"/>
                </a:lnTo>
                <a:lnTo>
                  <a:pt x="353623" y="466592"/>
                </a:lnTo>
                <a:lnTo>
                  <a:pt x="371727" y="423689"/>
                </a:lnTo>
                <a:lnTo>
                  <a:pt x="378142" y="375945"/>
                </a:lnTo>
                <a:lnTo>
                  <a:pt x="371727" y="328201"/>
                </a:lnTo>
                <a:lnTo>
                  <a:pt x="353623" y="285298"/>
                </a:lnTo>
                <a:lnTo>
                  <a:pt x="325540" y="248948"/>
                </a:lnTo>
                <a:lnTo>
                  <a:pt x="289191" y="220864"/>
                </a:lnTo>
                <a:lnTo>
                  <a:pt x="246287" y="202757"/>
                </a:lnTo>
                <a:lnTo>
                  <a:pt x="198539" y="196342"/>
                </a:lnTo>
                <a:close/>
              </a:path>
              <a:path w="744854" h="555625">
                <a:moveTo>
                  <a:pt x="179603" y="0"/>
                </a:moveTo>
                <a:lnTo>
                  <a:pt x="131850" y="6416"/>
                </a:lnTo>
                <a:lnTo>
                  <a:pt x="88945" y="24525"/>
                </a:lnTo>
                <a:lnTo>
                  <a:pt x="52597" y="52612"/>
                </a:lnTo>
                <a:lnTo>
                  <a:pt x="24516" y="88965"/>
                </a:lnTo>
                <a:lnTo>
                  <a:pt x="6414" y="131871"/>
                </a:lnTo>
                <a:lnTo>
                  <a:pt x="0" y="179616"/>
                </a:lnTo>
                <a:lnTo>
                  <a:pt x="6414" y="227359"/>
                </a:lnTo>
                <a:lnTo>
                  <a:pt x="24516" y="270259"/>
                </a:lnTo>
                <a:lnTo>
                  <a:pt x="52597" y="306606"/>
                </a:lnTo>
                <a:lnTo>
                  <a:pt x="88945" y="334687"/>
                </a:lnTo>
                <a:lnTo>
                  <a:pt x="131850" y="352791"/>
                </a:lnTo>
                <a:lnTo>
                  <a:pt x="179603" y="359206"/>
                </a:lnTo>
                <a:lnTo>
                  <a:pt x="179603" y="179616"/>
                </a:lnTo>
                <a:lnTo>
                  <a:pt x="359194" y="179616"/>
                </a:lnTo>
                <a:lnTo>
                  <a:pt x="352779" y="131871"/>
                </a:lnTo>
                <a:lnTo>
                  <a:pt x="334675" y="88965"/>
                </a:lnTo>
                <a:lnTo>
                  <a:pt x="306593" y="52612"/>
                </a:lnTo>
                <a:lnTo>
                  <a:pt x="270247" y="24525"/>
                </a:lnTo>
                <a:lnTo>
                  <a:pt x="227346" y="6416"/>
                </a:lnTo>
                <a:lnTo>
                  <a:pt x="179603" y="0"/>
                </a:lnTo>
                <a:close/>
              </a:path>
              <a:path w="744854" h="555625">
                <a:moveTo>
                  <a:pt x="637692" y="22517"/>
                </a:moveTo>
                <a:lnTo>
                  <a:pt x="379615" y="280593"/>
                </a:lnTo>
                <a:lnTo>
                  <a:pt x="637692" y="538670"/>
                </a:lnTo>
                <a:lnTo>
                  <a:pt x="670353" y="501295"/>
                </a:lnTo>
                <a:lnTo>
                  <a:pt x="697075" y="460844"/>
                </a:lnTo>
                <a:lnTo>
                  <a:pt x="717859" y="417934"/>
                </a:lnTo>
                <a:lnTo>
                  <a:pt x="732705" y="373179"/>
                </a:lnTo>
                <a:lnTo>
                  <a:pt x="741612" y="327193"/>
                </a:lnTo>
                <a:lnTo>
                  <a:pt x="744581" y="280593"/>
                </a:lnTo>
                <a:lnTo>
                  <a:pt x="741612" y="233993"/>
                </a:lnTo>
                <a:lnTo>
                  <a:pt x="732705" y="188008"/>
                </a:lnTo>
                <a:lnTo>
                  <a:pt x="717859" y="143253"/>
                </a:lnTo>
                <a:lnTo>
                  <a:pt x="697075" y="100342"/>
                </a:lnTo>
                <a:lnTo>
                  <a:pt x="670353" y="59892"/>
                </a:lnTo>
                <a:lnTo>
                  <a:pt x="637692" y="225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401D7-58D3-40AB-8D58-11DE2763B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00" y="250074"/>
            <a:ext cx="9258300" cy="692497"/>
          </a:xfrm>
        </p:spPr>
        <p:txBody>
          <a:bodyPr/>
          <a:lstStyle/>
          <a:p>
            <a:r>
              <a:rPr lang="nl-NL" dirty="0"/>
              <a:t>Startdocument december 2024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EAA3B81-F246-4F0D-9426-2AE787318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515" y="1592866"/>
            <a:ext cx="4938316" cy="695604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13B8796-C3A6-4889-A4D5-74A2AB10B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116" y="2296851"/>
            <a:ext cx="3162086" cy="237156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42A2E60-7276-4A8D-80F6-00C2F8BBD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799" y="2279964"/>
            <a:ext cx="3162085" cy="2371564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6EB580D7-92F7-4797-A1B9-E685236545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532" y="5400837"/>
            <a:ext cx="3162086" cy="2371564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68AD90BF-07C1-44C0-9D90-C165776DE9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799" y="5400836"/>
            <a:ext cx="3162086" cy="2371564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EFB98069-48DB-4FE9-BC39-B1B6356BCBD6}"/>
              </a:ext>
            </a:extLst>
          </p:cNvPr>
          <p:cNvSpPr txBox="1"/>
          <p:nvPr/>
        </p:nvSpPr>
        <p:spPr>
          <a:xfrm>
            <a:off x="5385617" y="4689216"/>
            <a:ext cx="32785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370"/>
              </a:spcBef>
            </a:pPr>
            <a:r>
              <a:rPr lang="nl-NL" sz="1400" dirty="0"/>
              <a:t>Onduidelijke begrenzing en functie van de buitenruimte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CDC3558E-830F-417C-A7BA-6E48F5070F3B}"/>
              </a:ext>
            </a:extLst>
          </p:cNvPr>
          <p:cNvSpPr txBox="1"/>
          <p:nvPr/>
        </p:nvSpPr>
        <p:spPr>
          <a:xfrm>
            <a:off x="8779041" y="4720455"/>
            <a:ext cx="353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370"/>
              </a:spcBef>
            </a:pPr>
            <a:r>
              <a:rPr lang="nl-NL" sz="1400" dirty="0"/>
              <a:t>Onsamenhangend, rommelig geheel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48D9CBFD-2D20-40C1-9F53-EBED5E5271B8}"/>
              </a:ext>
            </a:extLst>
          </p:cNvPr>
          <p:cNvSpPr txBox="1"/>
          <p:nvPr/>
        </p:nvSpPr>
        <p:spPr>
          <a:xfrm>
            <a:off x="8779041" y="7810243"/>
            <a:ext cx="35357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370"/>
              </a:spcBef>
            </a:pPr>
            <a:r>
              <a:rPr lang="nl-NL" sz="1400" dirty="0"/>
              <a:t>Slechte doorgang voor voetgangers en fietsers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DEC67B17-88F2-46FC-9ADA-501D3AD3F61B}"/>
              </a:ext>
            </a:extLst>
          </p:cNvPr>
          <p:cNvSpPr txBox="1"/>
          <p:nvPr/>
        </p:nvSpPr>
        <p:spPr>
          <a:xfrm>
            <a:off x="5385187" y="7810243"/>
            <a:ext cx="353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370"/>
              </a:spcBef>
            </a:pPr>
            <a:r>
              <a:rPr lang="nl-NL" sz="1400" dirty="0"/>
              <a:t>Veel steen in de openbare ruimte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FA01E16D-4692-4603-8D39-B4AF3BA4E031}"/>
              </a:ext>
            </a:extLst>
          </p:cNvPr>
          <p:cNvSpPr txBox="1"/>
          <p:nvPr/>
        </p:nvSpPr>
        <p:spPr>
          <a:xfrm>
            <a:off x="5246046" y="1828800"/>
            <a:ext cx="37043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1295">
              <a:lnSpc>
                <a:spcPct val="100000"/>
              </a:lnSpc>
              <a:spcBef>
                <a:spcPts val="3485"/>
              </a:spcBef>
            </a:pPr>
            <a:r>
              <a:rPr lang="nl-NL" sz="1800" b="1" dirty="0">
                <a:latin typeface="Mont Bold"/>
                <a:cs typeface="Mont Bold"/>
              </a:rPr>
              <a:t>Knelpunten Sleutelkwartier</a:t>
            </a:r>
            <a:endParaRPr lang="nl-NL" sz="1800" dirty="0">
              <a:latin typeface="Mont Bold"/>
              <a:cs typeface="Mont Bold"/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7FED9271-B117-49B5-A11F-727D30560B35}"/>
              </a:ext>
            </a:extLst>
          </p:cNvPr>
          <p:cNvSpPr txBox="1"/>
          <p:nvPr/>
        </p:nvSpPr>
        <p:spPr>
          <a:xfrm>
            <a:off x="12395200" y="1730480"/>
            <a:ext cx="37043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1295">
              <a:lnSpc>
                <a:spcPct val="100000"/>
              </a:lnSpc>
              <a:spcBef>
                <a:spcPts val="3485"/>
              </a:spcBef>
            </a:pPr>
            <a:r>
              <a:rPr lang="nl-NL" sz="1800" b="1" dirty="0">
                <a:latin typeface="Mont Bold"/>
                <a:cs typeface="Mont Bold"/>
              </a:rPr>
              <a:t>Kwaliteiten/ambities </a:t>
            </a:r>
            <a:endParaRPr lang="nl-NL" sz="1800" dirty="0">
              <a:latin typeface="Mont Bold"/>
              <a:cs typeface="Mont Bold"/>
            </a:endParaRPr>
          </a:p>
        </p:txBody>
      </p:sp>
      <p:pic>
        <p:nvPicPr>
          <p:cNvPr id="21" name="Afbeelding 20">
            <a:extLst>
              <a:ext uri="{FF2B5EF4-FFF2-40B4-BE49-F238E27FC236}">
                <a16:creationId xmlns:a16="http://schemas.microsoft.com/office/drawing/2014/main" id="{CA203544-85F4-4A00-B0B0-4738A6BB182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7175" y="2296852"/>
            <a:ext cx="3139568" cy="2354676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26F8CFC0-E95D-4F3E-91FC-0696C5D60D7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4659" y="5400837"/>
            <a:ext cx="3162084" cy="2371563"/>
          </a:xfrm>
          <a:prstGeom prst="rect">
            <a:avLst/>
          </a:prstGeom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B00F4691-2600-42C8-85EE-9BBD7EB3E623}"/>
              </a:ext>
            </a:extLst>
          </p:cNvPr>
          <p:cNvSpPr txBox="1"/>
          <p:nvPr/>
        </p:nvSpPr>
        <p:spPr>
          <a:xfrm>
            <a:off x="12522235" y="4720297"/>
            <a:ext cx="353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370"/>
              </a:spcBef>
            </a:pPr>
            <a:r>
              <a:rPr lang="nl-NL" sz="1400" dirty="0"/>
              <a:t>Kleinschalige historische panden Nesse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DD9E5806-56F9-4614-BE4D-7CC1D036DEE9}"/>
              </a:ext>
            </a:extLst>
          </p:cNvPr>
          <p:cNvSpPr txBox="1"/>
          <p:nvPr/>
        </p:nvSpPr>
        <p:spPr>
          <a:xfrm>
            <a:off x="12566426" y="7841687"/>
            <a:ext cx="353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370"/>
              </a:spcBef>
            </a:pPr>
            <a:r>
              <a:rPr lang="nl-NL" sz="1400" dirty="0"/>
              <a:t>Zicht op water en brug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328038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">
            <a:extLst>
              <a:ext uri="{FF2B5EF4-FFF2-40B4-BE49-F238E27FC236}">
                <a16:creationId xmlns:a16="http://schemas.microsoft.com/office/drawing/2014/main" id="{CF3726D0-284D-406A-AAE2-255234556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00" y="250074"/>
            <a:ext cx="9258300" cy="692497"/>
          </a:xfrm>
        </p:spPr>
        <p:txBody>
          <a:bodyPr/>
          <a:lstStyle/>
          <a:p>
            <a:r>
              <a:rPr lang="nl-NL" dirty="0"/>
              <a:t>Startdocument december 2024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CAAA94F8-A561-417B-AFDF-07DA63DA26CD}"/>
              </a:ext>
            </a:extLst>
          </p:cNvPr>
          <p:cNvSpPr txBox="1"/>
          <p:nvPr/>
        </p:nvSpPr>
        <p:spPr>
          <a:xfrm>
            <a:off x="138090" y="956529"/>
            <a:ext cx="81814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1295">
              <a:lnSpc>
                <a:spcPct val="100000"/>
              </a:lnSpc>
              <a:spcBef>
                <a:spcPts val="3485"/>
              </a:spcBef>
            </a:pPr>
            <a:r>
              <a:rPr lang="nl-NL" sz="1800" b="1" dirty="0">
                <a:latin typeface="Mont Bold"/>
                <a:cs typeface="Mont Bold"/>
              </a:rPr>
              <a:t>Beleidsuitgangspunten </a:t>
            </a:r>
            <a:endParaRPr lang="nl-NL" sz="1800" dirty="0">
              <a:latin typeface="Mont Bold"/>
              <a:cs typeface="Mont Bold"/>
            </a:endParaRPr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51432BB8-D611-498E-861D-954BC7F6FB63}"/>
              </a:ext>
            </a:extLst>
          </p:cNvPr>
          <p:cNvSpPr txBox="1"/>
          <p:nvPr/>
        </p:nvSpPr>
        <p:spPr>
          <a:xfrm>
            <a:off x="927100" y="1465330"/>
            <a:ext cx="5082540" cy="61595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Wonen</a:t>
            </a:r>
            <a:endParaRPr sz="2100">
              <a:latin typeface="Mont SemiBold"/>
              <a:cs typeface="Mont SemiBold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sz="1400" b="0" spc="-10" dirty="0">
                <a:latin typeface="Mont Book"/>
                <a:cs typeface="Mont Book"/>
              </a:rPr>
              <a:t>Gevarieërd</a:t>
            </a:r>
            <a:r>
              <a:rPr sz="1400" b="0" spc="-55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woonprogramma</a:t>
            </a:r>
            <a:r>
              <a:rPr sz="1400" b="0" spc="-25" dirty="0">
                <a:latin typeface="Mont Book"/>
                <a:cs typeface="Mont Book"/>
              </a:rPr>
              <a:t> </a:t>
            </a:r>
            <a:r>
              <a:rPr sz="1400" b="0" dirty="0">
                <a:latin typeface="Mont Book"/>
                <a:cs typeface="Mont Book"/>
              </a:rPr>
              <a:t>bij</a:t>
            </a:r>
            <a:r>
              <a:rPr sz="1400" b="0" spc="-55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toevoegen</a:t>
            </a:r>
            <a:r>
              <a:rPr sz="1400" b="0" spc="-55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woningen</a:t>
            </a:r>
            <a:endParaRPr sz="1400">
              <a:latin typeface="Mont Book"/>
              <a:cs typeface="Mont Book"/>
            </a:endParaRP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96F87026-B0B6-4707-86C9-E748D00FB461}"/>
              </a:ext>
            </a:extLst>
          </p:cNvPr>
          <p:cNvSpPr txBox="1"/>
          <p:nvPr/>
        </p:nvSpPr>
        <p:spPr>
          <a:xfrm>
            <a:off x="927100" y="2481331"/>
            <a:ext cx="4745355" cy="61595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00" b="1" dirty="0">
                <a:solidFill>
                  <a:srgbClr val="E8007D"/>
                </a:solidFill>
                <a:latin typeface="Mont SemiBold"/>
                <a:cs typeface="Mont SemiBold"/>
              </a:rPr>
              <a:t>Maatschappelijke</a:t>
            </a:r>
            <a:r>
              <a:rPr sz="2100" b="1" spc="-130" dirty="0">
                <a:solidFill>
                  <a:srgbClr val="E8007D"/>
                </a:solidFill>
                <a:latin typeface="Mont SemiBold"/>
                <a:cs typeface="Mont SemiBold"/>
              </a:rPr>
              <a:t> </a:t>
            </a:r>
            <a:r>
              <a:rPr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voorzieningen</a:t>
            </a:r>
            <a:endParaRPr sz="2100">
              <a:latin typeface="Mont SemiBold"/>
              <a:cs typeface="Mont SemiBold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sz="1400" b="0" spc="-10" dirty="0">
                <a:latin typeface="Mont Book"/>
                <a:cs typeface="Mont Book"/>
              </a:rPr>
              <a:t>Uitbreiding </a:t>
            </a:r>
            <a:r>
              <a:rPr sz="1400" b="0" dirty="0">
                <a:latin typeface="Mont Book"/>
                <a:cs typeface="Mont Book"/>
              </a:rPr>
              <a:t>maatschappelijk</a:t>
            </a:r>
            <a:r>
              <a:rPr sz="1400" b="0" spc="-15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programma</a:t>
            </a:r>
            <a:r>
              <a:rPr sz="1400" b="0" spc="-5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gewenst</a:t>
            </a:r>
            <a:endParaRPr sz="1400">
              <a:latin typeface="Mont Book"/>
              <a:cs typeface="Mont Book"/>
            </a:endParaRPr>
          </a:p>
        </p:txBody>
      </p:sp>
      <p:sp>
        <p:nvSpPr>
          <p:cNvPr id="18" name="object 4">
            <a:extLst>
              <a:ext uri="{FF2B5EF4-FFF2-40B4-BE49-F238E27FC236}">
                <a16:creationId xmlns:a16="http://schemas.microsoft.com/office/drawing/2014/main" id="{FC05A3AF-A15A-4EA7-99C0-2DF4D0E192C6}"/>
              </a:ext>
            </a:extLst>
          </p:cNvPr>
          <p:cNvSpPr txBox="1"/>
          <p:nvPr/>
        </p:nvSpPr>
        <p:spPr>
          <a:xfrm>
            <a:off x="927100" y="3497331"/>
            <a:ext cx="2921000" cy="61595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Economie</a:t>
            </a:r>
            <a:endParaRPr sz="2100">
              <a:latin typeface="Mont SemiBold"/>
              <a:cs typeface="Mont SemiBold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sz="1400" b="0" dirty="0">
                <a:latin typeface="Mont Book"/>
                <a:cs typeface="Mont Book"/>
              </a:rPr>
              <a:t>Behoud</a:t>
            </a:r>
            <a:r>
              <a:rPr sz="1400" b="0" spc="-45" dirty="0">
                <a:latin typeface="Mont Book"/>
                <a:cs typeface="Mont Book"/>
              </a:rPr>
              <a:t> </a:t>
            </a:r>
            <a:r>
              <a:rPr sz="1400" b="0" dirty="0">
                <a:latin typeface="Mont Book"/>
                <a:cs typeface="Mont Book"/>
              </a:rPr>
              <a:t>mix</a:t>
            </a:r>
            <a:r>
              <a:rPr sz="1400" b="0" spc="-60" dirty="0">
                <a:latin typeface="Mont Book"/>
                <a:cs typeface="Mont Book"/>
              </a:rPr>
              <a:t> </a:t>
            </a:r>
            <a:r>
              <a:rPr sz="1400" b="0" dirty="0">
                <a:latin typeface="Mont Book"/>
                <a:cs typeface="Mont Book"/>
              </a:rPr>
              <a:t>wonen</a:t>
            </a:r>
            <a:r>
              <a:rPr sz="1400" b="0" spc="-35" dirty="0">
                <a:latin typeface="Mont Book"/>
                <a:cs typeface="Mont Book"/>
              </a:rPr>
              <a:t> </a:t>
            </a:r>
            <a:r>
              <a:rPr sz="1400" b="0" dirty="0">
                <a:latin typeface="Mont Book"/>
                <a:cs typeface="Mont Book"/>
              </a:rPr>
              <a:t>en</a:t>
            </a:r>
            <a:r>
              <a:rPr sz="1400" b="0" spc="-60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werken</a:t>
            </a:r>
            <a:endParaRPr sz="1400">
              <a:latin typeface="Mont Book"/>
              <a:cs typeface="Mont Book"/>
            </a:endParaRPr>
          </a:p>
        </p:txBody>
      </p:sp>
      <p:sp>
        <p:nvSpPr>
          <p:cNvPr id="19" name="object 5">
            <a:extLst>
              <a:ext uri="{FF2B5EF4-FFF2-40B4-BE49-F238E27FC236}">
                <a16:creationId xmlns:a16="http://schemas.microsoft.com/office/drawing/2014/main" id="{6EA7CE46-7282-4CC1-90A1-83E516483274}"/>
              </a:ext>
            </a:extLst>
          </p:cNvPr>
          <p:cNvSpPr txBox="1"/>
          <p:nvPr/>
        </p:nvSpPr>
        <p:spPr>
          <a:xfrm>
            <a:off x="927100" y="4513331"/>
            <a:ext cx="1689735" cy="61595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Mobiliteit</a:t>
            </a:r>
            <a:endParaRPr sz="2100">
              <a:latin typeface="Mont SemiBold"/>
              <a:cs typeface="Mont SemiBold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sz="1400" b="0" spc="-35" dirty="0">
                <a:latin typeface="Mont Book"/>
                <a:cs typeface="Mont Book"/>
              </a:rPr>
              <a:t>STOMP-</a:t>
            </a:r>
            <a:r>
              <a:rPr sz="1400" b="0" spc="-10" dirty="0">
                <a:latin typeface="Mont Book"/>
                <a:cs typeface="Mont Book"/>
              </a:rPr>
              <a:t>principe</a:t>
            </a:r>
            <a:endParaRPr sz="1400">
              <a:latin typeface="Mont Book"/>
              <a:cs typeface="Mont Book"/>
            </a:endParaRPr>
          </a:p>
        </p:txBody>
      </p:sp>
      <p:sp>
        <p:nvSpPr>
          <p:cNvPr id="20" name="object 6">
            <a:extLst>
              <a:ext uri="{FF2B5EF4-FFF2-40B4-BE49-F238E27FC236}">
                <a16:creationId xmlns:a16="http://schemas.microsoft.com/office/drawing/2014/main" id="{DB5FEC40-7860-4754-A98F-029EA61A4B64}"/>
              </a:ext>
            </a:extLst>
          </p:cNvPr>
          <p:cNvSpPr txBox="1"/>
          <p:nvPr/>
        </p:nvSpPr>
        <p:spPr>
          <a:xfrm>
            <a:off x="8013700" y="1433264"/>
            <a:ext cx="5448300" cy="86995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00" b="1" dirty="0">
                <a:solidFill>
                  <a:srgbClr val="E8007D"/>
                </a:solidFill>
                <a:latin typeface="Mont SemiBold"/>
                <a:cs typeface="Mont SemiBold"/>
              </a:rPr>
              <a:t>Klimaat,</a:t>
            </a:r>
            <a:r>
              <a:rPr sz="2100" b="1" spc="-45" dirty="0">
                <a:solidFill>
                  <a:srgbClr val="E8007D"/>
                </a:solidFill>
                <a:latin typeface="Mont SemiBold"/>
                <a:cs typeface="Mont SemiBold"/>
              </a:rPr>
              <a:t> </a:t>
            </a:r>
            <a:r>
              <a:rPr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water</a:t>
            </a:r>
            <a:r>
              <a:rPr sz="2100" b="1" spc="-80" dirty="0">
                <a:solidFill>
                  <a:srgbClr val="E8007D"/>
                </a:solidFill>
                <a:latin typeface="Mont SemiBold"/>
                <a:cs typeface="Mont SemiBold"/>
              </a:rPr>
              <a:t> </a:t>
            </a:r>
            <a:r>
              <a:rPr sz="2100" b="1" dirty="0">
                <a:solidFill>
                  <a:srgbClr val="E8007D"/>
                </a:solidFill>
                <a:latin typeface="Mont SemiBold"/>
                <a:cs typeface="Mont SemiBold"/>
              </a:rPr>
              <a:t>en</a:t>
            </a:r>
            <a:r>
              <a:rPr sz="2100" b="1" spc="-20" dirty="0">
                <a:solidFill>
                  <a:srgbClr val="E8007D"/>
                </a:solidFill>
                <a:latin typeface="Mont SemiBold"/>
                <a:cs typeface="Mont SemiBold"/>
              </a:rPr>
              <a:t> </a:t>
            </a:r>
            <a:r>
              <a:rPr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duurzaamheid</a:t>
            </a:r>
            <a:endParaRPr sz="2100">
              <a:latin typeface="Mont SemiBold"/>
              <a:cs typeface="Mont SemiBold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sz="1400" b="0" spc="-20" dirty="0">
                <a:latin typeface="Mont Book"/>
                <a:cs typeface="Mont Book"/>
              </a:rPr>
              <a:t>Vergroening,</a:t>
            </a:r>
            <a:r>
              <a:rPr sz="1400" b="0" spc="-50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voldoende</a:t>
            </a:r>
            <a:r>
              <a:rPr sz="1400" b="0" spc="-35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waterinfiltratie, </a:t>
            </a:r>
            <a:r>
              <a:rPr sz="1400" b="0" dirty="0">
                <a:latin typeface="Mont Book"/>
                <a:cs typeface="Mont Book"/>
              </a:rPr>
              <a:t>hoge</a:t>
            </a:r>
            <a:r>
              <a:rPr sz="1400" b="0" spc="-10" dirty="0">
                <a:latin typeface="Mont Book"/>
                <a:cs typeface="Mont Book"/>
              </a:rPr>
              <a:t> ecologische</a:t>
            </a:r>
            <a:endParaRPr sz="1400">
              <a:latin typeface="Mont Book"/>
              <a:cs typeface="Mont Book"/>
            </a:endParaRPr>
          </a:p>
          <a:p>
            <a:pPr marL="241300">
              <a:lnSpc>
                <a:spcPct val="100000"/>
              </a:lnSpc>
              <a:spcBef>
                <a:spcPts val="320"/>
              </a:spcBef>
            </a:pPr>
            <a:r>
              <a:rPr sz="1400" b="0" dirty="0">
                <a:latin typeface="Mont Book"/>
                <a:cs typeface="Mont Book"/>
              </a:rPr>
              <a:t>waarde</a:t>
            </a:r>
            <a:r>
              <a:rPr sz="1400" b="0" spc="-30" dirty="0">
                <a:latin typeface="Mont Book"/>
                <a:cs typeface="Mont Book"/>
              </a:rPr>
              <a:t> </a:t>
            </a:r>
            <a:r>
              <a:rPr sz="1400" b="0" dirty="0">
                <a:latin typeface="Mont Book"/>
                <a:cs typeface="Mont Book"/>
              </a:rPr>
              <a:t>en</a:t>
            </a:r>
            <a:r>
              <a:rPr sz="1400" b="0" spc="-60" dirty="0">
                <a:latin typeface="Mont Book"/>
                <a:cs typeface="Mont Book"/>
              </a:rPr>
              <a:t> </a:t>
            </a:r>
            <a:r>
              <a:rPr sz="1400" b="0" spc="-20" dirty="0">
                <a:latin typeface="Mont Book"/>
                <a:cs typeface="Mont Book"/>
              </a:rPr>
              <a:t>vergroten</a:t>
            </a:r>
            <a:r>
              <a:rPr sz="1400" b="0" spc="-30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biodiversiteit</a:t>
            </a:r>
            <a:endParaRPr sz="1400">
              <a:latin typeface="Mont Book"/>
              <a:cs typeface="Mont Book"/>
            </a:endParaRPr>
          </a:p>
        </p:txBody>
      </p:sp>
      <p:grpSp>
        <p:nvGrpSpPr>
          <p:cNvPr id="21" name="object 7">
            <a:extLst>
              <a:ext uri="{FF2B5EF4-FFF2-40B4-BE49-F238E27FC236}">
                <a16:creationId xmlns:a16="http://schemas.microsoft.com/office/drawing/2014/main" id="{41F92A02-10C8-46C0-B723-C59B0E19A20A}"/>
              </a:ext>
            </a:extLst>
          </p:cNvPr>
          <p:cNvGrpSpPr/>
          <p:nvPr/>
        </p:nvGrpSpPr>
        <p:grpSpPr>
          <a:xfrm>
            <a:off x="8026400" y="4937734"/>
            <a:ext cx="7369175" cy="2132330"/>
            <a:chOff x="8026400" y="4937734"/>
            <a:chExt cx="7369175" cy="2132330"/>
          </a:xfrm>
        </p:grpSpPr>
        <p:sp>
          <p:nvSpPr>
            <p:cNvPr id="22" name="object 8">
              <a:extLst>
                <a:ext uri="{FF2B5EF4-FFF2-40B4-BE49-F238E27FC236}">
                  <a16:creationId xmlns:a16="http://schemas.microsoft.com/office/drawing/2014/main" id="{A3181AA4-6C37-41EC-BA62-9B32B177C1A8}"/>
                </a:ext>
              </a:extLst>
            </p:cNvPr>
            <p:cNvSpPr/>
            <p:nvPr/>
          </p:nvSpPr>
          <p:spPr>
            <a:xfrm>
              <a:off x="8026400" y="4937734"/>
              <a:ext cx="7369175" cy="2132330"/>
            </a:xfrm>
            <a:custGeom>
              <a:avLst/>
              <a:gdLst/>
              <a:ahLst/>
              <a:cxnLst/>
              <a:rect l="l" t="t" r="r" b="b"/>
              <a:pathLst>
                <a:path w="7369175" h="2132329">
                  <a:moveTo>
                    <a:pt x="7368819" y="0"/>
                  </a:moveTo>
                  <a:lnTo>
                    <a:pt x="0" y="0"/>
                  </a:lnTo>
                  <a:lnTo>
                    <a:pt x="0" y="2131923"/>
                  </a:lnTo>
                  <a:lnTo>
                    <a:pt x="7368819" y="2131923"/>
                  </a:lnTo>
                  <a:lnTo>
                    <a:pt x="7368819" y="0"/>
                  </a:lnTo>
                  <a:close/>
                </a:path>
              </a:pathLst>
            </a:custGeom>
            <a:solidFill>
              <a:srgbClr val="F4F4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9">
              <a:extLst>
                <a:ext uri="{FF2B5EF4-FFF2-40B4-BE49-F238E27FC236}">
                  <a16:creationId xmlns:a16="http://schemas.microsoft.com/office/drawing/2014/main" id="{4AC8B136-92FA-41AC-BBF0-4A25BC8BDCCC}"/>
                </a:ext>
              </a:extLst>
            </p:cNvPr>
            <p:cNvSpPr/>
            <p:nvPr/>
          </p:nvSpPr>
          <p:spPr>
            <a:xfrm>
              <a:off x="8070900" y="5020538"/>
              <a:ext cx="1975485" cy="1975485"/>
            </a:xfrm>
            <a:custGeom>
              <a:avLst/>
              <a:gdLst/>
              <a:ahLst/>
              <a:cxnLst/>
              <a:rect l="l" t="t" r="r" b="b"/>
              <a:pathLst>
                <a:path w="1975484" h="1975484">
                  <a:moveTo>
                    <a:pt x="1974926" y="0"/>
                  </a:moveTo>
                  <a:lnTo>
                    <a:pt x="0" y="0"/>
                  </a:lnTo>
                  <a:lnTo>
                    <a:pt x="0" y="1974926"/>
                  </a:lnTo>
                  <a:lnTo>
                    <a:pt x="1974926" y="1974926"/>
                  </a:lnTo>
                  <a:lnTo>
                    <a:pt x="19749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0">
              <a:extLst>
                <a:ext uri="{FF2B5EF4-FFF2-40B4-BE49-F238E27FC236}">
                  <a16:creationId xmlns:a16="http://schemas.microsoft.com/office/drawing/2014/main" id="{47A53935-7C2B-4CB0-89A3-152EB4A6C31B}"/>
                </a:ext>
              </a:extLst>
            </p:cNvPr>
            <p:cNvSpPr/>
            <p:nvPr/>
          </p:nvSpPr>
          <p:spPr>
            <a:xfrm>
              <a:off x="8514020" y="5396254"/>
              <a:ext cx="539750" cy="628650"/>
            </a:xfrm>
            <a:custGeom>
              <a:avLst/>
              <a:gdLst/>
              <a:ahLst/>
              <a:cxnLst/>
              <a:rect l="l" t="t" r="r" b="b"/>
              <a:pathLst>
                <a:path w="539750" h="628650">
                  <a:moveTo>
                    <a:pt x="270236" y="0"/>
                  </a:moveTo>
                  <a:lnTo>
                    <a:pt x="209228" y="14080"/>
                  </a:lnTo>
                  <a:lnTo>
                    <a:pt x="176370" y="35299"/>
                  </a:lnTo>
                  <a:lnTo>
                    <a:pt x="143267" y="65143"/>
                  </a:lnTo>
                  <a:lnTo>
                    <a:pt x="110914" y="102987"/>
                  </a:lnTo>
                  <a:lnTo>
                    <a:pt x="80305" y="148210"/>
                  </a:lnTo>
                  <a:lnTo>
                    <a:pt x="52434" y="200190"/>
                  </a:lnTo>
                  <a:lnTo>
                    <a:pt x="28295" y="258305"/>
                  </a:lnTo>
                  <a:lnTo>
                    <a:pt x="8883" y="321932"/>
                  </a:lnTo>
                  <a:lnTo>
                    <a:pt x="401" y="374744"/>
                  </a:lnTo>
                  <a:lnTo>
                    <a:pt x="0" y="423332"/>
                  </a:lnTo>
                  <a:lnTo>
                    <a:pt x="7135" y="467430"/>
                  </a:lnTo>
                  <a:lnTo>
                    <a:pt x="21264" y="506775"/>
                  </a:lnTo>
                  <a:lnTo>
                    <a:pt x="41841" y="541102"/>
                  </a:lnTo>
                  <a:lnTo>
                    <a:pt x="68322" y="570146"/>
                  </a:lnTo>
                  <a:lnTo>
                    <a:pt x="100163" y="593642"/>
                  </a:lnTo>
                  <a:lnTo>
                    <a:pt x="136819" y="611326"/>
                  </a:lnTo>
                  <a:lnTo>
                    <a:pt x="177746" y="622933"/>
                  </a:lnTo>
                  <a:lnTo>
                    <a:pt x="222400" y="628199"/>
                  </a:lnTo>
                  <a:lnTo>
                    <a:pt x="270236" y="626859"/>
                  </a:lnTo>
                  <a:lnTo>
                    <a:pt x="318094" y="621139"/>
                  </a:lnTo>
                  <a:lnTo>
                    <a:pt x="362697" y="610247"/>
                  </a:lnTo>
                  <a:lnTo>
                    <a:pt x="403515" y="594410"/>
                  </a:lnTo>
                  <a:lnTo>
                    <a:pt x="440016" y="573855"/>
                  </a:lnTo>
                  <a:lnTo>
                    <a:pt x="471671" y="548809"/>
                  </a:lnTo>
                  <a:lnTo>
                    <a:pt x="497949" y="519499"/>
                  </a:lnTo>
                  <a:lnTo>
                    <a:pt x="518320" y="486151"/>
                  </a:lnTo>
                  <a:lnTo>
                    <a:pt x="532253" y="448994"/>
                  </a:lnTo>
                  <a:lnTo>
                    <a:pt x="539217" y="408252"/>
                  </a:lnTo>
                  <a:lnTo>
                    <a:pt x="538681" y="364155"/>
                  </a:lnTo>
                  <a:lnTo>
                    <a:pt x="530116" y="316928"/>
                  </a:lnTo>
                  <a:lnTo>
                    <a:pt x="510813" y="259578"/>
                  </a:lnTo>
                  <a:lnTo>
                    <a:pt x="486858" y="206150"/>
                  </a:lnTo>
                  <a:lnTo>
                    <a:pt x="459218" y="157334"/>
                  </a:lnTo>
                  <a:lnTo>
                    <a:pt x="428862" y="113821"/>
                  </a:lnTo>
                  <a:lnTo>
                    <a:pt x="396759" y="76304"/>
                  </a:lnTo>
                  <a:lnTo>
                    <a:pt x="363876" y="45472"/>
                  </a:lnTo>
                  <a:lnTo>
                    <a:pt x="331183" y="22016"/>
                  </a:lnTo>
                  <a:lnTo>
                    <a:pt x="270236" y="0"/>
                  </a:lnTo>
                  <a:close/>
                </a:path>
              </a:pathLst>
            </a:custGeom>
            <a:solidFill>
              <a:srgbClr val="A3BF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1">
              <a:extLst>
                <a:ext uri="{FF2B5EF4-FFF2-40B4-BE49-F238E27FC236}">
                  <a16:creationId xmlns:a16="http://schemas.microsoft.com/office/drawing/2014/main" id="{D8EF9164-14B5-4D7D-B670-17E9C59F6D86}"/>
                </a:ext>
              </a:extLst>
            </p:cNvPr>
            <p:cNvSpPr/>
            <p:nvPr/>
          </p:nvSpPr>
          <p:spPr>
            <a:xfrm>
              <a:off x="8777465" y="5853023"/>
              <a:ext cx="13970" cy="407670"/>
            </a:xfrm>
            <a:custGeom>
              <a:avLst/>
              <a:gdLst/>
              <a:ahLst/>
              <a:cxnLst/>
              <a:rect l="l" t="t" r="r" b="b"/>
              <a:pathLst>
                <a:path w="13970" h="407670">
                  <a:moveTo>
                    <a:pt x="13563" y="400050"/>
                  </a:moveTo>
                  <a:lnTo>
                    <a:pt x="13373" y="400050"/>
                  </a:lnTo>
                  <a:lnTo>
                    <a:pt x="13373" y="6350"/>
                  </a:lnTo>
                  <a:lnTo>
                    <a:pt x="11849" y="6350"/>
                  </a:lnTo>
                  <a:lnTo>
                    <a:pt x="11849" y="0"/>
                  </a:lnTo>
                  <a:lnTo>
                    <a:pt x="1714" y="0"/>
                  </a:lnTo>
                  <a:lnTo>
                    <a:pt x="1714" y="6350"/>
                  </a:lnTo>
                  <a:lnTo>
                    <a:pt x="203" y="6350"/>
                  </a:lnTo>
                  <a:lnTo>
                    <a:pt x="203" y="400050"/>
                  </a:lnTo>
                  <a:lnTo>
                    <a:pt x="0" y="400050"/>
                  </a:lnTo>
                  <a:lnTo>
                    <a:pt x="0" y="405130"/>
                  </a:lnTo>
                  <a:lnTo>
                    <a:pt x="3568" y="405130"/>
                  </a:lnTo>
                  <a:lnTo>
                    <a:pt x="3568" y="407670"/>
                  </a:lnTo>
                  <a:lnTo>
                    <a:pt x="9893" y="407670"/>
                  </a:lnTo>
                  <a:lnTo>
                    <a:pt x="9893" y="405130"/>
                  </a:lnTo>
                  <a:lnTo>
                    <a:pt x="13563" y="405130"/>
                  </a:lnTo>
                  <a:lnTo>
                    <a:pt x="13563" y="400050"/>
                  </a:lnTo>
                  <a:close/>
                </a:path>
              </a:pathLst>
            </a:custGeom>
            <a:solidFill>
              <a:srgbClr val="8CA2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12">
              <a:extLst>
                <a:ext uri="{FF2B5EF4-FFF2-40B4-BE49-F238E27FC236}">
                  <a16:creationId xmlns:a16="http://schemas.microsoft.com/office/drawing/2014/main" id="{540A0B04-582D-4A09-BA59-ABB6F5E942A1}"/>
                </a:ext>
              </a:extLst>
            </p:cNvPr>
            <p:cNvSpPr/>
            <p:nvPr/>
          </p:nvSpPr>
          <p:spPr>
            <a:xfrm>
              <a:off x="8720244" y="5885224"/>
              <a:ext cx="64135" cy="94615"/>
            </a:xfrm>
            <a:custGeom>
              <a:avLst/>
              <a:gdLst/>
              <a:ahLst/>
              <a:cxnLst/>
              <a:rect l="l" t="t" r="r" b="b"/>
              <a:pathLst>
                <a:path w="64134" h="94614">
                  <a:moveTo>
                    <a:pt x="0" y="0"/>
                  </a:moveTo>
                  <a:lnTo>
                    <a:pt x="32768" y="53713"/>
                  </a:lnTo>
                  <a:lnTo>
                    <a:pt x="50358" y="81422"/>
                  </a:lnTo>
                  <a:lnTo>
                    <a:pt x="58771" y="91954"/>
                  </a:lnTo>
                  <a:lnTo>
                    <a:pt x="64008" y="94132"/>
                  </a:lnTo>
                </a:path>
              </a:pathLst>
            </a:custGeom>
            <a:ln w="10769">
              <a:solidFill>
                <a:srgbClr val="8CA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13">
              <a:extLst>
                <a:ext uri="{FF2B5EF4-FFF2-40B4-BE49-F238E27FC236}">
                  <a16:creationId xmlns:a16="http://schemas.microsoft.com/office/drawing/2014/main" id="{B7A9AC15-E48D-48E8-B74F-4ED37406914D}"/>
                </a:ext>
              </a:extLst>
            </p:cNvPr>
            <p:cNvSpPr/>
            <p:nvPr/>
          </p:nvSpPr>
          <p:spPr>
            <a:xfrm>
              <a:off x="9446311" y="5646704"/>
              <a:ext cx="539750" cy="628650"/>
            </a:xfrm>
            <a:custGeom>
              <a:avLst/>
              <a:gdLst/>
              <a:ahLst/>
              <a:cxnLst/>
              <a:rect l="l" t="t" r="r" b="b"/>
              <a:pathLst>
                <a:path w="539750" h="628650">
                  <a:moveTo>
                    <a:pt x="270235" y="0"/>
                  </a:moveTo>
                  <a:lnTo>
                    <a:pt x="209227" y="14078"/>
                  </a:lnTo>
                  <a:lnTo>
                    <a:pt x="176369" y="35297"/>
                  </a:lnTo>
                  <a:lnTo>
                    <a:pt x="143266" y="65138"/>
                  </a:lnTo>
                  <a:lnTo>
                    <a:pt x="110913" y="102982"/>
                  </a:lnTo>
                  <a:lnTo>
                    <a:pt x="80304" y="148205"/>
                  </a:lnTo>
                  <a:lnTo>
                    <a:pt x="52433" y="200185"/>
                  </a:lnTo>
                  <a:lnTo>
                    <a:pt x="28294" y="258302"/>
                  </a:lnTo>
                  <a:lnTo>
                    <a:pt x="8882" y="321932"/>
                  </a:lnTo>
                  <a:lnTo>
                    <a:pt x="400" y="374744"/>
                  </a:lnTo>
                  <a:lnTo>
                    <a:pt x="0" y="423332"/>
                  </a:lnTo>
                  <a:lnTo>
                    <a:pt x="7136" y="467430"/>
                  </a:lnTo>
                  <a:lnTo>
                    <a:pt x="21266" y="506775"/>
                  </a:lnTo>
                  <a:lnTo>
                    <a:pt x="41844" y="541102"/>
                  </a:lnTo>
                  <a:lnTo>
                    <a:pt x="68326" y="570146"/>
                  </a:lnTo>
                  <a:lnTo>
                    <a:pt x="100168" y="593642"/>
                  </a:lnTo>
                  <a:lnTo>
                    <a:pt x="136824" y="611326"/>
                  </a:lnTo>
                  <a:lnTo>
                    <a:pt x="177750" y="622933"/>
                  </a:lnTo>
                  <a:lnTo>
                    <a:pt x="222402" y="628199"/>
                  </a:lnTo>
                  <a:lnTo>
                    <a:pt x="270235" y="626859"/>
                  </a:lnTo>
                  <a:lnTo>
                    <a:pt x="318093" y="621139"/>
                  </a:lnTo>
                  <a:lnTo>
                    <a:pt x="362696" y="610247"/>
                  </a:lnTo>
                  <a:lnTo>
                    <a:pt x="403514" y="594410"/>
                  </a:lnTo>
                  <a:lnTo>
                    <a:pt x="440015" y="573855"/>
                  </a:lnTo>
                  <a:lnTo>
                    <a:pt x="471670" y="548809"/>
                  </a:lnTo>
                  <a:lnTo>
                    <a:pt x="497948" y="519499"/>
                  </a:lnTo>
                  <a:lnTo>
                    <a:pt x="518319" y="486151"/>
                  </a:lnTo>
                  <a:lnTo>
                    <a:pt x="532252" y="448994"/>
                  </a:lnTo>
                  <a:lnTo>
                    <a:pt x="539216" y="408252"/>
                  </a:lnTo>
                  <a:lnTo>
                    <a:pt x="538680" y="364155"/>
                  </a:lnTo>
                  <a:lnTo>
                    <a:pt x="530115" y="316928"/>
                  </a:lnTo>
                  <a:lnTo>
                    <a:pt x="510812" y="259578"/>
                  </a:lnTo>
                  <a:lnTo>
                    <a:pt x="486857" y="206150"/>
                  </a:lnTo>
                  <a:lnTo>
                    <a:pt x="459217" y="157334"/>
                  </a:lnTo>
                  <a:lnTo>
                    <a:pt x="428861" y="113821"/>
                  </a:lnTo>
                  <a:lnTo>
                    <a:pt x="396758" y="76304"/>
                  </a:lnTo>
                  <a:lnTo>
                    <a:pt x="363875" y="45472"/>
                  </a:lnTo>
                  <a:lnTo>
                    <a:pt x="331182" y="22016"/>
                  </a:lnTo>
                  <a:lnTo>
                    <a:pt x="270235" y="0"/>
                  </a:lnTo>
                  <a:close/>
                </a:path>
              </a:pathLst>
            </a:custGeom>
            <a:solidFill>
              <a:srgbClr val="C7CC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14">
              <a:extLst>
                <a:ext uri="{FF2B5EF4-FFF2-40B4-BE49-F238E27FC236}">
                  <a16:creationId xmlns:a16="http://schemas.microsoft.com/office/drawing/2014/main" id="{1FFBE613-46CC-4DBF-91FC-D4B69C10795E}"/>
                </a:ext>
              </a:extLst>
            </p:cNvPr>
            <p:cNvSpPr/>
            <p:nvPr/>
          </p:nvSpPr>
          <p:spPr>
            <a:xfrm>
              <a:off x="9709760" y="6103467"/>
              <a:ext cx="13970" cy="407670"/>
            </a:xfrm>
            <a:custGeom>
              <a:avLst/>
              <a:gdLst/>
              <a:ahLst/>
              <a:cxnLst/>
              <a:rect l="l" t="t" r="r" b="b"/>
              <a:pathLst>
                <a:path w="13970" h="407670">
                  <a:moveTo>
                    <a:pt x="13563" y="400050"/>
                  </a:moveTo>
                  <a:lnTo>
                    <a:pt x="13373" y="400050"/>
                  </a:lnTo>
                  <a:lnTo>
                    <a:pt x="13373" y="6350"/>
                  </a:lnTo>
                  <a:lnTo>
                    <a:pt x="11849" y="6350"/>
                  </a:lnTo>
                  <a:lnTo>
                    <a:pt x="11849" y="0"/>
                  </a:lnTo>
                  <a:lnTo>
                    <a:pt x="1714" y="0"/>
                  </a:lnTo>
                  <a:lnTo>
                    <a:pt x="1714" y="6350"/>
                  </a:lnTo>
                  <a:lnTo>
                    <a:pt x="190" y="6350"/>
                  </a:lnTo>
                  <a:lnTo>
                    <a:pt x="190" y="400050"/>
                  </a:lnTo>
                  <a:lnTo>
                    <a:pt x="0" y="400050"/>
                  </a:lnTo>
                  <a:lnTo>
                    <a:pt x="0" y="405130"/>
                  </a:lnTo>
                  <a:lnTo>
                    <a:pt x="3568" y="405130"/>
                  </a:lnTo>
                  <a:lnTo>
                    <a:pt x="3568" y="407670"/>
                  </a:lnTo>
                  <a:lnTo>
                    <a:pt x="9893" y="407670"/>
                  </a:lnTo>
                  <a:lnTo>
                    <a:pt x="9893" y="405130"/>
                  </a:lnTo>
                  <a:lnTo>
                    <a:pt x="13563" y="405130"/>
                  </a:lnTo>
                  <a:lnTo>
                    <a:pt x="13563" y="400050"/>
                  </a:lnTo>
                  <a:close/>
                </a:path>
              </a:pathLst>
            </a:custGeom>
            <a:solidFill>
              <a:srgbClr val="9A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15">
              <a:extLst>
                <a:ext uri="{FF2B5EF4-FFF2-40B4-BE49-F238E27FC236}">
                  <a16:creationId xmlns:a16="http://schemas.microsoft.com/office/drawing/2014/main" id="{10669AF2-45AC-4CD2-AC7D-72DFDD5E1659}"/>
                </a:ext>
              </a:extLst>
            </p:cNvPr>
            <p:cNvSpPr/>
            <p:nvPr/>
          </p:nvSpPr>
          <p:spPr>
            <a:xfrm>
              <a:off x="9652536" y="6135674"/>
              <a:ext cx="64135" cy="94615"/>
            </a:xfrm>
            <a:custGeom>
              <a:avLst/>
              <a:gdLst/>
              <a:ahLst/>
              <a:cxnLst/>
              <a:rect l="l" t="t" r="r" b="b"/>
              <a:pathLst>
                <a:path w="64134" h="94614">
                  <a:moveTo>
                    <a:pt x="0" y="0"/>
                  </a:moveTo>
                  <a:lnTo>
                    <a:pt x="32768" y="53713"/>
                  </a:lnTo>
                  <a:lnTo>
                    <a:pt x="50358" y="81422"/>
                  </a:lnTo>
                  <a:lnTo>
                    <a:pt x="58771" y="91954"/>
                  </a:lnTo>
                  <a:lnTo>
                    <a:pt x="64008" y="94132"/>
                  </a:lnTo>
                </a:path>
              </a:pathLst>
            </a:custGeom>
            <a:ln w="10769">
              <a:solidFill>
                <a:srgbClr val="9AB1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16">
              <a:extLst>
                <a:ext uri="{FF2B5EF4-FFF2-40B4-BE49-F238E27FC236}">
                  <a16:creationId xmlns:a16="http://schemas.microsoft.com/office/drawing/2014/main" id="{39F7286F-C21F-4B2A-838F-C657AC5AE82B}"/>
                </a:ext>
              </a:extLst>
            </p:cNvPr>
            <p:cNvSpPr/>
            <p:nvPr/>
          </p:nvSpPr>
          <p:spPr>
            <a:xfrm>
              <a:off x="8146962" y="5718253"/>
              <a:ext cx="539750" cy="628650"/>
            </a:xfrm>
            <a:custGeom>
              <a:avLst/>
              <a:gdLst/>
              <a:ahLst/>
              <a:cxnLst/>
              <a:rect l="l" t="t" r="r" b="b"/>
              <a:pathLst>
                <a:path w="539750" h="628650">
                  <a:moveTo>
                    <a:pt x="270235" y="0"/>
                  </a:moveTo>
                  <a:lnTo>
                    <a:pt x="209227" y="14078"/>
                  </a:lnTo>
                  <a:lnTo>
                    <a:pt x="176369" y="35297"/>
                  </a:lnTo>
                  <a:lnTo>
                    <a:pt x="143266" y="65138"/>
                  </a:lnTo>
                  <a:lnTo>
                    <a:pt x="110913" y="102982"/>
                  </a:lnTo>
                  <a:lnTo>
                    <a:pt x="80304" y="148205"/>
                  </a:lnTo>
                  <a:lnTo>
                    <a:pt x="52433" y="200185"/>
                  </a:lnTo>
                  <a:lnTo>
                    <a:pt x="28294" y="258302"/>
                  </a:lnTo>
                  <a:lnTo>
                    <a:pt x="8882" y="321932"/>
                  </a:lnTo>
                  <a:lnTo>
                    <a:pt x="400" y="374744"/>
                  </a:lnTo>
                  <a:lnTo>
                    <a:pt x="0" y="423332"/>
                  </a:lnTo>
                  <a:lnTo>
                    <a:pt x="7136" y="467430"/>
                  </a:lnTo>
                  <a:lnTo>
                    <a:pt x="21266" y="506775"/>
                  </a:lnTo>
                  <a:lnTo>
                    <a:pt x="41844" y="541102"/>
                  </a:lnTo>
                  <a:lnTo>
                    <a:pt x="68326" y="570146"/>
                  </a:lnTo>
                  <a:lnTo>
                    <a:pt x="100168" y="593642"/>
                  </a:lnTo>
                  <a:lnTo>
                    <a:pt x="136824" y="611326"/>
                  </a:lnTo>
                  <a:lnTo>
                    <a:pt x="177750" y="622933"/>
                  </a:lnTo>
                  <a:lnTo>
                    <a:pt x="222402" y="628199"/>
                  </a:lnTo>
                  <a:lnTo>
                    <a:pt x="270235" y="626859"/>
                  </a:lnTo>
                  <a:lnTo>
                    <a:pt x="318093" y="621139"/>
                  </a:lnTo>
                  <a:lnTo>
                    <a:pt x="362696" y="610247"/>
                  </a:lnTo>
                  <a:lnTo>
                    <a:pt x="403514" y="594410"/>
                  </a:lnTo>
                  <a:lnTo>
                    <a:pt x="440015" y="573855"/>
                  </a:lnTo>
                  <a:lnTo>
                    <a:pt x="471670" y="548809"/>
                  </a:lnTo>
                  <a:lnTo>
                    <a:pt x="497948" y="519499"/>
                  </a:lnTo>
                  <a:lnTo>
                    <a:pt x="518319" y="486151"/>
                  </a:lnTo>
                  <a:lnTo>
                    <a:pt x="532252" y="448994"/>
                  </a:lnTo>
                  <a:lnTo>
                    <a:pt x="539216" y="408252"/>
                  </a:lnTo>
                  <a:lnTo>
                    <a:pt x="538680" y="364155"/>
                  </a:lnTo>
                  <a:lnTo>
                    <a:pt x="530115" y="316928"/>
                  </a:lnTo>
                  <a:lnTo>
                    <a:pt x="510812" y="259578"/>
                  </a:lnTo>
                  <a:lnTo>
                    <a:pt x="486857" y="206150"/>
                  </a:lnTo>
                  <a:lnTo>
                    <a:pt x="459217" y="157334"/>
                  </a:lnTo>
                  <a:lnTo>
                    <a:pt x="428861" y="113821"/>
                  </a:lnTo>
                  <a:lnTo>
                    <a:pt x="396758" y="76304"/>
                  </a:lnTo>
                  <a:lnTo>
                    <a:pt x="363875" y="45472"/>
                  </a:lnTo>
                  <a:lnTo>
                    <a:pt x="331182" y="22016"/>
                  </a:lnTo>
                  <a:lnTo>
                    <a:pt x="270235" y="0"/>
                  </a:lnTo>
                  <a:close/>
                </a:path>
              </a:pathLst>
            </a:custGeom>
            <a:solidFill>
              <a:srgbClr val="98B5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02C0DC6B-10FC-4FA7-8E1C-72A7FDA2E004}"/>
                </a:ext>
              </a:extLst>
            </p:cNvPr>
            <p:cNvSpPr/>
            <p:nvPr/>
          </p:nvSpPr>
          <p:spPr>
            <a:xfrm>
              <a:off x="8410410" y="6175019"/>
              <a:ext cx="13970" cy="407670"/>
            </a:xfrm>
            <a:custGeom>
              <a:avLst/>
              <a:gdLst/>
              <a:ahLst/>
              <a:cxnLst/>
              <a:rect l="l" t="t" r="r" b="b"/>
              <a:pathLst>
                <a:path w="13970" h="407670">
                  <a:moveTo>
                    <a:pt x="13563" y="400050"/>
                  </a:moveTo>
                  <a:lnTo>
                    <a:pt x="13373" y="400050"/>
                  </a:lnTo>
                  <a:lnTo>
                    <a:pt x="13373" y="6350"/>
                  </a:lnTo>
                  <a:lnTo>
                    <a:pt x="11849" y="6350"/>
                  </a:lnTo>
                  <a:lnTo>
                    <a:pt x="11849" y="0"/>
                  </a:lnTo>
                  <a:lnTo>
                    <a:pt x="1714" y="0"/>
                  </a:lnTo>
                  <a:lnTo>
                    <a:pt x="1714" y="6350"/>
                  </a:lnTo>
                  <a:lnTo>
                    <a:pt x="190" y="6350"/>
                  </a:lnTo>
                  <a:lnTo>
                    <a:pt x="190" y="400050"/>
                  </a:lnTo>
                  <a:lnTo>
                    <a:pt x="0" y="400050"/>
                  </a:lnTo>
                  <a:lnTo>
                    <a:pt x="0" y="405130"/>
                  </a:lnTo>
                  <a:lnTo>
                    <a:pt x="3568" y="405130"/>
                  </a:lnTo>
                  <a:lnTo>
                    <a:pt x="3568" y="407670"/>
                  </a:lnTo>
                  <a:lnTo>
                    <a:pt x="9893" y="407670"/>
                  </a:lnTo>
                  <a:lnTo>
                    <a:pt x="9893" y="405130"/>
                  </a:lnTo>
                  <a:lnTo>
                    <a:pt x="13563" y="405130"/>
                  </a:lnTo>
                  <a:lnTo>
                    <a:pt x="13563" y="400050"/>
                  </a:lnTo>
                  <a:close/>
                </a:path>
              </a:pathLst>
            </a:custGeom>
            <a:solidFill>
              <a:srgbClr val="7D93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8">
              <a:extLst>
                <a:ext uri="{FF2B5EF4-FFF2-40B4-BE49-F238E27FC236}">
                  <a16:creationId xmlns:a16="http://schemas.microsoft.com/office/drawing/2014/main" id="{B0AAF8B9-24B7-4452-B591-FF7A29EC8143}"/>
                </a:ext>
              </a:extLst>
            </p:cNvPr>
            <p:cNvSpPr/>
            <p:nvPr/>
          </p:nvSpPr>
          <p:spPr>
            <a:xfrm>
              <a:off x="8353184" y="6207224"/>
              <a:ext cx="64135" cy="94615"/>
            </a:xfrm>
            <a:custGeom>
              <a:avLst/>
              <a:gdLst/>
              <a:ahLst/>
              <a:cxnLst/>
              <a:rect l="l" t="t" r="r" b="b"/>
              <a:pathLst>
                <a:path w="64134" h="94614">
                  <a:moveTo>
                    <a:pt x="0" y="0"/>
                  </a:moveTo>
                  <a:lnTo>
                    <a:pt x="32768" y="53713"/>
                  </a:lnTo>
                  <a:lnTo>
                    <a:pt x="50358" y="81422"/>
                  </a:lnTo>
                  <a:lnTo>
                    <a:pt x="58771" y="91954"/>
                  </a:lnTo>
                  <a:lnTo>
                    <a:pt x="64008" y="94132"/>
                  </a:lnTo>
                </a:path>
              </a:pathLst>
            </a:custGeom>
            <a:ln w="10769">
              <a:solidFill>
                <a:srgbClr val="7D93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19">
            <a:extLst>
              <a:ext uri="{FF2B5EF4-FFF2-40B4-BE49-F238E27FC236}">
                <a16:creationId xmlns:a16="http://schemas.microsoft.com/office/drawing/2014/main" id="{90BE8091-225F-4E66-940D-8B83C4FB6DC9}"/>
              </a:ext>
            </a:extLst>
          </p:cNvPr>
          <p:cNvSpPr txBox="1"/>
          <p:nvPr/>
        </p:nvSpPr>
        <p:spPr>
          <a:xfrm>
            <a:off x="8070901" y="5020538"/>
            <a:ext cx="1975485" cy="1975485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2150" b="1" spc="-50" dirty="0">
                <a:solidFill>
                  <a:srgbClr val="231F20"/>
                </a:solidFill>
                <a:latin typeface="Mont Bold"/>
                <a:cs typeface="Mont Bold"/>
              </a:rPr>
              <a:t>3</a:t>
            </a:r>
            <a:endParaRPr sz="2150">
              <a:latin typeface="Mont Bold"/>
              <a:cs typeface="Mont Bold"/>
            </a:endParaRPr>
          </a:p>
          <a:p>
            <a:pPr>
              <a:lnSpc>
                <a:spcPct val="100000"/>
              </a:lnSpc>
            </a:pPr>
            <a:endParaRPr sz="2150">
              <a:latin typeface="Mont Bold"/>
              <a:cs typeface="Mont Bold"/>
            </a:endParaRPr>
          </a:p>
          <a:p>
            <a:pPr>
              <a:lnSpc>
                <a:spcPct val="100000"/>
              </a:lnSpc>
            </a:pPr>
            <a:endParaRPr sz="2150">
              <a:latin typeface="Mont Bold"/>
              <a:cs typeface="Mont Bold"/>
            </a:endParaRPr>
          </a:p>
          <a:p>
            <a:pPr>
              <a:lnSpc>
                <a:spcPct val="100000"/>
              </a:lnSpc>
              <a:spcBef>
                <a:spcPts val="915"/>
              </a:spcBef>
            </a:pPr>
            <a:endParaRPr sz="2150">
              <a:latin typeface="Mont Bold"/>
              <a:cs typeface="Mont Bold"/>
            </a:endParaRPr>
          </a:p>
          <a:p>
            <a:pPr algn="ctr">
              <a:lnSpc>
                <a:spcPct val="100000"/>
              </a:lnSpc>
            </a:pPr>
            <a:r>
              <a:rPr sz="1000" b="0" dirty="0">
                <a:solidFill>
                  <a:srgbClr val="231F20"/>
                </a:solidFill>
                <a:latin typeface="Mont Book"/>
                <a:cs typeface="Mont Book"/>
              </a:rPr>
              <a:t>bomen</a:t>
            </a:r>
            <a:r>
              <a:rPr sz="1000" b="0" spc="105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1000" b="0" dirty="0">
                <a:solidFill>
                  <a:srgbClr val="231F20"/>
                </a:solidFill>
                <a:latin typeface="Mont Book"/>
                <a:cs typeface="Mont Book"/>
              </a:rPr>
              <a:t>zichtbaar</a:t>
            </a:r>
            <a:r>
              <a:rPr sz="1000" b="0" spc="35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1000" b="0" dirty="0">
                <a:solidFill>
                  <a:srgbClr val="231F20"/>
                </a:solidFill>
                <a:latin typeface="Mont Book"/>
                <a:cs typeface="Mont Book"/>
              </a:rPr>
              <a:t>vanuit</a:t>
            </a:r>
            <a:r>
              <a:rPr sz="1000" b="0" spc="110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1000" b="0" spc="-20" dirty="0">
                <a:solidFill>
                  <a:srgbClr val="231F20"/>
                </a:solidFill>
                <a:latin typeface="Mont Book"/>
                <a:cs typeface="Mont Book"/>
              </a:rPr>
              <a:t>huis</a:t>
            </a:r>
            <a:endParaRPr sz="1000">
              <a:latin typeface="Mont Book"/>
              <a:cs typeface="Mont Book"/>
            </a:endParaRPr>
          </a:p>
        </p:txBody>
      </p:sp>
      <p:grpSp>
        <p:nvGrpSpPr>
          <p:cNvPr id="34" name="object 20">
            <a:extLst>
              <a:ext uri="{FF2B5EF4-FFF2-40B4-BE49-F238E27FC236}">
                <a16:creationId xmlns:a16="http://schemas.microsoft.com/office/drawing/2014/main" id="{1864A384-C93A-4E33-9AE0-59F9FB371658}"/>
              </a:ext>
            </a:extLst>
          </p:cNvPr>
          <p:cNvGrpSpPr/>
          <p:nvPr/>
        </p:nvGrpSpPr>
        <p:grpSpPr>
          <a:xfrm>
            <a:off x="8744948" y="5020538"/>
            <a:ext cx="3954779" cy="1975485"/>
            <a:chOff x="8744948" y="5020538"/>
            <a:chExt cx="3954779" cy="1975485"/>
          </a:xfrm>
        </p:grpSpPr>
        <p:sp>
          <p:nvSpPr>
            <p:cNvPr id="35" name="object 21">
              <a:extLst>
                <a:ext uri="{FF2B5EF4-FFF2-40B4-BE49-F238E27FC236}">
                  <a16:creationId xmlns:a16="http://schemas.microsoft.com/office/drawing/2014/main" id="{75E30639-3CDF-420E-BD0B-FEB9E5CF9186}"/>
                </a:ext>
              </a:extLst>
            </p:cNvPr>
            <p:cNvSpPr/>
            <p:nvPr/>
          </p:nvSpPr>
          <p:spPr>
            <a:xfrm>
              <a:off x="8822164" y="5963665"/>
              <a:ext cx="0" cy="510540"/>
            </a:xfrm>
            <a:custGeom>
              <a:avLst/>
              <a:gdLst/>
              <a:ahLst/>
              <a:cxnLst/>
              <a:rect l="l" t="t" r="r" b="b"/>
              <a:pathLst>
                <a:path h="510539">
                  <a:moveTo>
                    <a:pt x="0" y="509955"/>
                  </a:moveTo>
                  <a:lnTo>
                    <a:pt x="0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22">
              <a:extLst>
                <a:ext uri="{FF2B5EF4-FFF2-40B4-BE49-F238E27FC236}">
                  <a16:creationId xmlns:a16="http://schemas.microsoft.com/office/drawing/2014/main" id="{AF3051A7-3690-4BBB-8B72-B2688EC0203A}"/>
                </a:ext>
              </a:extLst>
            </p:cNvPr>
            <p:cNvSpPr/>
            <p:nvPr/>
          </p:nvSpPr>
          <p:spPr>
            <a:xfrm>
              <a:off x="9463715" y="6090437"/>
              <a:ext cx="4445" cy="383540"/>
            </a:xfrm>
            <a:custGeom>
              <a:avLst/>
              <a:gdLst/>
              <a:ahLst/>
              <a:cxnLst/>
              <a:rect l="l" t="t" r="r" b="b"/>
              <a:pathLst>
                <a:path w="4445" h="383539">
                  <a:moveTo>
                    <a:pt x="0" y="383184"/>
                  </a:moveTo>
                  <a:lnTo>
                    <a:pt x="500" y="335287"/>
                  </a:lnTo>
                  <a:lnTo>
                    <a:pt x="1002" y="287391"/>
                  </a:lnTo>
                  <a:lnTo>
                    <a:pt x="1504" y="239494"/>
                  </a:lnTo>
                  <a:lnTo>
                    <a:pt x="2006" y="191596"/>
                  </a:lnTo>
                  <a:lnTo>
                    <a:pt x="2508" y="143698"/>
                  </a:lnTo>
                  <a:lnTo>
                    <a:pt x="3011" y="95800"/>
                  </a:lnTo>
                  <a:lnTo>
                    <a:pt x="3512" y="47900"/>
                  </a:lnTo>
                  <a:lnTo>
                    <a:pt x="4013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23">
              <a:extLst>
                <a:ext uri="{FF2B5EF4-FFF2-40B4-BE49-F238E27FC236}">
                  <a16:creationId xmlns:a16="http://schemas.microsoft.com/office/drawing/2014/main" id="{B31AA97B-3CEE-48EC-BFCE-692E64C8D894}"/>
                </a:ext>
              </a:extLst>
            </p:cNvPr>
            <p:cNvSpPr/>
            <p:nvPr/>
          </p:nvSpPr>
          <p:spPr>
            <a:xfrm>
              <a:off x="9142634" y="6101168"/>
              <a:ext cx="635" cy="372745"/>
            </a:xfrm>
            <a:custGeom>
              <a:avLst/>
              <a:gdLst/>
              <a:ahLst/>
              <a:cxnLst/>
              <a:rect l="l" t="t" r="r" b="b"/>
              <a:pathLst>
                <a:path w="634" h="372745">
                  <a:moveTo>
                    <a:pt x="304" y="372452"/>
                  </a:moveTo>
                  <a:lnTo>
                    <a:pt x="261" y="319243"/>
                  </a:lnTo>
                  <a:lnTo>
                    <a:pt x="217" y="266034"/>
                  </a:lnTo>
                  <a:lnTo>
                    <a:pt x="174" y="212825"/>
                  </a:lnTo>
                  <a:lnTo>
                    <a:pt x="130" y="159617"/>
                  </a:lnTo>
                  <a:lnTo>
                    <a:pt x="87" y="106410"/>
                  </a:lnTo>
                  <a:lnTo>
                    <a:pt x="43" y="53204"/>
                  </a:lnTo>
                  <a:lnTo>
                    <a:pt x="0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24">
              <a:extLst>
                <a:ext uri="{FF2B5EF4-FFF2-40B4-BE49-F238E27FC236}">
                  <a16:creationId xmlns:a16="http://schemas.microsoft.com/office/drawing/2014/main" id="{CDDDBDB5-9757-4D76-9A26-EB4ECE28BEB7}"/>
                </a:ext>
              </a:extLst>
            </p:cNvPr>
            <p:cNvSpPr/>
            <p:nvPr/>
          </p:nvSpPr>
          <p:spPr>
            <a:xfrm>
              <a:off x="9422592" y="5963670"/>
              <a:ext cx="635" cy="102235"/>
            </a:xfrm>
            <a:custGeom>
              <a:avLst/>
              <a:gdLst/>
              <a:ahLst/>
              <a:cxnLst/>
              <a:rect l="l" t="t" r="r" b="b"/>
              <a:pathLst>
                <a:path w="634" h="102235">
                  <a:moveTo>
                    <a:pt x="444" y="101815"/>
                  </a:moveTo>
                  <a:lnTo>
                    <a:pt x="330" y="76363"/>
                  </a:lnTo>
                  <a:lnTo>
                    <a:pt x="217" y="50907"/>
                  </a:lnTo>
                  <a:lnTo>
                    <a:pt x="106" y="25452"/>
                  </a:lnTo>
                  <a:lnTo>
                    <a:pt x="0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5">
              <a:extLst>
                <a:ext uri="{FF2B5EF4-FFF2-40B4-BE49-F238E27FC236}">
                  <a16:creationId xmlns:a16="http://schemas.microsoft.com/office/drawing/2014/main" id="{0684C21D-C5D2-4EAA-8A4F-5820694AEAC0}"/>
                </a:ext>
              </a:extLst>
            </p:cNvPr>
            <p:cNvSpPr/>
            <p:nvPr/>
          </p:nvSpPr>
          <p:spPr>
            <a:xfrm>
              <a:off x="8752250" y="5758044"/>
              <a:ext cx="753110" cy="253365"/>
            </a:xfrm>
            <a:custGeom>
              <a:avLst/>
              <a:gdLst/>
              <a:ahLst/>
              <a:cxnLst/>
              <a:rect l="l" t="t" r="r" b="b"/>
              <a:pathLst>
                <a:path w="753109" h="253364">
                  <a:moveTo>
                    <a:pt x="0" y="252920"/>
                  </a:moveTo>
                  <a:lnTo>
                    <a:pt x="370128" y="0"/>
                  </a:lnTo>
                  <a:lnTo>
                    <a:pt x="752589" y="25292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6">
              <a:extLst>
                <a:ext uri="{FF2B5EF4-FFF2-40B4-BE49-F238E27FC236}">
                  <a16:creationId xmlns:a16="http://schemas.microsoft.com/office/drawing/2014/main" id="{C12C0C70-FC08-4119-A7D2-BDE0A85FB593}"/>
                </a:ext>
              </a:extLst>
            </p:cNvPr>
            <p:cNvSpPr/>
            <p:nvPr/>
          </p:nvSpPr>
          <p:spPr>
            <a:xfrm>
              <a:off x="9083308" y="6010961"/>
              <a:ext cx="446405" cy="117475"/>
            </a:xfrm>
            <a:custGeom>
              <a:avLst/>
              <a:gdLst/>
              <a:ahLst/>
              <a:cxnLst/>
              <a:rect l="l" t="t" r="r" b="b"/>
              <a:pathLst>
                <a:path w="446404" h="117475">
                  <a:moveTo>
                    <a:pt x="0" y="117208"/>
                  </a:moveTo>
                  <a:lnTo>
                    <a:pt x="224129" y="0"/>
                  </a:lnTo>
                  <a:lnTo>
                    <a:pt x="268546" y="22210"/>
                  </a:lnTo>
                  <a:lnTo>
                    <a:pt x="312963" y="44419"/>
                  </a:lnTo>
                  <a:lnTo>
                    <a:pt x="357380" y="66625"/>
                  </a:lnTo>
                  <a:lnTo>
                    <a:pt x="401797" y="88831"/>
                  </a:lnTo>
                  <a:lnTo>
                    <a:pt x="446214" y="111036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7">
              <a:extLst>
                <a:ext uri="{FF2B5EF4-FFF2-40B4-BE49-F238E27FC236}">
                  <a16:creationId xmlns:a16="http://schemas.microsoft.com/office/drawing/2014/main" id="{78118F0F-2C30-4EB1-9358-9F63E2214AE3}"/>
                </a:ext>
              </a:extLst>
            </p:cNvPr>
            <p:cNvSpPr/>
            <p:nvPr/>
          </p:nvSpPr>
          <p:spPr>
            <a:xfrm>
              <a:off x="9249864" y="6337909"/>
              <a:ext cx="119380" cy="135890"/>
            </a:xfrm>
            <a:custGeom>
              <a:avLst/>
              <a:gdLst/>
              <a:ahLst/>
              <a:cxnLst/>
              <a:rect l="l" t="t" r="r" b="b"/>
              <a:pathLst>
                <a:path w="119379" h="135889">
                  <a:moveTo>
                    <a:pt x="0" y="135712"/>
                  </a:moveTo>
                  <a:lnTo>
                    <a:pt x="0" y="0"/>
                  </a:lnTo>
                  <a:lnTo>
                    <a:pt x="119265" y="0"/>
                  </a:lnTo>
                  <a:lnTo>
                    <a:pt x="119265" y="135712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28">
              <a:extLst>
                <a:ext uri="{FF2B5EF4-FFF2-40B4-BE49-F238E27FC236}">
                  <a16:creationId xmlns:a16="http://schemas.microsoft.com/office/drawing/2014/main" id="{0311EDC6-5CAB-4113-A2D9-6B95528AD156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11590" y="6233972"/>
              <a:ext cx="102933" cy="144132"/>
            </a:xfrm>
            <a:prstGeom prst="rect">
              <a:avLst/>
            </a:prstGeom>
          </p:spPr>
        </p:pic>
        <p:pic>
          <p:nvPicPr>
            <p:cNvPr id="43" name="object 29">
              <a:extLst>
                <a:ext uri="{FF2B5EF4-FFF2-40B4-BE49-F238E27FC236}">
                  <a16:creationId xmlns:a16="http://schemas.microsoft.com/office/drawing/2014/main" id="{6A62D813-D8FA-48F3-BA37-A277FF6E96B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11590" y="5972826"/>
              <a:ext cx="102933" cy="147218"/>
            </a:xfrm>
            <a:prstGeom prst="rect">
              <a:avLst/>
            </a:prstGeom>
          </p:spPr>
        </p:pic>
        <p:sp>
          <p:nvSpPr>
            <p:cNvPr id="44" name="object 30">
              <a:extLst>
                <a:ext uri="{FF2B5EF4-FFF2-40B4-BE49-F238E27FC236}">
                  <a16:creationId xmlns:a16="http://schemas.microsoft.com/office/drawing/2014/main" id="{DCCD9834-EA2E-485E-863E-2191846CEF1A}"/>
                </a:ext>
              </a:extLst>
            </p:cNvPr>
            <p:cNvSpPr/>
            <p:nvPr/>
          </p:nvSpPr>
          <p:spPr>
            <a:xfrm>
              <a:off x="9249864" y="6237146"/>
              <a:ext cx="119380" cy="100965"/>
            </a:xfrm>
            <a:custGeom>
              <a:avLst/>
              <a:gdLst/>
              <a:ahLst/>
              <a:cxnLst/>
              <a:rect l="l" t="t" r="r" b="b"/>
              <a:pathLst>
                <a:path w="119379" h="100964">
                  <a:moveTo>
                    <a:pt x="0" y="100761"/>
                  </a:moveTo>
                  <a:lnTo>
                    <a:pt x="0" y="30848"/>
                  </a:lnTo>
                  <a:lnTo>
                    <a:pt x="5123" y="24812"/>
                  </a:lnTo>
                  <a:lnTo>
                    <a:pt x="17802" y="13800"/>
                  </a:lnTo>
                  <a:lnTo>
                    <a:pt x="37515" y="3600"/>
                  </a:lnTo>
                  <a:lnTo>
                    <a:pt x="63741" y="0"/>
                  </a:lnTo>
                  <a:lnTo>
                    <a:pt x="86465" y="5146"/>
                  </a:lnTo>
                  <a:lnTo>
                    <a:pt x="103381" y="14866"/>
                  </a:lnTo>
                  <a:lnTo>
                    <a:pt x="114358" y="24865"/>
                  </a:lnTo>
                  <a:lnTo>
                    <a:pt x="119265" y="30848"/>
                  </a:lnTo>
                  <a:lnTo>
                    <a:pt x="119265" y="100761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31">
              <a:extLst>
                <a:ext uri="{FF2B5EF4-FFF2-40B4-BE49-F238E27FC236}">
                  <a16:creationId xmlns:a16="http://schemas.microsoft.com/office/drawing/2014/main" id="{63E51479-9438-4B85-AAE7-8B136637A07D}"/>
                </a:ext>
              </a:extLst>
            </p:cNvPr>
            <p:cNvSpPr/>
            <p:nvPr/>
          </p:nvSpPr>
          <p:spPr>
            <a:xfrm>
              <a:off x="8822164" y="6473621"/>
              <a:ext cx="641985" cy="0"/>
            </a:xfrm>
            <a:custGeom>
              <a:avLst/>
              <a:gdLst/>
              <a:ahLst/>
              <a:cxnLst/>
              <a:rect l="l" t="t" r="r" b="b"/>
              <a:pathLst>
                <a:path w="641984">
                  <a:moveTo>
                    <a:pt x="0" y="0"/>
                  </a:moveTo>
                  <a:lnTo>
                    <a:pt x="641553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32">
              <a:extLst>
                <a:ext uri="{FF2B5EF4-FFF2-40B4-BE49-F238E27FC236}">
                  <a16:creationId xmlns:a16="http://schemas.microsoft.com/office/drawing/2014/main" id="{096066B3-F02D-4A1E-8837-E1A7ADDD68D9}"/>
                </a:ext>
              </a:extLst>
            </p:cNvPr>
            <p:cNvSpPr/>
            <p:nvPr/>
          </p:nvSpPr>
          <p:spPr>
            <a:xfrm>
              <a:off x="10724261" y="5020538"/>
              <a:ext cx="1975485" cy="1975485"/>
            </a:xfrm>
            <a:custGeom>
              <a:avLst/>
              <a:gdLst/>
              <a:ahLst/>
              <a:cxnLst/>
              <a:rect l="l" t="t" r="r" b="b"/>
              <a:pathLst>
                <a:path w="1975484" h="1975484">
                  <a:moveTo>
                    <a:pt x="1974926" y="0"/>
                  </a:moveTo>
                  <a:lnTo>
                    <a:pt x="0" y="0"/>
                  </a:lnTo>
                  <a:lnTo>
                    <a:pt x="0" y="1974926"/>
                  </a:lnTo>
                  <a:lnTo>
                    <a:pt x="1974926" y="1974926"/>
                  </a:lnTo>
                  <a:lnTo>
                    <a:pt x="19749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33">
              <a:extLst>
                <a:ext uri="{FF2B5EF4-FFF2-40B4-BE49-F238E27FC236}">
                  <a16:creationId xmlns:a16="http://schemas.microsoft.com/office/drawing/2014/main" id="{D4D9AF10-46AE-4B0C-9700-47D4AE0BB70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63276" y="5677466"/>
              <a:ext cx="187428" cy="311100"/>
            </a:xfrm>
            <a:prstGeom prst="rect">
              <a:avLst/>
            </a:prstGeom>
          </p:spPr>
        </p:pic>
        <p:pic>
          <p:nvPicPr>
            <p:cNvPr id="48" name="object 34">
              <a:extLst>
                <a:ext uri="{FF2B5EF4-FFF2-40B4-BE49-F238E27FC236}">
                  <a16:creationId xmlns:a16="http://schemas.microsoft.com/office/drawing/2014/main" id="{519DC0F9-30C1-4887-AD6D-5322B7F5391D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61914" y="5734745"/>
              <a:ext cx="187428" cy="311101"/>
            </a:xfrm>
            <a:prstGeom prst="rect">
              <a:avLst/>
            </a:prstGeom>
          </p:spPr>
        </p:pic>
        <p:pic>
          <p:nvPicPr>
            <p:cNvPr id="49" name="object 35">
              <a:extLst>
                <a:ext uri="{FF2B5EF4-FFF2-40B4-BE49-F238E27FC236}">
                  <a16:creationId xmlns:a16="http://schemas.microsoft.com/office/drawing/2014/main" id="{55500BCF-BF30-42E9-8D2F-5E7C5261229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288294" y="6312689"/>
              <a:ext cx="187426" cy="311101"/>
            </a:xfrm>
            <a:prstGeom prst="rect">
              <a:avLst/>
            </a:prstGeom>
          </p:spPr>
        </p:pic>
        <p:sp>
          <p:nvSpPr>
            <p:cNvPr id="50" name="object 36">
              <a:extLst>
                <a:ext uri="{FF2B5EF4-FFF2-40B4-BE49-F238E27FC236}">
                  <a16:creationId xmlns:a16="http://schemas.microsoft.com/office/drawing/2014/main" id="{F55EB375-4090-4277-9B50-FC4B7CFFD409}"/>
                </a:ext>
              </a:extLst>
            </p:cNvPr>
            <p:cNvSpPr/>
            <p:nvPr/>
          </p:nvSpPr>
          <p:spPr>
            <a:xfrm>
              <a:off x="10983535" y="5450117"/>
              <a:ext cx="225425" cy="264795"/>
            </a:xfrm>
            <a:custGeom>
              <a:avLst/>
              <a:gdLst/>
              <a:ahLst/>
              <a:cxnLst/>
              <a:rect l="l" t="t" r="r" b="b"/>
              <a:pathLst>
                <a:path w="225425" h="264795">
                  <a:moveTo>
                    <a:pt x="113692" y="0"/>
                  </a:moveTo>
                  <a:lnTo>
                    <a:pt x="53218" y="35077"/>
                  </a:lnTo>
                  <a:lnTo>
                    <a:pt x="24585" y="78756"/>
                  </a:lnTo>
                  <a:lnTo>
                    <a:pt x="3393" y="135877"/>
                  </a:lnTo>
                  <a:lnTo>
                    <a:pt x="0" y="182551"/>
                  </a:lnTo>
                  <a:lnTo>
                    <a:pt x="11780" y="219947"/>
                  </a:lnTo>
                  <a:lnTo>
                    <a:pt x="36287" y="246876"/>
                  </a:lnTo>
                  <a:lnTo>
                    <a:pt x="71073" y="262149"/>
                  </a:lnTo>
                  <a:lnTo>
                    <a:pt x="113692" y="264579"/>
                  </a:lnTo>
                  <a:lnTo>
                    <a:pt x="165804" y="252742"/>
                  </a:lnTo>
                  <a:lnTo>
                    <a:pt x="204561" y="225667"/>
                  </a:lnTo>
                  <a:lnTo>
                    <a:pt x="225306" y="185345"/>
                  </a:lnTo>
                  <a:lnTo>
                    <a:pt x="223382" y="133769"/>
                  </a:lnTo>
                  <a:lnTo>
                    <a:pt x="202339" y="81670"/>
                  </a:lnTo>
                  <a:lnTo>
                    <a:pt x="173938" y="39795"/>
                  </a:lnTo>
                  <a:lnTo>
                    <a:pt x="142836" y="11464"/>
                  </a:lnTo>
                  <a:lnTo>
                    <a:pt x="113692" y="0"/>
                  </a:lnTo>
                  <a:close/>
                </a:path>
              </a:pathLst>
            </a:custGeom>
            <a:solidFill>
              <a:srgbClr val="C7CC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37">
              <a:extLst>
                <a:ext uri="{FF2B5EF4-FFF2-40B4-BE49-F238E27FC236}">
                  <a16:creationId xmlns:a16="http://schemas.microsoft.com/office/drawing/2014/main" id="{868CADCE-8C39-456C-B387-7D5EB5D83D3B}"/>
                </a:ext>
              </a:extLst>
            </p:cNvPr>
            <p:cNvSpPr/>
            <p:nvPr/>
          </p:nvSpPr>
          <p:spPr>
            <a:xfrm>
              <a:off x="11089196" y="5639231"/>
              <a:ext cx="16510" cy="180340"/>
            </a:xfrm>
            <a:custGeom>
              <a:avLst/>
              <a:gdLst/>
              <a:ahLst/>
              <a:cxnLst/>
              <a:rect l="l" t="t" r="r" b="b"/>
              <a:pathLst>
                <a:path w="16509" h="180339">
                  <a:moveTo>
                    <a:pt x="16154" y="172720"/>
                  </a:moveTo>
                  <a:lnTo>
                    <a:pt x="14630" y="172720"/>
                  </a:lnTo>
                  <a:lnTo>
                    <a:pt x="14630" y="6350"/>
                  </a:lnTo>
                  <a:lnTo>
                    <a:pt x="13068" y="6350"/>
                  </a:lnTo>
                  <a:lnTo>
                    <a:pt x="13068" y="0"/>
                  </a:lnTo>
                  <a:lnTo>
                    <a:pt x="2997" y="0"/>
                  </a:lnTo>
                  <a:lnTo>
                    <a:pt x="2997" y="6350"/>
                  </a:lnTo>
                  <a:lnTo>
                    <a:pt x="1447" y="6350"/>
                  </a:lnTo>
                  <a:lnTo>
                    <a:pt x="1447" y="172720"/>
                  </a:lnTo>
                  <a:lnTo>
                    <a:pt x="0" y="172720"/>
                  </a:lnTo>
                  <a:lnTo>
                    <a:pt x="0" y="176530"/>
                  </a:lnTo>
                  <a:lnTo>
                    <a:pt x="1473" y="176530"/>
                  </a:lnTo>
                  <a:lnTo>
                    <a:pt x="1473" y="180340"/>
                  </a:lnTo>
                  <a:lnTo>
                    <a:pt x="14566" y="180340"/>
                  </a:lnTo>
                  <a:lnTo>
                    <a:pt x="14566" y="176530"/>
                  </a:lnTo>
                  <a:lnTo>
                    <a:pt x="16154" y="176530"/>
                  </a:lnTo>
                  <a:lnTo>
                    <a:pt x="16154" y="172720"/>
                  </a:lnTo>
                  <a:close/>
                </a:path>
              </a:pathLst>
            </a:custGeom>
            <a:solidFill>
              <a:srgbClr val="9A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38">
              <a:extLst>
                <a:ext uri="{FF2B5EF4-FFF2-40B4-BE49-F238E27FC236}">
                  <a16:creationId xmlns:a16="http://schemas.microsoft.com/office/drawing/2014/main" id="{6E332919-4DF5-4FF9-BFC5-BA90F830F505}"/>
                </a:ext>
              </a:extLst>
            </p:cNvPr>
            <p:cNvSpPr/>
            <p:nvPr/>
          </p:nvSpPr>
          <p:spPr>
            <a:xfrm>
              <a:off x="11070218" y="5656494"/>
              <a:ext cx="27305" cy="40005"/>
            </a:xfrm>
            <a:custGeom>
              <a:avLst/>
              <a:gdLst/>
              <a:ahLst/>
              <a:cxnLst/>
              <a:rect l="l" t="t" r="r" b="b"/>
              <a:pathLst>
                <a:path w="27304" h="40004">
                  <a:moveTo>
                    <a:pt x="0" y="0"/>
                  </a:moveTo>
                  <a:lnTo>
                    <a:pt x="13830" y="22673"/>
                  </a:lnTo>
                  <a:lnTo>
                    <a:pt x="21255" y="34370"/>
                  </a:lnTo>
                  <a:lnTo>
                    <a:pt x="24804" y="38817"/>
                  </a:lnTo>
                  <a:lnTo>
                    <a:pt x="27012" y="39738"/>
                  </a:lnTo>
                </a:path>
              </a:pathLst>
            </a:custGeom>
            <a:ln w="10769">
              <a:solidFill>
                <a:srgbClr val="9AB1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39">
            <a:extLst>
              <a:ext uri="{FF2B5EF4-FFF2-40B4-BE49-F238E27FC236}">
                <a16:creationId xmlns:a16="http://schemas.microsoft.com/office/drawing/2014/main" id="{89C474F5-58F7-4B37-9675-89C77273A814}"/>
              </a:ext>
            </a:extLst>
          </p:cNvPr>
          <p:cNvSpPr txBox="1"/>
          <p:nvPr/>
        </p:nvSpPr>
        <p:spPr>
          <a:xfrm>
            <a:off x="10724260" y="5020538"/>
            <a:ext cx="1975485" cy="1975485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2150" b="1" spc="-25" dirty="0">
                <a:solidFill>
                  <a:srgbClr val="231F20"/>
                </a:solidFill>
                <a:latin typeface="Mont Bold"/>
                <a:cs typeface="Mont Bold"/>
              </a:rPr>
              <a:t>30%</a:t>
            </a:r>
            <a:endParaRPr sz="2150">
              <a:latin typeface="Mont Bold"/>
              <a:cs typeface="Mont Bold"/>
            </a:endParaRPr>
          </a:p>
          <a:p>
            <a:pPr>
              <a:lnSpc>
                <a:spcPct val="100000"/>
              </a:lnSpc>
            </a:pPr>
            <a:endParaRPr sz="2150">
              <a:latin typeface="Mont Bold"/>
              <a:cs typeface="Mont Bold"/>
            </a:endParaRPr>
          </a:p>
          <a:p>
            <a:pPr>
              <a:lnSpc>
                <a:spcPct val="100000"/>
              </a:lnSpc>
            </a:pPr>
            <a:endParaRPr sz="2150">
              <a:latin typeface="Mont Bold"/>
              <a:cs typeface="Mont Bold"/>
            </a:endParaRPr>
          </a:p>
          <a:p>
            <a:pPr>
              <a:lnSpc>
                <a:spcPct val="100000"/>
              </a:lnSpc>
              <a:spcBef>
                <a:spcPts val="915"/>
              </a:spcBef>
            </a:pPr>
            <a:endParaRPr sz="2150">
              <a:latin typeface="Mont Bold"/>
              <a:cs typeface="Mont Bold"/>
            </a:endParaRPr>
          </a:p>
          <a:p>
            <a:pPr algn="ctr">
              <a:lnSpc>
                <a:spcPct val="100000"/>
              </a:lnSpc>
            </a:pPr>
            <a:r>
              <a:rPr sz="1000" b="0" spc="-10" dirty="0">
                <a:solidFill>
                  <a:srgbClr val="231F20"/>
                </a:solidFill>
                <a:latin typeface="Mont Book"/>
                <a:cs typeface="Mont Book"/>
              </a:rPr>
              <a:t>boomkroonbedekking</a:t>
            </a:r>
            <a:endParaRPr sz="1000">
              <a:latin typeface="Mont Book"/>
              <a:cs typeface="Mont Book"/>
            </a:endParaRPr>
          </a:p>
        </p:txBody>
      </p:sp>
      <p:grpSp>
        <p:nvGrpSpPr>
          <p:cNvPr id="54" name="object 40">
            <a:extLst>
              <a:ext uri="{FF2B5EF4-FFF2-40B4-BE49-F238E27FC236}">
                <a16:creationId xmlns:a16="http://schemas.microsoft.com/office/drawing/2014/main" id="{B8F62B03-6A98-49B1-9CE6-C3637C526D62}"/>
              </a:ext>
            </a:extLst>
          </p:cNvPr>
          <p:cNvGrpSpPr/>
          <p:nvPr/>
        </p:nvGrpSpPr>
        <p:grpSpPr>
          <a:xfrm>
            <a:off x="10860303" y="5020538"/>
            <a:ext cx="4493260" cy="1975485"/>
            <a:chOff x="10860303" y="5020538"/>
            <a:chExt cx="4493260" cy="1975485"/>
          </a:xfrm>
        </p:grpSpPr>
        <p:sp>
          <p:nvSpPr>
            <p:cNvPr id="55" name="object 41">
              <a:extLst>
                <a:ext uri="{FF2B5EF4-FFF2-40B4-BE49-F238E27FC236}">
                  <a16:creationId xmlns:a16="http://schemas.microsoft.com/office/drawing/2014/main" id="{0BBB28E3-46FD-4F36-A685-B237634A5AF7}"/>
                </a:ext>
              </a:extLst>
            </p:cNvPr>
            <p:cNvSpPr/>
            <p:nvPr/>
          </p:nvSpPr>
          <p:spPr>
            <a:xfrm>
              <a:off x="11658879" y="5720634"/>
              <a:ext cx="264795" cy="233045"/>
            </a:xfrm>
            <a:custGeom>
              <a:avLst/>
              <a:gdLst/>
              <a:ahLst/>
              <a:cxnLst/>
              <a:rect l="l" t="t" r="r" b="b"/>
              <a:pathLst>
                <a:path w="264795" h="233045">
                  <a:moveTo>
                    <a:pt x="36195" y="233032"/>
                  </a:moveTo>
                  <a:lnTo>
                    <a:pt x="36195" y="122174"/>
                  </a:lnTo>
                  <a:lnTo>
                    <a:pt x="0" y="122174"/>
                  </a:lnTo>
                  <a:lnTo>
                    <a:pt x="135737" y="0"/>
                  </a:lnTo>
                  <a:lnTo>
                    <a:pt x="264706" y="116509"/>
                  </a:lnTo>
                  <a:lnTo>
                    <a:pt x="237553" y="116509"/>
                  </a:lnTo>
                  <a:lnTo>
                    <a:pt x="237553" y="233032"/>
                  </a:lnTo>
                  <a:lnTo>
                    <a:pt x="167411" y="233032"/>
                  </a:lnTo>
                  <a:lnTo>
                    <a:pt x="167411" y="192303"/>
                  </a:lnTo>
                  <a:lnTo>
                    <a:pt x="108597" y="192303"/>
                  </a:lnTo>
                  <a:lnTo>
                    <a:pt x="108597" y="233032"/>
                  </a:lnTo>
                  <a:lnTo>
                    <a:pt x="36195" y="233032"/>
                  </a:lnTo>
                  <a:close/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42">
              <a:extLst>
                <a:ext uri="{FF2B5EF4-FFF2-40B4-BE49-F238E27FC236}">
                  <a16:creationId xmlns:a16="http://schemas.microsoft.com/office/drawing/2014/main" id="{CD812E95-7387-4400-8341-456B15678E71}"/>
                </a:ext>
              </a:extLst>
            </p:cNvPr>
            <p:cNvSpPr/>
            <p:nvPr/>
          </p:nvSpPr>
          <p:spPr>
            <a:xfrm>
              <a:off x="11410757" y="6138019"/>
              <a:ext cx="264795" cy="233045"/>
            </a:xfrm>
            <a:custGeom>
              <a:avLst/>
              <a:gdLst/>
              <a:ahLst/>
              <a:cxnLst/>
              <a:rect l="l" t="t" r="r" b="b"/>
              <a:pathLst>
                <a:path w="264795" h="233045">
                  <a:moveTo>
                    <a:pt x="36195" y="233032"/>
                  </a:moveTo>
                  <a:lnTo>
                    <a:pt x="36195" y="122173"/>
                  </a:lnTo>
                  <a:lnTo>
                    <a:pt x="0" y="122173"/>
                  </a:lnTo>
                  <a:lnTo>
                    <a:pt x="135737" y="0"/>
                  </a:lnTo>
                  <a:lnTo>
                    <a:pt x="264706" y="116509"/>
                  </a:lnTo>
                  <a:lnTo>
                    <a:pt x="237553" y="116509"/>
                  </a:lnTo>
                  <a:lnTo>
                    <a:pt x="237553" y="233032"/>
                  </a:lnTo>
                  <a:lnTo>
                    <a:pt x="167411" y="233032"/>
                  </a:lnTo>
                  <a:lnTo>
                    <a:pt x="167411" y="192303"/>
                  </a:lnTo>
                  <a:lnTo>
                    <a:pt x="108597" y="192303"/>
                  </a:lnTo>
                  <a:lnTo>
                    <a:pt x="108597" y="233032"/>
                  </a:lnTo>
                  <a:lnTo>
                    <a:pt x="36195" y="233032"/>
                  </a:lnTo>
                  <a:close/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43">
              <a:extLst>
                <a:ext uri="{FF2B5EF4-FFF2-40B4-BE49-F238E27FC236}">
                  <a16:creationId xmlns:a16="http://schemas.microsoft.com/office/drawing/2014/main" id="{2F045AEC-8A92-4152-98BD-058F8CE04DF5}"/>
                </a:ext>
              </a:extLst>
            </p:cNvPr>
            <p:cNvSpPr/>
            <p:nvPr/>
          </p:nvSpPr>
          <p:spPr>
            <a:xfrm>
              <a:off x="11181054" y="5679903"/>
              <a:ext cx="883285" cy="833119"/>
            </a:xfrm>
            <a:custGeom>
              <a:avLst/>
              <a:gdLst/>
              <a:ahLst/>
              <a:cxnLst/>
              <a:rect l="l" t="t" r="r" b="b"/>
              <a:pathLst>
                <a:path w="883284" h="833120">
                  <a:moveTo>
                    <a:pt x="158806" y="0"/>
                  </a:moveTo>
                  <a:lnTo>
                    <a:pt x="715384" y="0"/>
                  </a:lnTo>
                  <a:lnTo>
                    <a:pt x="763799" y="10963"/>
                  </a:lnTo>
                  <a:lnTo>
                    <a:pt x="805373" y="34845"/>
                  </a:lnTo>
                  <a:lnTo>
                    <a:pt x="837899" y="69083"/>
                  </a:lnTo>
                  <a:lnTo>
                    <a:pt x="859167" y="111116"/>
                  </a:lnTo>
                  <a:lnTo>
                    <a:pt x="866971" y="158381"/>
                  </a:lnTo>
                  <a:lnTo>
                    <a:pt x="860765" y="202662"/>
                  </a:lnTo>
                  <a:lnTo>
                    <a:pt x="842639" y="242821"/>
                  </a:lnTo>
                  <a:lnTo>
                    <a:pt x="814268" y="276677"/>
                  </a:lnTo>
                  <a:lnTo>
                    <a:pt x="777323" y="302048"/>
                  </a:lnTo>
                  <a:lnTo>
                    <a:pt x="733481" y="316750"/>
                  </a:lnTo>
                  <a:lnTo>
                    <a:pt x="244785" y="316750"/>
                  </a:lnTo>
                  <a:lnTo>
                    <a:pt x="195704" y="326838"/>
                  </a:lnTo>
                  <a:lnTo>
                    <a:pt x="150695" y="344624"/>
                  </a:lnTo>
                  <a:lnTo>
                    <a:pt x="110360" y="369150"/>
                  </a:lnTo>
                  <a:lnTo>
                    <a:pt x="75307" y="399455"/>
                  </a:lnTo>
                  <a:lnTo>
                    <a:pt x="46139" y="434581"/>
                  </a:lnTo>
                  <a:lnTo>
                    <a:pt x="23462" y="473566"/>
                  </a:lnTo>
                  <a:lnTo>
                    <a:pt x="7880" y="515452"/>
                  </a:lnTo>
                  <a:lnTo>
                    <a:pt x="0" y="559279"/>
                  </a:lnTo>
                  <a:lnTo>
                    <a:pt x="424" y="604088"/>
                  </a:lnTo>
                  <a:lnTo>
                    <a:pt x="10463" y="651310"/>
                  </a:lnTo>
                  <a:lnTo>
                    <a:pt x="29679" y="695489"/>
                  </a:lnTo>
                  <a:lnTo>
                    <a:pt x="57152" y="735535"/>
                  </a:lnTo>
                  <a:lnTo>
                    <a:pt x="91961" y="770360"/>
                  </a:lnTo>
                  <a:lnTo>
                    <a:pt x="133188" y="798873"/>
                  </a:lnTo>
                  <a:lnTo>
                    <a:pt x="179910" y="819987"/>
                  </a:lnTo>
                  <a:lnTo>
                    <a:pt x="231209" y="832612"/>
                  </a:lnTo>
                  <a:lnTo>
                    <a:pt x="882846" y="832612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44">
              <a:extLst>
                <a:ext uri="{FF2B5EF4-FFF2-40B4-BE49-F238E27FC236}">
                  <a16:creationId xmlns:a16="http://schemas.microsoft.com/office/drawing/2014/main" id="{2A388C08-AEF7-4F82-8D82-C400130CBD47}"/>
                </a:ext>
              </a:extLst>
            </p:cNvPr>
            <p:cNvSpPr/>
            <p:nvPr/>
          </p:nvSpPr>
          <p:spPr>
            <a:xfrm>
              <a:off x="11292351" y="5580353"/>
              <a:ext cx="855344" cy="833755"/>
            </a:xfrm>
            <a:custGeom>
              <a:avLst/>
              <a:gdLst/>
              <a:ahLst/>
              <a:cxnLst/>
              <a:rect l="l" t="t" r="r" b="b"/>
              <a:pathLst>
                <a:path w="855345" h="833754">
                  <a:moveTo>
                    <a:pt x="33934" y="0"/>
                  </a:moveTo>
                  <a:lnTo>
                    <a:pt x="619925" y="0"/>
                  </a:lnTo>
                  <a:lnTo>
                    <a:pt x="665531" y="9063"/>
                  </a:lnTo>
                  <a:lnTo>
                    <a:pt x="707686" y="25359"/>
                  </a:lnTo>
                  <a:lnTo>
                    <a:pt x="745784" y="48075"/>
                  </a:lnTo>
                  <a:lnTo>
                    <a:pt x="779219" y="76400"/>
                  </a:lnTo>
                  <a:lnTo>
                    <a:pt x="807385" y="109523"/>
                  </a:lnTo>
                  <a:lnTo>
                    <a:pt x="829675" y="146632"/>
                  </a:lnTo>
                  <a:lnTo>
                    <a:pt x="845483" y="186915"/>
                  </a:lnTo>
                  <a:lnTo>
                    <a:pt x="854204" y="229562"/>
                  </a:lnTo>
                  <a:lnTo>
                    <a:pt x="855230" y="273761"/>
                  </a:lnTo>
                  <a:lnTo>
                    <a:pt x="847891" y="318881"/>
                  </a:lnTo>
                  <a:lnTo>
                    <a:pt x="832623" y="361326"/>
                  </a:lnTo>
                  <a:lnTo>
                    <a:pt x="810175" y="400250"/>
                  </a:lnTo>
                  <a:lnTo>
                    <a:pt x="781299" y="434808"/>
                  </a:lnTo>
                  <a:lnTo>
                    <a:pt x="746744" y="464155"/>
                  </a:lnTo>
                  <a:lnTo>
                    <a:pt x="707260" y="487446"/>
                  </a:lnTo>
                  <a:lnTo>
                    <a:pt x="663598" y="503837"/>
                  </a:lnTo>
                  <a:lnTo>
                    <a:pt x="616508" y="512483"/>
                  </a:lnTo>
                  <a:lnTo>
                    <a:pt x="144627" y="512483"/>
                  </a:lnTo>
                  <a:lnTo>
                    <a:pt x="101379" y="525103"/>
                  </a:lnTo>
                  <a:lnTo>
                    <a:pt x="64233" y="547179"/>
                  </a:lnTo>
                  <a:lnTo>
                    <a:pt x="34356" y="576826"/>
                  </a:lnTo>
                  <a:lnTo>
                    <a:pt x="12914" y="612156"/>
                  </a:lnTo>
                  <a:lnTo>
                    <a:pt x="1073" y="651285"/>
                  </a:lnTo>
                  <a:lnTo>
                    <a:pt x="0" y="692327"/>
                  </a:lnTo>
                  <a:lnTo>
                    <a:pt x="10470" y="732660"/>
                  </a:lnTo>
                  <a:lnTo>
                    <a:pt x="31361" y="768725"/>
                  </a:lnTo>
                  <a:lnTo>
                    <a:pt x="61159" y="798766"/>
                  </a:lnTo>
                  <a:lnTo>
                    <a:pt x="98348" y="821024"/>
                  </a:lnTo>
                  <a:lnTo>
                    <a:pt x="141414" y="833742"/>
                  </a:lnTo>
                  <a:lnTo>
                    <a:pt x="748893" y="833742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45">
              <a:extLst>
                <a:ext uri="{FF2B5EF4-FFF2-40B4-BE49-F238E27FC236}">
                  <a16:creationId xmlns:a16="http://schemas.microsoft.com/office/drawing/2014/main" id="{8324B058-AA7A-4F67-9767-BF365E9EAC4A}"/>
                </a:ext>
              </a:extLst>
            </p:cNvPr>
            <p:cNvSpPr/>
            <p:nvPr/>
          </p:nvSpPr>
          <p:spPr>
            <a:xfrm>
              <a:off x="11330810" y="5627865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37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46">
              <a:extLst>
                <a:ext uri="{FF2B5EF4-FFF2-40B4-BE49-F238E27FC236}">
                  <a16:creationId xmlns:a16="http://schemas.microsoft.com/office/drawing/2014/main" id="{3335243F-9ED2-407C-9E43-C330A9E23268}"/>
                </a:ext>
              </a:extLst>
            </p:cNvPr>
            <p:cNvSpPr/>
            <p:nvPr/>
          </p:nvSpPr>
          <p:spPr>
            <a:xfrm>
              <a:off x="11235783" y="5627865"/>
              <a:ext cx="864869" cy="834390"/>
            </a:xfrm>
            <a:custGeom>
              <a:avLst/>
              <a:gdLst/>
              <a:ahLst/>
              <a:cxnLst/>
              <a:rect l="l" t="t" r="r" b="b"/>
              <a:pathLst>
                <a:path w="864870" h="834389">
                  <a:moveTo>
                    <a:pt x="150088" y="0"/>
                  </a:moveTo>
                  <a:lnTo>
                    <a:pt x="665187" y="0"/>
                  </a:lnTo>
                  <a:lnTo>
                    <a:pt x="715993" y="12021"/>
                  </a:lnTo>
                  <a:lnTo>
                    <a:pt x="761078" y="33980"/>
                  </a:lnTo>
                  <a:lnTo>
                    <a:pt x="799402" y="64233"/>
                  </a:lnTo>
                  <a:lnTo>
                    <a:pt x="829924" y="101135"/>
                  </a:lnTo>
                  <a:lnTo>
                    <a:pt x="851604" y="143042"/>
                  </a:lnTo>
                  <a:lnTo>
                    <a:pt x="863400" y="188309"/>
                  </a:lnTo>
                  <a:lnTo>
                    <a:pt x="864273" y="235292"/>
                  </a:lnTo>
                  <a:lnTo>
                    <a:pt x="854054" y="280203"/>
                  </a:lnTo>
                  <a:lnTo>
                    <a:pt x="833824" y="321543"/>
                  </a:lnTo>
                  <a:lnTo>
                    <a:pt x="804765" y="357909"/>
                  </a:lnTo>
                  <a:lnTo>
                    <a:pt x="768060" y="387899"/>
                  </a:lnTo>
                  <a:lnTo>
                    <a:pt x="724891" y="410110"/>
                  </a:lnTo>
                  <a:lnTo>
                    <a:pt x="676440" y="423138"/>
                  </a:lnTo>
                  <a:lnTo>
                    <a:pt x="171932" y="423138"/>
                  </a:lnTo>
                  <a:lnTo>
                    <a:pt x="123248" y="438158"/>
                  </a:lnTo>
                  <a:lnTo>
                    <a:pt x="80768" y="463683"/>
                  </a:lnTo>
                  <a:lnTo>
                    <a:pt x="45846" y="497960"/>
                  </a:lnTo>
                  <a:lnTo>
                    <a:pt x="19841" y="539235"/>
                  </a:lnTo>
                  <a:lnTo>
                    <a:pt x="4106" y="585753"/>
                  </a:lnTo>
                  <a:lnTo>
                    <a:pt x="0" y="635762"/>
                  </a:lnTo>
                  <a:lnTo>
                    <a:pt x="6731" y="679678"/>
                  </a:lnTo>
                  <a:lnTo>
                    <a:pt x="22402" y="720222"/>
                  </a:lnTo>
                  <a:lnTo>
                    <a:pt x="45960" y="756291"/>
                  </a:lnTo>
                  <a:lnTo>
                    <a:pt x="76351" y="786782"/>
                  </a:lnTo>
                  <a:lnTo>
                    <a:pt x="112523" y="810593"/>
                  </a:lnTo>
                  <a:lnTo>
                    <a:pt x="153421" y="826623"/>
                  </a:lnTo>
                  <a:lnTo>
                    <a:pt x="197992" y="833767"/>
                  </a:lnTo>
                  <a:lnTo>
                    <a:pt x="728078" y="833767"/>
                  </a:lnTo>
                </a:path>
              </a:pathLst>
            </a:custGeom>
            <a:ln w="14592">
              <a:solidFill>
                <a:srgbClr val="DE7E25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47">
              <a:extLst>
                <a:ext uri="{FF2B5EF4-FFF2-40B4-BE49-F238E27FC236}">
                  <a16:creationId xmlns:a16="http://schemas.microsoft.com/office/drawing/2014/main" id="{AC5E1C77-7982-4EB1-ADCB-3CDCC1A80831}"/>
                </a:ext>
              </a:extLst>
            </p:cNvPr>
            <p:cNvSpPr/>
            <p:nvPr/>
          </p:nvSpPr>
          <p:spPr>
            <a:xfrm>
              <a:off x="11982280" y="6461629"/>
              <a:ext cx="18415" cy="0"/>
            </a:xfrm>
            <a:custGeom>
              <a:avLst/>
              <a:gdLst/>
              <a:ahLst/>
              <a:cxnLst/>
              <a:rect l="l" t="t" r="r" b="b"/>
              <a:pathLst>
                <a:path w="18415">
                  <a:moveTo>
                    <a:pt x="0" y="0"/>
                  </a:moveTo>
                  <a:lnTo>
                    <a:pt x="18237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48">
              <a:extLst>
                <a:ext uri="{FF2B5EF4-FFF2-40B4-BE49-F238E27FC236}">
                  <a16:creationId xmlns:a16="http://schemas.microsoft.com/office/drawing/2014/main" id="{3E72CC05-2658-47AE-BBAF-D5DCB0C9EC2E}"/>
                </a:ext>
              </a:extLst>
            </p:cNvPr>
            <p:cNvSpPr/>
            <p:nvPr/>
          </p:nvSpPr>
          <p:spPr>
            <a:xfrm>
              <a:off x="11366129" y="5580296"/>
              <a:ext cx="225425" cy="264795"/>
            </a:xfrm>
            <a:custGeom>
              <a:avLst/>
              <a:gdLst/>
              <a:ahLst/>
              <a:cxnLst/>
              <a:rect l="l" t="t" r="r" b="b"/>
              <a:pathLst>
                <a:path w="225425" h="264795">
                  <a:moveTo>
                    <a:pt x="113692" y="0"/>
                  </a:moveTo>
                  <a:lnTo>
                    <a:pt x="53218" y="35077"/>
                  </a:lnTo>
                  <a:lnTo>
                    <a:pt x="24585" y="78756"/>
                  </a:lnTo>
                  <a:lnTo>
                    <a:pt x="3393" y="135877"/>
                  </a:lnTo>
                  <a:lnTo>
                    <a:pt x="0" y="182551"/>
                  </a:lnTo>
                  <a:lnTo>
                    <a:pt x="11780" y="219947"/>
                  </a:lnTo>
                  <a:lnTo>
                    <a:pt x="36287" y="246876"/>
                  </a:lnTo>
                  <a:lnTo>
                    <a:pt x="71073" y="262149"/>
                  </a:lnTo>
                  <a:lnTo>
                    <a:pt x="113692" y="264579"/>
                  </a:lnTo>
                  <a:lnTo>
                    <a:pt x="165804" y="252742"/>
                  </a:lnTo>
                  <a:lnTo>
                    <a:pt x="204561" y="225667"/>
                  </a:lnTo>
                  <a:lnTo>
                    <a:pt x="225306" y="185345"/>
                  </a:lnTo>
                  <a:lnTo>
                    <a:pt x="223382" y="133769"/>
                  </a:lnTo>
                  <a:lnTo>
                    <a:pt x="202339" y="81670"/>
                  </a:lnTo>
                  <a:lnTo>
                    <a:pt x="173938" y="39795"/>
                  </a:lnTo>
                  <a:lnTo>
                    <a:pt x="142836" y="11464"/>
                  </a:lnTo>
                  <a:lnTo>
                    <a:pt x="113692" y="0"/>
                  </a:lnTo>
                  <a:close/>
                </a:path>
              </a:pathLst>
            </a:custGeom>
            <a:solidFill>
              <a:srgbClr val="C7CC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49">
              <a:extLst>
                <a:ext uri="{FF2B5EF4-FFF2-40B4-BE49-F238E27FC236}">
                  <a16:creationId xmlns:a16="http://schemas.microsoft.com/office/drawing/2014/main" id="{B0F6E5EB-3799-48B4-ADBE-E43A78AAAAFA}"/>
                </a:ext>
              </a:extLst>
            </p:cNvPr>
            <p:cNvSpPr/>
            <p:nvPr/>
          </p:nvSpPr>
          <p:spPr>
            <a:xfrm>
              <a:off x="11471783" y="5769419"/>
              <a:ext cx="16510" cy="180340"/>
            </a:xfrm>
            <a:custGeom>
              <a:avLst/>
              <a:gdLst/>
              <a:ahLst/>
              <a:cxnLst/>
              <a:rect l="l" t="t" r="r" b="b"/>
              <a:pathLst>
                <a:path w="16509" h="180339">
                  <a:moveTo>
                    <a:pt x="16154" y="172720"/>
                  </a:moveTo>
                  <a:lnTo>
                    <a:pt x="14630" y="172720"/>
                  </a:lnTo>
                  <a:lnTo>
                    <a:pt x="14630" y="6350"/>
                  </a:lnTo>
                  <a:lnTo>
                    <a:pt x="13068" y="6350"/>
                  </a:lnTo>
                  <a:lnTo>
                    <a:pt x="13068" y="0"/>
                  </a:lnTo>
                  <a:lnTo>
                    <a:pt x="3009" y="0"/>
                  </a:lnTo>
                  <a:lnTo>
                    <a:pt x="3009" y="6350"/>
                  </a:lnTo>
                  <a:lnTo>
                    <a:pt x="1460" y="6350"/>
                  </a:lnTo>
                  <a:lnTo>
                    <a:pt x="1460" y="172720"/>
                  </a:lnTo>
                  <a:lnTo>
                    <a:pt x="0" y="172720"/>
                  </a:lnTo>
                  <a:lnTo>
                    <a:pt x="0" y="176530"/>
                  </a:lnTo>
                  <a:lnTo>
                    <a:pt x="1485" y="176530"/>
                  </a:lnTo>
                  <a:lnTo>
                    <a:pt x="1485" y="180340"/>
                  </a:lnTo>
                  <a:lnTo>
                    <a:pt x="14579" y="180340"/>
                  </a:lnTo>
                  <a:lnTo>
                    <a:pt x="14579" y="176530"/>
                  </a:lnTo>
                  <a:lnTo>
                    <a:pt x="16154" y="176530"/>
                  </a:lnTo>
                  <a:lnTo>
                    <a:pt x="16154" y="172720"/>
                  </a:lnTo>
                  <a:close/>
                </a:path>
              </a:pathLst>
            </a:custGeom>
            <a:solidFill>
              <a:srgbClr val="9A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50">
              <a:extLst>
                <a:ext uri="{FF2B5EF4-FFF2-40B4-BE49-F238E27FC236}">
                  <a16:creationId xmlns:a16="http://schemas.microsoft.com/office/drawing/2014/main" id="{E1D73A3D-6464-4B0C-83D8-5208D8EF3FEB}"/>
                </a:ext>
              </a:extLst>
            </p:cNvPr>
            <p:cNvSpPr/>
            <p:nvPr/>
          </p:nvSpPr>
          <p:spPr>
            <a:xfrm>
              <a:off x="11452813" y="5786673"/>
              <a:ext cx="27305" cy="40005"/>
            </a:xfrm>
            <a:custGeom>
              <a:avLst/>
              <a:gdLst/>
              <a:ahLst/>
              <a:cxnLst/>
              <a:rect l="l" t="t" r="r" b="b"/>
              <a:pathLst>
                <a:path w="27304" h="40004">
                  <a:moveTo>
                    <a:pt x="0" y="0"/>
                  </a:moveTo>
                  <a:lnTo>
                    <a:pt x="13830" y="22673"/>
                  </a:lnTo>
                  <a:lnTo>
                    <a:pt x="21255" y="34370"/>
                  </a:lnTo>
                  <a:lnTo>
                    <a:pt x="24804" y="38817"/>
                  </a:lnTo>
                  <a:lnTo>
                    <a:pt x="27012" y="39738"/>
                  </a:lnTo>
                </a:path>
              </a:pathLst>
            </a:custGeom>
            <a:ln w="10769">
              <a:solidFill>
                <a:srgbClr val="9AB1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51">
              <a:extLst>
                <a:ext uri="{FF2B5EF4-FFF2-40B4-BE49-F238E27FC236}">
                  <a16:creationId xmlns:a16="http://schemas.microsoft.com/office/drawing/2014/main" id="{2E14C6EE-638A-4972-9711-18829026A7E3}"/>
                </a:ext>
              </a:extLst>
            </p:cNvPr>
            <p:cNvSpPr/>
            <p:nvPr/>
          </p:nvSpPr>
          <p:spPr>
            <a:xfrm>
              <a:off x="12091161" y="6029476"/>
              <a:ext cx="225425" cy="264795"/>
            </a:xfrm>
            <a:custGeom>
              <a:avLst/>
              <a:gdLst/>
              <a:ahLst/>
              <a:cxnLst/>
              <a:rect l="l" t="t" r="r" b="b"/>
              <a:pathLst>
                <a:path w="225425" h="264795">
                  <a:moveTo>
                    <a:pt x="113692" y="0"/>
                  </a:moveTo>
                  <a:lnTo>
                    <a:pt x="53218" y="35077"/>
                  </a:lnTo>
                  <a:lnTo>
                    <a:pt x="24585" y="78756"/>
                  </a:lnTo>
                  <a:lnTo>
                    <a:pt x="3393" y="135877"/>
                  </a:lnTo>
                  <a:lnTo>
                    <a:pt x="0" y="182551"/>
                  </a:lnTo>
                  <a:lnTo>
                    <a:pt x="11780" y="219947"/>
                  </a:lnTo>
                  <a:lnTo>
                    <a:pt x="36287" y="246876"/>
                  </a:lnTo>
                  <a:lnTo>
                    <a:pt x="71073" y="262149"/>
                  </a:lnTo>
                  <a:lnTo>
                    <a:pt x="113692" y="264579"/>
                  </a:lnTo>
                  <a:lnTo>
                    <a:pt x="165804" y="252742"/>
                  </a:lnTo>
                  <a:lnTo>
                    <a:pt x="204561" y="225667"/>
                  </a:lnTo>
                  <a:lnTo>
                    <a:pt x="225306" y="185345"/>
                  </a:lnTo>
                  <a:lnTo>
                    <a:pt x="223382" y="133769"/>
                  </a:lnTo>
                  <a:lnTo>
                    <a:pt x="202339" y="81670"/>
                  </a:lnTo>
                  <a:lnTo>
                    <a:pt x="173938" y="39795"/>
                  </a:lnTo>
                  <a:lnTo>
                    <a:pt x="142836" y="11464"/>
                  </a:lnTo>
                  <a:lnTo>
                    <a:pt x="113692" y="0"/>
                  </a:lnTo>
                  <a:close/>
                </a:path>
              </a:pathLst>
            </a:custGeom>
            <a:solidFill>
              <a:srgbClr val="C7CC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52">
              <a:extLst>
                <a:ext uri="{FF2B5EF4-FFF2-40B4-BE49-F238E27FC236}">
                  <a16:creationId xmlns:a16="http://schemas.microsoft.com/office/drawing/2014/main" id="{D51B9B8B-117C-4967-8235-CFE91ED8558A}"/>
                </a:ext>
              </a:extLst>
            </p:cNvPr>
            <p:cNvSpPr/>
            <p:nvPr/>
          </p:nvSpPr>
          <p:spPr>
            <a:xfrm>
              <a:off x="12196814" y="6218592"/>
              <a:ext cx="16510" cy="180340"/>
            </a:xfrm>
            <a:custGeom>
              <a:avLst/>
              <a:gdLst/>
              <a:ahLst/>
              <a:cxnLst/>
              <a:rect l="l" t="t" r="r" b="b"/>
              <a:pathLst>
                <a:path w="16509" h="180339">
                  <a:moveTo>
                    <a:pt x="16167" y="172720"/>
                  </a:moveTo>
                  <a:lnTo>
                    <a:pt x="14630" y="172720"/>
                  </a:lnTo>
                  <a:lnTo>
                    <a:pt x="14630" y="6350"/>
                  </a:lnTo>
                  <a:lnTo>
                    <a:pt x="13068" y="6350"/>
                  </a:lnTo>
                  <a:lnTo>
                    <a:pt x="13068" y="0"/>
                  </a:lnTo>
                  <a:lnTo>
                    <a:pt x="3009" y="0"/>
                  </a:lnTo>
                  <a:lnTo>
                    <a:pt x="3009" y="6350"/>
                  </a:lnTo>
                  <a:lnTo>
                    <a:pt x="1460" y="6350"/>
                  </a:lnTo>
                  <a:lnTo>
                    <a:pt x="1460" y="172720"/>
                  </a:lnTo>
                  <a:lnTo>
                    <a:pt x="0" y="172720"/>
                  </a:lnTo>
                  <a:lnTo>
                    <a:pt x="0" y="176530"/>
                  </a:lnTo>
                  <a:lnTo>
                    <a:pt x="1485" y="176530"/>
                  </a:lnTo>
                  <a:lnTo>
                    <a:pt x="1485" y="180340"/>
                  </a:lnTo>
                  <a:lnTo>
                    <a:pt x="14579" y="180340"/>
                  </a:lnTo>
                  <a:lnTo>
                    <a:pt x="14579" y="176530"/>
                  </a:lnTo>
                  <a:lnTo>
                    <a:pt x="16167" y="176530"/>
                  </a:lnTo>
                  <a:lnTo>
                    <a:pt x="16167" y="172720"/>
                  </a:lnTo>
                  <a:close/>
                </a:path>
              </a:pathLst>
            </a:custGeom>
            <a:solidFill>
              <a:srgbClr val="9A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53">
              <a:extLst>
                <a:ext uri="{FF2B5EF4-FFF2-40B4-BE49-F238E27FC236}">
                  <a16:creationId xmlns:a16="http://schemas.microsoft.com/office/drawing/2014/main" id="{D7A0427E-4B83-45D5-A864-5F8BAA3E39B2}"/>
                </a:ext>
              </a:extLst>
            </p:cNvPr>
            <p:cNvSpPr/>
            <p:nvPr/>
          </p:nvSpPr>
          <p:spPr>
            <a:xfrm>
              <a:off x="12177844" y="6235852"/>
              <a:ext cx="27305" cy="40005"/>
            </a:xfrm>
            <a:custGeom>
              <a:avLst/>
              <a:gdLst/>
              <a:ahLst/>
              <a:cxnLst/>
              <a:rect l="l" t="t" r="r" b="b"/>
              <a:pathLst>
                <a:path w="27304" h="40004">
                  <a:moveTo>
                    <a:pt x="0" y="0"/>
                  </a:moveTo>
                  <a:lnTo>
                    <a:pt x="13830" y="22673"/>
                  </a:lnTo>
                  <a:lnTo>
                    <a:pt x="21255" y="34370"/>
                  </a:lnTo>
                  <a:lnTo>
                    <a:pt x="24804" y="38817"/>
                  </a:lnTo>
                  <a:lnTo>
                    <a:pt x="27012" y="39738"/>
                  </a:lnTo>
                </a:path>
              </a:pathLst>
            </a:custGeom>
            <a:ln w="10769">
              <a:solidFill>
                <a:srgbClr val="9AB1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54">
              <a:extLst>
                <a:ext uri="{FF2B5EF4-FFF2-40B4-BE49-F238E27FC236}">
                  <a16:creationId xmlns:a16="http://schemas.microsoft.com/office/drawing/2014/main" id="{1F1EC1F4-FD74-4CCB-BF10-F53CFB828ACC}"/>
                </a:ext>
              </a:extLst>
            </p:cNvPr>
            <p:cNvSpPr/>
            <p:nvPr/>
          </p:nvSpPr>
          <p:spPr>
            <a:xfrm>
              <a:off x="12356318" y="5478894"/>
              <a:ext cx="225425" cy="264795"/>
            </a:xfrm>
            <a:custGeom>
              <a:avLst/>
              <a:gdLst/>
              <a:ahLst/>
              <a:cxnLst/>
              <a:rect l="l" t="t" r="r" b="b"/>
              <a:pathLst>
                <a:path w="225425" h="264795">
                  <a:moveTo>
                    <a:pt x="113692" y="0"/>
                  </a:moveTo>
                  <a:lnTo>
                    <a:pt x="53218" y="35077"/>
                  </a:lnTo>
                  <a:lnTo>
                    <a:pt x="24585" y="78756"/>
                  </a:lnTo>
                  <a:lnTo>
                    <a:pt x="3393" y="135877"/>
                  </a:lnTo>
                  <a:lnTo>
                    <a:pt x="0" y="182551"/>
                  </a:lnTo>
                  <a:lnTo>
                    <a:pt x="11780" y="219947"/>
                  </a:lnTo>
                  <a:lnTo>
                    <a:pt x="36287" y="246876"/>
                  </a:lnTo>
                  <a:lnTo>
                    <a:pt x="71073" y="262149"/>
                  </a:lnTo>
                  <a:lnTo>
                    <a:pt x="113692" y="264579"/>
                  </a:lnTo>
                  <a:lnTo>
                    <a:pt x="165804" y="252742"/>
                  </a:lnTo>
                  <a:lnTo>
                    <a:pt x="204561" y="225667"/>
                  </a:lnTo>
                  <a:lnTo>
                    <a:pt x="225306" y="185345"/>
                  </a:lnTo>
                  <a:lnTo>
                    <a:pt x="223382" y="133769"/>
                  </a:lnTo>
                  <a:lnTo>
                    <a:pt x="202339" y="81670"/>
                  </a:lnTo>
                  <a:lnTo>
                    <a:pt x="173938" y="39795"/>
                  </a:lnTo>
                  <a:lnTo>
                    <a:pt x="142836" y="11464"/>
                  </a:lnTo>
                  <a:lnTo>
                    <a:pt x="113692" y="0"/>
                  </a:lnTo>
                  <a:close/>
                </a:path>
              </a:pathLst>
            </a:custGeom>
            <a:solidFill>
              <a:srgbClr val="C7CC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55">
              <a:extLst>
                <a:ext uri="{FF2B5EF4-FFF2-40B4-BE49-F238E27FC236}">
                  <a16:creationId xmlns:a16="http://schemas.microsoft.com/office/drawing/2014/main" id="{F5340F38-672E-434B-9C19-5CF17821AE83}"/>
                </a:ext>
              </a:extLst>
            </p:cNvPr>
            <p:cNvSpPr/>
            <p:nvPr/>
          </p:nvSpPr>
          <p:spPr>
            <a:xfrm>
              <a:off x="12461977" y="5668009"/>
              <a:ext cx="16510" cy="180340"/>
            </a:xfrm>
            <a:custGeom>
              <a:avLst/>
              <a:gdLst/>
              <a:ahLst/>
              <a:cxnLst/>
              <a:rect l="l" t="t" r="r" b="b"/>
              <a:pathLst>
                <a:path w="16509" h="180339">
                  <a:moveTo>
                    <a:pt x="16154" y="172720"/>
                  </a:moveTo>
                  <a:lnTo>
                    <a:pt x="14630" y="172720"/>
                  </a:lnTo>
                  <a:lnTo>
                    <a:pt x="14630" y="6350"/>
                  </a:lnTo>
                  <a:lnTo>
                    <a:pt x="13068" y="6350"/>
                  </a:lnTo>
                  <a:lnTo>
                    <a:pt x="13068" y="0"/>
                  </a:lnTo>
                  <a:lnTo>
                    <a:pt x="2997" y="0"/>
                  </a:lnTo>
                  <a:lnTo>
                    <a:pt x="2997" y="6350"/>
                  </a:lnTo>
                  <a:lnTo>
                    <a:pt x="1447" y="6350"/>
                  </a:lnTo>
                  <a:lnTo>
                    <a:pt x="1447" y="172720"/>
                  </a:lnTo>
                  <a:lnTo>
                    <a:pt x="0" y="172720"/>
                  </a:lnTo>
                  <a:lnTo>
                    <a:pt x="0" y="176530"/>
                  </a:lnTo>
                  <a:lnTo>
                    <a:pt x="1485" y="176530"/>
                  </a:lnTo>
                  <a:lnTo>
                    <a:pt x="1485" y="180340"/>
                  </a:lnTo>
                  <a:lnTo>
                    <a:pt x="14579" y="180340"/>
                  </a:lnTo>
                  <a:lnTo>
                    <a:pt x="14579" y="176530"/>
                  </a:lnTo>
                  <a:lnTo>
                    <a:pt x="16154" y="176530"/>
                  </a:lnTo>
                  <a:lnTo>
                    <a:pt x="16154" y="172720"/>
                  </a:lnTo>
                  <a:close/>
                </a:path>
              </a:pathLst>
            </a:custGeom>
            <a:solidFill>
              <a:srgbClr val="9A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56">
              <a:extLst>
                <a:ext uri="{FF2B5EF4-FFF2-40B4-BE49-F238E27FC236}">
                  <a16:creationId xmlns:a16="http://schemas.microsoft.com/office/drawing/2014/main" id="{D8F3110A-81D8-4E2C-9AB4-B3AC05B803FB}"/>
                </a:ext>
              </a:extLst>
            </p:cNvPr>
            <p:cNvSpPr/>
            <p:nvPr/>
          </p:nvSpPr>
          <p:spPr>
            <a:xfrm>
              <a:off x="12443001" y="5685271"/>
              <a:ext cx="27305" cy="40005"/>
            </a:xfrm>
            <a:custGeom>
              <a:avLst/>
              <a:gdLst/>
              <a:ahLst/>
              <a:cxnLst/>
              <a:rect l="l" t="t" r="r" b="b"/>
              <a:pathLst>
                <a:path w="27304" h="40004">
                  <a:moveTo>
                    <a:pt x="0" y="0"/>
                  </a:moveTo>
                  <a:lnTo>
                    <a:pt x="13830" y="22673"/>
                  </a:lnTo>
                  <a:lnTo>
                    <a:pt x="21255" y="34370"/>
                  </a:lnTo>
                  <a:lnTo>
                    <a:pt x="24804" y="38817"/>
                  </a:lnTo>
                  <a:lnTo>
                    <a:pt x="27012" y="39738"/>
                  </a:lnTo>
                </a:path>
              </a:pathLst>
            </a:custGeom>
            <a:ln w="10769">
              <a:solidFill>
                <a:srgbClr val="9AB1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57">
              <a:extLst>
                <a:ext uri="{FF2B5EF4-FFF2-40B4-BE49-F238E27FC236}">
                  <a16:creationId xmlns:a16="http://schemas.microsoft.com/office/drawing/2014/main" id="{9943C067-3183-447A-BD23-65D0E409A47F}"/>
                </a:ext>
              </a:extLst>
            </p:cNvPr>
            <p:cNvSpPr/>
            <p:nvPr/>
          </p:nvSpPr>
          <p:spPr>
            <a:xfrm>
              <a:off x="10860303" y="6057813"/>
              <a:ext cx="266065" cy="309880"/>
            </a:xfrm>
            <a:custGeom>
              <a:avLst/>
              <a:gdLst/>
              <a:ahLst/>
              <a:cxnLst/>
              <a:rect l="l" t="t" r="r" b="b"/>
              <a:pathLst>
                <a:path w="266065" h="309879">
                  <a:moveTo>
                    <a:pt x="133158" y="0"/>
                  </a:moveTo>
                  <a:lnTo>
                    <a:pt x="76928" y="25809"/>
                  </a:lnTo>
                  <a:lnTo>
                    <a:pt x="48225" y="59428"/>
                  </a:lnTo>
                  <a:lnTo>
                    <a:pt x="22951" y="104466"/>
                  </a:lnTo>
                  <a:lnTo>
                    <a:pt x="3973" y="159131"/>
                  </a:lnTo>
                  <a:lnTo>
                    <a:pt x="0" y="213795"/>
                  </a:lnTo>
                  <a:lnTo>
                    <a:pt x="13797" y="257591"/>
                  </a:lnTo>
                  <a:lnTo>
                    <a:pt x="42501" y="289130"/>
                  </a:lnTo>
                  <a:lnTo>
                    <a:pt x="83243" y="307019"/>
                  </a:lnTo>
                  <a:lnTo>
                    <a:pt x="133158" y="309867"/>
                  </a:lnTo>
                  <a:lnTo>
                    <a:pt x="183061" y="300279"/>
                  </a:lnTo>
                  <a:lnTo>
                    <a:pt x="223650" y="278970"/>
                  </a:lnTo>
                  <a:lnTo>
                    <a:pt x="252133" y="247133"/>
                  </a:lnTo>
                  <a:lnTo>
                    <a:pt x="265720" y="205964"/>
                  </a:lnTo>
                  <a:lnTo>
                    <a:pt x="261618" y="156654"/>
                  </a:lnTo>
                  <a:lnTo>
                    <a:pt x="236976" y="95640"/>
                  </a:lnTo>
                  <a:lnTo>
                    <a:pt x="203717" y="46599"/>
                  </a:lnTo>
                  <a:lnTo>
                    <a:pt x="167294" y="13422"/>
                  </a:lnTo>
                  <a:lnTo>
                    <a:pt x="133158" y="0"/>
                  </a:lnTo>
                  <a:close/>
                </a:path>
              </a:pathLst>
            </a:custGeom>
            <a:solidFill>
              <a:srgbClr val="98B5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58">
              <a:extLst>
                <a:ext uri="{FF2B5EF4-FFF2-40B4-BE49-F238E27FC236}">
                  <a16:creationId xmlns:a16="http://schemas.microsoft.com/office/drawing/2014/main" id="{3D331BE4-2492-40E8-95AB-1A64C6F5AEFC}"/>
                </a:ext>
              </a:extLst>
            </p:cNvPr>
            <p:cNvSpPr/>
            <p:nvPr/>
          </p:nvSpPr>
          <p:spPr>
            <a:xfrm>
              <a:off x="10986681" y="6280378"/>
              <a:ext cx="13970" cy="208279"/>
            </a:xfrm>
            <a:custGeom>
              <a:avLst/>
              <a:gdLst/>
              <a:ahLst/>
              <a:cxnLst/>
              <a:rect l="l" t="t" r="r" b="b"/>
              <a:pathLst>
                <a:path w="13970" h="208279">
                  <a:moveTo>
                    <a:pt x="13550" y="200660"/>
                  </a:moveTo>
                  <a:lnTo>
                    <a:pt x="13360" y="200660"/>
                  </a:lnTo>
                  <a:lnTo>
                    <a:pt x="13360" y="6350"/>
                  </a:lnTo>
                  <a:lnTo>
                    <a:pt x="11811" y="6350"/>
                  </a:lnTo>
                  <a:lnTo>
                    <a:pt x="11811" y="0"/>
                  </a:lnTo>
                  <a:lnTo>
                    <a:pt x="1739" y="0"/>
                  </a:lnTo>
                  <a:lnTo>
                    <a:pt x="1739" y="6350"/>
                  </a:lnTo>
                  <a:lnTo>
                    <a:pt x="203" y="6350"/>
                  </a:lnTo>
                  <a:lnTo>
                    <a:pt x="203" y="200660"/>
                  </a:lnTo>
                  <a:lnTo>
                    <a:pt x="0" y="200660"/>
                  </a:lnTo>
                  <a:lnTo>
                    <a:pt x="0" y="207010"/>
                  </a:lnTo>
                  <a:lnTo>
                    <a:pt x="3594" y="207010"/>
                  </a:lnTo>
                  <a:lnTo>
                    <a:pt x="3594" y="208280"/>
                  </a:lnTo>
                  <a:lnTo>
                    <a:pt x="9867" y="208280"/>
                  </a:lnTo>
                  <a:lnTo>
                    <a:pt x="9867" y="207010"/>
                  </a:lnTo>
                  <a:lnTo>
                    <a:pt x="13550" y="207010"/>
                  </a:lnTo>
                  <a:lnTo>
                    <a:pt x="13550" y="200660"/>
                  </a:lnTo>
                  <a:close/>
                </a:path>
              </a:pathLst>
            </a:custGeom>
            <a:solidFill>
              <a:srgbClr val="7D93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59">
              <a:extLst>
                <a:ext uri="{FF2B5EF4-FFF2-40B4-BE49-F238E27FC236}">
                  <a16:creationId xmlns:a16="http://schemas.microsoft.com/office/drawing/2014/main" id="{13BC313D-3009-4C34-9166-3EABECB5C42D}"/>
                </a:ext>
              </a:extLst>
            </p:cNvPr>
            <p:cNvSpPr/>
            <p:nvPr/>
          </p:nvSpPr>
          <p:spPr>
            <a:xfrm>
              <a:off x="10961823" y="6299512"/>
              <a:ext cx="31750" cy="46990"/>
            </a:xfrm>
            <a:custGeom>
              <a:avLst/>
              <a:gdLst/>
              <a:ahLst/>
              <a:cxnLst/>
              <a:rect l="l" t="t" r="r" b="b"/>
              <a:pathLst>
                <a:path w="31750" h="46989">
                  <a:moveTo>
                    <a:pt x="0" y="0"/>
                  </a:moveTo>
                  <a:lnTo>
                    <a:pt x="16196" y="26551"/>
                  </a:lnTo>
                  <a:lnTo>
                    <a:pt x="24890" y="40249"/>
                  </a:lnTo>
                  <a:lnTo>
                    <a:pt x="29048" y="45455"/>
                  </a:lnTo>
                  <a:lnTo>
                    <a:pt x="31635" y="46532"/>
                  </a:lnTo>
                </a:path>
              </a:pathLst>
            </a:custGeom>
            <a:ln w="10769">
              <a:solidFill>
                <a:srgbClr val="7D93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60">
              <a:extLst>
                <a:ext uri="{FF2B5EF4-FFF2-40B4-BE49-F238E27FC236}">
                  <a16:creationId xmlns:a16="http://schemas.microsoft.com/office/drawing/2014/main" id="{D2280DB0-6AB7-4811-9801-2322B54F0B08}"/>
                </a:ext>
              </a:extLst>
            </p:cNvPr>
            <p:cNvSpPr/>
            <p:nvPr/>
          </p:nvSpPr>
          <p:spPr>
            <a:xfrm>
              <a:off x="12336856" y="5892991"/>
              <a:ext cx="266065" cy="309880"/>
            </a:xfrm>
            <a:custGeom>
              <a:avLst/>
              <a:gdLst/>
              <a:ahLst/>
              <a:cxnLst/>
              <a:rect l="l" t="t" r="r" b="b"/>
              <a:pathLst>
                <a:path w="266065" h="309879">
                  <a:moveTo>
                    <a:pt x="133158" y="0"/>
                  </a:moveTo>
                  <a:lnTo>
                    <a:pt x="76928" y="25809"/>
                  </a:lnTo>
                  <a:lnTo>
                    <a:pt x="48225" y="59428"/>
                  </a:lnTo>
                  <a:lnTo>
                    <a:pt x="22951" y="104466"/>
                  </a:lnTo>
                  <a:lnTo>
                    <a:pt x="3973" y="159131"/>
                  </a:lnTo>
                  <a:lnTo>
                    <a:pt x="0" y="213796"/>
                  </a:lnTo>
                  <a:lnTo>
                    <a:pt x="13797" y="257595"/>
                  </a:lnTo>
                  <a:lnTo>
                    <a:pt x="42501" y="289135"/>
                  </a:lnTo>
                  <a:lnTo>
                    <a:pt x="83243" y="307024"/>
                  </a:lnTo>
                  <a:lnTo>
                    <a:pt x="133158" y="309867"/>
                  </a:lnTo>
                  <a:lnTo>
                    <a:pt x="183056" y="300279"/>
                  </a:lnTo>
                  <a:lnTo>
                    <a:pt x="223644" y="278970"/>
                  </a:lnTo>
                  <a:lnTo>
                    <a:pt x="252129" y="247133"/>
                  </a:lnTo>
                  <a:lnTo>
                    <a:pt x="265718" y="205964"/>
                  </a:lnTo>
                  <a:lnTo>
                    <a:pt x="261618" y="156654"/>
                  </a:lnTo>
                  <a:lnTo>
                    <a:pt x="236974" y="95640"/>
                  </a:lnTo>
                  <a:lnTo>
                    <a:pt x="203713" y="46599"/>
                  </a:lnTo>
                  <a:lnTo>
                    <a:pt x="167289" y="13422"/>
                  </a:lnTo>
                  <a:lnTo>
                    <a:pt x="133158" y="0"/>
                  </a:lnTo>
                  <a:close/>
                </a:path>
              </a:pathLst>
            </a:custGeom>
            <a:solidFill>
              <a:srgbClr val="98B5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61">
              <a:extLst>
                <a:ext uri="{FF2B5EF4-FFF2-40B4-BE49-F238E27FC236}">
                  <a16:creationId xmlns:a16="http://schemas.microsoft.com/office/drawing/2014/main" id="{6EF2C3DA-4DF1-49DF-92C1-A86F60D64EF0}"/>
                </a:ext>
              </a:extLst>
            </p:cNvPr>
            <p:cNvSpPr/>
            <p:nvPr/>
          </p:nvSpPr>
          <p:spPr>
            <a:xfrm>
              <a:off x="12463234" y="6115557"/>
              <a:ext cx="13970" cy="208279"/>
            </a:xfrm>
            <a:custGeom>
              <a:avLst/>
              <a:gdLst/>
              <a:ahLst/>
              <a:cxnLst/>
              <a:rect l="l" t="t" r="r" b="b"/>
              <a:pathLst>
                <a:path w="13970" h="208279">
                  <a:moveTo>
                    <a:pt x="13550" y="200660"/>
                  </a:moveTo>
                  <a:lnTo>
                    <a:pt x="13360" y="200660"/>
                  </a:lnTo>
                  <a:lnTo>
                    <a:pt x="13360" y="6350"/>
                  </a:lnTo>
                  <a:lnTo>
                    <a:pt x="11811" y="6350"/>
                  </a:lnTo>
                  <a:lnTo>
                    <a:pt x="11811" y="0"/>
                  </a:lnTo>
                  <a:lnTo>
                    <a:pt x="1739" y="0"/>
                  </a:lnTo>
                  <a:lnTo>
                    <a:pt x="1739" y="6350"/>
                  </a:lnTo>
                  <a:lnTo>
                    <a:pt x="203" y="6350"/>
                  </a:lnTo>
                  <a:lnTo>
                    <a:pt x="203" y="200660"/>
                  </a:lnTo>
                  <a:lnTo>
                    <a:pt x="0" y="200660"/>
                  </a:lnTo>
                  <a:lnTo>
                    <a:pt x="0" y="207010"/>
                  </a:lnTo>
                  <a:lnTo>
                    <a:pt x="3594" y="207010"/>
                  </a:lnTo>
                  <a:lnTo>
                    <a:pt x="3594" y="208280"/>
                  </a:lnTo>
                  <a:lnTo>
                    <a:pt x="9867" y="208280"/>
                  </a:lnTo>
                  <a:lnTo>
                    <a:pt x="9867" y="207010"/>
                  </a:lnTo>
                  <a:lnTo>
                    <a:pt x="13550" y="207010"/>
                  </a:lnTo>
                  <a:lnTo>
                    <a:pt x="13550" y="200660"/>
                  </a:lnTo>
                  <a:close/>
                </a:path>
              </a:pathLst>
            </a:custGeom>
            <a:solidFill>
              <a:srgbClr val="7D93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62">
              <a:extLst>
                <a:ext uri="{FF2B5EF4-FFF2-40B4-BE49-F238E27FC236}">
                  <a16:creationId xmlns:a16="http://schemas.microsoft.com/office/drawing/2014/main" id="{24558CDC-0B06-4A04-AE1F-2D83B666647A}"/>
                </a:ext>
              </a:extLst>
            </p:cNvPr>
            <p:cNvSpPr/>
            <p:nvPr/>
          </p:nvSpPr>
          <p:spPr>
            <a:xfrm>
              <a:off x="12438376" y="6134690"/>
              <a:ext cx="31750" cy="46990"/>
            </a:xfrm>
            <a:custGeom>
              <a:avLst/>
              <a:gdLst/>
              <a:ahLst/>
              <a:cxnLst/>
              <a:rect l="l" t="t" r="r" b="b"/>
              <a:pathLst>
                <a:path w="31750" h="46989">
                  <a:moveTo>
                    <a:pt x="0" y="0"/>
                  </a:moveTo>
                  <a:lnTo>
                    <a:pt x="16196" y="26551"/>
                  </a:lnTo>
                  <a:lnTo>
                    <a:pt x="24890" y="40249"/>
                  </a:lnTo>
                  <a:lnTo>
                    <a:pt x="29048" y="45455"/>
                  </a:lnTo>
                  <a:lnTo>
                    <a:pt x="31635" y="46532"/>
                  </a:lnTo>
                </a:path>
              </a:pathLst>
            </a:custGeom>
            <a:ln w="10769">
              <a:solidFill>
                <a:srgbClr val="7D93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63">
              <a:extLst>
                <a:ext uri="{FF2B5EF4-FFF2-40B4-BE49-F238E27FC236}">
                  <a16:creationId xmlns:a16="http://schemas.microsoft.com/office/drawing/2014/main" id="{34592DDD-7B60-4F4B-85C4-9C99E8B35080}"/>
                </a:ext>
              </a:extLst>
            </p:cNvPr>
            <p:cNvSpPr/>
            <p:nvPr/>
          </p:nvSpPr>
          <p:spPr>
            <a:xfrm>
              <a:off x="11103485" y="5578504"/>
              <a:ext cx="266065" cy="309880"/>
            </a:xfrm>
            <a:custGeom>
              <a:avLst/>
              <a:gdLst/>
              <a:ahLst/>
              <a:cxnLst/>
              <a:rect l="l" t="t" r="r" b="b"/>
              <a:pathLst>
                <a:path w="266065" h="309879">
                  <a:moveTo>
                    <a:pt x="133158" y="0"/>
                  </a:moveTo>
                  <a:lnTo>
                    <a:pt x="76928" y="25809"/>
                  </a:lnTo>
                  <a:lnTo>
                    <a:pt x="48225" y="59428"/>
                  </a:lnTo>
                  <a:lnTo>
                    <a:pt x="22951" y="104466"/>
                  </a:lnTo>
                  <a:lnTo>
                    <a:pt x="3973" y="159130"/>
                  </a:lnTo>
                  <a:lnTo>
                    <a:pt x="0" y="213796"/>
                  </a:lnTo>
                  <a:lnTo>
                    <a:pt x="13797" y="257595"/>
                  </a:lnTo>
                  <a:lnTo>
                    <a:pt x="42501" y="289135"/>
                  </a:lnTo>
                  <a:lnTo>
                    <a:pt x="83243" y="307024"/>
                  </a:lnTo>
                  <a:lnTo>
                    <a:pt x="133158" y="309867"/>
                  </a:lnTo>
                  <a:lnTo>
                    <a:pt x="183055" y="300279"/>
                  </a:lnTo>
                  <a:lnTo>
                    <a:pt x="223640" y="278970"/>
                  </a:lnTo>
                  <a:lnTo>
                    <a:pt x="252124" y="247133"/>
                  </a:lnTo>
                  <a:lnTo>
                    <a:pt x="265714" y="205964"/>
                  </a:lnTo>
                  <a:lnTo>
                    <a:pt x="261618" y="156654"/>
                  </a:lnTo>
                  <a:lnTo>
                    <a:pt x="236976" y="95640"/>
                  </a:lnTo>
                  <a:lnTo>
                    <a:pt x="203717" y="46599"/>
                  </a:lnTo>
                  <a:lnTo>
                    <a:pt x="167294" y="13422"/>
                  </a:lnTo>
                  <a:lnTo>
                    <a:pt x="133158" y="0"/>
                  </a:lnTo>
                  <a:close/>
                </a:path>
              </a:pathLst>
            </a:custGeom>
            <a:solidFill>
              <a:srgbClr val="98B5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64">
              <a:extLst>
                <a:ext uri="{FF2B5EF4-FFF2-40B4-BE49-F238E27FC236}">
                  <a16:creationId xmlns:a16="http://schemas.microsoft.com/office/drawing/2014/main" id="{D11E949A-6D48-451D-BE0F-640309E8084A}"/>
                </a:ext>
              </a:extLst>
            </p:cNvPr>
            <p:cNvSpPr/>
            <p:nvPr/>
          </p:nvSpPr>
          <p:spPr>
            <a:xfrm>
              <a:off x="11229874" y="5801080"/>
              <a:ext cx="13970" cy="208279"/>
            </a:xfrm>
            <a:custGeom>
              <a:avLst/>
              <a:gdLst/>
              <a:ahLst/>
              <a:cxnLst/>
              <a:rect l="l" t="t" r="r" b="b"/>
              <a:pathLst>
                <a:path w="13970" h="208279">
                  <a:moveTo>
                    <a:pt x="13538" y="200660"/>
                  </a:moveTo>
                  <a:lnTo>
                    <a:pt x="13347" y="200660"/>
                  </a:lnTo>
                  <a:lnTo>
                    <a:pt x="13347" y="6350"/>
                  </a:lnTo>
                  <a:lnTo>
                    <a:pt x="11811" y="6350"/>
                  </a:lnTo>
                  <a:lnTo>
                    <a:pt x="11811" y="0"/>
                  </a:lnTo>
                  <a:lnTo>
                    <a:pt x="1727" y="0"/>
                  </a:lnTo>
                  <a:lnTo>
                    <a:pt x="1727" y="6350"/>
                  </a:lnTo>
                  <a:lnTo>
                    <a:pt x="190" y="6350"/>
                  </a:lnTo>
                  <a:lnTo>
                    <a:pt x="190" y="200660"/>
                  </a:lnTo>
                  <a:lnTo>
                    <a:pt x="0" y="200660"/>
                  </a:lnTo>
                  <a:lnTo>
                    <a:pt x="0" y="207010"/>
                  </a:lnTo>
                  <a:lnTo>
                    <a:pt x="3594" y="207010"/>
                  </a:lnTo>
                  <a:lnTo>
                    <a:pt x="3594" y="208280"/>
                  </a:lnTo>
                  <a:lnTo>
                    <a:pt x="9867" y="208280"/>
                  </a:lnTo>
                  <a:lnTo>
                    <a:pt x="9867" y="207010"/>
                  </a:lnTo>
                  <a:lnTo>
                    <a:pt x="13538" y="207010"/>
                  </a:lnTo>
                  <a:lnTo>
                    <a:pt x="13538" y="200660"/>
                  </a:lnTo>
                  <a:close/>
                </a:path>
              </a:pathLst>
            </a:custGeom>
            <a:solidFill>
              <a:srgbClr val="7D93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65">
              <a:extLst>
                <a:ext uri="{FF2B5EF4-FFF2-40B4-BE49-F238E27FC236}">
                  <a16:creationId xmlns:a16="http://schemas.microsoft.com/office/drawing/2014/main" id="{A50E8457-FCD3-460F-84B0-9743B705AC73}"/>
                </a:ext>
              </a:extLst>
            </p:cNvPr>
            <p:cNvSpPr/>
            <p:nvPr/>
          </p:nvSpPr>
          <p:spPr>
            <a:xfrm>
              <a:off x="11205005" y="5820204"/>
              <a:ext cx="31750" cy="46990"/>
            </a:xfrm>
            <a:custGeom>
              <a:avLst/>
              <a:gdLst/>
              <a:ahLst/>
              <a:cxnLst/>
              <a:rect l="l" t="t" r="r" b="b"/>
              <a:pathLst>
                <a:path w="31750" h="46989">
                  <a:moveTo>
                    <a:pt x="0" y="0"/>
                  </a:moveTo>
                  <a:lnTo>
                    <a:pt x="16196" y="26551"/>
                  </a:lnTo>
                  <a:lnTo>
                    <a:pt x="24890" y="40249"/>
                  </a:lnTo>
                  <a:lnTo>
                    <a:pt x="29048" y="45455"/>
                  </a:lnTo>
                  <a:lnTo>
                    <a:pt x="31635" y="46532"/>
                  </a:lnTo>
                </a:path>
              </a:pathLst>
            </a:custGeom>
            <a:ln w="10769">
              <a:solidFill>
                <a:srgbClr val="7D93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66">
              <a:extLst>
                <a:ext uri="{FF2B5EF4-FFF2-40B4-BE49-F238E27FC236}">
                  <a16:creationId xmlns:a16="http://schemas.microsoft.com/office/drawing/2014/main" id="{B38AAA55-C6F2-4D32-A63E-BCBE7F11C81D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787722" y="6028865"/>
              <a:ext cx="200689" cy="332844"/>
            </a:xfrm>
            <a:prstGeom prst="rect">
              <a:avLst/>
            </a:prstGeom>
          </p:spPr>
        </p:pic>
        <p:sp>
          <p:nvSpPr>
            <p:cNvPr id="81" name="object 67">
              <a:extLst>
                <a:ext uri="{FF2B5EF4-FFF2-40B4-BE49-F238E27FC236}">
                  <a16:creationId xmlns:a16="http://schemas.microsoft.com/office/drawing/2014/main" id="{DE669E75-3E93-461B-AE4B-AC7C12BE3589}"/>
                </a:ext>
              </a:extLst>
            </p:cNvPr>
            <p:cNvSpPr/>
            <p:nvPr/>
          </p:nvSpPr>
          <p:spPr>
            <a:xfrm>
              <a:off x="13378269" y="5020538"/>
              <a:ext cx="1975485" cy="1975485"/>
            </a:xfrm>
            <a:custGeom>
              <a:avLst/>
              <a:gdLst/>
              <a:ahLst/>
              <a:cxnLst/>
              <a:rect l="l" t="t" r="r" b="b"/>
              <a:pathLst>
                <a:path w="1975484" h="1975484">
                  <a:moveTo>
                    <a:pt x="1974926" y="0"/>
                  </a:moveTo>
                  <a:lnTo>
                    <a:pt x="0" y="0"/>
                  </a:lnTo>
                  <a:lnTo>
                    <a:pt x="0" y="1974926"/>
                  </a:lnTo>
                  <a:lnTo>
                    <a:pt x="1974926" y="1974926"/>
                  </a:lnTo>
                  <a:lnTo>
                    <a:pt x="19749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68">
              <a:extLst>
                <a:ext uri="{FF2B5EF4-FFF2-40B4-BE49-F238E27FC236}">
                  <a16:creationId xmlns:a16="http://schemas.microsoft.com/office/drawing/2014/main" id="{B049C4E6-368B-4CA6-A07E-10C40BBA0C6F}"/>
                </a:ext>
              </a:extLst>
            </p:cNvPr>
            <p:cNvSpPr/>
            <p:nvPr/>
          </p:nvSpPr>
          <p:spPr>
            <a:xfrm>
              <a:off x="13474796" y="5520564"/>
              <a:ext cx="539750" cy="628650"/>
            </a:xfrm>
            <a:custGeom>
              <a:avLst/>
              <a:gdLst/>
              <a:ahLst/>
              <a:cxnLst/>
              <a:rect l="l" t="t" r="r" b="b"/>
              <a:pathLst>
                <a:path w="539750" h="628650">
                  <a:moveTo>
                    <a:pt x="270235" y="0"/>
                  </a:moveTo>
                  <a:lnTo>
                    <a:pt x="209227" y="14078"/>
                  </a:lnTo>
                  <a:lnTo>
                    <a:pt x="176369" y="35297"/>
                  </a:lnTo>
                  <a:lnTo>
                    <a:pt x="143266" y="65138"/>
                  </a:lnTo>
                  <a:lnTo>
                    <a:pt x="110913" y="102982"/>
                  </a:lnTo>
                  <a:lnTo>
                    <a:pt x="80304" y="148205"/>
                  </a:lnTo>
                  <a:lnTo>
                    <a:pt x="52433" y="200185"/>
                  </a:lnTo>
                  <a:lnTo>
                    <a:pt x="28294" y="258302"/>
                  </a:lnTo>
                  <a:lnTo>
                    <a:pt x="8882" y="321932"/>
                  </a:lnTo>
                  <a:lnTo>
                    <a:pt x="400" y="374744"/>
                  </a:lnTo>
                  <a:lnTo>
                    <a:pt x="0" y="423332"/>
                  </a:lnTo>
                  <a:lnTo>
                    <a:pt x="7136" y="467430"/>
                  </a:lnTo>
                  <a:lnTo>
                    <a:pt x="21266" y="506775"/>
                  </a:lnTo>
                  <a:lnTo>
                    <a:pt x="41844" y="541102"/>
                  </a:lnTo>
                  <a:lnTo>
                    <a:pt x="68326" y="570146"/>
                  </a:lnTo>
                  <a:lnTo>
                    <a:pt x="100168" y="593642"/>
                  </a:lnTo>
                  <a:lnTo>
                    <a:pt x="136824" y="611326"/>
                  </a:lnTo>
                  <a:lnTo>
                    <a:pt x="177750" y="622933"/>
                  </a:lnTo>
                  <a:lnTo>
                    <a:pt x="222402" y="628199"/>
                  </a:lnTo>
                  <a:lnTo>
                    <a:pt x="270235" y="626859"/>
                  </a:lnTo>
                  <a:lnTo>
                    <a:pt x="318093" y="621139"/>
                  </a:lnTo>
                  <a:lnTo>
                    <a:pt x="362696" y="610247"/>
                  </a:lnTo>
                  <a:lnTo>
                    <a:pt x="403514" y="594410"/>
                  </a:lnTo>
                  <a:lnTo>
                    <a:pt x="440015" y="573855"/>
                  </a:lnTo>
                  <a:lnTo>
                    <a:pt x="471670" y="548809"/>
                  </a:lnTo>
                  <a:lnTo>
                    <a:pt x="497948" y="519499"/>
                  </a:lnTo>
                  <a:lnTo>
                    <a:pt x="518319" y="486151"/>
                  </a:lnTo>
                  <a:lnTo>
                    <a:pt x="532252" y="448994"/>
                  </a:lnTo>
                  <a:lnTo>
                    <a:pt x="539216" y="408252"/>
                  </a:lnTo>
                  <a:lnTo>
                    <a:pt x="538680" y="364155"/>
                  </a:lnTo>
                  <a:lnTo>
                    <a:pt x="530115" y="316928"/>
                  </a:lnTo>
                  <a:lnTo>
                    <a:pt x="510812" y="259578"/>
                  </a:lnTo>
                  <a:lnTo>
                    <a:pt x="486857" y="206150"/>
                  </a:lnTo>
                  <a:lnTo>
                    <a:pt x="459217" y="157334"/>
                  </a:lnTo>
                  <a:lnTo>
                    <a:pt x="428861" y="113821"/>
                  </a:lnTo>
                  <a:lnTo>
                    <a:pt x="396758" y="76304"/>
                  </a:lnTo>
                  <a:lnTo>
                    <a:pt x="363875" y="45472"/>
                  </a:lnTo>
                  <a:lnTo>
                    <a:pt x="331182" y="22016"/>
                  </a:lnTo>
                  <a:lnTo>
                    <a:pt x="270235" y="0"/>
                  </a:lnTo>
                  <a:close/>
                </a:path>
              </a:pathLst>
            </a:custGeom>
            <a:solidFill>
              <a:srgbClr val="C7CC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69">
              <a:extLst>
                <a:ext uri="{FF2B5EF4-FFF2-40B4-BE49-F238E27FC236}">
                  <a16:creationId xmlns:a16="http://schemas.microsoft.com/office/drawing/2014/main" id="{E4C7DC75-C01D-4A66-9B32-F85C4C011CF8}"/>
                </a:ext>
              </a:extLst>
            </p:cNvPr>
            <p:cNvSpPr/>
            <p:nvPr/>
          </p:nvSpPr>
          <p:spPr>
            <a:xfrm>
              <a:off x="13738251" y="5977330"/>
              <a:ext cx="13970" cy="407670"/>
            </a:xfrm>
            <a:custGeom>
              <a:avLst/>
              <a:gdLst/>
              <a:ahLst/>
              <a:cxnLst/>
              <a:rect l="l" t="t" r="r" b="b"/>
              <a:pathLst>
                <a:path w="13969" h="407670">
                  <a:moveTo>
                    <a:pt x="13550" y="400050"/>
                  </a:moveTo>
                  <a:lnTo>
                    <a:pt x="13360" y="400050"/>
                  </a:lnTo>
                  <a:lnTo>
                    <a:pt x="13360" y="6350"/>
                  </a:lnTo>
                  <a:lnTo>
                    <a:pt x="11836" y="6350"/>
                  </a:lnTo>
                  <a:lnTo>
                    <a:pt x="11836" y="0"/>
                  </a:lnTo>
                  <a:lnTo>
                    <a:pt x="1701" y="0"/>
                  </a:lnTo>
                  <a:lnTo>
                    <a:pt x="1701" y="6350"/>
                  </a:lnTo>
                  <a:lnTo>
                    <a:pt x="190" y="6350"/>
                  </a:lnTo>
                  <a:lnTo>
                    <a:pt x="190" y="400050"/>
                  </a:lnTo>
                  <a:lnTo>
                    <a:pt x="0" y="400050"/>
                  </a:lnTo>
                  <a:lnTo>
                    <a:pt x="0" y="405130"/>
                  </a:lnTo>
                  <a:lnTo>
                    <a:pt x="3556" y="405130"/>
                  </a:lnTo>
                  <a:lnTo>
                    <a:pt x="3556" y="407670"/>
                  </a:lnTo>
                  <a:lnTo>
                    <a:pt x="9893" y="407670"/>
                  </a:lnTo>
                  <a:lnTo>
                    <a:pt x="9893" y="405130"/>
                  </a:lnTo>
                  <a:lnTo>
                    <a:pt x="13550" y="405130"/>
                  </a:lnTo>
                  <a:lnTo>
                    <a:pt x="13550" y="400050"/>
                  </a:lnTo>
                  <a:close/>
                </a:path>
              </a:pathLst>
            </a:custGeom>
            <a:solidFill>
              <a:srgbClr val="9AB1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70">
              <a:extLst>
                <a:ext uri="{FF2B5EF4-FFF2-40B4-BE49-F238E27FC236}">
                  <a16:creationId xmlns:a16="http://schemas.microsoft.com/office/drawing/2014/main" id="{DF8E8425-4B45-4729-9F76-7BDFA0256606}"/>
                </a:ext>
              </a:extLst>
            </p:cNvPr>
            <p:cNvSpPr/>
            <p:nvPr/>
          </p:nvSpPr>
          <p:spPr>
            <a:xfrm>
              <a:off x="13681020" y="6009534"/>
              <a:ext cx="64135" cy="94615"/>
            </a:xfrm>
            <a:custGeom>
              <a:avLst/>
              <a:gdLst/>
              <a:ahLst/>
              <a:cxnLst/>
              <a:rect l="l" t="t" r="r" b="b"/>
              <a:pathLst>
                <a:path w="64134" h="94614">
                  <a:moveTo>
                    <a:pt x="0" y="0"/>
                  </a:moveTo>
                  <a:lnTo>
                    <a:pt x="32768" y="53720"/>
                  </a:lnTo>
                  <a:lnTo>
                    <a:pt x="50358" y="81432"/>
                  </a:lnTo>
                  <a:lnTo>
                    <a:pt x="58771" y="91961"/>
                  </a:lnTo>
                  <a:lnTo>
                    <a:pt x="64008" y="94132"/>
                  </a:lnTo>
                </a:path>
              </a:pathLst>
            </a:custGeom>
            <a:ln w="10769">
              <a:solidFill>
                <a:srgbClr val="9AB1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71">
            <a:extLst>
              <a:ext uri="{FF2B5EF4-FFF2-40B4-BE49-F238E27FC236}">
                <a16:creationId xmlns:a16="http://schemas.microsoft.com/office/drawing/2014/main" id="{793694AE-5101-4A92-9FF5-CCF340767109}"/>
              </a:ext>
            </a:extLst>
          </p:cNvPr>
          <p:cNvSpPr txBox="1"/>
          <p:nvPr/>
        </p:nvSpPr>
        <p:spPr>
          <a:xfrm>
            <a:off x="13378268" y="5020538"/>
            <a:ext cx="1975485" cy="1975485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2150" b="1" dirty="0">
                <a:solidFill>
                  <a:srgbClr val="231F20"/>
                </a:solidFill>
                <a:latin typeface="Mont Bold"/>
                <a:cs typeface="Mont Bold"/>
              </a:rPr>
              <a:t>300</a:t>
            </a:r>
            <a:r>
              <a:rPr sz="2150" b="1" spc="35" dirty="0">
                <a:solidFill>
                  <a:srgbClr val="231F20"/>
                </a:solidFill>
                <a:latin typeface="Mont Bold"/>
                <a:cs typeface="Mont Bold"/>
              </a:rPr>
              <a:t> </a:t>
            </a:r>
            <a:r>
              <a:rPr sz="2150" b="1" spc="-50" dirty="0">
                <a:solidFill>
                  <a:srgbClr val="231F20"/>
                </a:solidFill>
                <a:latin typeface="Mont Bold"/>
                <a:cs typeface="Mont Bold"/>
              </a:rPr>
              <a:t>m</a:t>
            </a:r>
            <a:endParaRPr sz="2150">
              <a:latin typeface="Mont Bold"/>
              <a:cs typeface="Mont Bold"/>
            </a:endParaRPr>
          </a:p>
          <a:p>
            <a:pPr>
              <a:lnSpc>
                <a:spcPct val="100000"/>
              </a:lnSpc>
            </a:pPr>
            <a:endParaRPr sz="2150">
              <a:latin typeface="Mont Bold"/>
              <a:cs typeface="Mont Bold"/>
            </a:endParaRPr>
          </a:p>
          <a:p>
            <a:pPr>
              <a:lnSpc>
                <a:spcPct val="100000"/>
              </a:lnSpc>
            </a:pPr>
            <a:endParaRPr sz="2150">
              <a:latin typeface="Mont Bold"/>
              <a:cs typeface="Mont Bold"/>
            </a:endParaRPr>
          </a:p>
          <a:p>
            <a:pPr>
              <a:lnSpc>
                <a:spcPct val="100000"/>
              </a:lnSpc>
              <a:spcBef>
                <a:spcPts val="915"/>
              </a:spcBef>
            </a:pPr>
            <a:endParaRPr sz="2150">
              <a:latin typeface="Mont Bold"/>
              <a:cs typeface="Mont Bold"/>
            </a:endParaRPr>
          </a:p>
          <a:p>
            <a:pPr marL="635" algn="ctr">
              <a:lnSpc>
                <a:spcPct val="100000"/>
              </a:lnSpc>
            </a:pPr>
            <a:r>
              <a:rPr sz="1000" b="0" dirty="0">
                <a:solidFill>
                  <a:srgbClr val="231F20"/>
                </a:solidFill>
                <a:latin typeface="Mont Book"/>
                <a:cs typeface="Mont Book"/>
              </a:rPr>
              <a:t>tot</a:t>
            </a:r>
            <a:r>
              <a:rPr sz="1000" b="0" spc="60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1000" b="0" dirty="0">
                <a:solidFill>
                  <a:srgbClr val="231F20"/>
                </a:solidFill>
                <a:latin typeface="Mont Book"/>
                <a:cs typeface="Mont Book"/>
              </a:rPr>
              <a:t>een</a:t>
            </a:r>
            <a:r>
              <a:rPr sz="1000" b="0" spc="60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1000" b="0" dirty="0">
                <a:solidFill>
                  <a:srgbClr val="231F20"/>
                </a:solidFill>
                <a:latin typeface="Mont Book"/>
                <a:cs typeface="Mont Book"/>
              </a:rPr>
              <a:t>groene</a:t>
            </a:r>
            <a:r>
              <a:rPr sz="1000" b="0" spc="35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1000" b="0" spc="-10" dirty="0">
                <a:solidFill>
                  <a:srgbClr val="231F20"/>
                </a:solidFill>
                <a:latin typeface="Mont Book"/>
                <a:cs typeface="Mont Book"/>
              </a:rPr>
              <a:t>verblijfsplek</a:t>
            </a:r>
            <a:endParaRPr sz="1000">
              <a:latin typeface="Mont Book"/>
              <a:cs typeface="Mont Book"/>
            </a:endParaRPr>
          </a:p>
        </p:txBody>
      </p:sp>
      <p:grpSp>
        <p:nvGrpSpPr>
          <p:cNvPr id="86" name="object 72">
            <a:extLst>
              <a:ext uri="{FF2B5EF4-FFF2-40B4-BE49-F238E27FC236}">
                <a16:creationId xmlns:a16="http://schemas.microsoft.com/office/drawing/2014/main" id="{E986EB65-A5D7-418C-AA22-54B1BD797EDA}"/>
              </a:ext>
            </a:extLst>
          </p:cNvPr>
          <p:cNvGrpSpPr/>
          <p:nvPr/>
        </p:nvGrpSpPr>
        <p:grpSpPr>
          <a:xfrm>
            <a:off x="13589461" y="5588448"/>
            <a:ext cx="1603375" cy="1061085"/>
            <a:chOff x="13589461" y="5588448"/>
            <a:chExt cx="1603375" cy="1061085"/>
          </a:xfrm>
        </p:grpSpPr>
        <p:sp>
          <p:nvSpPr>
            <p:cNvPr id="87" name="object 73">
              <a:extLst>
                <a:ext uri="{FF2B5EF4-FFF2-40B4-BE49-F238E27FC236}">
                  <a16:creationId xmlns:a16="http://schemas.microsoft.com/office/drawing/2014/main" id="{ABB75FA1-D14B-4E07-8CDD-9FC3C228ABB9}"/>
                </a:ext>
              </a:extLst>
            </p:cNvPr>
            <p:cNvSpPr/>
            <p:nvPr/>
          </p:nvSpPr>
          <p:spPr>
            <a:xfrm>
              <a:off x="14735341" y="5650762"/>
              <a:ext cx="457200" cy="532130"/>
            </a:xfrm>
            <a:custGeom>
              <a:avLst/>
              <a:gdLst/>
              <a:ahLst/>
              <a:cxnLst/>
              <a:rect l="l" t="t" r="r" b="b"/>
              <a:pathLst>
                <a:path w="457200" h="532129">
                  <a:moveTo>
                    <a:pt x="229168" y="0"/>
                  </a:moveTo>
                  <a:lnTo>
                    <a:pt x="170612" y="15704"/>
                  </a:lnTo>
                  <a:lnTo>
                    <a:pt x="139141" y="38545"/>
                  </a:lnTo>
                  <a:lnTo>
                    <a:pt x="107808" y="70380"/>
                  </a:lnTo>
                  <a:lnTo>
                    <a:pt x="77812" y="110457"/>
                  </a:lnTo>
                  <a:lnTo>
                    <a:pt x="50351" y="158026"/>
                  </a:lnTo>
                  <a:lnTo>
                    <a:pt x="26625" y="212339"/>
                  </a:lnTo>
                  <a:lnTo>
                    <a:pt x="7832" y="272643"/>
                  </a:lnTo>
                  <a:lnTo>
                    <a:pt x="0" y="326831"/>
                  </a:lnTo>
                  <a:lnTo>
                    <a:pt x="2237" y="375600"/>
                  </a:lnTo>
                  <a:lnTo>
                    <a:pt x="13704" y="418541"/>
                  </a:lnTo>
                  <a:lnTo>
                    <a:pt x="33558" y="455245"/>
                  </a:lnTo>
                  <a:lnTo>
                    <a:pt x="60957" y="485302"/>
                  </a:lnTo>
                  <a:lnTo>
                    <a:pt x="95060" y="508304"/>
                  </a:lnTo>
                  <a:lnTo>
                    <a:pt x="135023" y="523842"/>
                  </a:lnTo>
                  <a:lnTo>
                    <a:pt x="180007" y="531505"/>
                  </a:lnTo>
                  <a:lnTo>
                    <a:pt x="229168" y="530885"/>
                  </a:lnTo>
                  <a:lnTo>
                    <a:pt x="278349" y="524362"/>
                  </a:lnTo>
                  <a:lnTo>
                    <a:pt x="323261" y="511360"/>
                  </a:lnTo>
                  <a:lnTo>
                    <a:pt x="363086" y="492230"/>
                  </a:lnTo>
                  <a:lnTo>
                    <a:pt x="397003" y="467322"/>
                  </a:lnTo>
                  <a:lnTo>
                    <a:pt x="424191" y="436988"/>
                  </a:lnTo>
                  <a:lnTo>
                    <a:pt x="443831" y="401578"/>
                  </a:lnTo>
                  <a:lnTo>
                    <a:pt x="455102" y="361443"/>
                  </a:lnTo>
                  <a:lnTo>
                    <a:pt x="457185" y="316934"/>
                  </a:lnTo>
                  <a:lnTo>
                    <a:pt x="449259" y="268401"/>
                  </a:lnTo>
                  <a:lnTo>
                    <a:pt x="430576" y="213987"/>
                  </a:lnTo>
                  <a:lnTo>
                    <a:pt x="407035" y="163866"/>
                  </a:lnTo>
                  <a:lnTo>
                    <a:pt x="379803" y="118873"/>
                  </a:lnTo>
                  <a:lnTo>
                    <a:pt x="350048" y="79841"/>
                  </a:lnTo>
                  <a:lnTo>
                    <a:pt x="318939" y="47604"/>
                  </a:lnTo>
                  <a:lnTo>
                    <a:pt x="287644" y="22996"/>
                  </a:lnTo>
                  <a:lnTo>
                    <a:pt x="229168" y="0"/>
                  </a:lnTo>
                  <a:close/>
                </a:path>
              </a:pathLst>
            </a:custGeom>
            <a:solidFill>
              <a:srgbClr val="98B5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74">
              <a:extLst>
                <a:ext uri="{FF2B5EF4-FFF2-40B4-BE49-F238E27FC236}">
                  <a16:creationId xmlns:a16="http://schemas.microsoft.com/office/drawing/2014/main" id="{C2C22B1A-3390-4C67-A8EE-81F3FC4FADCC}"/>
                </a:ext>
              </a:extLst>
            </p:cNvPr>
            <p:cNvSpPr/>
            <p:nvPr/>
          </p:nvSpPr>
          <p:spPr>
            <a:xfrm>
              <a:off x="14957666" y="6036627"/>
              <a:ext cx="13970" cy="347980"/>
            </a:xfrm>
            <a:custGeom>
              <a:avLst/>
              <a:gdLst/>
              <a:ahLst/>
              <a:cxnLst/>
              <a:rect l="l" t="t" r="r" b="b"/>
              <a:pathLst>
                <a:path w="13969" h="347979">
                  <a:moveTo>
                    <a:pt x="13677" y="339090"/>
                  </a:moveTo>
                  <a:lnTo>
                    <a:pt x="13423" y="339090"/>
                  </a:lnTo>
                  <a:lnTo>
                    <a:pt x="13423" y="6350"/>
                  </a:lnTo>
                  <a:lnTo>
                    <a:pt x="11899" y="6350"/>
                  </a:lnTo>
                  <a:lnTo>
                    <a:pt x="11899" y="0"/>
                  </a:lnTo>
                  <a:lnTo>
                    <a:pt x="1778" y="0"/>
                  </a:lnTo>
                  <a:lnTo>
                    <a:pt x="1778" y="6350"/>
                  </a:lnTo>
                  <a:lnTo>
                    <a:pt x="266" y="6350"/>
                  </a:lnTo>
                  <a:lnTo>
                    <a:pt x="266" y="339090"/>
                  </a:lnTo>
                  <a:lnTo>
                    <a:pt x="0" y="339090"/>
                  </a:lnTo>
                  <a:lnTo>
                    <a:pt x="0" y="345440"/>
                  </a:lnTo>
                  <a:lnTo>
                    <a:pt x="5067" y="345440"/>
                  </a:lnTo>
                  <a:lnTo>
                    <a:pt x="5067" y="347980"/>
                  </a:lnTo>
                  <a:lnTo>
                    <a:pt x="8636" y="347980"/>
                  </a:lnTo>
                  <a:lnTo>
                    <a:pt x="8636" y="345440"/>
                  </a:lnTo>
                  <a:lnTo>
                    <a:pt x="13677" y="345440"/>
                  </a:lnTo>
                  <a:lnTo>
                    <a:pt x="13677" y="339090"/>
                  </a:lnTo>
                  <a:close/>
                </a:path>
              </a:pathLst>
            </a:custGeom>
            <a:solidFill>
              <a:srgbClr val="7D93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75">
              <a:extLst>
                <a:ext uri="{FF2B5EF4-FFF2-40B4-BE49-F238E27FC236}">
                  <a16:creationId xmlns:a16="http://schemas.microsoft.com/office/drawing/2014/main" id="{53678DDE-EC52-489C-878A-9EC7626154C5}"/>
                </a:ext>
              </a:extLst>
            </p:cNvPr>
            <p:cNvSpPr/>
            <p:nvPr/>
          </p:nvSpPr>
          <p:spPr>
            <a:xfrm>
              <a:off x="14910302" y="6064871"/>
              <a:ext cx="54610" cy="80010"/>
            </a:xfrm>
            <a:custGeom>
              <a:avLst/>
              <a:gdLst/>
              <a:ahLst/>
              <a:cxnLst/>
              <a:rect l="l" t="t" r="r" b="b"/>
              <a:pathLst>
                <a:path w="54609" h="80010">
                  <a:moveTo>
                    <a:pt x="0" y="0"/>
                  </a:moveTo>
                  <a:lnTo>
                    <a:pt x="27757" y="45493"/>
                  </a:lnTo>
                  <a:lnTo>
                    <a:pt x="42657" y="68962"/>
                  </a:lnTo>
                  <a:lnTo>
                    <a:pt x="49783" y="77879"/>
                  </a:lnTo>
                  <a:lnTo>
                    <a:pt x="54216" y="79717"/>
                  </a:lnTo>
                </a:path>
              </a:pathLst>
            </a:custGeom>
            <a:ln w="10769">
              <a:solidFill>
                <a:srgbClr val="7D93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76">
              <a:extLst>
                <a:ext uri="{FF2B5EF4-FFF2-40B4-BE49-F238E27FC236}">
                  <a16:creationId xmlns:a16="http://schemas.microsoft.com/office/drawing/2014/main" id="{1B41FADE-22DA-4F89-82C2-8A5B34BC9E52}"/>
                </a:ext>
              </a:extLst>
            </p:cNvPr>
            <p:cNvSpPr/>
            <p:nvPr/>
          </p:nvSpPr>
          <p:spPr>
            <a:xfrm>
              <a:off x="13589461" y="6376696"/>
              <a:ext cx="1552575" cy="0"/>
            </a:xfrm>
            <a:custGeom>
              <a:avLst/>
              <a:gdLst/>
              <a:ahLst/>
              <a:cxnLst/>
              <a:rect l="l" t="t" r="r" b="b"/>
              <a:pathLst>
                <a:path w="1552575">
                  <a:moveTo>
                    <a:pt x="1552549" y="0"/>
                  </a:moveTo>
                  <a:lnTo>
                    <a:pt x="0" y="0"/>
                  </a:lnTo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77">
              <a:extLst>
                <a:ext uri="{FF2B5EF4-FFF2-40B4-BE49-F238E27FC236}">
                  <a16:creationId xmlns:a16="http://schemas.microsoft.com/office/drawing/2014/main" id="{671234CC-901B-4685-87A1-134A0D311D10}"/>
                </a:ext>
              </a:extLst>
            </p:cNvPr>
            <p:cNvSpPr/>
            <p:nvPr/>
          </p:nvSpPr>
          <p:spPr>
            <a:xfrm>
              <a:off x="13589461" y="6376696"/>
              <a:ext cx="1552575" cy="0"/>
            </a:xfrm>
            <a:custGeom>
              <a:avLst/>
              <a:gdLst/>
              <a:ahLst/>
              <a:cxnLst/>
              <a:rect l="l" t="t" r="r" b="b"/>
              <a:pathLst>
                <a:path w="1552575">
                  <a:moveTo>
                    <a:pt x="0" y="0"/>
                  </a:moveTo>
                  <a:lnTo>
                    <a:pt x="1552549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78">
              <a:extLst>
                <a:ext uri="{FF2B5EF4-FFF2-40B4-BE49-F238E27FC236}">
                  <a16:creationId xmlns:a16="http://schemas.microsoft.com/office/drawing/2014/main" id="{6253FFF3-FEEA-4646-A06D-921331CA9A12}"/>
                </a:ext>
              </a:extLst>
            </p:cNvPr>
            <p:cNvSpPr/>
            <p:nvPr/>
          </p:nvSpPr>
          <p:spPr>
            <a:xfrm>
              <a:off x="14084330" y="6205672"/>
              <a:ext cx="549910" cy="76835"/>
            </a:xfrm>
            <a:custGeom>
              <a:avLst/>
              <a:gdLst/>
              <a:ahLst/>
              <a:cxnLst/>
              <a:rect l="l" t="t" r="r" b="b"/>
              <a:pathLst>
                <a:path w="549909" h="76835">
                  <a:moveTo>
                    <a:pt x="0" y="0"/>
                  </a:moveTo>
                  <a:lnTo>
                    <a:pt x="549452" y="0"/>
                  </a:lnTo>
                  <a:lnTo>
                    <a:pt x="549452" y="76415"/>
                  </a:lnTo>
                  <a:lnTo>
                    <a:pt x="0" y="76415"/>
                  </a:lnTo>
                  <a:lnTo>
                    <a:pt x="0" y="0"/>
                  </a:lnTo>
                  <a:close/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79">
              <a:extLst>
                <a:ext uri="{FF2B5EF4-FFF2-40B4-BE49-F238E27FC236}">
                  <a16:creationId xmlns:a16="http://schemas.microsoft.com/office/drawing/2014/main" id="{6E286586-0F1B-4C06-957C-DEBE0C022695}"/>
                </a:ext>
              </a:extLst>
            </p:cNvPr>
            <p:cNvSpPr/>
            <p:nvPr/>
          </p:nvSpPr>
          <p:spPr>
            <a:xfrm>
              <a:off x="14131637" y="6005541"/>
              <a:ext cx="0" cy="200660"/>
            </a:xfrm>
            <a:custGeom>
              <a:avLst/>
              <a:gdLst/>
              <a:ahLst/>
              <a:cxnLst/>
              <a:rect l="l" t="t" r="r" b="b"/>
              <a:pathLst>
                <a:path h="200660">
                  <a:moveTo>
                    <a:pt x="0" y="0"/>
                  </a:moveTo>
                  <a:lnTo>
                    <a:pt x="0" y="200126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80">
              <a:extLst>
                <a:ext uri="{FF2B5EF4-FFF2-40B4-BE49-F238E27FC236}">
                  <a16:creationId xmlns:a16="http://schemas.microsoft.com/office/drawing/2014/main" id="{DEAE068A-847C-4BFE-AA43-346DF1DFF2B6}"/>
                </a:ext>
              </a:extLst>
            </p:cNvPr>
            <p:cNvSpPr/>
            <p:nvPr/>
          </p:nvSpPr>
          <p:spPr>
            <a:xfrm>
              <a:off x="14586483" y="6005541"/>
              <a:ext cx="0" cy="200660"/>
            </a:xfrm>
            <a:custGeom>
              <a:avLst/>
              <a:gdLst/>
              <a:ahLst/>
              <a:cxnLst/>
              <a:rect l="l" t="t" r="r" b="b"/>
              <a:pathLst>
                <a:path h="200660">
                  <a:moveTo>
                    <a:pt x="0" y="0"/>
                  </a:moveTo>
                  <a:lnTo>
                    <a:pt x="0" y="200126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81">
              <a:extLst>
                <a:ext uri="{FF2B5EF4-FFF2-40B4-BE49-F238E27FC236}">
                  <a16:creationId xmlns:a16="http://schemas.microsoft.com/office/drawing/2014/main" id="{59895912-FA41-438C-91C2-22DFB6760B4D}"/>
                </a:ext>
              </a:extLst>
            </p:cNvPr>
            <p:cNvSpPr/>
            <p:nvPr/>
          </p:nvSpPr>
          <p:spPr>
            <a:xfrm>
              <a:off x="14131637" y="6045568"/>
              <a:ext cx="455295" cy="0"/>
            </a:xfrm>
            <a:custGeom>
              <a:avLst/>
              <a:gdLst/>
              <a:ahLst/>
              <a:cxnLst/>
              <a:rect l="l" t="t" r="r" b="b"/>
              <a:pathLst>
                <a:path w="455294">
                  <a:moveTo>
                    <a:pt x="0" y="0"/>
                  </a:moveTo>
                  <a:lnTo>
                    <a:pt x="454850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82">
              <a:extLst>
                <a:ext uri="{FF2B5EF4-FFF2-40B4-BE49-F238E27FC236}">
                  <a16:creationId xmlns:a16="http://schemas.microsoft.com/office/drawing/2014/main" id="{73EEA946-3269-484B-A960-38150CA01BD2}"/>
                </a:ext>
              </a:extLst>
            </p:cNvPr>
            <p:cNvSpPr/>
            <p:nvPr/>
          </p:nvSpPr>
          <p:spPr>
            <a:xfrm>
              <a:off x="14131637" y="6132898"/>
              <a:ext cx="455295" cy="0"/>
            </a:xfrm>
            <a:custGeom>
              <a:avLst/>
              <a:gdLst/>
              <a:ahLst/>
              <a:cxnLst/>
              <a:rect l="l" t="t" r="r" b="b"/>
              <a:pathLst>
                <a:path w="455294">
                  <a:moveTo>
                    <a:pt x="0" y="0"/>
                  </a:moveTo>
                  <a:lnTo>
                    <a:pt x="454850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83">
              <a:extLst>
                <a:ext uri="{FF2B5EF4-FFF2-40B4-BE49-F238E27FC236}">
                  <a16:creationId xmlns:a16="http://schemas.microsoft.com/office/drawing/2014/main" id="{317948AA-C59D-4537-9E92-3B0A0AC6EF2A}"/>
                </a:ext>
              </a:extLst>
            </p:cNvPr>
            <p:cNvSpPr/>
            <p:nvPr/>
          </p:nvSpPr>
          <p:spPr>
            <a:xfrm>
              <a:off x="14109805" y="6282088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h="94614">
                  <a:moveTo>
                    <a:pt x="0" y="0"/>
                  </a:moveTo>
                  <a:lnTo>
                    <a:pt x="0" y="94615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84">
              <a:extLst>
                <a:ext uri="{FF2B5EF4-FFF2-40B4-BE49-F238E27FC236}">
                  <a16:creationId xmlns:a16="http://schemas.microsoft.com/office/drawing/2014/main" id="{CC3B9259-4084-4326-A115-7234A592B853}"/>
                </a:ext>
              </a:extLst>
            </p:cNvPr>
            <p:cNvSpPr/>
            <p:nvPr/>
          </p:nvSpPr>
          <p:spPr>
            <a:xfrm>
              <a:off x="14611954" y="6282088"/>
              <a:ext cx="0" cy="94615"/>
            </a:xfrm>
            <a:custGeom>
              <a:avLst/>
              <a:gdLst/>
              <a:ahLst/>
              <a:cxnLst/>
              <a:rect l="l" t="t" r="r" b="b"/>
              <a:pathLst>
                <a:path h="94614">
                  <a:moveTo>
                    <a:pt x="0" y="0"/>
                  </a:moveTo>
                  <a:lnTo>
                    <a:pt x="0" y="94615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85">
              <a:extLst>
                <a:ext uri="{FF2B5EF4-FFF2-40B4-BE49-F238E27FC236}">
                  <a16:creationId xmlns:a16="http://schemas.microsoft.com/office/drawing/2014/main" id="{D1795936-1C40-46B2-B833-CE98CA855F6A}"/>
                </a:ext>
              </a:extLst>
            </p:cNvPr>
            <p:cNvSpPr/>
            <p:nvPr/>
          </p:nvSpPr>
          <p:spPr>
            <a:xfrm>
              <a:off x="13684069" y="6456749"/>
              <a:ext cx="955040" cy="53340"/>
            </a:xfrm>
            <a:custGeom>
              <a:avLst/>
              <a:gdLst/>
              <a:ahLst/>
              <a:cxnLst/>
              <a:rect l="l" t="t" r="r" b="b"/>
              <a:pathLst>
                <a:path w="955040" h="53340">
                  <a:moveTo>
                    <a:pt x="0" y="7277"/>
                  </a:moveTo>
                  <a:lnTo>
                    <a:pt x="6496" y="15512"/>
                  </a:lnTo>
                  <a:lnTo>
                    <a:pt x="22136" y="30132"/>
                  </a:lnTo>
                  <a:lnTo>
                    <a:pt x="46720" y="44240"/>
                  </a:lnTo>
                  <a:lnTo>
                    <a:pt x="80048" y="50939"/>
                  </a:lnTo>
                  <a:lnTo>
                    <a:pt x="114965" y="44949"/>
                  </a:lnTo>
                  <a:lnTo>
                    <a:pt x="140796" y="30603"/>
                  </a:lnTo>
                  <a:lnTo>
                    <a:pt x="157177" y="15510"/>
                  </a:lnTo>
                  <a:lnTo>
                    <a:pt x="163741" y="7277"/>
                  </a:lnTo>
                  <a:lnTo>
                    <a:pt x="170778" y="15294"/>
                  </a:lnTo>
                  <a:lnTo>
                    <a:pt x="186740" y="28802"/>
                  </a:lnTo>
                  <a:lnTo>
                    <a:pt x="211218" y="41554"/>
                  </a:lnTo>
                  <a:lnTo>
                    <a:pt x="243801" y="47307"/>
                  </a:lnTo>
                  <a:lnTo>
                    <a:pt x="274622" y="42493"/>
                  </a:lnTo>
                  <a:lnTo>
                    <a:pt x="298143" y="31351"/>
                  </a:lnTo>
                  <a:lnTo>
                    <a:pt x="313823" y="19316"/>
                  </a:lnTo>
                  <a:lnTo>
                    <a:pt x="321119" y="11823"/>
                  </a:lnTo>
                  <a:lnTo>
                    <a:pt x="328581" y="19346"/>
                  </a:lnTo>
                  <a:lnTo>
                    <a:pt x="344385" y="31299"/>
                  </a:lnTo>
                  <a:lnTo>
                    <a:pt x="368000" y="42384"/>
                  </a:lnTo>
                  <a:lnTo>
                    <a:pt x="398894" y="47307"/>
                  </a:lnTo>
                  <a:lnTo>
                    <a:pt x="431281" y="42011"/>
                  </a:lnTo>
                  <a:lnTo>
                    <a:pt x="455831" y="29933"/>
                  </a:lnTo>
                  <a:lnTo>
                    <a:pt x="472042" y="16989"/>
                  </a:lnTo>
                  <a:lnTo>
                    <a:pt x="479412" y="9093"/>
                  </a:lnTo>
                  <a:lnTo>
                    <a:pt x="487083" y="16884"/>
                  </a:lnTo>
                  <a:lnTo>
                    <a:pt x="503415" y="29300"/>
                  </a:lnTo>
                  <a:lnTo>
                    <a:pt x="527871" y="40823"/>
                  </a:lnTo>
                  <a:lnTo>
                    <a:pt x="559917" y="45935"/>
                  </a:lnTo>
                  <a:lnTo>
                    <a:pt x="591036" y="41255"/>
                  </a:lnTo>
                  <a:lnTo>
                    <a:pt x="614949" y="30503"/>
                  </a:lnTo>
                  <a:lnTo>
                    <a:pt x="631076" y="18816"/>
                  </a:lnTo>
                  <a:lnTo>
                    <a:pt x="638835" y="11328"/>
                  </a:lnTo>
                  <a:lnTo>
                    <a:pt x="646373" y="19564"/>
                  </a:lnTo>
                  <a:lnTo>
                    <a:pt x="664519" y="34267"/>
                  </a:lnTo>
                  <a:lnTo>
                    <a:pt x="692054" y="47404"/>
                  </a:lnTo>
                  <a:lnTo>
                    <a:pt x="727760" y="50939"/>
                  </a:lnTo>
                  <a:lnTo>
                    <a:pt x="751592" y="45300"/>
                  </a:lnTo>
                  <a:lnTo>
                    <a:pt x="770167" y="35848"/>
                  </a:lnTo>
                  <a:lnTo>
                    <a:pt x="783230" y="25868"/>
                  </a:lnTo>
                  <a:lnTo>
                    <a:pt x="790524" y="18643"/>
                  </a:lnTo>
                  <a:lnTo>
                    <a:pt x="812422" y="36812"/>
                  </a:lnTo>
                  <a:lnTo>
                    <a:pt x="837512" y="48431"/>
                  </a:lnTo>
                  <a:lnTo>
                    <a:pt x="864353" y="53001"/>
                  </a:lnTo>
                  <a:lnTo>
                    <a:pt x="891501" y="50025"/>
                  </a:lnTo>
                  <a:lnTo>
                    <a:pt x="917936" y="38694"/>
                  </a:lnTo>
                  <a:lnTo>
                    <a:pt x="936898" y="23450"/>
                  </a:lnTo>
                  <a:lnTo>
                    <a:pt x="948916" y="8988"/>
                  </a:lnTo>
                  <a:lnTo>
                    <a:pt x="954519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86">
              <a:extLst>
                <a:ext uri="{FF2B5EF4-FFF2-40B4-BE49-F238E27FC236}">
                  <a16:creationId xmlns:a16="http://schemas.microsoft.com/office/drawing/2014/main" id="{C6877870-2CF6-4BE9-B763-4199E6F8FC41}"/>
                </a:ext>
              </a:extLst>
            </p:cNvPr>
            <p:cNvSpPr/>
            <p:nvPr/>
          </p:nvSpPr>
          <p:spPr>
            <a:xfrm>
              <a:off x="14156524" y="6588989"/>
              <a:ext cx="955040" cy="53340"/>
            </a:xfrm>
            <a:custGeom>
              <a:avLst/>
              <a:gdLst/>
              <a:ahLst/>
              <a:cxnLst/>
              <a:rect l="l" t="t" r="r" b="b"/>
              <a:pathLst>
                <a:path w="955040" h="53340">
                  <a:moveTo>
                    <a:pt x="0" y="7277"/>
                  </a:moveTo>
                  <a:lnTo>
                    <a:pt x="6496" y="15512"/>
                  </a:lnTo>
                  <a:lnTo>
                    <a:pt x="22136" y="30132"/>
                  </a:lnTo>
                  <a:lnTo>
                    <a:pt x="46720" y="44240"/>
                  </a:lnTo>
                  <a:lnTo>
                    <a:pt x="80048" y="50939"/>
                  </a:lnTo>
                  <a:lnTo>
                    <a:pt x="114965" y="44949"/>
                  </a:lnTo>
                  <a:lnTo>
                    <a:pt x="140796" y="30603"/>
                  </a:lnTo>
                  <a:lnTo>
                    <a:pt x="157177" y="15510"/>
                  </a:lnTo>
                  <a:lnTo>
                    <a:pt x="163741" y="7277"/>
                  </a:lnTo>
                  <a:lnTo>
                    <a:pt x="170778" y="15294"/>
                  </a:lnTo>
                  <a:lnTo>
                    <a:pt x="186740" y="28802"/>
                  </a:lnTo>
                  <a:lnTo>
                    <a:pt x="211218" y="41554"/>
                  </a:lnTo>
                  <a:lnTo>
                    <a:pt x="243801" y="47307"/>
                  </a:lnTo>
                  <a:lnTo>
                    <a:pt x="274624" y="42493"/>
                  </a:lnTo>
                  <a:lnTo>
                    <a:pt x="298148" y="31351"/>
                  </a:lnTo>
                  <a:lnTo>
                    <a:pt x="313828" y="19316"/>
                  </a:lnTo>
                  <a:lnTo>
                    <a:pt x="321119" y="11823"/>
                  </a:lnTo>
                  <a:lnTo>
                    <a:pt x="328581" y="19346"/>
                  </a:lnTo>
                  <a:lnTo>
                    <a:pt x="344385" y="31299"/>
                  </a:lnTo>
                  <a:lnTo>
                    <a:pt x="368000" y="42384"/>
                  </a:lnTo>
                  <a:lnTo>
                    <a:pt x="398894" y="47307"/>
                  </a:lnTo>
                  <a:lnTo>
                    <a:pt x="431281" y="42011"/>
                  </a:lnTo>
                  <a:lnTo>
                    <a:pt x="455831" y="29933"/>
                  </a:lnTo>
                  <a:lnTo>
                    <a:pt x="472042" y="16989"/>
                  </a:lnTo>
                  <a:lnTo>
                    <a:pt x="479412" y="9093"/>
                  </a:lnTo>
                  <a:lnTo>
                    <a:pt x="487083" y="16884"/>
                  </a:lnTo>
                  <a:lnTo>
                    <a:pt x="503415" y="29300"/>
                  </a:lnTo>
                  <a:lnTo>
                    <a:pt x="527871" y="40823"/>
                  </a:lnTo>
                  <a:lnTo>
                    <a:pt x="559917" y="45935"/>
                  </a:lnTo>
                  <a:lnTo>
                    <a:pt x="591036" y="41255"/>
                  </a:lnTo>
                  <a:lnTo>
                    <a:pt x="614949" y="30503"/>
                  </a:lnTo>
                  <a:lnTo>
                    <a:pt x="631076" y="18816"/>
                  </a:lnTo>
                  <a:lnTo>
                    <a:pt x="638835" y="11328"/>
                  </a:lnTo>
                  <a:lnTo>
                    <a:pt x="646373" y="19564"/>
                  </a:lnTo>
                  <a:lnTo>
                    <a:pt x="664519" y="34267"/>
                  </a:lnTo>
                  <a:lnTo>
                    <a:pt x="692054" y="47404"/>
                  </a:lnTo>
                  <a:lnTo>
                    <a:pt x="727760" y="50939"/>
                  </a:lnTo>
                  <a:lnTo>
                    <a:pt x="751592" y="45300"/>
                  </a:lnTo>
                  <a:lnTo>
                    <a:pt x="770167" y="35848"/>
                  </a:lnTo>
                  <a:lnTo>
                    <a:pt x="783230" y="25868"/>
                  </a:lnTo>
                  <a:lnTo>
                    <a:pt x="790524" y="18643"/>
                  </a:lnTo>
                  <a:lnTo>
                    <a:pt x="812422" y="36812"/>
                  </a:lnTo>
                  <a:lnTo>
                    <a:pt x="837512" y="48431"/>
                  </a:lnTo>
                  <a:lnTo>
                    <a:pt x="864353" y="53001"/>
                  </a:lnTo>
                  <a:lnTo>
                    <a:pt x="891501" y="50025"/>
                  </a:lnTo>
                  <a:lnTo>
                    <a:pt x="917936" y="38694"/>
                  </a:lnTo>
                  <a:lnTo>
                    <a:pt x="936898" y="23450"/>
                  </a:lnTo>
                  <a:lnTo>
                    <a:pt x="948916" y="8988"/>
                  </a:lnTo>
                  <a:lnTo>
                    <a:pt x="954519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87">
              <a:extLst>
                <a:ext uri="{FF2B5EF4-FFF2-40B4-BE49-F238E27FC236}">
                  <a16:creationId xmlns:a16="http://schemas.microsoft.com/office/drawing/2014/main" id="{C0DD9BE1-D775-473C-9650-EC6A74CABCEB}"/>
                </a:ext>
              </a:extLst>
            </p:cNvPr>
            <p:cNvSpPr/>
            <p:nvPr/>
          </p:nvSpPr>
          <p:spPr>
            <a:xfrm>
              <a:off x="14510749" y="5691475"/>
              <a:ext cx="116205" cy="116205"/>
            </a:xfrm>
            <a:custGeom>
              <a:avLst/>
              <a:gdLst/>
              <a:ahLst/>
              <a:cxnLst/>
              <a:rect l="l" t="t" r="r" b="b"/>
              <a:pathLst>
                <a:path w="116205" h="116204">
                  <a:moveTo>
                    <a:pt x="115989" y="57988"/>
                  </a:moveTo>
                  <a:lnTo>
                    <a:pt x="111432" y="35415"/>
                  </a:lnTo>
                  <a:lnTo>
                    <a:pt x="99006" y="16983"/>
                  </a:lnTo>
                  <a:lnTo>
                    <a:pt x="80573" y="4556"/>
                  </a:lnTo>
                  <a:lnTo>
                    <a:pt x="58000" y="0"/>
                  </a:lnTo>
                  <a:lnTo>
                    <a:pt x="35425" y="4556"/>
                  </a:lnTo>
                  <a:lnTo>
                    <a:pt x="16989" y="16983"/>
                  </a:lnTo>
                  <a:lnTo>
                    <a:pt x="4558" y="35415"/>
                  </a:lnTo>
                  <a:lnTo>
                    <a:pt x="0" y="57988"/>
                  </a:lnTo>
                  <a:lnTo>
                    <a:pt x="4558" y="80561"/>
                  </a:lnTo>
                  <a:lnTo>
                    <a:pt x="16989" y="98993"/>
                  </a:lnTo>
                  <a:lnTo>
                    <a:pt x="35425" y="111419"/>
                  </a:lnTo>
                  <a:lnTo>
                    <a:pt x="58000" y="115976"/>
                  </a:lnTo>
                  <a:lnTo>
                    <a:pt x="80573" y="111419"/>
                  </a:lnTo>
                  <a:lnTo>
                    <a:pt x="99006" y="98993"/>
                  </a:lnTo>
                  <a:lnTo>
                    <a:pt x="111432" y="80561"/>
                  </a:lnTo>
                  <a:lnTo>
                    <a:pt x="115989" y="57988"/>
                  </a:lnTo>
                  <a:close/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88">
              <a:extLst>
                <a:ext uri="{FF2B5EF4-FFF2-40B4-BE49-F238E27FC236}">
                  <a16:creationId xmlns:a16="http://schemas.microsoft.com/office/drawing/2014/main" id="{7243ADD7-7D99-4BB9-A7F5-51E6C8D1A44C}"/>
                </a:ext>
              </a:extLst>
            </p:cNvPr>
            <p:cNvSpPr/>
            <p:nvPr/>
          </p:nvSpPr>
          <p:spPr>
            <a:xfrm>
              <a:off x="14568745" y="5588448"/>
              <a:ext cx="0" cy="56515"/>
            </a:xfrm>
            <a:custGeom>
              <a:avLst/>
              <a:gdLst/>
              <a:ahLst/>
              <a:cxnLst/>
              <a:rect l="l" t="t" r="r" b="b"/>
              <a:pathLst>
                <a:path h="56514">
                  <a:moveTo>
                    <a:pt x="0" y="0"/>
                  </a:moveTo>
                  <a:lnTo>
                    <a:pt x="0" y="55943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89">
              <a:extLst>
                <a:ext uri="{FF2B5EF4-FFF2-40B4-BE49-F238E27FC236}">
                  <a16:creationId xmlns:a16="http://schemas.microsoft.com/office/drawing/2014/main" id="{AAD821F1-8006-4C3F-BCF3-C2453FAF6CB3}"/>
                </a:ext>
              </a:extLst>
            </p:cNvPr>
            <p:cNvSpPr/>
            <p:nvPr/>
          </p:nvSpPr>
          <p:spPr>
            <a:xfrm>
              <a:off x="14568745" y="5859992"/>
              <a:ext cx="0" cy="56515"/>
            </a:xfrm>
            <a:custGeom>
              <a:avLst/>
              <a:gdLst/>
              <a:ahLst/>
              <a:cxnLst/>
              <a:rect l="l" t="t" r="r" b="b"/>
              <a:pathLst>
                <a:path h="56514">
                  <a:moveTo>
                    <a:pt x="0" y="0"/>
                  </a:moveTo>
                  <a:lnTo>
                    <a:pt x="0" y="55943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90">
              <a:extLst>
                <a:ext uri="{FF2B5EF4-FFF2-40B4-BE49-F238E27FC236}">
                  <a16:creationId xmlns:a16="http://schemas.microsoft.com/office/drawing/2014/main" id="{367E39B3-B868-4C1C-8C77-CAEC5D329118}"/>
                </a:ext>
              </a:extLst>
            </p:cNvPr>
            <p:cNvSpPr/>
            <p:nvPr/>
          </p:nvSpPr>
          <p:spPr>
            <a:xfrm>
              <a:off x="14679953" y="5749464"/>
              <a:ext cx="56515" cy="0"/>
            </a:xfrm>
            <a:custGeom>
              <a:avLst/>
              <a:gdLst/>
              <a:ahLst/>
              <a:cxnLst/>
              <a:rect l="l" t="t" r="r" b="b"/>
              <a:pathLst>
                <a:path w="56515">
                  <a:moveTo>
                    <a:pt x="0" y="0"/>
                  </a:moveTo>
                  <a:lnTo>
                    <a:pt x="55943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91">
              <a:extLst>
                <a:ext uri="{FF2B5EF4-FFF2-40B4-BE49-F238E27FC236}">
                  <a16:creationId xmlns:a16="http://schemas.microsoft.com/office/drawing/2014/main" id="{AD81498E-A03F-463A-BF5B-8BD5C4433677}"/>
                </a:ext>
              </a:extLst>
            </p:cNvPr>
            <p:cNvSpPr/>
            <p:nvPr/>
          </p:nvSpPr>
          <p:spPr>
            <a:xfrm>
              <a:off x="14400224" y="5749464"/>
              <a:ext cx="56515" cy="0"/>
            </a:xfrm>
            <a:custGeom>
              <a:avLst/>
              <a:gdLst/>
              <a:ahLst/>
              <a:cxnLst/>
              <a:rect l="l" t="t" r="r" b="b"/>
              <a:pathLst>
                <a:path w="56515">
                  <a:moveTo>
                    <a:pt x="0" y="0"/>
                  </a:moveTo>
                  <a:lnTo>
                    <a:pt x="55943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92">
              <a:extLst>
                <a:ext uri="{FF2B5EF4-FFF2-40B4-BE49-F238E27FC236}">
                  <a16:creationId xmlns:a16="http://schemas.microsoft.com/office/drawing/2014/main" id="{A6DC5CCD-5390-41A6-A06F-735796D29515}"/>
                </a:ext>
              </a:extLst>
            </p:cNvPr>
            <p:cNvSpPr/>
            <p:nvPr/>
          </p:nvSpPr>
          <p:spPr>
            <a:xfrm>
              <a:off x="14645171" y="5636213"/>
              <a:ext cx="40005" cy="40005"/>
            </a:xfrm>
            <a:custGeom>
              <a:avLst/>
              <a:gdLst/>
              <a:ahLst/>
              <a:cxnLst/>
              <a:rect l="l" t="t" r="r" b="b"/>
              <a:pathLst>
                <a:path w="40005" h="40004">
                  <a:moveTo>
                    <a:pt x="0" y="39560"/>
                  </a:moveTo>
                  <a:lnTo>
                    <a:pt x="9888" y="29671"/>
                  </a:lnTo>
                  <a:lnTo>
                    <a:pt x="19780" y="19780"/>
                  </a:lnTo>
                  <a:lnTo>
                    <a:pt x="29671" y="9888"/>
                  </a:lnTo>
                  <a:lnTo>
                    <a:pt x="39560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93">
              <a:extLst>
                <a:ext uri="{FF2B5EF4-FFF2-40B4-BE49-F238E27FC236}">
                  <a16:creationId xmlns:a16="http://schemas.microsoft.com/office/drawing/2014/main" id="{92C3119E-4AB7-46EC-9052-7C93F8DC7223}"/>
                </a:ext>
              </a:extLst>
            </p:cNvPr>
            <p:cNvSpPr/>
            <p:nvPr/>
          </p:nvSpPr>
          <p:spPr>
            <a:xfrm>
              <a:off x="14446628" y="5832021"/>
              <a:ext cx="40005" cy="40005"/>
            </a:xfrm>
            <a:custGeom>
              <a:avLst/>
              <a:gdLst/>
              <a:ahLst/>
              <a:cxnLst/>
              <a:rect l="l" t="t" r="r" b="b"/>
              <a:pathLst>
                <a:path w="40005" h="40004">
                  <a:moveTo>
                    <a:pt x="0" y="39560"/>
                  </a:moveTo>
                  <a:lnTo>
                    <a:pt x="9887" y="29671"/>
                  </a:lnTo>
                  <a:lnTo>
                    <a:pt x="19775" y="19780"/>
                  </a:lnTo>
                  <a:lnTo>
                    <a:pt x="29666" y="9888"/>
                  </a:lnTo>
                  <a:lnTo>
                    <a:pt x="39560" y="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94">
              <a:extLst>
                <a:ext uri="{FF2B5EF4-FFF2-40B4-BE49-F238E27FC236}">
                  <a16:creationId xmlns:a16="http://schemas.microsoft.com/office/drawing/2014/main" id="{17C124E7-7967-464A-9387-79555E1F9597}"/>
                </a:ext>
              </a:extLst>
            </p:cNvPr>
            <p:cNvSpPr/>
            <p:nvPr/>
          </p:nvSpPr>
          <p:spPr>
            <a:xfrm>
              <a:off x="14645171" y="5832021"/>
              <a:ext cx="40005" cy="40005"/>
            </a:xfrm>
            <a:custGeom>
              <a:avLst/>
              <a:gdLst/>
              <a:ahLst/>
              <a:cxnLst/>
              <a:rect l="l" t="t" r="r" b="b"/>
              <a:pathLst>
                <a:path w="40005" h="40004">
                  <a:moveTo>
                    <a:pt x="0" y="0"/>
                  </a:moveTo>
                  <a:lnTo>
                    <a:pt x="9888" y="9888"/>
                  </a:lnTo>
                  <a:lnTo>
                    <a:pt x="19780" y="19780"/>
                  </a:lnTo>
                  <a:lnTo>
                    <a:pt x="29671" y="29671"/>
                  </a:lnTo>
                  <a:lnTo>
                    <a:pt x="39560" y="3956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95">
              <a:extLst>
                <a:ext uri="{FF2B5EF4-FFF2-40B4-BE49-F238E27FC236}">
                  <a16:creationId xmlns:a16="http://schemas.microsoft.com/office/drawing/2014/main" id="{E5E11928-F6F4-4FD1-9005-1FFB514BFB73}"/>
                </a:ext>
              </a:extLst>
            </p:cNvPr>
            <p:cNvSpPr/>
            <p:nvPr/>
          </p:nvSpPr>
          <p:spPr>
            <a:xfrm>
              <a:off x="14446628" y="5636213"/>
              <a:ext cx="40005" cy="40005"/>
            </a:xfrm>
            <a:custGeom>
              <a:avLst/>
              <a:gdLst/>
              <a:ahLst/>
              <a:cxnLst/>
              <a:rect l="l" t="t" r="r" b="b"/>
              <a:pathLst>
                <a:path w="40005" h="40004">
                  <a:moveTo>
                    <a:pt x="0" y="0"/>
                  </a:moveTo>
                  <a:lnTo>
                    <a:pt x="9887" y="9888"/>
                  </a:lnTo>
                  <a:lnTo>
                    <a:pt x="19775" y="19780"/>
                  </a:lnTo>
                  <a:lnTo>
                    <a:pt x="29666" y="29671"/>
                  </a:lnTo>
                  <a:lnTo>
                    <a:pt x="39560" y="39560"/>
                  </a:lnTo>
                </a:path>
              </a:pathLst>
            </a:custGeom>
            <a:ln w="14592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96">
              <a:extLst>
                <a:ext uri="{FF2B5EF4-FFF2-40B4-BE49-F238E27FC236}">
                  <a16:creationId xmlns:a16="http://schemas.microsoft.com/office/drawing/2014/main" id="{D8CE8FE8-D73D-47F5-A7E8-8DDE9027DD01}"/>
                </a:ext>
              </a:extLst>
            </p:cNvPr>
            <p:cNvSpPr/>
            <p:nvPr/>
          </p:nvSpPr>
          <p:spPr>
            <a:xfrm>
              <a:off x="13749862" y="5851932"/>
              <a:ext cx="327025" cy="379095"/>
            </a:xfrm>
            <a:custGeom>
              <a:avLst/>
              <a:gdLst/>
              <a:ahLst/>
              <a:cxnLst/>
              <a:rect l="l" t="t" r="r" b="b"/>
              <a:pathLst>
                <a:path w="327025" h="379095">
                  <a:moveTo>
                    <a:pt x="163846" y="0"/>
                  </a:moveTo>
                  <a:lnTo>
                    <a:pt x="107098" y="21350"/>
                  </a:lnTo>
                  <a:lnTo>
                    <a:pt x="77211" y="50250"/>
                  </a:lnTo>
                  <a:lnTo>
                    <a:pt x="49021" y="89609"/>
                  </a:lnTo>
                  <a:lnTo>
                    <a:pt x="24556" y="138157"/>
                  </a:lnTo>
                  <a:lnTo>
                    <a:pt x="5845" y="194627"/>
                  </a:lnTo>
                  <a:lnTo>
                    <a:pt x="0" y="243662"/>
                  </a:lnTo>
                  <a:lnTo>
                    <a:pt x="5756" y="286164"/>
                  </a:lnTo>
                  <a:lnTo>
                    <a:pt x="21836" y="321514"/>
                  </a:lnTo>
                  <a:lnTo>
                    <a:pt x="79858" y="368272"/>
                  </a:lnTo>
                  <a:lnTo>
                    <a:pt x="119245" y="378438"/>
                  </a:lnTo>
                  <a:lnTo>
                    <a:pt x="163846" y="378967"/>
                  </a:lnTo>
                  <a:lnTo>
                    <a:pt x="215397" y="370233"/>
                  </a:lnTo>
                  <a:lnTo>
                    <a:pt x="259436" y="351375"/>
                  </a:lnTo>
                  <a:lnTo>
                    <a:pt x="293987" y="323238"/>
                  </a:lnTo>
                  <a:lnTo>
                    <a:pt x="317074" y="286668"/>
                  </a:lnTo>
                  <a:lnTo>
                    <a:pt x="326718" y="242508"/>
                  </a:lnTo>
                  <a:lnTo>
                    <a:pt x="320945" y="191604"/>
                  </a:lnTo>
                  <a:lnTo>
                    <a:pt x="297889" y="130884"/>
                  </a:lnTo>
                  <a:lnTo>
                    <a:pt x="267237" y="78928"/>
                  </a:lnTo>
                  <a:lnTo>
                    <a:pt x="232403" y="38171"/>
                  </a:lnTo>
                  <a:lnTo>
                    <a:pt x="196802" y="11049"/>
                  </a:lnTo>
                  <a:lnTo>
                    <a:pt x="163846" y="0"/>
                  </a:lnTo>
                  <a:close/>
                </a:path>
              </a:pathLst>
            </a:custGeom>
            <a:solidFill>
              <a:srgbClr val="A3BF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97">
              <a:extLst>
                <a:ext uri="{FF2B5EF4-FFF2-40B4-BE49-F238E27FC236}">
                  <a16:creationId xmlns:a16="http://schemas.microsoft.com/office/drawing/2014/main" id="{98C76082-4D70-47BE-9E46-79A052C49351}"/>
                </a:ext>
              </a:extLst>
            </p:cNvPr>
            <p:cNvSpPr/>
            <p:nvPr/>
          </p:nvSpPr>
          <p:spPr>
            <a:xfrm>
              <a:off x="13906855" y="6125565"/>
              <a:ext cx="13970" cy="252729"/>
            </a:xfrm>
            <a:custGeom>
              <a:avLst/>
              <a:gdLst/>
              <a:ahLst/>
              <a:cxnLst/>
              <a:rect l="l" t="t" r="r" b="b"/>
              <a:pathLst>
                <a:path w="13969" h="252729">
                  <a:moveTo>
                    <a:pt x="13677" y="243840"/>
                  </a:moveTo>
                  <a:lnTo>
                    <a:pt x="13423" y="243840"/>
                  </a:lnTo>
                  <a:lnTo>
                    <a:pt x="13423" y="6350"/>
                  </a:lnTo>
                  <a:lnTo>
                    <a:pt x="11887" y="6350"/>
                  </a:lnTo>
                  <a:lnTo>
                    <a:pt x="11887" y="0"/>
                  </a:lnTo>
                  <a:lnTo>
                    <a:pt x="1790" y="0"/>
                  </a:lnTo>
                  <a:lnTo>
                    <a:pt x="1790" y="6350"/>
                  </a:lnTo>
                  <a:lnTo>
                    <a:pt x="266" y="6350"/>
                  </a:lnTo>
                  <a:lnTo>
                    <a:pt x="266" y="243840"/>
                  </a:lnTo>
                  <a:lnTo>
                    <a:pt x="0" y="243840"/>
                  </a:lnTo>
                  <a:lnTo>
                    <a:pt x="0" y="250190"/>
                  </a:lnTo>
                  <a:lnTo>
                    <a:pt x="5092" y="250190"/>
                  </a:lnTo>
                  <a:lnTo>
                    <a:pt x="5092" y="252730"/>
                  </a:lnTo>
                  <a:lnTo>
                    <a:pt x="8636" y="252730"/>
                  </a:lnTo>
                  <a:lnTo>
                    <a:pt x="8636" y="250190"/>
                  </a:lnTo>
                  <a:lnTo>
                    <a:pt x="13677" y="250190"/>
                  </a:lnTo>
                  <a:lnTo>
                    <a:pt x="13677" y="243840"/>
                  </a:lnTo>
                  <a:close/>
                </a:path>
              </a:pathLst>
            </a:custGeom>
            <a:solidFill>
              <a:srgbClr val="8CA2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98">
              <a:extLst>
                <a:ext uri="{FF2B5EF4-FFF2-40B4-BE49-F238E27FC236}">
                  <a16:creationId xmlns:a16="http://schemas.microsoft.com/office/drawing/2014/main" id="{852E49E0-B53C-4751-8D5A-FFAD9960AABB}"/>
                </a:ext>
              </a:extLst>
            </p:cNvPr>
            <p:cNvSpPr/>
            <p:nvPr/>
          </p:nvSpPr>
          <p:spPr>
            <a:xfrm>
              <a:off x="13875007" y="6147540"/>
              <a:ext cx="38735" cy="57150"/>
            </a:xfrm>
            <a:custGeom>
              <a:avLst/>
              <a:gdLst/>
              <a:ahLst/>
              <a:cxnLst/>
              <a:rect l="l" t="t" r="r" b="b"/>
              <a:pathLst>
                <a:path w="38734" h="57150">
                  <a:moveTo>
                    <a:pt x="0" y="0"/>
                  </a:moveTo>
                  <a:lnTo>
                    <a:pt x="19814" y="32471"/>
                  </a:lnTo>
                  <a:lnTo>
                    <a:pt x="30449" y="49223"/>
                  </a:lnTo>
                  <a:lnTo>
                    <a:pt x="35534" y="55590"/>
                  </a:lnTo>
                  <a:lnTo>
                    <a:pt x="38696" y="56908"/>
                  </a:lnTo>
                </a:path>
              </a:pathLst>
            </a:custGeom>
            <a:ln w="10769">
              <a:solidFill>
                <a:srgbClr val="8CA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3" name="object 99">
            <a:extLst>
              <a:ext uri="{FF2B5EF4-FFF2-40B4-BE49-F238E27FC236}">
                <a16:creationId xmlns:a16="http://schemas.microsoft.com/office/drawing/2014/main" id="{EAC33991-EE6B-46F7-BB04-E72B0746AAFD}"/>
              </a:ext>
            </a:extLst>
          </p:cNvPr>
          <p:cNvGrpSpPr/>
          <p:nvPr/>
        </p:nvGrpSpPr>
        <p:grpSpPr>
          <a:xfrm>
            <a:off x="8338997" y="2412987"/>
            <a:ext cx="4443730" cy="1996439"/>
            <a:chOff x="8338997" y="2412987"/>
            <a:chExt cx="4443730" cy="1996439"/>
          </a:xfrm>
        </p:grpSpPr>
        <p:sp>
          <p:nvSpPr>
            <p:cNvPr id="114" name="object 100">
              <a:extLst>
                <a:ext uri="{FF2B5EF4-FFF2-40B4-BE49-F238E27FC236}">
                  <a16:creationId xmlns:a16="http://schemas.microsoft.com/office/drawing/2014/main" id="{7C6AC681-B206-4912-BA7E-41FFBF78AE01}"/>
                </a:ext>
              </a:extLst>
            </p:cNvPr>
            <p:cNvSpPr/>
            <p:nvPr/>
          </p:nvSpPr>
          <p:spPr>
            <a:xfrm>
              <a:off x="8338997" y="2412987"/>
              <a:ext cx="4443730" cy="1996439"/>
            </a:xfrm>
            <a:custGeom>
              <a:avLst/>
              <a:gdLst/>
              <a:ahLst/>
              <a:cxnLst/>
              <a:rect l="l" t="t" r="r" b="b"/>
              <a:pathLst>
                <a:path w="4443730" h="1996439">
                  <a:moveTo>
                    <a:pt x="4443120" y="0"/>
                  </a:moveTo>
                  <a:lnTo>
                    <a:pt x="0" y="0"/>
                  </a:lnTo>
                  <a:lnTo>
                    <a:pt x="0" y="1995843"/>
                  </a:lnTo>
                  <a:lnTo>
                    <a:pt x="4443120" y="1995843"/>
                  </a:lnTo>
                  <a:lnTo>
                    <a:pt x="4443120" y="0"/>
                  </a:lnTo>
                  <a:close/>
                </a:path>
              </a:pathLst>
            </a:custGeom>
            <a:solidFill>
              <a:srgbClr val="F4F4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01">
              <a:extLst>
                <a:ext uri="{FF2B5EF4-FFF2-40B4-BE49-F238E27FC236}">
                  <a16:creationId xmlns:a16="http://schemas.microsoft.com/office/drawing/2014/main" id="{AF11F1A8-8256-4C0C-914F-A60256639E3B}"/>
                </a:ext>
              </a:extLst>
            </p:cNvPr>
            <p:cNvSpPr/>
            <p:nvPr/>
          </p:nvSpPr>
          <p:spPr>
            <a:xfrm>
              <a:off x="8362810" y="2438704"/>
              <a:ext cx="2005964" cy="1970405"/>
            </a:xfrm>
            <a:custGeom>
              <a:avLst/>
              <a:gdLst/>
              <a:ahLst/>
              <a:cxnLst/>
              <a:rect l="l" t="t" r="r" b="b"/>
              <a:pathLst>
                <a:path w="2005965" h="1970404">
                  <a:moveTo>
                    <a:pt x="2005863" y="0"/>
                  </a:moveTo>
                  <a:lnTo>
                    <a:pt x="0" y="0"/>
                  </a:lnTo>
                  <a:lnTo>
                    <a:pt x="0" y="1970125"/>
                  </a:lnTo>
                  <a:lnTo>
                    <a:pt x="2005863" y="1970125"/>
                  </a:lnTo>
                  <a:lnTo>
                    <a:pt x="20058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6" name="object 102">
            <a:extLst>
              <a:ext uri="{FF2B5EF4-FFF2-40B4-BE49-F238E27FC236}">
                <a16:creationId xmlns:a16="http://schemas.microsoft.com/office/drawing/2014/main" id="{D803FA64-3A00-4D63-8C95-74FA53432A9D}"/>
              </a:ext>
            </a:extLst>
          </p:cNvPr>
          <p:cNvSpPr txBox="1"/>
          <p:nvPr/>
        </p:nvSpPr>
        <p:spPr>
          <a:xfrm>
            <a:off x="8537859" y="4018348"/>
            <a:ext cx="1656080" cy="3098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3495" marR="5080" indent="-11430">
              <a:lnSpc>
                <a:spcPct val="103699"/>
              </a:lnSpc>
              <a:spcBef>
                <a:spcPts val="90"/>
              </a:spcBef>
            </a:pP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Veel</a:t>
            </a:r>
            <a:r>
              <a:rPr sz="900" b="0" spc="25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verharding</a:t>
            </a:r>
            <a:r>
              <a:rPr sz="900" b="0" spc="60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kan</a:t>
            </a:r>
            <a:r>
              <a:rPr sz="900" b="0" spc="60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spc="-10" dirty="0">
                <a:solidFill>
                  <a:srgbClr val="231F20"/>
                </a:solidFill>
                <a:latin typeface="Mont Book"/>
                <a:cs typeface="Mont Book"/>
              </a:rPr>
              <a:t>zorgen </a:t>
            </a: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voor</a:t>
            </a:r>
            <a:r>
              <a:rPr sz="900" b="0" spc="15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hitte</a:t>
            </a:r>
            <a:r>
              <a:rPr sz="900" b="0" spc="45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en</a:t>
            </a:r>
            <a:r>
              <a:rPr sz="900" b="0" spc="25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spc="-10" dirty="0">
                <a:solidFill>
                  <a:srgbClr val="231F20"/>
                </a:solidFill>
                <a:latin typeface="Mont Book"/>
                <a:cs typeface="Mont Book"/>
              </a:rPr>
              <a:t>wateroverlast</a:t>
            </a:r>
            <a:endParaRPr sz="900">
              <a:latin typeface="Mont Book"/>
              <a:cs typeface="Mont Book"/>
            </a:endParaRPr>
          </a:p>
        </p:txBody>
      </p:sp>
      <p:grpSp>
        <p:nvGrpSpPr>
          <p:cNvPr id="117" name="object 103">
            <a:extLst>
              <a:ext uri="{FF2B5EF4-FFF2-40B4-BE49-F238E27FC236}">
                <a16:creationId xmlns:a16="http://schemas.microsoft.com/office/drawing/2014/main" id="{7D9AB547-1616-4AE6-8A12-C209BF0B4980}"/>
              </a:ext>
            </a:extLst>
          </p:cNvPr>
          <p:cNvGrpSpPr/>
          <p:nvPr/>
        </p:nvGrpSpPr>
        <p:grpSpPr>
          <a:xfrm>
            <a:off x="8490925" y="2438704"/>
            <a:ext cx="4291330" cy="1970405"/>
            <a:chOff x="8490925" y="2438704"/>
            <a:chExt cx="4291330" cy="1970405"/>
          </a:xfrm>
        </p:grpSpPr>
        <p:sp>
          <p:nvSpPr>
            <p:cNvPr id="118" name="object 104">
              <a:extLst>
                <a:ext uri="{FF2B5EF4-FFF2-40B4-BE49-F238E27FC236}">
                  <a16:creationId xmlns:a16="http://schemas.microsoft.com/office/drawing/2014/main" id="{9EB27400-66B6-4375-A1D1-918561487DD9}"/>
                </a:ext>
              </a:extLst>
            </p:cNvPr>
            <p:cNvSpPr/>
            <p:nvPr/>
          </p:nvSpPr>
          <p:spPr>
            <a:xfrm>
              <a:off x="10776254" y="2438704"/>
              <a:ext cx="2005964" cy="1970405"/>
            </a:xfrm>
            <a:custGeom>
              <a:avLst/>
              <a:gdLst/>
              <a:ahLst/>
              <a:cxnLst/>
              <a:rect l="l" t="t" r="r" b="b"/>
              <a:pathLst>
                <a:path w="2005965" h="1970404">
                  <a:moveTo>
                    <a:pt x="2005850" y="0"/>
                  </a:moveTo>
                  <a:lnTo>
                    <a:pt x="0" y="0"/>
                  </a:lnTo>
                  <a:lnTo>
                    <a:pt x="0" y="1970125"/>
                  </a:lnTo>
                  <a:lnTo>
                    <a:pt x="2005850" y="1970125"/>
                  </a:lnTo>
                  <a:lnTo>
                    <a:pt x="2005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05">
              <a:extLst>
                <a:ext uri="{FF2B5EF4-FFF2-40B4-BE49-F238E27FC236}">
                  <a16:creationId xmlns:a16="http://schemas.microsoft.com/office/drawing/2014/main" id="{4D82841C-7D1E-4FEB-B950-88752571FAC8}"/>
                </a:ext>
              </a:extLst>
            </p:cNvPr>
            <p:cNvSpPr/>
            <p:nvPr/>
          </p:nvSpPr>
          <p:spPr>
            <a:xfrm>
              <a:off x="8758869" y="2805620"/>
              <a:ext cx="118110" cy="118110"/>
            </a:xfrm>
            <a:custGeom>
              <a:avLst/>
              <a:gdLst/>
              <a:ahLst/>
              <a:cxnLst/>
              <a:rect l="l" t="t" r="r" b="b"/>
              <a:pathLst>
                <a:path w="118109" h="118110">
                  <a:moveTo>
                    <a:pt x="117805" y="58902"/>
                  </a:moveTo>
                  <a:lnTo>
                    <a:pt x="113177" y="35977"/>
                  </a:lnTo>
                  <a:lnTo>
                    <a:pt x="100555" y="17254"/>
                  </a:lnTo>
                  <a:lnTo>
                    <a:pt x="81832" y="4629"/>
                  </a:lnTo>
                  <a:lnTo>
                    <a:pt x="58902" y="0"/>
                  </a:lnTo>
                  <a:lnTo>
                    <a:pt x="35977" y="4629"/>
                  </a:lnTo>
                  <a:lnTo>
                    <a:pt x="17254" y="17254"/>
                  </a:lnTo>
                  <a:lnTo>
                    <a:pt x="4629" y="35977"/>
                  </a:lnTo>
                  <a:lnTo>
                    <a:pt x="0" y="58902"/>
                  </a:lnTo>
                  <a:lnTo>
                    <a:pt x="4629" y="81827"/>
                  </a:lnTo>
                  <a:lnTo>
                    <a:pt x="17254" y="100550"/>
                  </a:lnTo>
                  <a:lnTo>
                    <a:pt x="35977" y="113175"/>
                  </a:lnTo>
                  <a:lnTo>
                    <a:pt x="58902" y="117805"/>
                  </a:lnTo>
                  <a:lnTo>
                    <a:pt x="81832" y="113175"/>
                  </a:lnTo>
                  <a:lnTo>
                    <a:pt x="100555" y="100550"/>
                  </a:lnTo>
                  <a:lnTo>
                    <a:pt x="113177" y="81827"/>
                  </a:lnTo>
                  <a:lnTo>
                    <a:pt x="117805" y="58902"/>
                  </a:lnTo>
                  <a:close/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06">
              <a:extLst>
                <a:ext uri="{FF2B5EF4-FFF2-40B4-BE49-F238E27FC236}">
                  <a16:creationId xmlns:a16="http://schemas.microsoft.com/office/drawing/2014/main" id="{F7B0B8BF-7677-4ABB-A4B5-328054818AA2}"/>
                </a:ext>
              </a:extLst>
            </p:cNvPr>
            <p:cNvSpPr/>
            <p:nvPr/>
          </p:nvSpPr>
          <p:spPr>
            <a:xfrm>
              <a:off x="8817773" y="2700985"/>
              <a:ext cx="0" cy="57150"/>
            </a:xfrm>
            <a:custGeom>
              <a:avLst/>
              <a:gdLst/>
              <a:ahLst/>
              <a:cxnLst/>
              <a:rect l="l" t="t" r="r" b="b"/>
              <a:pathLst>
                <a:path h="57150">
                  <a:moveTo>
                    <a:pt x="0" y="0"/>
                  </a:moveTo>
                  <a:lnTo>
                    <a:pt x="0" y="56819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07">
              <a:extLst>
                <a:ext uri="{FF2B5EF4-FFF2-40B4-BE49-F238E27FC236}">
                  <a16:creationId xmlns:a16="http://schemas.microsoft.com/office/drawing/2014/main" id="{3B4761A1-997D-4302-B163-29AA9CE165CD}"/>
                </a:ext>
              </a:extLst>
            </p:cNvPr>
            <p:cNvSpPr/>
            <p:nvPr/>
          </p:nvSpPr>
          <p:spPr>
            <a:xfrm>
              <a:off x="8817773" y="2976782"/>
              <a:ext cx="0" cy="57150"/>
            </a:xfrm>
            <a:custGeom>
              <a:avLst/>
              <a:gdLst/>
              <a:ahLst/>
              <a:cxnLst/>
              <a:rect l="l" t="t" r="r" b="b"/>
              <a:pathLst>
                <a:path h="57150">
                  <a:moveTo>
                    <a:pt x="0" y="0"/>
                  </a:moveTo>
                  <a:lnTo>
                    <a:pt x="0" y="56819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08">
              <a:extLst>
                <a:ext uri="{FF2B5EF4-FFF2-40B4-BE49-F238E27FC236}">
                  <a16:creationId xmlns:a16="http://schemas.microsoft.com/office/drawing/2014/main" id="{48CD6E43-ACE3-4E29-802E-51C76163EA67}"/>
                </a:ext>
              </a:extLst>
            </p:cNvPr>
            <p:cNvSpPr/>
            <p:nvPr/>
          </p:nvSpPr>
          <p:spPr>
            <a:xfrm>
              <a:off x="8930724" y="2864523"/>
              <a:ext cx="57150" cy="0"/>
            </a:xfrm>
            <a:custGeom>
              <a:avLst/>
              <a:gdLst/>
              <a:ahLst/>
              <a:cxnLst/>
              <a:rect l="l" t="t" r="r" b="b"/>
              <a:pathLst>
                <a:path w="57150">
                  <a:moveTo>
                    <a:pt x="0" y="0"/>
                  </a:moveTo>
                  <a:lnTo>
                    <a:pt x="56819" y="0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09">
              <a:extLst>
                <a:ext uri="{FF2B5EF4-FFF2-40B4-BE49-F238E27FC236}">
                  <a16:creationId xmlns:a16="http://schemas.microsoft.com/office/drawing/2014/main" id="{98FBF8FC-6159-4BD9-9113-7CA698DA667D}"/>
                </a:ext>
              </a:extLst>
            </p:cNvPr>
            <p:cNvSpPr/>
            <p:nvPr/>
          </p:nvSpPr>
          <p:spPr>
            <a:xfrm>
              <a:off x="8646613" y="2864523"/>
              <a:ext cx="57150" cy="0"/>
            </a:xfrm>
            <a:custGeom>
              <a:avLst/>
              <a:gdLst/>
              <a:ahLst/>
              <a:cxnLst/>
              <a:rect l="l" t="t" r="r" b="b"/>
              <a:pathLst>
                <a:path w="57150">
                  <a:moveTo>
                    <a:pt x="0" y="0"/>
                  </a:moveTo>
                  <a:lnTo>
                    <a:pt x="56819" y="0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10">
              <a:extLst>
                <a:ext uri="{FF2B5EF4-FFF2-40B4-BE49-F238E27FC236}">
                  <a16:creationId xmlns:a16="http://schemas.microsoft.com/office/drawing/2014/main" id="{331E1F90-F38B-4EEA-B035-E684E2503EBD}"/>
                </a:ext>
              </a:extLst>
            </p:cNvPr>
            <p:cNvSpPr/>
            <p:nvPr/>
          </p:nvSpPr>
          <p:spPr>
            <a:xfrm>
              <a:off x="8895396" y="2749495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0" y="40182"/>
                  </a:moveTo>
                  <a:lnTo>
                    <a:pt x="40182" y="0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11">
              <a:extLst>
                <a:ext uri="{FF2B5EF4-FFF2-40B4-BE49-F238E27FC236}">
                  <a16:creationId xmlns:a16="http://schemas.microsoft.com/office/drawing/2014/main" id="{798E3B2B-10D4-4EE4-9A94-AD296E101B78}"/>
                </a:ext>
              </a:extLst>
            </p:cNvPr>
            <p:cNvSpPr/>
            <p:nvPr/>
          </p:nvSpPr>
          <p:spPr>
            <a:xfrm>
              <a:off x="8693742" y="2948371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0" y="40182"/>
                  </a:moveTo>
                  <a:lnTo>
                    <a:pt x="40182" y="0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12">
              <a:extLst>
                <a:ext uri="{FF2B5EF4-FFF2-40B4-BE49-F238E27FC236}">
                  <a16:creationId xmlns:a16="http://schemas.microsoft.com/office/drawing/2014/main" id="{738F3FD6-100E-4923-851A-85A6CD25595D}"/>
                </a:ext>
              </a:extLst>
            </p:cNvPr>
            <p:cNvSpPr/>
            <p:nvPr/>
          </p:nvSpPr>
          <p:spPr>
            <a:xfrm>
              <a:off x="8895396" y="2948374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0" y="0"/>
                  </a:moveTo>
                  <a:lnTo>
                    <a:pt x="10046" y="10046"/>
                  </a:lnTo>
                  <a:lnTo>
                    <a:pt x="20091" y="20091"/>
                  </a:lnTo>
                  <a:lnTo>
                    <a:pt x="30135" y="30135"/>
                  </a:lnTo>
                  <a:lnTo>
                    <a:pt x="40182" y="40182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13">
              <a:extLst>
                <a:ext uri="{FF2B5EF4-FFF2-40B4-BE49-F238E27FC236}">
                  <a16:creationId xmlns:a16="http://schemas.microsoft.com/office/drawing/2014/main" id="{E44C3AAD-D4A0-480D-8565-7BBE0392E74A}"/>
                </a:ext>
              </a:extLst>
            </p:cNvPr>
            <p:cNvSpPr/>
            <p:nvPr/>
          </p:nvSpPr>
          <p:spPr>
            <a:xfrm>
              <a:off x="8693742" y="2749499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0" y="0"/>
                  </a:moveTo>
                  <a:lnTo>
                    <a:pt x="10046" y="10046"/>
                  </a:lnTo>
                  <a:lnTo>
                    <a:pt x="20091" y="20091"/>
                  </a:lnTo>
                  <a:lnTo>
                    <a:pt x="30135" y="30135"/>
                  </a:lnTo>
                  <a:lnTo>
                    <a:pt x="40182" y="40182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14">
              <a:extLst>
                <a:ext uri="{FF2B5EF4-FFF2-40B4-BE49-F238E27FC236}">
                  <a16:creationId xmlns:a16="http://schemas.microsoft.com/office/drawing/2014/main" id="{896EE17D-A898-4AF8-906D-56BAAAFCD94A}"/>
                </a:ext>
              </a:extLst>
            </p:cNvPr>
            <p:cNvSpPr/>
            <p:nvPr/>
          </p:nvSpPr>
          <p:spPr>
            <a:xfrm>
              <a:off x="9623471" y="2731057"/>
              <a:ext cx="424180" cy="237490"/>
            </a:xfrm>
            <a:custGeom>
              <a:avLst/>
              <a:gdLst/>
              <a:ahLst/>
              <a:cxnLst/>
              <a:rect l="l" t="t" r="r" b="b"/>
              <a:pathLst>
                <a:path w="424179" h="237489">
                  <a:moveTo>
                    <a:pt x="207810" y="0"/>
                  </a:moveTo>
                  <a:lnTo>
                    <a:pt x="185247" y="3044"/>
                  </a:lnTo>
                  <a:lnTo>
                    <a:pt x="164993" y="11633"/>
                  </a:lnTo>
                  <a:lnTo>
                    <a:pt x="147847" y="24945"/>
                  </a:lnTo>
                  <a:lnTo>
                    <a:pt x="134607" y="42163"/>
                  </a:lnTo>
                  <a:lnTo>
                    <a:pt x="123540" y="35317"/>
                  </a:lnTo>
                  <a:lnTo>
                    <a:pt x="111440" y="30199"/>
                  </a:lnTo>
                  <a:lnTo>
                    <a:pt x="98472" y="26992"/>
                  </a:lnTo>
                  <a:lnTo>
                    <a:pt x="84797" y="25882"/>
                  </a:lnTo>
                  <a:lnTo>
                    <a:pt x="51793" y="32545"/>
                  </a:lnTo>
                  <a:lnTo>
                    <a:pt x="24839" y="50717"/>
                  </a:lnTo>
                  <a:lnTo>
                    <a:pt x="6664" y="77671"/>
                  </a:lnTo>
                  <a:lnTo>
                    <a:pt x="0" y="110680"/>
                  </a:lnTo>
                  <a:lnTo>
                    <a:pt x="6664" y="143689"/>
                  </a:lnTo>
                  <a:lnTo>
                    <a:pt x="24839" y="170643"/>
                  </a:lnTo>
                  <a:lnTo>
                    <a:pt x="51793" y="188815"/>
                  </a:lnTo>
                  <a:lnTo>
                    <a:pt x="84797" y="195478"/>
                  </a:lnTo>
                  <a:lnTo>
                    <a:pt x="88620" y="195478"/>
                  </a:lnTo>
                  <a:lnTo>
                    <a:pt x="96011" y="194640"/>
                  </a:lnTo>
                  <a:lnTo>
                    <a:pt x="109243" y="212090"/>
                  </a:lnTo>
                  <a:lnTo>
                    <a:pt x="126465" y="225593"/>
                  </a:lnTo>
                  <a:lnTo>
                    <a:pt x="146855" y="234309"/>
                  </a:lnTo>
                  <a:lnTo>
                    <a:pt x="169595" y="237401"/>
                  </a:lnTo>
                  <a:lnTo>
                    <a:pt x="187260" y="235548"/>
                  </a:lnTo>
                  <a:lnTo>
                    <a:pt x="203644" y="230250"/>
                  </a:lnTo>
                  <a:lnTo>
                    <a:pt x="218380" y="221895"/>
                  </a:lnTo>
                  <a:lnTo>
                    <a:pt x="231101" y="210870"/>
                  </a:lnTo>
                  <a:lnTo>
                    <a:pt x="243823" y="221895"/>
                  </a:lnTo>
                  <a:lnTo>
                    <a:pt x="258559" y="230250"/>
                  </a:lnTo>
                  <a:lnTo>
                    <a:pt x="274943" y="235548"/>
                  </a:lnTo>
                  <a:lnTo>
                    <a:pt x="292607" y="237401"/>
                  </a:lnTo>
                  <a:lnTo>
                    <a:pt x="316608" y="233945"/>
                  </a:lnTo>
                  <a:lnTo>
                    <a:pt x="337920" y="224240"/>
                  </a:lnTo>
                  <a:lnTo>
                    <a:pt x="355571" y="209283"/>
                  </a:lnTo>
                  <a:lnTo>
                    <a:pt x="368592" y="190068"/>
                  </a:lnTo>
                  <a:lnTo>
                    <a:pt x="390818" y="177715"/>
                  </a:lnTo>
                  <a:lnTo>
                    <a:pt x="408289" y="159523"/>
                  </a:lnTo>
                  <a:lnTo>
                    <a:pt x="419716" y="136756"/>
                  </a:lnTo>
                  <a:lnTo>
                    <a:pt x="423811" y="110680"/>
                  </a:lnTo>
                  <a:lnTo>
                    <a:pt x="417148" y="77671"/>
                  </a:lnTo>
                  <a:lnTo>
                    <a:pt x="398976" y="50717"/>
                  </a:lnTo>
                  <a:lnTo>
                    <a:pt x="372023" y="32545"/>
                  </a:lnTo>
                  <a:lnTo>
                    <a:pt x="339013" y="25882"/>
                  </a:lnTo>
                  <a:lnTo>
                    <a:pt x="323462" y="27316"/>
                  </a:lnTo>
                  <a:lnTo>
                    <a:pt x="308860" y="31442"/>
                  </a:lnTo>
                  <a:lnTo>
                    <a:pt x="295454" y="37991"/>
                  </a:lnTo>
                  <a:lnTo>
                    <a:pt x="283489" y="46697"/>
                  </a:lnTo>
                  <a:lnTo>
                    <a:pt x="270432" y="27726"/>
                  </a:lnTo>
                  <a:lnTo>
                    <a:pt x="252831" y="12971"/>
                  </a:lnTo>
                  <a:lnTo>
                    <a:pt x="231640" y="3404"/>
                  </a:lnTo>
                  <a:lnTo>
                    <a:pt x="207810" y="0"/>
                  </a:lnTo>
                  <a:close/>
                </a:path>
              </a:pathLst>
            </a:custGeom>
            <a:solidFill>
              <a:srgbClr val="185B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9" name="object 115">
              <a:extLst>
                <a:ext uri="{FF2B5EF4-FFF2-40B4-BE49-F238E27FC236}">
                  <a16:creationId xmlns:a16="http://schemas.microsoft.com/office/drawing/2014/main" id="{BA452D86-BA22-4874-9719-FAD7F6575688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43581" y="3318395"/>
              <a:ext cx="819771" cy="375310"/>
            </a:xfrm>
            <a:prstGeom prst="rect">
              <a:avLst/>
            </a:prstGeom>
          </p:spPr>
        </p:pic>
        <p:sp>
          <p:nvSpPr>
            <p:cNvPr id="130" name="object 116">
              <a:extLst>
                <a:ext uri="{FF2B5EF4-FFF2-40B4-BE49-F238E27FC236}">
                  <a16:creationId xmlns:a16="http://schemas.microsoft.com/office/drawing/2014/main" id="{9071C5D8-995F-4676-B9EC-BBC482769A32}"/>
                </a:ext>
              </a:extLst>
            </p:cNvPr>
            <p:cNvSpPr/>
            <p:nvPr/>
          </p:nvSpPr>
          <p:spPr>
            <a:xfrm>
              <a:off x="9367030" y="2578267"/>
              <a:ext cx="0" cy="1406525"/>
            </a:xfrm>
            <a:custGeom>
              <a:avLst/>
              <a:gdLst/>
              <a:ahLst/>
              <a:cxnLst/>
              <a:rect l="l" t="t" r="r" b="b"/>
              <a:pathLst>
                <a:path h="1406525">
                  <a:moveTo>
                    <a:pt x="0" y="0"/>
                  </a:moveTo>
                  <a:lnTo>
                    <a:pt x="0" y="1406080"/>
                  </a:lnTo>
                </a:path>
              </a:pathLst>
            </a:custGeom>
            <a:ln w="7404">
              <a:solidFill>
                <a:srgbClr val="231F2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17">
              <a:extLst>
                <a:ext uri="{FF2B5EF4-FFF2-40B4-BE49-F238E27FC236}">
                  <a16:creationId xmlns:a16="http://schemas.microsoft.com/office/drawing/2014/main" id="{F041A268-8169-4739-BDE3-FD53E4F9DF5C}"/>
                </a:ext>
              </a:extLst>
            </p:cNvPr>
            <p:cNvSpPr/>
            <p:nvPr/>
          </p:nvSpPr>
          <p:spPr>
            <a:xfrm>
              <a:off x="9763335" y="3355152"/>
              <a:ext cx="0" cy="339090"/>
            </a:xfrm>
            <a:custGeom>
              <a:avLst/>
              <a:gdLst/>
              <a:ahLst/>
              <a:cxnLst/>
              <a:rect l="l" t="t" r="r" b="b"/>
              <a:pathLst>
                <a:path h="339089">
                  <a:moveTo>
                    <a:pt x="0" y="338556"/>
                  </a:move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18">
              <a:extLst>
                <a:ext uri="{FF2B5EF4-FFF2-40B4-BE49-F238E27FC236}">
                  <a16:creationId xmlns:a16="http://schemas.microsoft.com/office/drawing/2014/main" id="{55A5AED2-33E5-42C4-BF10-5EBD80C040C9}"/>
                </a:ext>
              </a:extLst>
            </p:cNvPr>
            <p:cNvSpPr/>
            <p:nvPr/>
          </p:nvSpPr>
          <p:spPr>
            <a:xfrm>
              <a:off x="10189258" y="3439314"/>
              <a:ext cx="3175" cy="254635"/>
            </a:xfrm>
            <a:custGeom>
              <a:avLst/>
              <a:gdLst/>
              <a:ahLst/>
              <a:cxnLst/>
              <a:rect l="l" t="t" r="r" b="b"/>
              <a:pathLst>
                <a:path w="3175" h="254635">
                  <a:moveTo>
                    <a:pt x="0" y="254393"/>
                  </a:moveTo>
                  <a:lnTo>
                    <a:pt x="533" y="203514"/>
                  </a:lnTo>
                  <a:lnTo>
                    <a:pt x="1066" y="152636"/>
                  </a:lnTo>
                  <a:lnTo>
                    <a:pt x="1600" y="101757"/>
                  </a:lnTo>
                  <a:lnTo>
                    <a:pt x="2133" y="50878"/>
                  </a:lnTo>
                  <a:lnTo>
                    <a:pt x="2667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19">
              <a:extLst>
                <a:ext uri="{FF2B5EF4-FFF2-40B4-BE49-F238E27FC236}">
                  <a16:creationId xmlns:a16="http://schemas.microsoft.com/office/drawing/2014/main" id="{1FCFFDD1-23FE-4915-9263-D46BE20F035D}"/>
                </a:ext>
              </a:extLst>
            </p:cNvPr>
            <p:cNvSpPr/>
            <p:nvPr/>
          </p:nvSpPr>
          <p:spPr>
            <a:xfrm>
              <a:off x="9976093" y="3446439"/>
              <a:ext cx="635" cy="247650"/>
            </a:xfrm>
            <a:custGeom>
              <a:avLst/>
              <a:gdLst/>
              <a:ahLst/>
              <a:cxnLst/>
              <a:rect l="l" t="t" r="r" b="b"/>
              <a:pathLst>
                <a:path w="634" h="247650">
                  <a:moveTo>
                    <a:pt x="203" y="247269"/>
                  </a:move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20">
              <a:extLst>
                <a:ext uri="{FF2B5EF4-FFF2-40B4-BE49-F238E27FC236}">
                  <a16:creationId xmlns:a16="http://schemas.microsoft.com/office/drawing/2014/main" id="{78FBB506-050D-4F57-AF56-A8C05BC82F15}"/>
                </a:ext>
              </a:extLst>
            </p:cNvPr>
            <p:cNvSpPr/>
            <p:nvPr/>
          </p:nvSpPr>
          <p:spPr>
            <a:xfrm>
              <a:off x="10161959" y="3355162"/>
              <a:ext cx="635" cy="67945"/>
            </a:xfrm>
            <a:custGeom>
              <a:avLst/>
              <a:gdLst/>
              <a:ahLst/>
              <a:cxnLst/>
              <a:rect l="l" t="t" r="r" b="b"/>
              <a:pathLst>
                <a:path w="634" h="67945">
                  <a:moveTo>
                    <a:pt x="292" y="67589"/>
                  </a:moveTo>
                  <a:lnTo>
                    <a:pt x="216" y="50692"/>
                  </a:lnTo>
                  <a:lnTo>
                    <a:pt x="141" y="33794"/>
                  </a:lnTo>
                  <a:lnTo>
                    <a:pt x="68" y="16897"/>
                  </a:ln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21">
              <a:extLst>
                <a:ext uri="{FF2B5EF4-FFF2-40B4-BE49-F238E27FC236}">
                  <a16:creationId xmlns:a16="http://schemas.microsoft.com/office/drawing/2014/main" id="{EB1E22B1-9155-4003-BC41-F0B8CB4A5610}"/>
                </a:ext>
              </a:extLst>
            </p:cNvPr>
            <p:cNvSpPr/>
            <p:nvPr/>
          </p:nvSpPr>
          <p:spPr>
            <a:xfrm>
              <a:off x="9716920" y="3218647"/>
              <a:ext cx="499745" cy="168275"/>
            </a:xfrm>
            <a:custGeom>
              <a:avLst/>
              <a:gdLst/>
              <a:ahLst/>
              <a:cxnLst/>
              <a:rect l="l" t="t" r="r" b="b"/>
              <a:pathLst>
                <a:path w="499745" h="168275">
                  <a:moveTo>
                    <a:pt x="0" y="167906"/>
                  </a:moveTo>
                  <a:lnTo>
                    <a:pt x="245732" y="0"/>
                  </a:lnTo>
                  <a:lnTo>
                    <a:pt x="499643" y="167906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22">
              <a:extLst>
                <a:ext uri="{FF2B5EF4-FFF2-40B4-BE49-F238E27FC236}">
                  <a16:creationId xmlns:a16="http://schemas.microsoft.com/office/drawing/2014/main" id="{A68DED15-505B-4D89-B21F-C5D4317745AA}"/>
                </a:ext>
              </a:extLst>
            </p:cNvPr>
            <p:cNvSpPr/>
            <p:nvPr/>
          </p:nvSpPr>
          <p:spPr>
            <a:xfrm>
              <a:off x="9936708" y="3386554"/>
              <a:ext cx="296545" cy="78105"/>
            </a:xfrm>
            <a:custGeom>
              <a:avLst/>
              <a:gdLst/>
              <a:ahLst/>
              <a:cxnLst/>
              <a:rect l="l" t="t" r="r" b="b"/>
              <a:pathLst>
                <a:path w="296545" h="78104">
                  <a:moveTo>
                    <a:pt x="0" y="77812"/>
                  </a:moveTo>
                  <a:lnTo>
                    <a:pt x="37202" y="58360"/>
                  </a:lnTo>
                  <a:lnTo>
                    <a:pt x="74401" y="38906"/>
                  </a:lnTo>
                  <a:lnTo>
                    <a:pt x="111597" y="19452"/>
                  </a:lnTo>
                  <a:lnTo>
                    <a:pt x="148793" y="0"/>
                  </a:lnTo>
                  <a:lnTo>
                    <a:pt x="185654" y="18430"/>
                  </a:lnTo>
                  <a:lnTo>
                    <a:pt x="222515" y="36860"/>
                  </a:lnTo>
                  <a:lnTo>
                    <a:pt x="259373" y="55287"/>
                  </a:lnTo>
                  <a:lnTo>
                    <a:pt x="296227" y="7371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23">
              <a:extLst>
                <a:ext uri="{FF2B5EF4-FFF2-40B4-BE49-F238E27FC236}">
                  <a16:creationId xmlns:a16="http://schemas.microsoft.com/office/drawing/2014/main" id="{0995AA5A-D7E8-4BAE-AF23-C2F14D7C6B9F}"/>
                </a:ext>
              </a:extLst>
            </p:cNvPr>
            <p:cNvSpPr/>
            <p:nvPr/>
          </p:nvSpPr>
          <p:spPr>
            <a:xfrm>
              <a:off x="10047283" y="3603614"/>
              <a:ext cx="79375" cy="90170"/>
            </a:xfrm>
            <a:custGeom>
              <a:avLst/>
              <a:gdLst/>
              <a:ahLst/>
              <a:cxnLst/>
              <a:rect l="l" t="t" r="r" b="b"/>
              <a:pathLst>
                <a:path w="79375" h="90170">
                  <a:moveTo>
                    <a:pt x="0" y="90093"/>
                  </a:moveTo>
                  <a:lnTo>
                    <a:pt x="0" y="0"/>
                  </a:lnTo>
                  <a:lnTo>
                    <a:pt x="79184" y="0"/>
                  </a:lnTo>
                  <a:lnTo>
                    <a:pt x="79184" y="90093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24">
              <a:extLst>
                <a:ext uri="{FF2B5EF4-FFF2-40B4-BE49-F238E27FC236}">
                  <a16:creationId xmlns:a16="http://schemas.microsoft.com/office/drawing/2014/main" id="{743DF1D6-A066-4E8C-8359-1BD6847C9572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820138" y="3532038"/>
              <a:ext cx="73469" cy="100825"/>
            </a:xfrm>
            <a:prstGeom prst="rect">
              <a:avLst/>
            </a:prstGeom>
          </p:spPr>
        </p:pic>
        <p:pic>
          <p:nvPicPr>
            <p:cNvPr id="139" name="object 125">
              <a:extLst>
                <a:ext uri="{FF2B5EF4-FFF2-40B4-BE49-F238E27FC236}">
                  <a16:creationId xmlns:a16="http://schemas.microsoft.com/office/drawing/2014/main" id="{AC58F837-50A1-4A79-828A-F583CA731139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820138" y="3358668"/>
              <a:ext cx="73469" cy="102870"/>
            </a:xfrm>
            <a:prstGeom prst="rect">
              <a:avLst/>
            </a:prstGeom>
          </p:spPr>
        </p:pic>
        <p:sp>
          <p:nvSpPr>
            <p:cNvPr id="140" name="object 126">
              <a:extLst>
                <a:ext uri="{FF2B5EF4-FFF2-40B4-BE49-F238E27FC236}">
                  <a16:creationId xmlns:a16="http://schemas.microsoft.com/office/drawing/2014/main" id="{19631AD5-FFBE-412C-9A55-4577E1EFC841}"/>
                </a:ext>
              </a:extLst>
            </p:cNvPr>
            <p:cNvSpPr/>
            <p:nvPr/>
          </p:nvSpPr>
          <p:spPr>
            <a:xfrm>
              <a:off x="10047283" y="3536720"/>
              <a:ext cx="79375" cy="67310"/>
            </a:xfrm>
            <a:custGeom>
              <a:avLst/>
              <a:gdLst/>
              <a:ahLst/>
              <a:cxnLst/>
              <a:rect l="l" t="t" r="r" b="b"/>
              <a:pathLst>
                <a:path w="79375" h="67310">
                  <a:moveTo>
                    <a:pt x="0" y="66890"/>
                  </a:moveTo>
                  <a:lnTo>
                    <a:pt x="0" y="20472"/>
                  </a:lnTo>
                  <a:lnTo>
                    <a:pt x="3404" y="16464"/>
                  </a:lnTo>
                  <a:lnTo>
                    <a:pt x="11823" y="9155"/>
                  </a:lnTo>
                  <a:lnTo>
                    <a:pt x="24910" y="2386"/>
                  </a:lnTo>
                  <a:lnTo>
                    <a:pt x="42316" y="0"/>
                  </a:lnTo>
                  <a:lnTo>
                    <a:pt x="57403" y="3418"/>
                  </a:lnTo>
                  <a:lnTo>
                    <a:pt x="68637" y="9869"/>
                  </a:lnTo>
                  <a:lnTo>
                    <a:pt x="75927" y="16503"/>
                  </a:lnTo>
                  <a:lnTo>
                    <a:pt x="79184" y="20472"/>
                  </a:lnTo>
                  <a:lnTo>
                    <a:pt x="79184" y="6689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27">
              <a:extLst>
                <a:ext uri="{FF2B5EF4-FFF2-40B4-BE49-F238E27FC236}">
                  <a16:creationId xmlns:a16="http://schemas.microsoft.com/office/drawing/2014/main" id="{9DA91D58-2303-407E-BEDE-974366162B57}"/>
                </a:ext>
              </a:extLst>
            </p:cNvPr>
            <p:cNvSpPr/>
            <p:nvPr/>
          </p:nvSpPr>
          <p:spPr>
            <a:xfrm>
              <a:off x="9763335" y="3693708"/>
              <a:ext cx="426084" cy="0"/>
            </a:xfrm>
            <a:custGeom>
              <a:avLst/>
              <a:gdLst/>
              <a:ahLst/>
              <a:cxnLst/>
              <a:rect l="l" t="t" r="r" b="b"/>
              <a:pathLst>
                <a:path w="426084">
                  <a:moveTo>
                    <a:pt x="0" y="0"/>
                  </a:moveTo>
                  <a:lnTo>
                    <a:pt x="425919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28">
              <a:extLst>
                <a:ext uri="{FF2B5EF4-FFF2-40B4-BE49-F238E27FC236}">
                  <a16:creationId xmlns:a16="http://schemas.microsoft.com/office/drawing/2014/main" id="{8A7D6AF9-DBB0-409D-811F-E2DFCEDE3F27}"/>
                </a:ext>
              </a:extLst>
            </p:cNvPr>
            <p:cNvSpPr/>
            <p:nvPr/>
          </p:nvSpPr>
          <p:spPr>
            <a:xfrm>
              <a:off x="8544959" y="3355152"/>
              <a:ext cx="0" cy="339090"/>
            </a:xfrm>
            <a:custGeom>
              <a:avLst/>
              <a:gdLst/>
              <a:ahLst/>
              <a:cxnLst/>
              <a:rect l="l" t="t" r="r" b="b"/>
              <a:pathLst>
                <a:path h="339089">
                  <a:moveTo>
                    <a:pt x="0" y="338556"/>
                  </a:move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29">
              <a:extLst>
                <a:ext uri="{FF2B5EF4-FFF2-40B4-BE49-F238E27FC236}">
                  <a16:creationId xmlns:a16="http://schemas.microsoft.com/office/drawing/2014/main" id="{A427CAD4-7B9D-4D00-B43B-D1A669073D06}"/>
                </a:ext>
              </a:extLst>
            </p:cNvPr>
            <p:cNvSpPr/>
            <p:nvPr/>
          </p:nvSpPr>
          <p:spPr>
            <a:xfrm>
              <a:off x="8970881" y="3439314"/>
              <a:ext cx="3175" cy="254635"/>
            </a:xfrm>
            <a:custGeom>
              <a:avLst/>
              <a:gdLst/>
              <a:ahLst/>
              <a:cxnLst/>
              <a:rect l="l" t="t" r="r" b="b"/>
              <a:pathLst>
                <a:path w="3175" h="254635">
                  <a:moveTo>
                    <a:pt x="0" y="254393"/>
                  </a:moveTo>
                  <a:lnTo>
                    <a:pt x="533" y="203514"/>
                  </a:lnTo>
                  <a:lnTo>
                    <a:pt x="1066" y="152636"/>
                  </a:lnTo>
                  <a:lnTo>
                    <a:pt x="1600" y="101757"/>
                  </a:lnTo>
                  <a:lnTo>
                    <a:pt x="2133" y="50878"/>
                  </a:lnTo>
                  <a:lnTo>
                    <a:pt x="2667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30">
              <a:extLst>
                <a:ext uri="{FF2B5EF4-FFF2-40B4-BE49-F238E27FC236}">
                  <a16:creationId xmlns:a16="http://schemas.microsoft.com/office/drawing/2014/main" id="{FBC388BE-8A50-4BB5-96D3-BFD0C55D10A1}"/>
                </a:ext>
              </a:extLst>
            </p:cNvPr>
            <p:cNvSpPr/>
            <p:nvPr/>
          </p:nvSpPr>
          <p:spPr>
            <a:xfrm>
              <a:off x="8757716" y="3446439"/>
              <a:ext cx="635" cy="247650"/>
            </a:xfrm>
            <a:custGeom>
              <a:avLst/>
              <a:gdLst/>
              <a:ahLst/>
              <a:cxnLst/>
              <a:rect l="l" t="t" r="r" b="b"/>
              <a:pathLst>
                <a:path w="634" h="247650">
                  <a:moveTo>
                    <a:pt x="203" y="247269"/>
                  </a:move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31">
              <a:extLst>
                <a:ext uri="{FF2B5EF4-FFF2-40B4-BE49-F238E27FC236}">
                  <a16:creationId xmlns:a16="http://schemas.microsoft.com/office/drawing/2014/main" id="{4185B898-F3C4-4C9E-87C9-73CB40E68BDD}"/>
                </a:ext>
              </a:extLst>
            </p:cNvPr>
            <p:cNvSpPr/>
            <p:nvPr/>
          </p:nvSpPr>
          <p:spPr>
            <a:xfrm>
              <a:off x="8943582" y="3355162"/>
              <a:ext cx="635" cy="67945"/>
            </a:xfrm>
            <a:custGeom>
              <a:avLst/>
              <a:gdLst/>
              <a:ahLst/>
              <a:cxnLst/>
              <a:rect l="l" t="t" r="r" b="b"/>
              <a:pathLst>
                <a:path w="634" h="67945">
                  <a:moveTo>
                    <a:pt x="292" y="67589"/>
                  </a:moveTo>
                  <a:lnTo>
                    <a:pt x="216" y="50692"/>
                  </a:lnTo>
                  <a:lnTo>
                    <a:pt x="141" y="33794"/>
                  </a:lnTo>
                  <a:lnTo>
                    <a:pt x="68" y="16897"/>
                  </a:ln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32">
              <a:extLst>
                <a:ext uri="{FF2B5EF4-FFF2-40B4-BE49-F238E27FC236}">
                  <a16:creationId xmlns:a16="http://schemas.microsoft.com/office/drawing/2014/main" id="{99AA7523-DA5C-4434-B62E-2FAAA1D38F6C}"/>
                </a:ext>
              </a:extLst>
            </p:cNvPr>
            <p:cNvSpPr/>
            <p:nvPr/>
          </p:nvSpPr>
          <p:spPr>
            <a:xfrm>
              <a:off x="8498545" y="3218647"/>
              <a:ext cx="499745" cy="168275"/>
            </a:xfrm>
            <a:custGeom>
              <a:avLst/>
              <a:gdLst/>
              <a:ahLst/>
              <a:cxnLst/>
              <a:rect l="l" t="t" r="r" b="b"/>
              <a:pathLst>
                <a:path w="499745" h="168275">
                  <a:moveTo>
                    <a:pt x="0" y="167906"/>
                  </a:moveTo>
                  <a:lnTo>
                    <a:pt x="245732" y="0"/>
                  </a:lnTo>
                  <a:lnTo>
                    <a:pt x="499643" y="167906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33">
              <a:extLst>
                <a:ext uri="{FF2B5EF4-FFF2-40B4-BE49-F238E27FC236}">
                  <a16:creationId xmlns:a16="http://schemas.microsoft.com/office/drawing/2014/main" id="{ECBFC170-CD4A-4AB4-AD00-D5502164282E}"/>
                </a:ext>
              </a:extLst>
            </p:cNvPr>
            <p:cNvSpPr/>
            <p:nvPr/>
          </p:nvSpPr>
          <p:spPr>
            <a:xfrm>
              <a:off x="8718331" y="3386554"/>
              <a:ext cx="296545" cy="78105"/>
            </a:xfrm>
            <a:custGeom>
              <a:avLst/>
              <a:gdLst/>
              <a:ahLst/>
              <a:cxnLst/>
              <a:rect l="l" t="t" r="r" b="b"/>
              <a:pathLst>
                <a:path w="296545" h="78104">
                  <a:moveTo>
                    <a:pt x="0" y="77812"/>
                  </a:moveTo>
                  <a:lnTo>
                    <a:pt x="37202" y="58360"/>
                  </a:lnTo>
                  <a:lnTo>
                    <a:pt x="74401" y="38906"/>
                  </a:lnTo>
                  <a:lnTo>
                    <a:pt x="111597" y="19452"/>
                  </a:lnTo>
                  <a:lnTo>
                    <a:pt x="148793" y="0"/>
                  </a:lnTo>
                  <a:lnTo>
                    <a:pt x="185654" y="18430"/>
                  </a:lnTo>
                  <a:lnTo>
                    <a:pt x="222515" y="36860"/>
                  </a:lnTo>
                  <a:lnTo>
                    <a:pt x="259373" y="55287"/>
                  </a:lnTo>
                  <a:lnTo>
                    <a:pt x="296227" y="7371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34">
              <a:extLst>
                <a:ext uri="{FF2B5EF4-FFF2-40B4-BE49-F238E27FC236}">
                  <a16:creationId xmlns:a16="http://schemas.microsoft.com/office/drawing/2014/main" id="{E157B2BB-B753-4C0B-90E6-DD805ABD7E1F}"/>
                </a:ext>
              </a:extLst>
            </p:cNvPr>
            <p:cNvSpPr/>
            <p:nvPr/>
          </p:nvSpPr>
          <p:spPr>
            <a:xfrm>
              <a:off x="8828906" y="3603614"/>
              <a:ext cx="79375" cy="90170"/>
            </a:xfrm>
            <a:custGeom>
              <a:avLst/>
              <a:gdLst/>
              <a:ahLst/>
              <a:cxnLst/>
              <a:rect l="l" t="t" r="r" b="b"/>
              <a:pathLst>
                <a:path w="79375" h="90170">
                  <a:moveTo>
                    <a:pt x="0" y="90093"/>
                  </a:moveTo>
                  <a:lnTo>
                    <a:pt x="0" y="0"/>
                  </a:lnTo>
                  <a:lnTo>
                    <a:pt x="79184" y="0"/>
                  </a:lnTo>
                  <a:lnTo>
                    <a:pt x="79184" y="90093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9" name="object 135">
              <a:extLst>
                <a:ext uri="{FF2B5EF4-FFF2-40B4-BE49-F238E27FC236}">
                  <a16:creationId xmlns:a16="http://schemas.microsoft.com/office/drawing/2014/main" id="{F6395568-1D33-4595-B00C-3B0AD8BA72B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601761" y="3532038"/>
              <a:ext cx="73469" cy="100825"/>
            </a:xfrm>
            <a:prstGeom prst="rect">
              <a:avLst/>
            </a:prstGeom>
          </p:spPr>
        </p:pic>
        <p:pic>
          <p:nvPicPr>
            <p:cNvPr id="150" name="object 136">
              <a:extLst>
                <a:ext uri="{FF2B5EF4-FFF2-40B4-BE49-F238E27FC236}">
                  <a16:creationId xmlns:a16="http://schemas.microsoft.com/office/drawing/2014/main" id="{C3D66719-4A3F-40F7-914B-2D60B7BA15DF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601761" y="3358668"/>
              <a:ext cx="73469" cy="102870"/>
            </a:xfrm>
            <a:prstGeom prst="rect">
              <a:avLst/>
            </a:prstGeom>
          </p:spPr>
        </p:pic>
        <p:sp>
          <p:nvSpPr>
            <p:cNvPr id="151" name="object 137">
              <a:extLst>
                <a:ext uri="{FF2B5EF4-FFF2-40B4-BE49-F238E27FC236}">
                  <a16:creationId xmlns:a16="http://schemas.microsoft.com/office/drawing/2014/main" id="{615C459D-FE4F-48E1-B10C-0DC0DF9BA6ED}"/>
                </a:ext>
              </a:extLst>
            </p:cNvPr>
            <p:cNvSpPr/>
            <p:nvPr/>
          </p:nvSpPr>
          <p:spPr>
            <a:xfrm>
              <a:off x="8828906" y="3536720"/>
              <a:ext cx="79375" cy="67310"/>
            </a:xfrm>
            <a:custGeom>
              <a:avLst/>
              <a:gdLst/>
              <a:ahLst/>
              <a:cxnLst/>
              <a:rect l="l" t="t" r="r" b="b"/>
              <a:pathLst>
                <a:path w="79375" h="67310">
                  <a:moveTo>
                    <a:pt x="0" y="66890"/>
                  </a:moveTo>
                  <a:lnTo>
                    <a:pt x="0" y="20472"/>
                  </a:lnTo>
                  <a:lnTo>
                    <a:pt x="3404" y="16464"/>
                  </a:lnTo>
                  <a:lnTo>
                    <a:pt x="11823" y="9155"/>
                  </a:lnTo>
                  <a:lnTo>
                    <a:pt x="24910" y="2386"/>
                  </a:lnTo>
                  <a:lnTo>
                    <a:pt x="42316" y="0"/>
                  </a:lnTo>
                  <a:lnTo>
                    <a:pt x="57403" y="3418"/>
                  </a:lnTo>
                  <a:lnTo>
                    <a:pt x="68637" y="9869"/>
                  </a:lnTo>
                  <a:lnTo>
                    <a:pt x="75927" y="16503"/>
                  </a:lnTo>
                  <a:lnTo>
                    <a:pt x="79184" y="20472"/>
                  </a:lnTo>
                  <a:lnTo>
                    <a:pt x="79184" y="6689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38">
              <a:extLst>
                <a:ext uri="{FF2B5EF4-FFF2-40B4-BE49-F238E27FC236}">
                  <a16:creationId xmlns:a16="http://schemas.microsoft.com/office/drawing/2014/main" id="{247725AD-AD78-41B9-B82B-17F6A2DC1131}"/>
                </a:ext>
              </a:extLst>
            </p:cNvPr>
            <p:cNvSpPr/>
            <p:nvPr/>
          </p:nvSpPr>
          <p:spPr>
            <a:xfrm>
              <a:off x="8544959" y="3693708"/>
              <a:ext cx="1218565" cy="0"/>
            </a:xfrm>
            <a:custGeom>
              <a:avLst/>
              <a:gdLst/>
              <a:ahLst/>
              <a:cxnLst/>
              <a:rect l="l" t="t" r="r" b="b"/>
              <a:pathLst>
                <a:path w="1218565">
                  <a:moveTo>
                    <a:pt x="0" y="0"/>
                  </a:moveTo>
                  <a:lnTo>
                    <a:pt x="425919" y="0"/>
                  </a:lnTo>
                  <a:lnTo>
                    <a:pt x="1218374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3" name="object 139">
            <a:extLst>
              <a:ext uri="{FF2B5EF4-FFF2-40B4-BE49-F238E27FC236}">
                <a16:creationId xmlns:a16="http://schemas.microsoft.com/office/drawing/2014/main" id="{175B58E7-4109-481B-BF4C-EB5E11A3DED9}"/>
              </a:ext>
            </a:extLst>
          </p:cNvPr>
          <p:cNvSpPr txBox="1"/>
          <p:nvPr/>
        </p:nvSpPr>
        <p:spPr>
          <a:xfrm>
            <a:off x="10817076" y="4003642"/>
            <a:ext cx="1924685" cy="3098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7010" marR="5080" indent="-194945">
              <a:lnSpc>
                <a:spcPct val="103699"/>
              </a:lnSpc>
              <a:spcBef>
                <a:spcPts val="90"/>
              </a:spcBef>
            </a:pP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Vergroening</a:t>
            </a:r>
            <a:r>
              <a:rPr sz="900" b="0" spc="55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vermindert</a:t>
            </a:r>
            <a:r>
              <a:rPr sz="900" b="0" spc="90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hitte</a:t>
            </a:r>
            <a:r>
              <a:rPr sz="900" b="0" spc="90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spc="-25" dirty="0">
                <a:solidFill>
                  <a:srgbClr val="231F20"/>
                </a:solidFill>
                <a:latin typeface="Mont Book"/>
                <a:cs typeface="Mont Book"/>
              </a:rPr>
              <a:t>en </a:t>
            </a: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verbetert</a:t>
            </a:r>
            <a:r>
              <a:rPr sz="900" b="0" spc="50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dirty="0">
                <a:solidFill>
                  <a:srgbClr val="231F20"/>
                </a:solidFill>
                <a:latin typeface="Mont Book"/>
                <a:cs typeface="Mont Book"/>
              </a:rPr>
              <a:t>de</a:t>
            </a:r>
            <a:r>
              <a:rPr sz="900" b="0" spc="35" dirty="0">
                <a:solidFill>
                  <a:srgbClr val="231F20"/>
                </a:solidFill>
                <a:latin typeface="Mont Book"/>
                <a:cs typeface="Mont Book"/>
              </a:rPr>
              <a:t> </a:t>
            </a:r>
            <a:r>
              <a:rPr sz="900" b="0" spc="-10" dirty="0">
                <a:solidFill>
                  <a:srgbClr val="231F20"/>
                </a:solidFill>
                <a:latin typeface="Mont Book"/>
                <a:cs typeface="Mont Book"/>
              </a:rPr>
              <a:t>waterafvoer</a:t>
            </a:r>
            <a:endParaRPr sz="900">
              <a:latin typeface="Mont Book"/>
              <a:cs typeface="Mont Book"/>
            </a:endParaRPr>
          </a:p>
        </p:txBody>
      </p:sp>
      <p:grpSp>
        <p:nvGrpSpPr>
          <p:cNvPr id="154" name="object 140">
            <a:extLst>
              <a:ext uri="{FF2B5EF4-FFF2-40B4-BE49-F238E27FC236}">
                <a16:creationId xmlns:a16="http://schemas.microsoft.com/office/drawing/2014/main" id="{F39A8163-3774-41C5-A1D4-55F274ABD2B4}"/>
              </a:ext>
            </a:extLst>
          </p:cNvPr>
          <p:cNvGrpSpPr/>
          <p:nvPr/>
        </p:nvGrpSpPr>
        <p:grpSpPr>
          <a:xfrm>
            <a:off x="9429636" y="2563557"/>
            <a:ext cx="3224530" cy="1406525"/>
            <a:chOff x="9429636" y="2563557"/>
            <a:chExt cx="3224530" cy="1406525"/>
          </a:xfrm>
        </p:grpSpPr>
        <p:sp>
          <p:nvSpPr>
            <p:cNvPr id="155" name="object 141">
              <a:extLst>
                <a:ext uri="{FF2B5EF4-FFF2-40B4-BE49-F238E27FC236}">
                  <a16:creationId xmlns:a16="http://schemas.microsoft.com/office/drawing/2014/main" id="{7A06E859-67D7-4AE4-9EE6-908334817A28}"/>
                </a:ext>
              </a:extLst>
            </p:cNvPr>
            <p:cNvSpPr/>
            <p:nvPr/>
          </p:nvSpPr>
          <p:spPr>
            <a:xfrm>
              <a:off x="11172313" y="2790910"/>
              <a:ext cx="118110" cy="118110"/>
            </a:xfrm>
            <a:custGeom>
              <a:avLst/>
              <a:gdLst/>
              <a:ahLst/>
              <a:cxnLst/>
              <a:rect l="l" t="t" r="r" b="b"/>
              <a:pathLst>
                <a:path w="118109" h="118110">
                  <a:moveTo>
                    <a:pt x="117805" y="58902"/>
                  </a:moveTo>
                  <a:lnTo>
                    <a:pt x="113177" y="35977"/>
                  </a:lnTo>
                  <a:lnTo>
                    <a:pt x="100555" y="17254"/>
                  </a:lnTo>
                  <a:lnTo>
                    <a:pt x="81832" y="4629"/>
                  </a:lnTo>
                  <a:lnTo>
                    <a:pt x="58902" y="0"/>
                  </a:lnTo>
                  <a:lnTo>
                    <a:pt x="35977" y="4629"/>
                  </a:lnTo>
                  <a:lnTo>
                    <a:pt x="17254" y="17254"/>
                  </a:lnTo>
                  <a:lnTo>
                    <a:pt x="4629" y="35977"/>
                  </a:lnTo>
                  <a:lnTo>
                    <a:pt x="0" y="58902"/>
                  </a:lnTo>
                  <a:lnTo>
                    <a:pt x="4629" y="81827"/>
                  </a:lnTo>
                  <a:lnTo>
                    <a:pt x="17254" y="100550"/>
                  </a:lnTo>
                  <a:lnTo>
                    <a:pt x="35977" y="113175"/>
                  </a:lnTo>
                  <a:lnTo>
                    <a:pt x="58902" y="117805"/>
                  </a:lnTo>
                  <a:lnTo>
                    <a:pt x="81832" y="113175"/>
                  </a:lnTo>
                  <a:lnTo>
                    <a:pt x="100555" y="100550"/>
                  </a:lnTo>
                  <a:lnTo>
                    <a:pt x="113177" y="81827"/>
                  </a:lnTo>
                  <a:lnTo>
                    <a:pt x="117805" y="58902"/>
                  </a:lnTo>
                  <a:close/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42">
              <a:extLst>
                <a:ext uri="{FF2B5EF4-FFF2-40B4-BE49-F238E27FC236}">
                  <a16:creationId xmlns:a16="http://schemas.microsoft.com/office/drawing/2014/main" id="{70FBF19D-B6A7-4A0C-863B-D00DD293C664}"/>
                </a:ext>
              </a:extLst>
            </p:cNvPr>
            <p:cNvSpPr/>
            <p:nvPr/>
          </p:nvSpPr>
          <p:spPr>
            <a:xfrm>
              <a:off x="11231215" y="2686276"/>
              <a:ext cx="0" cy="57150"/>
            </a:xfrm>
            <a:custGeom>
              <a:avLst/>
              <a:gdLst/>
              <a:ahLst/>
              <a:cxnLst/>
              <a:rect l="l" t="t" r="r" b="b"/>
              <a:pathLst>
                <a:path h="57150">
                  <a:moveTo>
                    <a:pt x="0" y="0"/>
                  </a:moveTo>
                  <a:lnTo>
                    <a:pt x="0" y="56819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43">
              <a:extLst>
                <a:ext uri="{FF2B5EF4-FFF2-40B4-BE49-F238E27FC236}">
                  <a16:creationId xmlns:a16="http://schemas.microsoft.com/office/drawing/2014/main" id="{373FD509-6F89-4EB5-86B3-99C6BEBD783F}"/>
                </a:ext>
              </a:extLst>
            </p:cNvPr>
            <p:cNvSpPr/>
            <p:nvPr/>
          </p:nvSpPr>
          <p:spPr>
            <a:xfrm>
              <a:off x="11231215" y="2962071"/>
              <a:ext cx="0" cy="57150"/>
            </a:xfrm>
            <a:custGeom>
              <a:avLst/>
              <a:gdLst/>
              <a:ahLst/>
              <a:cxnLst/>
              <a:rect l="l" t="t" r="r" b="b"/>
              <a:pathLst>
                <a:path h="57150">
                  <a:moveTo>
                    <a:pt x="0" y="0"/>
                  </a:moveTo>
                  <a:lnTo>
                    <a:pt x="0" y="56819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44">
              <a:extLst>
                <a:ext uri="{FF2B5EF4-FFF2-40B4-BE49-F238E27FC236}">
                  <a16:creationId xmlns:a16="http://schemas.microsoft.com/office/drawing/2014/main" id="{B1884E58-F934-4C2A-BC4F-404D76224BCF}"/>
                </a:ext>
              </a:extLst>
            </p:cNvPr>
            <p:cNvSpPr/>
            <p:nvPr/>
          </p:nvSpPr>
          <p:spPr>
            <a:xfrm>
              <a:off x="11344168" y="2849812"/>
              <a:ext cx="57150" cy="0"/>
            </a:xfrm>
            <a:custGeom>
              <a:avLst/>
              <a:gdLst/>
              <a:ahLst/>
              <a:cxnLst/>
              <a:rect l="l" t="t" r="r" b="b"/>
              <a:pathLst>
                <a:path w="57150">
                  <a:moveTo>
                    <a:pt x="0" y="0"/>
                  </a:moveTo>
                  <a:lnTo>
                    <a:pt x="56819" y="0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45">
              <a:extLst>
                <a:ext uri="{FF2B5EF4-FFF2-40B4-BE49-F238E27FC236}">
                  <a16:creationId xmlns:a16="http://schemas.microsoft.com/office/drawing/2014/main" id="{9FB7144A-D058-48BB-A43B-D0F82CE94101}"/>
                </a:ext>
              </a:extLst>
            </p:cNvPr>
            <p:cNvSpPr/>
            <p:nvPr/>
          </p:nvSpPr>
          <p:spPr>
            <a:xfrm>
              <a:off x="11060055" y="2849812"/>
              <a:ext cx="57150" cy="0"/>
            </a:xfrm>
            <a:custGeom>
              <a:avLst/>
              <a:gdLst/>
              <a:ahLst/>
              <a:cxnLst/>
              <a:rect l="l" t="t" r="r" b="b"/>
              <a:pathLst>
                <a:path w="57150">
                  <a:moveTo>
                    <a:pt x="0" y="0"/>
                  </a:moveTo>
                  <a:lnTo>
                    <a:pt x="56819" y="0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46">
              <a:extLst>
                <a:ext uri="{FF2B5EF4-FFF2-40B4-BE49-F238E27FC236}">
                  <a16:creationId xmlns:a16="http://schemas.microsoft.com/office/drawing/2014/main" id="{4EF0A657-C9CF-477B-A1DA-441675A89AC6}"/>
                </a:ext>
              </a:extLst>
            </p:cNvPr>
            <p:cNvSpPr/>
            <p:nvPr/>
          </p:nvSpPr>
          <p:spPr>
            <a:xfrm>
              <a:off x="11308839" y="2734785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0" y="40182"/>
                  </a:moveTo>
                  <a:lnTo>
                    <a:pt x="40182" y="0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47">
              <a:extLst>
                <a:ext uri="{FF2B5EF4-FFF2-40B4-BE49-F238E27FC236}">
                  <a16:creationId xmlns:a16="http://schemas.microsoft.com/office/drawing/2014/main" id="{5CE6C330-9178-4086-B6F5-3FA24A3CA4E8}"/>
                </a:ext>
              </a:extLst>
            </p:cNvPr>
            <p:cNvSpPr/>
            <p:nvPr/>
          </p:nvSpPr>
          <p:spPr>
            <a:xfrm>
              <a:off x="11107184" y="2933660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0" y="40182"/>
                  </a:moveTo>
                  <a:lnTo>
                    <a:pt x="40182" y="0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48">
              <a:extLst>
                <a:ext uri="{FF2B5EF4-FFF2-40B4-BE49-F238E27FC236}">
                  <a16:creationId xmlns:a16="http://schemas.microsoft.com/office/drawing/2014/main" id="{0C7AFF1A-A991-497B-A9D4-EC935524E36C}"/>
                </a:ext>
              </a:extLst>
            </p:cNvPr>
            <p:cNvSpPr/>
            <p:nvPr/>
          </p:nvSpPr>
          <p:spPr>
            <a:xfrm>
              <a:off x="11308839" y="2933663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0" y="0"/>
                  </a:moveTo>
                  <a:lnTo>
                    <a:pt x="40182" y="40182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49">
              <a:extLst>
                <a:ext uri="{FF2B5EF4-FFF2-40B4-BE49-F238E27FC236}">
                  <a16:creationId xmlns:a16="http://schemas.microsoft.com/office/drawing/2014/main" id="{91252E0A-C893-42C2-B74B-67314CC51A82}"/>
                </a:ext>
              </a:extLst>
            </p:cNvPr>
            <p:cNvSpPr/>
            <p:nvPr/>
          </p:nvSpPr>
          <p:spPr>
            <a:xfrm>
              <a:off x="11107184" y="2734787"/>
              <a:ext cx="40640" cy="40640"/>
            </a:xfrm>
            <a:custGeom>
              <a:avLst/>
              <a:gdLst/>
              <a:ahLst/>
              <a:cxnLst/>
              <a:rect l="l" t="t" r="r" b="b"/>
              <a:pathLst>
                <a:path w="40640" h="40639">
                  <a:moveTo>
                    <a:pt x="0" y="0"/>
                  </a:moveTo>
                  <a:lnTo>
                    <a:pt x="40182" y="40182"/>
                  </a:lnTo>
                </a:path>
              </a:pathLst>
            </a:custGeom>
            <a:ln w="14820">
              <a:solidFill>
                <a:srgbClr val="DE7E2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50">
              <a:extLst>
                <a:ext uri="{FF2B5EF4-FFF2-40B4-BE49-F238E27FC236}">
                  <a16:creationId xmlns:a16="http://schemas.microsoft.com/office/drawing/2014/main" id="{D38A43C8-225E-4A82-8FC1-6BF5F414C627}"/>
                </a:ext>
              </a:extLst>
            </p:cNvPr>
            <p:cNvSpPr/>
            <p:nvPr/>
          </p:nvSpPr>
          <p:spPr>
            <a:xfrm>
              <a:off x="12036926" y="2716347"/>
              <a:ext cx="424180" cy="237490"/>
            </a:xfrm>
            <a:custGeom>
              <a:avLst/>
              <a:gdLst/>
              <a:ahLst/>
              <a:cxnLst/>
              <a:rect l="l" t="t" r="r" b="b"/>
              <a:pathLst>
                <a:path w="424179" h="237489">
                  <a:moveTo>
                    <a:pt x="207797" y="0"/>
                  </a:moveTo>
                  <a:lnTo>
                    <a:pt x="185234" y="3044"/>
                  </a:lnTo>
                  <a:lnTo>
                    <a:pt x="164980" y="11633"/>
                  </a:lnTo>
                  <a:lnTo>
                    <a:pt x="147834" y="24945"/>
                  </a:lnTo>
                  <a:lnTo>
                    <a:pt x="134594" y="42163"/>
                  </a:lnTo>
                  <a:lnTo>
                    <a:pt x="123527" y="35317"/>
                  </a:lnTo>
                  <a:lnTo>
                    <a:pt x="111428" y="30199"/>
                  </a:lnTo>
                  <a:lnTo>
                    <a:pt x="98459" y="26992"/>
                  </a:lnTo>
                  <a:lnTo>
                    <a:pt x="84785" y="25882"/>
                  </a:lnTo>
                  <a:lnTo>
                    <a:pt x="51783" y="32545"/>
                  </a:lnTo>
                  <a:lnTo>
                    <a:pt x="24833" y="50717"/>
                  </a:lnTo>
                  <a:lnTo>
                    <a:pt x="6662" y="77671"/>
                  </a:lnTo>
                  <a:lnTo>
                    <a:pt x="0" y="110680"/>
                  </a:lnTo>
                  <a:lnTo>
                    <a:pt x="6662" y="143689"/>
                  </a:lnTo>
                  <a:lnTo>
                    <a:pt x="24833" y="170643"/>
                  </a:lnTo>
                  <a:lnTo>
                    <a:pt x="51783" y="188815"/>
                  </a:lnTo>
                  <a:lnTo>
                    <a:pt x="84785" y="195478"/>
                  </a:lnTo>
                  <a:lnTo>
                    <a:pt x="88607" y="195478"/>
                  </a:lnTo>
                  <a:lnTo>
                    <a:pt x="95999" y="194640"/>
                  </a:lnTo>
                  <a:lnTo>
                    <a:pt x="109230" y="212090"/>
                  </a:lnTo>
                  <a:lnTo>
                    <a:pt x="126452" y="225593"/>
                  </a:lnTo>
                  <a:lnTo>
                    <a:pt x="146843" y="234309"/>
                  </a:lnTo>
                  <a:lnTo>
                    <a:pt x="169583" y="237401"/>
                  </a:lnTo>
                  <a:lnTo>
                    <a:pt x="187248" y="235548"/>
                  </a:lnTo>
                  <a:lnTo>
                    <a:pt x="203631" y="230250"/>
                  </a:lnTo>
                  <a:lnTo>
                    <a:pt x="218367" y="221895"/>
                  </a:lnTo>
                  <a:lnTo>
                    <a:pt x="231089" y="210870"/>
                  </a:lnTo>
                  <a:lnTo>
                    <a:pt x="243810" y="221895"/>
                  </a:lnTo>
                  <a:lnTo>
                    <a:pt x="258546" y="230250"/>
                  </a:lnTo>
                  <a:lnTo>
                    <a:pt x="274930" y="235548"/>
                  </a:lnTo>
                  <a:lnTo>
                    <a:pt x="292595" y="237401"/>
                  </a:lnTo>
                  <a:lnTo>
                    <a:pt x="316596" y="233945"/>
                  </a:lnTo>
                  <a:lnTo>
                    <a:pt x="337907" y="224240"/>
                  </a:lnTo>
                  <a:lnTo>
                    <a:pt x="355558" y="209283"/>
                  </a:lnTo>
                  <a:lnTo>
                    <a:pt x="368579" y="190068"/>
                  </a:lnTo>
                  <a:lnTo>
                    <a:pt x="390805" y="177715"/>
                  </a:lnTo>
                  <a:lnTo>
                    <a:pt x="408276" y="159523"/>
                  </a:lnTo>
                  <a:lnTo>
                    <a:pt x="419703" y="136756"/>
                  </a:lnTo>
                  <a:lnTo>
                    <a:pt x="423799" y="110680"/>
                  </a:lnTo>
                  <a:lnTo>
                    <a:pt x="417135" y="77671"/>
                  </a:lnTo>
                  <a:lnTo>
                    <a:pt x="398964" y="50717"/>
                  </a:lnTo>
                  <a:lnTo>
                    <a:pt x="372010" y="32545"/>
                  </a:lnTo>
                  <a:lnTo>
                    <a:pt x="339001" y="25882"/>
                  </a:lnTo>
                  <a:lnTo>
                    <a:pt x="323449" y="27316"/>
                  </a:lnTo>
                  <a:lnTo>
                    <a:pt x="308848" y="31442"/>
                  </a:lnTo>
                  <a:lnTo>
                    <a:pt x="295442" y="37991"/>
                  </a:lnTo>
                  <a:lnTo>
                    <a:pt x="283476" y="46697"/>
                  </a:lnTo>
                  <a:lnTo>
                    <a:pt x="270419" y="27721"/>
                  </a:lnTo>
                  <a:lnTo>
                    <a:pt x="252818" y="12966"/>
                  </a:lnTo>
                  <a:lnTo>
                    <a:pt x="231627" y="3403"/>
                  </a:lnTo>
                  <a:lnTo>
                    <a:pt x="207797" y="0"/>
                  </a:lnTo>
                  <a:close/>
                </a:path>
              </a:pathLst>
            </a:custGeom>
            <a:solidFill>
              <a:srgbClr val="185B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5" name="object 151">
              <a:extLst>
                <a:ext uri="{FF2B5EF4-FFF2-40B4-BE49-F238E27FC236}">
                  <a16:creationId xmlns:a16="http://schemas.microsoft.com/office/drawing/2014/main" id="{DFF3DDBE-220A-4EBA-AFC9-19E0D68D82CC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357012" y="3303676"/>
              <a:ext cx="819772" cy="375323"/>
            </a:xfrm>
            <a:prstGeom prst="rect">
              <a:avLst/>
            </a:prstGeom>
          </p:spPr>
        </p:pic>
        <p:sp>
          <p:nvSpPr>
            <p:cNvPr id="166" name="object 152">
              <a:extLst>
                <a:ext uri="{FF2B5EF4-FFF2-40B4-BE49-F238E27FC236}">
                  <a16:creationId xmlns:a16="http://schemas.microsoft.com/office/drawing/2014/main" id="{E6D7D3A6-EDBD-400C-A2B3-CB08346FB5F1}"/>
                </a:ext>
              </a:extLst>
            </p:cNvPr>
            <p:cNvSpPr/>
            <p:nvPr/>
          </p:nvSpPr>
          <p:spPr>
            <a:xfrm>
              <a:off x="11780474" y="2563557"/>
              <a:ext cx="0" cy="1406525"/>
            </a:xfrm>
            <a:custGeom>
              <a:avLst/>
              <a:gdLst/>
              <a:ahLst/>
              <a:cxnLst/>
              <a:rect l="l" t="t" r="r" b="b"/>
              <a:pathLst>
                <a:path h="1406525">
                  <a:moveTo>
                    <a:pt x="0" y="0"/>
                  </a:moveTo>
                  <a:lnTo>
                    <a:pt x="0" y="1406080"/>
                  </a:lnTo>
                </a:path>
              </a:pathLst>
            </a:custGeom>
            <a:ln w="7404">
              <a:solidFill>
                <a:srgbClr val="231F2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53">
              <a:extLst>
                <a:ext uri="{FF2B5EF4-FFF2-40B4-BE49-F238E27FC236}">
                  <a16:creationId xmlns:a16="http://schemas.microsoft.com/office/drawing/2014/main" id="{18874855-FC75-4A9D-B083-9DA085F467AD}"/>
                </a:ext>
              </a:extLst>
            </p:cNvPr>
            <p:cNvSpPr/>
            <p:nvPr/>
          </p:nvSpPr>
          <p:spPr>
            <a:xfrm>
              <a:off x="12176778" y="3340442"/>
              <a:ext cx="0" cy="339090"/>
            </a:xfrm>
            <a:custGeom>
              <a:avLst/>
              <a:gdLst/>
              <a:ahLst/>
              <a:cxnLst/>
              <a:rect l="l" t="t" r="r" b="b"/>
              <a:pathLst>
                <a:path h="339089">
                  <a:moveTo>
                    <a:pt x="0" y="338556"/>
                  </a:move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54">
              <a:extLst>
                <a:ext uri="{FF2B5EF4-FFF2-40B4-BE49-F238E27FC236}">
                  <a16:creationId xmlns:a16="http://schemas.microsoft.com/office/drawing/2014/main" id="{9F89F110-1FAF-4856-A25B-B98ACEA2D771}"/>
                </a:ext>
              </a:extLst>
            </p:cNvPr>
            <p:cNvSpPr/>
            <p:nvPr/>
          </p:nvSpPr>
          <p:spPr>
            <a:xfrm>
              <a:off x="12602700" y="3424605"/>
              <a:ext cx="3175" cy="254635"/>
            </a:xfrm>
            <a:custGeom>
              <a:avLst/>
              <a:gdLst/>
              <a:ahLst/>
              <a:cxnLst/>
              <a:rect l="l" t="t" r="r" b="b"/>
              <a:pathLst>
                <a:path w="3175" h="254635">
                  <a:moveTo>
                    <a:pt x="0" y="254393"/>
                  </a:moveTo>
                  <a:lnTo>
                    <a:pt x="533" y="203514"/>
                  </a:lnTo>
                  <a:lnTo>
                    <a:pt x="1066" y="152636"/>
                  </a:lnTo>
                  <a:lnTo>
                    <a:pt x="1600" y="101757"/>
                  </a:lnTo>
                  <a:lnTo>
                    <a:pt x="2133" y="50878"/>
                  </a:lnTo>
                  <a:lnTo>
                    <a:pt x="2667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55">
              <a:extLst>
                <a:ext uri="{FF2B5EF4-FFF2-40B4-BE49-F238E27FC236}">
                  <a16:creationId xmlns:a16="http://schemas.microsoft.com/office/drawing/2014/main" id="{53E46ED7-9E6F-4BDD-B1CB-33B38B5F8E6F}"/>
                </a:ext>
              </a:extLst>
            </p:cNvPr>
            <p:cNvSpPr/>
            <p:nvPr/>
          </p:nvSpPr>
          <p:spPr>
            <a:xfrm>
              <a:off x="12389535" y="3431730"/>
              <a:ext cx="635" cy="247650"/>
            </a:xfrm>
            <a:custGeom>
              <a:avLst/>
              <a:gdLst/>
              <a:ahLst/>
              <a:cxnLst/>
              <a:rect l="l" t="t" r="r" b="b"/>
              <a:pathLst>
                <a:path w="634" h="247650">
                  <a:moveTo>
                    <a:pt x="203" y="247268"/>
                  </a:move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56">
              <a:extLst>
                <a:ext uri="{FF2B5EF4-FFF2-40B4-BE49-F238E27FC236}">
                  <a16:creationId xmlns:a16="http://schemas.microsoft.com/office/drawing/2014/main" id="{FD5ED526-0EF5-40FA-914E-B5CF0EDC62EF}"/>
                </a:ext>
              </a:extLst>
            </p:cNvPr>
            <p:cNvSpPr/>
            <p:nvPr/>
          </p:nvSpPr>
          <p:spPr>
            <a:xfrm>
              <a:off x="12575402" y="3340451"/>
              <a:ext cx="635" cy="67945"/>
            </a:xfrm>
            <a:custGeom>
              <a:avLst/>
              <a:gdLst/>
              <a:ahLst/>
              <a:cxnLst/>
              <a:rect l="l" t="t" r="r" b="b"/>
              <a:pathLst>
                <a:path w="634" h="67945">
                  <a:moveTo>
                    <a:pt x="292" y="67589"/>
                  </a:moveTo>
                  <a:lnTo>
                    <a:pt x="216" y="50692"/>
                  </a:lnTo>
                  <a:lnTo>
                    <a:pt x="141" y="33794"/>
                  </a:lnTo>
                  <a:lnTo>
                    <a:pt x="68" y="16897"/>
                  </a:ln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57">
              <a:extLst>
                <a:ext uri="{FF2B5EF4-FFF2-40B4-BE49-F238E27FC236}">
                  <a16:creationId xmlns:a16="http://schemas.microsoft.com/office/drawing/2014/main" id="{DC10F131-8D37-4B7A-ACF6-45923BED9B97}"/>
                </a:ext>
              </a:extLst>
            </p:cNvPr>
            <p:cNvSpPr/>
            <p:nvPr/>
          </p:nvSpPr>
          <p:spPr>
            <a:xfrm>
              <a:off x="12130365" y="3203936"/>
              <a:ext cx="499745" cy="168275"/>
            </a:xfrm>
            <a:custGeom>
              <a:avLst/>
              <a:gdLst/>
              <a:ahLst/>
              <a:cxnLst/>
              <a:rect l="l" t="t" r="r" b="b"/>
              <a:pathLst>
                <a:path w="499745" h="168275">
                  <a:moveTo>
                    <a:pt x="0" y="167906"/>
                  </a:moveTo>
                  <a:lnTo>
                    <a:pt x="245732" y="0"/>
                  </a:lnTo>
                  <a:lnTo>
                    <a:pt x="499643" y="167906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58">
              <a:extLst>
                <a:ext uri="{FF2B5EF4-FFF2-40B4-BE49-F238E27FC236}">
                  <a16:creationId xmlns:a16="http://schemas.microsoft.com/office/drawing/2014/main" id="{3C1A54DE-712C-48E3-9786-B114722941C1}"/>
                </a:ext>
              </a:extLst>
            </p:cNvPr>
            <p:cNvSpPr/>
            <p:nvPr/>
          </p:nvSpPr>
          <p:spPr>
            <a:xfrm>
              <a:off x="12350150" y="3371843"/>
              <a:ext cx="296545" cy="78105"/>
            </a:xfrm>
            <a:custGeom>
              <a:avLst/>
              <a:gdLst/>
              <a:ahLst/>
              <a:cxnLst/>
              <a:rect l="l" t="t" r="r" b="b"/>
              <a:pathLst>
                <a:path w="296545" h="78104">
                  <a:moveTo>
                    <a:pt x="0" y="77812"/>
                  </a:moveTo>
                  <a:lnTo>
                    <a:pt x="37202" y="58360"/>
                  </a:lnTo>
                  <a:lnTo>
                    <a:pt x="74401" y="38906"/>
                  </a:lnTo>
                  <a:lnTo>
                    <a:pt x="111597" y="19452"/>
                  </a:lnTo>
                  <a:lnTo>
                    <a:pt x="148793" y="0"/>
                  </a:lnTo>
                  <a:lnTo>
                    <a:pt x="296227" y="7371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59">
              <a:extLst>
                <a:ext uri="{FF2B5EF4-FFF2-40B4-BE49-F238E27FC236}">
                  <a16:creationId xmlns:a16="http://schemas.microsoft.com/office/drawing/2014/main" id="{1C9F7DA5-C1B5-40F1-AEFC-2572DBBAABCB}"/>
                </a:ext>
              </a:extLst>
            </p:cNvPr>
            <p:cNvSpPr/>
            <p:nvPr/>
          </p:nvSpPr>
          <p:spPr>
            <a:xfrm>
              <a:off x="12460725" y="3588905"/>
              <a:ext cx="79375" cy="90170"/>
            </a:xfrm>
            <a:custGeom>
              <a:avLst/>
              <a:gdLst/>
              <a:ahLst/>
              <a:cxnLst/>
              <a:rect l="l" t="t" r="r" b="b"/>
              <a:pathLst>
                <a:path w="79375" h="90170">
                  <a:moveTo>
                    <a:pt x="0" y="90093"/>
                  </a:moveTo>
                  <a:lnTo>
                    <a:pt x="0" y="0"/>
                  </a:lnTo>
                  <a:lnTo>
                    <a:pt x="79184" y="0"/>
                  </a:lnTo>
                  <a:lnTo>
                    <a:pt x="79184" y="90093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160">
              <a:extLst>
                <a:ext uri="{FF2B5EF4-FFF2-40B4-BE49-F238E27FC236}">
                  <a16:creationId xmlns:a16="http://schemas.microsoft.com/office/drawing/2014/main" id="{E95B9B26-9593-4CDE-B4F8-D107D300C634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233582" y="3517327"/>
              <a:ext cx="73469" cy="100825"/>
            </a:xfrm>
            <a:prstGeom prst="rect">
              <a:avLst/>
            </a:prstGeom>
          </p:spPr>
        </p:pic>
        <p:pic>
          <p:nvPicPr>
            <p:cNvPr id="175" name="object 161">
              <a:extLst>
                <a:ext uri="{FF2B5EF4-FFF2-40B4-BE49-F238E27FC236}">
                  <a16:creationId xmlns:a16="http://schemas.microsoft.com/office/drawing/2014/main" id="{F1654AFC-A0A5-408E-9EE8-7F8CF7208732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233582" y="3343958"/>
              <a:ext cx="73469" cy="102870"/>
            </a:xfrm>
            <a:prstGeom prst="rect">
              <a:avLst/>
            </a:prstGeom>
          </p:spPr>
        </p:pic>
        <p:sp>
          <p:nvSpPr>
            <p:cNvPr id="176" name="object 162">
              <a:extLst>
                <a:ext uri="{FF2B5EF4-FFF2-40B4-BE49-F238E27FC236}">
                  <a16:creationId xmlns:a16="http://schemas.microsoft.com/office/drawing/2014/main" id="{88C2C57F-8865-40CC-B776-CA496C26DAE5}"/>
                </a:ext>
              </a:extLst>
            </p:cNvPr>
            <p:cNvSpPr/>
            <p:nvPr/>
          </p:nvSpPr>
          <p:spPr>
            <a:xfrm>
              <a:off x="12460725" y="3522008"/>
              <a:ext cx="79375" cy="67310"/>
            </a:xfrm>
            <a:custGeom>
              <a:avLst/>
              <a:gdLst/>
              <a:ahLst/>
              <a:cxnLst/>
              <a:rect l="l" t="t" r="r" b="b"/>
              <a:pathLst>
                <a:path w="79375" h="67310">
                  <a:moveTo>
                    <a:pt x="0" y="66890"/>
                  </a:moveTo>
                  <a:lnTo>
                    <a:pt x="0" y="20472"/>
                  </a:lnTo>
                  <a:lnTo>
                    <a:pt x="3404" y="16464"/>
                  </a:lnTo>
                  <a:lnTo>
                    <a:pt x="11823" y="9155"/>
                  </a:lnTo>
                  <a:lnTo>
                    <a:pt x="24910" y="2386"/>
                  </a:lnTo>
                  <a:lnTo>
                    <a:pt x="42316" y="0"/>
                  </a:lnTo>
                  <a:lnTo>
                    <a:pt x="57403" y="3418"/>
                  </a:lnTo>
                  <a:lnTo>
                    <a:pt x="68637" y="9869"/>
                  </a:lnTo>
                  <a:lnTo>
                    <a:pt x="75927" y="16503"/>
                  </a:lnTo>
                  <a:lnTo>
                    <a:pt x="79184" y="20472"/>
                  </a:lnTo>
                  <a:lnTo>
                    <a:pt x="79184" y="6689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63">
              <a:extLst>
                <a:ext uri="{FF2B5EF4-FFF2-40B4-BE49-F238E27FC236}">
                  <a16:creationId xmlns:a16="http://schemas.microsoft.com/office/drawing/2014/main" id="{7D1E6BCF-E84B-4875-AAF2-DFA5C18331A5}"/>
                </a:ext>
              </a:extLst>
            </p:cNvPr>
            <p:cNvSpPr/>
            <p:nvPr/>
          </p:nvSpPr>
          <p:spPr>
            <a:xfrm>
              <a:off x="12176778" y="3678999"/>
              <a:ext cx="426084" cy="0"/>
            </a:xfrm>
            <a:custGeom>
              <a:avLst/>
              <a:gdLst/>
              <a:ahLst/>
              <a:cxnLst/>
              <a:rect l="l" t="t" r="r" b="b"/>
              <a:pathLst>
                <a:path w="426084">
                  <a:moveTo>
                    <a:pt x="0" y="0"/>
                  </a:moveTo>
                  <a:lnTo>
                    <a:pt x="425919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64">
              <a:extLst>
                <a:ext uri="{FF2B5EF4-FFF2-40B4-BE49-F238E27FC236}">
                  <a16:creationId xmlns:a16="http://schemas.microsoft.com/office/drawing/2014/main" id="{BABECAE6-32BB-470C-8905-9D8F0AC719BA}"/>
                </a:ext>
              </a:extLst>
            </p:cNvPr>
            <p:cNvSpPr/>
            <p:nvPr/>
          </p:nvSpPr>
          <p:spPr>
            <a:xfrm>
              <a:off x="11469103" y="3288188"/>
              <a:ext cx="240029" cy="279400"/>
            </a:xfrm>
            <a:custGeom>
              <a:avLst/>
              <a:gdLst/>
              <a:ahLst/>
              <a:cxnLst/>
              <a:rect l="l" t="t" r="r" b="b"/>
              <a:pathLst>
                <a:path w="240029" h="279400">
                  <a:moveTo>
                    <a:pt x="119990" y="0"/>
                  </a:moveTo>
                  <a:lnTo>
                    <a:pt x="56166" y="37017"/>
                  </a:lnTo>
                  <a:lnTo>
                    <a:pt x="25946" y="83113"/>
                  </a:lnTo>
                  <a:lnTo>
                    <a:pt x="3582" y="143395"/>
                  </a:lnTo>
                  <a:lnTo>
                    <a:pt x="0" y="192654"/>
                  </a:lnTo>
                  <a:lnTo>
                    <a:pt x="12433" y="232119"/>
                  </a:lnTo>
                  <a:lnTo>
                    <a:pt x="38298" y="260537"/>
                  </a:lnTo>
                  <a:lnTo>
                    <a:pt x="75011" y="276652"/>
                  </a:lnTo>
                  <a:lnTo>
                    <a:pt x="119990" y="279209"/>
                  </a:lnTo>
                  <a:lnTo>
                    <a:pt x="164957" y="270574"/>
                  </a:lnTo>
                  <a:lnTo>
                    <a:pt x="201531" y="251374"/>
                  </a:lnTo>
                  <a:lnTo>
                    <a:pt x="227197" y="222688"/>
                  </a:lnTo>
                  <a:lnTo>
                    <a:pt x="239441" y="185591"/>
                  </a:lnTo>
                  <a:lnTo>
                    <a:pt x="235750" y="141160"/>
                  </a:lnTo>
                  <a:lnTo>
                    <a:pt x="213543" y="86180"/>
                  </a:lnTo>
                  <a:lnTo>
                    <a:pt x="183571" y="41990"/>
                  </a:lnTo>
                  <a:lnTo>
                    <a:pt x="150749" y="12096"/>
                  </a:lnTo>
                  <a:lnTo>
                    <a:pt x="119990" y="0"/>
                  </a:lnTo>
                  <a:close/>
                </a:path>
              </a:pathLst>
            </a:custGeom>
            <a:solidFill>
              <a:srgbClr val="98B5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65">
              <a:extLst>
                <a:ext uri="{FF2B5EF4-FFF2-40B4-BE49-F238E27FC236}">
                  <a16:creationId xmlns:a16="http://schemas.microsoft.com/office/drawing/2014/main" id="{9F053B38-0ACF-4C77-B375-F9DEE9A50692}"/>
                </a:ext>
              </a:extLst>
            </p:cNvPr>
            <p:cNvSpPr/>
            <p:nvPr/>
          </p:nvSpPr>
          <p:spPr>
            <a:xfrm>
              <a:off x="11580903" y="3487773"/>
              <a:ext cx="16510" cy="190500"/>
            </a:xfrm>
            <a:custGeom>
              <a:avLst/>
              <a:gdLst/>
              <a:ahLst/>
              <a:cxnLst/>
              <a:rect l="l" t="t" r="r" b="b"/>
              <a:pathLst>
                <a:path w="16509" h="190500">
                  <a:moveTo>
                    <a:pt x="13246" y="0"/>
                  </a:moveTo>
                  <a:lnTo>
                    <a:pt x="3136" y="101"/>
                  </a:lnTo>
                  <a:lnTo>
                    <a:pt x="0" y="182105"/>
                  </a:lnTo>
                  <a:lnTo>
                    <a:pt x="76" y="186626"/>
                  </a:lnTo>
                  <a:lnTo>
                    <a:pt x="3809" y="190245"/>
                  </a:lnTo>
                  <a:lnTo>
                    <a:pt x="12865" y="190080"/>
                  </a:lnTo>
                  <a:lnTo>
                    <a:pt x="16471" y="186347"/>
                  </a:lnTo>
                  <a:lnTo>
                    <a:pt x="13373" y="6692"/>
                  </a:lnTo>
                  <a:lnTo>
                    <a:pt x="13246" y="0"/>
                  </a:lnTo>
                  <a:close/>
                </a:path>
              </a:pathLst>
            </a:custGeom>
            <a:solidFill>
              <a:srgbClr val="7D93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66">
              <a:extLst>
                <a:ext uri="{FF2B5EF4-FFF2-40B4-BE49-F238E27FC236}">
                  <a16:creationId xmlns:a16="http://schemas.microsoft.com/office/drawing/2014/main" id="{E3E0EAC6-F17E-4B0F-B95B-7BCE176B91BB}"/>
                </a:ext>
              </a:extLst>
            </p:cNvPr>
            <p:cNvSpPr/>
            <p:nvPr/>
          </p:nvSpPr>
          <p:spPr>
            <a:xfrm>
              <a:off x="11560585" y="3505987"/>
              <a:ext cx="28575" cy="42545"/>
            </a:xfrm>
            <a:custGeom>
              <a:avLst/>
              <a:gdLst/>
              <a:ahLst/>
              <a:cxnLst/>
              <a:rect l="l" t="t" r="r" b="b"/>
              <a:pathLst>
                <a:path w="28575" h="42545">
                  <a:moveTo>
                    <a:pt x="0" y="0"/>
                  </a:moveTo>
                  <a:lnTo>
                    <a:pt x="14597" y="23929"/>
                  </a:lnTo>
                  <a:lnTo>
                    <a:pt x="22432" y="36272"/>
                  </a:lnTo>
                  <a:lnTo>
                    <a:pt x="26180" y="40960"/>
                  </a:lnTo>
                  <a:lnTo>
                    <a:pt x="28511" y="41922"/>
                  </a:lnTo>
                </a:path>
              </a:pathLst>
            </a:custGeom>
            <a:ln w="10934">
              <a:solidFill>
                <a:srgbClr val="7D93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1" name="object 167">
              <a:extLst>
                <a:ext uri="{FF2B5EF4-FFF2-40B4-BE49-F238E27FC236}">
                  <a16:creationId xmlns:a16="http://schemas.microsoft.com/office/drawing/2014/main" id="{6515D552-F359-40BB-9D4C-6330DD12EF43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429636" y="3504112"/>
              <a:ext cx="249504" cy="189484"/>
            </a:xfrm>
            <a:prstGeom prst="rect">
              <a:avLst/>
            </a:prstGeom>
          </p:spPr>
        </p:pic>
        <p:pic>
          <p:nvPicPr>
            <p:cNvPr id="182" name="object 168">
              <a:extLst>
                <a:ext uri="{FF2B5EF4-FFF2-40B4-BE49-F238E27FC236}">
                  <a16:creationId xmlns:a16="http://schemas.microsoft.com/office/drawing/2014/main" id="{0D04689C-DA76-41DC-9C59-EF99022AE8D7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651083" y="3551802"/>
              <a:ext cx="117389" cy="122577"/>
            </a:xfrm>
            <a:prstGeom prst="rect">
              <a:avLst/>
            </a:prstGeom>
          </p:spPr>
        </p:pic>
        <p:pic>
          <p:nvPicPr>
            <p:cNvPr id="183" name="object 169">
              <a:extLst>
                <a:ext uri="{FF2B5EF4-FFF2-40B4-BE49-F238E27FC236}">
                  <a16:creationId xmlns:a16="http://schemas.microsoft.com/office/drawing/2014/main" id="{37FDE049-3C68-4BC0-AC9B-A87DE7D93C48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972693" y="3398367"/>
              <a:ext cx="166817" cy="277849"/>
            </a:xfrm>
            <a:prstGeom prst="rect">
              <a:avLst/>
            </a:prstGeom>
          </p:spPr>
        </p:pic>
        <p:sp>
          <p:nvSpPr>
            <p:cNvPr id="184" name="object 170">
              <a:extLst>
                <a:ext uri="{FF2B5EF4-FFF2-40B4-BE49-F238E27FC236}">
                  <a16:creationId xmlns:a16="http://schemas.microsoft.com/office/drawing/2014/main" id="{FCF3A6E4-F8EB-4251-B7F8-47876A3C891F}"/>
                </a:ext>
              </a:extLst>
            </p:cNvPr>
            <p:cNvSpPr/>
            <p:nvPr/>
          </p:nvSpPr>
          <p:spPr>
            <a:xfrm>
              <a:off x="11847511" y="3247868"/>
              <a:ext cx="260350" cy="304165"/>
            </a:xfrm>
            <a:custGeom>
              <a:avLst/>
              <a:gdLst/>
              <a:ahLst/>
              <a:cxnLst/>
              <a:rect l="l" t="t" r="r" b="b"/>
              <a:pathLst>
                <a:path w="260350" h="304164">
                  <a:moveTo>
                    <a:pt x="130477" y="0"/>
                  </a:moveTo>
                  <a:lnTo>
                    <a:pt x="75378" y="25293"/>
                  </a:lnTo>
                  <a:lnTo>
                    <a:pt x="47255" y="58231"/>
                  </a:lnTo>
                  <a:lnTo>
                    <a:pt x="22493" y="102358"/>
                  </a:lnTo>
                  <a:lnTo>
                    <a:pt x="3897" y="155917"/>
                  </a:lnTo>
                  <a:lnTo>
                    <a:pt x="0" y="209473"/>
                  </a:lnTo>
                  <a:lnTo>
                    <a:pt x="13517" y="252385"/>
                  </a:lnTo>
                  <a:lnTo>
                    <a:pt x="41642" y="283286"/>
                  </a:lnTo>
                  <a:lnTo>
                    <a:pt x="81565" y="300811"/>
                  </a:lnTo>
                  <a:lnTo>
                    <a:pt x="130477" y="303593"/>
                  </a:lnTo>
                  <a:lnTo>
                    <a:pt x="179361" y="294205"/>
                  </a:lnTo>
                  <a:lnTo>
                    <a:pt x="219123" y="273330"/>
                  </a:lnTo>
                  <a:lnTo>
                    <a:pt x="247028" y="242139"/>
                  </a:lnTo>
                  <a:lnTo>
                    <a:pt x="260339" y="201802"/>
                  </a:lnTo>
                  <a:lnTo>
                    <a:pt x="256322" y="153492"/>
                  </a:lnTo>
                  <a:lnTo>
                    <a:pt x="232176" y="93709"/>
                  </a:lnTo>
                  <a:lnTo>
                    <a:pt x="199591" y="45661"/>
                  </a:lnTo>
                  <a:lnTo>
                    <a:pt x="163910" y="13155"/>
                  </a:lnTo>
                  <a:lnTo>
                    <a:pt x="130477" y="0"/>
                  </a:lnTo>
                  <a:close/>
                </a:path>
              </a:pathLst>
            </a:custGeom>
            <a:solidFill>
              <a:srgbClr val="A3BF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71">
              <a:extLst>
                <a:ext uri="{FF2B5EF4-FFF2-40B4-BE49-F238E27FC236}">
                  <a16:creationId xmlns:a16="http://schemas.microsoft.com/office/drawing/2014/main" id="{5719398F-1B4D-47B5-BC25-4BE1683D850F}"/>
                </a:ext>
              </a:extLst>
            </p:cNvPr>
            <p:cNvSpPr/>
            <p:nvPr/>
          </p:nvSpPr>
          <p:spPr>
            <a:xfrm>
              <a:off x="11971134" y="3465817"/>
              <a:ext cx="13970" cy="204470"/>
            </a:xfrm>
            <a:custGeom>
              <a:avLst/>
              <a:gdLst/>
              <a:ahLst/>
              <a:cxnLst/>
              <a:rect l="l" t="t" r="r" b="b"/>
              <a:pathLst>
                <a:path w="13970" h="204470">
                  <a:moveTo>
                    <a:pt x="13703" y="196850"/>
                  </a:moveTo>
                  <a:lnTo>
                    <a:pt x="13525" y="196850"/>
                  </a:lnTo>
                  <a:lnTo>
                    <a:pt x="13525" y="6350"/>
                  </a:lnTo>
                  <a:lnTo>
                    <a:pt x="11963" y="6350"/>
                  </a:lnTo>
                  <a:lnTo>
                    <a:pt x="11963" y="0"/>
                  </a:lnTo>
                  <a:lnTo>
                    <a:pt x="1714" y="0"/>
                  </a:lnTo>
                  <a:lnTo>
                    <a:pt x="1714" y="6350"/>
                  </a:lnTo>
                  <a:lnTo>
                    <a:pt x="152" y="6350"/>
                  </a:lnTo>
                  <a:lnTo>
                    <a:pt x="152" y="196850"/>
                  </a:lnTo>
                  <a:lnTo>
                    <a:pt x="0" y="196850"/>
                  </a:lnTo>
                  <a:lnTo>
                    <a:pt x="0" y="203200"/>
                  </a:lnTo>
                  <a:lnTo>
                    <a:pt x="3632" y="203200"/>
                  </a:lnTo>
                  <a:lnTo>
                    <a:pt x="3632" y="204470"/>
                  </a:lnTo>
                  <a:lnTo>
                    <a:pt x="9969" y="204470"/>
                  </a:lnTo>
                  <a:lnTo>
                    <a:pt x="9969" y="203200"/>
                  </a:lnTo>
                  <a:lnTo>
                    <a:pt x="13703" y="203200"/>
                  </a:lnTo>
                  <a:lnTo>
                    <a:pt x="13703" y="196850"/>
                  </a:lnTo>
                  <a:close/>
                </a:path>
              </a:pathLst>
            </a:custGeom>
            <a:solidFill>
              <a:srgbClr val="8CA2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72">
              <a:extLst>
                <a:ext uri="{FF2B5EF4-FFF2-40B4-BE49-F238E27FC236}">
                  <a16:creationId xmlns:a16="http://schemas.microsoft.com/office/drawing/2014/main" id="{F9DA52DA-B2E9-429A-BC54-4DD18E5942E8}"/>
                </a:ext>
              </a:extLst>
            </p:cNvPr>
            <p:cNvSpPr/>
            <p:nvPr/>
          </p:nvSpPr>
          <p:spPr>
            <a:xfrm>
              <a:off x="11946981" y="3484683"/>
              <a:ext cx="31115" cy="45720"/>
            </a:xfrm>
            <a:custGeom>
              <a:avLst/>
              <a:gdLst/>
              <a:ahLst/>
              <a:cxnLst/>
              <a:rect l="l" t="t" r="r" b="b"/>
              <a:pathLst>
                <a:path w="31115" h="45720">
                  <a:moveTo>
                    <a:pt x="0" y="0"/>
                  </a:moveTo>
                  <a:lnTo>
                    <a:pt x="15872" y="26015"/>
                  </a:lnTo>
                  <a:lnTo>
                    <a:pt x="24391" y="39436"/>
                  </a:lnTo>
                  <a:lnTo>
                    <a:pt x="28466" y="44537"/>
                  </a:lnTo>
                  <a:lnTo>
                    <a:pt x="31000" y="45593"/>
                  </a:lnTo>
                </a:path>
              </a:pathLst>
            </a:custGeom>
            <a:ln w="10934">
              <a:solidFill>
                <a:srgbClr val="8CA2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73">
              <a:extLst>
                <a:ext uri="{FF2B5EF4-FFF2-40B4-BE49-F238E27FC236}">
                  <a16:creationId xmlns:a16="http://schemas.microsoft.com/office/drawing/2014/main" id="{AAF18F7D-E364-49B2-AE77-A4BAD46E471D}"/>
                </a:ext>
              </a:extLst>
            </p:cNvPr>
            <p:cNvSpPr/>
            <p:nvPr/>
          </p:nvSpPr>
          <p:spPr>
            <a:xfrm>
              <a:off x="10958401" y="3340442"/>
              <a:ext cx="0" cy="339090"/>
            </a:xfrm>
            <a:custGeom>
              <a:avLst/>
              <a:gdLst/>
              <a:ahLst/>
              <a:cxnLst/>
              <a:rect l="l" t="t" r="r" b="b"/>
              <a:pathLst>
                <a:path h="339089">
                  <a:moveTo>
                    <a:pt x="0" y="338556"/>
                  </a:move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74">
              <a:extLst>
                <a:ext uri="{FF2B5EF4-FFF2-40B4-BE49-F238E27FC236}">
                  <a16:creationId xmlns:a16="http://schemas.microsoft.com/office/drawing/2014/main" id="{DD60AF61-8D0D-418C-B9DE-25AA844741D1}"/>
                </a:ext>
              </a:extLst>
            </p:cNvPr>
            <p:cNvSpPr/>
            <p:nvPr/>
          </p:nvSpPr>
          <p:spPr>
            <a:xfrm>
              <a:off x="11384324" y="3424605"/>
              <a:ext cx="3175" cy="254635"/>
            </a:xfrm>
            <a:custGeom>
              <a:avLst/>
              <a:gdLst/>
              <a:ahLst/>
              <a:cxnLst/>
              <a:rect l="l" t="t" r="r" b="b"/>
              <a:pathLst>
                <a:path w="3175" h="254635">
                  <a:moveTo>
                    <a:pt x="0" y="254393"/>
                  </a:moveTo>
                  <a:lnTo>
                    <a:pt x="533" y="203514"/>
                  </a:lnTo>
                  <a:lnTo>
                    <a:pt x="1066" y="152636"/>
                  </a:lnTo>
                  <a:lnTo>
                    <a:pt x="1600" y="101757"/>
                  </a:lnTo>
                  <a:lnTo>
                    <a:pt x="2133" y="50878"/>
                  </a:lnTo>
                  <a:lnTo>
                    <a:pt x="2667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75">
              <a:extLst>
                <a:ext uri="{FF2B5EF4-FFF2-40B4-BE49-F238E27FC236}">
                  <a16:creationId xmlns:a16="http://schemas.microsoft.com/office/drawing/2014/main" id="{15894975-DD83-4DB1-B7D9-CDD5F2A66456}"/>
                </a:ext>
              </a:extLst>
            </p:cNvPr>
            <p:cNvSpPr/>
            <p:nvPr/>
          </p:nvSpPr>
          <p:spPr>
            <a:xfrm>
              <a:off x="11171159" y="3431730"/>
              <a:ext cx="635" cy="247650"/>
            </a:xfrm>
            <a:custGeom>
              <a:avLst/>
              <a:gdLst/>
              <a:ahLst/>
              <a:cxnLst/>
              <a:rect l="l" t="t" r="r" b="b"/>
              <a:pathLst>
                <a:path w="634" h="247650">
                  <a:moveTo>
                    <a:pt x="203" y="247268"/>
                  </a:move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76">
              <a:extLst>
                <a:ext uri="{FF2B5EF4-FFF2-40B4-BE49-F238E27FC236}">
                  <a16:creationId xmlns:a16="http://schemas.microsoft.com/office/drawing/2014/main" id="{92B25239-90DA-4455-8170-4501812494DE}"/>
                </a:ext>
              </a:extLst>
            </p:cNvPr>
            <p:cNvSpPr/>
            <p:nvPr/>
          </p:nvSpPr>
          <p:spPr>
            <a:xfrm>
              <a:off x="11357025" y="3340451"/>
              <a:ext cx="635" cy="67945"/>
            </a:xfrm>
            <a:custGeom>
              <a:avLst/>
              <a:gdLst/>
              <a:ahLst/>
              <a:cxnLst/>
              <a:rect l="l" t="t" r="r" b="b"/>
              <a:pathLst>
                <a:path w="634" h="67945">
                  <a:moveTo>
                    <a:pt x="292" y="67589"/>
                  </a:moveTo>
                  <a:lnTo>
                    <a:pt x="216" y="50692"/>
                  </a:lnTo>
                  <a:lnTo>
                    <a:pt x="141" y="33794"/>
                  </a:lnTo>
                  <a:lnTo>
                    <a:pt x="68" y="16897"/>
                  </a:lnTo>
                  <a:lnTo>
                    <a:pt x="0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77">
              <a:extLst>
                <a:ext uri="{FF2B5EF4-FFF2-40B4-BE49-F238E27FC236}">
                  <a16:creationId xmlns:a16="http://schemas.microsoft.com/office/drawing/2014/main" id="{AD06BDAC-B4A6-499A-B6BA-0E6B8A5CA03C}"/>
                </a:ext>
              </a:extLst>
            </p:cNvPr>
            <p:cNvSpPr/>
            <p:nvPr/>
          </p:nvSpPr>
          <p:spPr>
            <a:xfrm>
              <a:off x="10911987" y="3203936"/>
              <a:ext cx="499745" cy="168275"/>
            </a:xfrm>
            <a:custGeom>
              <a:avLst/>
              <a:gdLst/>
              <a:ahLst/>
              <a:cxnLst/>
              <a:rect l="l" t="t" r="r" b="b"/>
              <a:pathLst>
                <a:path w="499745" h="168275">
                  <a:moveTo>
                    <a:pt x="0" y="167906"/>
                  </a:moveTo>
                  <a:lnTo>
                    <a:pt x="245732" y="0"/>
                  </a:lnTo>
                  <a:lnTo>
                    <a:pt x="499643" y="167906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78">
              <a:extLst>
                <a:ext uri="{FF2B5EF4-FFF2-40B4-BE49-F238E27FC236}">
                  <a16:creationId xmlns:a16="http://schemas.microsoft.com/office/drawing/2014/main" id="{B9BBFB5D-75A2-4545-9DB6-8100A8A23D74}"/>
                </a:ext>
              </a:extLst>
            </p:cNvPr>
            <p:cNvSpPr/>
            <p:nvPr/>
          </p:nvSpPr>
          <p:spPr>
            <a:xfrm>
              <a:off x="11131773" y="3371843"/>
              <a:ext cx="296545" cy="78105"/>
            </a:xfrm>
            <a:custGeom>
              <a:avLst/>
              <a:gdLst/>
              <a:ahLst/>
              <a:cxnLst/>
              <a:rect l="l" t="t" r="r" b="b"/>
              <a:pathLst>
                <a:path w="296545" h="78104">
                  <a:moveTo>
                    <a:pt x="0" y="77812"/>
                  </a:moveTo>
                  <a:lnTo>
                    <a:pt x="37202" y="58360"/>
                  </a:lnTo>
                  <a:lnTo>
                    <a:pt x="74401" y="38906"/>
                  </a:lnTo>
                  <a:lnTo>
                    <a:pt x="111597" y="19452"/>
                  </a:lnTo>
                  <a:lnTo>
                    <a:pt x="148793" y="0"/>
                  </a:lnTo>
                  <a:lnTo>
                    <a:pt x="185654" y="18430"/>
                  </a:lnTo>
                  <a:lnTo>
                    <a:pt x="222515" y="36860"/>
                  </a:lnTo>
                  <a:lnTo>
                    <a:pt x="259373" y="55287"/>
                  </a:lnTo>
                  <a:lnTo>
                    <a:pt x="296227" y="7371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79">
              <a:extLst>
                <a:ext uri="{FF2B5EF4-FFF2-40B4-BE49-F238E27FC236}">
                  <a16:creationId xmlns:a16="http://schemas.microsoft.com/office/drawing/2014/main" id="{9CFA33AF-1C8C-4108-9DF5-C1EB7B49DBB5}"/>
                </a:ext>
              </a:extLst>
            </p:cNvPr>
            <p:cNvSpPr/>
            <p:nvPr/>
          </p:nvSpPr>
          <p:spPr>
            <a:xfrm>
              <a:off x="11242349" y="3588905"/>
              <a:ext cx="79375" cy="90170"/>
            </a:xfrm>
            <a:custGeom>
              <a:avLst/>
              <a:gdLst/>
              <a:ahLst/>
              <a:cxnLst/>
              <a:rect l="l" t="t" r="r" b="b"/>
              <a:pathLst>
                <a:path w="79375" h="90170">
                  <a:moveTo>
                    <a:pt x="0" y="90093"/>
                  </a:moveTo>
                  <a:lnTo>
                    <a:pt x="0" y="0"/>
                  </a:lnTo>
                  <a:lnTo>
                    <a:pt x="79184" y="0"/>
                  </a:lnTo>
                  <a:lnTo>
                    <a:pt x="79184" y="90093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4" name="object 180">
              <a:extLst>
                <a:ext uri="{FF2B5EF4-FFF2-40B4-BE49-F238E27FC236}">
                  <a16:creationId xmlns:a16="http://schemas.microsoft.com/office/drawing/2014/main" id="{E4DF2F60-4B8C-4B62-921E-0BF9A7141A35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015203" y="3517327"/>
              <a:ext cx="73469" cy="100825"/>
            </a:xfrm>
            <a:prstGeom prst="rect">
              <a:avLst/>
            </a:prstGeom>
          </p:spPr>
        </p:pic>
        <p:pic>
          <p:nvPicPr>
            <p:cNvPr id="195" name="object 181">
              <a:extLst>
                <a:ext uri="{FF2B5EF4-FFF2-40B4-BE49-F238E27FC236}">
                  <a16:creationId xmlns:a16="http://schemas.microsoft.com/office/drawing/2014/main" id="{F1FB7562-668B-4523-8F91-F5E153FD4827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015203" y="3343958"/>
              <a:ext cx="73469" cy="102870"/>
            </a:xfrm>
            <a:prstGeom prst="rect">
              <a:avLst/>
            </a:prstGeom>
          </p:spPr>
        </p:pic>
        <p:sp>
          <p:nvSpPr>
            <p:cNvPr id="196" name="object 182">
              <a:extLst>
                <a:ext uri="{FF2B5EF4-FFF2-40B4-BE49-F238E27FC236}">
                  <a16:creationId xmlns:a16="http://schemas.microsoft.com/office/drawing/2014/main" id="{9EB9EA32-BC18-48B8-B93F-553775DF40A0}"/>
                </a:ext>
              </a:extLst>
            </p:cNvPr>
            <p:cNvSpPr/>
            <p:nvPr/>
          </p:nvSpPr>
          <p:spPr>
            <a:xfrm>
              <a:off x="11242349" y="3522008"/>
              <a:ext cx="79375" cy="67310"/>
            </a:xfrm>
            <a:custGeom>
              <a:avLst/>
              <a:gdLst/>
              <a:ahLst/>
              <a:cxnLst/>
              <a:rect l="l" t="t" r="r" b="b"/>
              <a:pathLst>
                <a:path w="79375" h="67310">
                  <a:moveTo>
                    <a:pt x="0" y="66890"/>
                  </a:moveTo>
                  <a:lnTo>
                    <a:pt x="0" y="20472"/>
                  </a:lnTo>
                  <a:lnTo>
                    <a:pt x="3404" y="16464"/>
                  </a:lnTo>
                  <a:lnTo>
                    <a:pt x="11823" y="9155"/>
                  </a:lnTo>
                  <a:lnTo>
                    <a:pt x="24910" y="2386"/>
                  </a:lnTo>
                  <a:lnTo>
                    <a:pt x="42316" y="0"/>
                  </a:lnTo>
                  <a:lnTo>
                    <a:pt x="57401" y="3418"/>
                  </a:lnTo>
                  <a:lnTo>
                    <a:pt x="68632" y="9869"/>
                  </a:lnTo>
                  <a:lnTo>
                    <a:pt x="75922" y="16503"/>
                  </a:lnTo>
                  <a:lnTo>
                    <a:pt x="79184" y="20472"/>
                  </a:lnTo>
                  <a:lnTo>
                    <a:pt x="79184" y="6689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83">
              <a:extLst>
                <a:ext uri="{FF2B5EF4-FFF2-40B4-BE49-F238E27FC236}">
                  <a16:creationId xmlns:a16="http://schemas.microsoft.com/office/drawing/2014/main" id="{F6E60853-6966-4950-A203-F220024DEF3C}"/>
                </a:ext>
              </a:extLst>
            </p:cNvPr>
            <p:cNvSpPr/>
            <p:nvPr/>
          </p:nvSpPr>
          <p:spPr>
            <a:xfrm>
              <a:off x="10958401" y="3678999"/>
              <a:ext cx="1218565" cy="0"/>
            </a:xfrm>
            <a:custGeom>
              <a:avLst/>
              <a:gdLst/>
              <a:ahLst/>
              <a:cxnLst/>
              <a:rect l="l" t="t" r="r" b="b"/>
              <a:pathLst>
                <a:path w="1218565">
                  <a:moveTo>
                    <a:pt x="0" y="0"/>
                  </a:moveTo>
                  <a:lnTo>
                    <a:pt x="425919" y="0"/>
                  </a:lnTo>
                  <a:lnTo>
                    <a:pt x="1218374" y="0"/>
                  </a:lnTo>
                </a:path>
              </a:pathLst>
            </a:custGeom>
            <a:ln w="1482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8" name="object 184">
            <a:extLst>
              <a:ext uri="{FF2B5EF4-FFF2-40B4-BE49-F238E27FC236}">
                <a16:creationId xmlns:a16="http://schemas.microsoft.com/office/drawing/2014/main" id="{7DA52445-DE1A-470C-BD7F-1B181D082E75}"/>
              </a:ext>
            </a:extLst>
          </p:cNvPr>
          <p:cNvGrpSpPr/>
          <p:nvPr/>
        </p:nvGrpSpPr>
        <p:grpSpPr>
          <a:xfrm>
            <a:off x="948804" y="5289105"/>
            <a:ext cx="3860800" cy="2045335"/>
            <a:chOff x="948804" y="5289105"/>
            <a:chExt cx="3860800" cy="2045335"/>
          </a:xfrm>
        </p:grpSpPr>
        <p:pic>
          <p:nvPicPr>
            <p:cNvPr id="199" name="object 185">
              <a:extLst>
                <a:ext uri="{FF2B5EF4-FFF2-40B4-BE49-F238E27FC236}">
                  <a16:creationId xmlns:a16="http://schemas.microsoft.com/office/drawing/2014/main" id="{00E11DF1-57FC-429B-9C58-19B54D1B3183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289735" y="5289105"/>
              <a:ext cx="2756890" cy="2044966"/>
            </a:xfrm>
            <a:prstGeom prst="rect">
              <a:avLst/>
            </a:prstGeom>
          </p:spPr>
        </p:pic>
        <p:sp>
          <p:nvSpPr>
            <p:cNvPr id="200" name="object 186">
              <a:extLst>
                <a:ext uri="{FF2B5EF4-FFF2-40B4-BE49-F238E27FC236}">
                  <a16:creationId xmlns:a16="http://schemas.microsoft.com/office/drawing/2014/main" id="{DAA6E81C-25DE-4BED-9987-845B6C6AD8D4}"/>
                </a:ext>
              </a:extLst>
            </p:cNvPr>
            <p:cNvSpPr/>
            <p:nvPr/>
          </p:nvSpPr>
          <p:spPr>
            <a:xfrm>
              <a:off x="948804" y="5698095"/>
              <a:ext cx="3860800" cy="0"/>
            </a:xfrm>
            <a:custGeom>
              <a:avLst/>
              <a:gdLst/>
              <a:ahLst/>
              <a:cxnLst/>
              <a:rect l="l" t="t" r="r" b="b"/>
              <a:pathLst>
                <a:path w="3860800">
                  <a:moveTo>
                    <a:pt x="3860749" y="0"/>
                  </a:moveTo>
                  <a:lnTo>
                    <a:pt x="0" y="0"/>
                  </a:lnTo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187">
              <a:extLst>
                <a:ext uri="{FF2B5EF4-FFF2-40B4-BE49-F238E27FC236}">
                  <a16:creationId xmlns:a16="http://schemas.microsoft.com/office/drawing/2014/main" id="{0AA8C2DB-5D20-4275-8966-0D78FA68853D}"/>
                </a:ext>
              </a:extLst>
            </p:cNvPr>
            <p:cNvSpPr/>
            <p:nvPr/>
          </p:nvSpPr>
          <p:spPr>
            <a:xfrm>
              <a:off x="948804" y="5686459"/>
              <a:ext cx="3860800" cy="23495"/>
            </a:xfrm>
            <a:custGeom>
              <a:avLst/>
              <a:gdLst/>
              <a:ahLst/>
              <a:cxnLst/>
              <a:rect l="l" t="t" r="r" b="b"/>
              <a:pathLst>
                <a:path w="3860800" h="23495">
                  <a:moveTo>
                    <a:pt x="3860740" y="0"/>
                  </a:moveTo>
                  <a:lnTo>
                    <a:pt x="0" y="0"/>
                  </a:lnTo>
                  <a:lnTo>
                    <a:pt x="0" y="23279"/>
                  </a:lnTo>
                  <a:lnTo>
                    <a:pt x="3860740" y="23279"/>
                  </a:lnTo>
                  <a:lnTo>
                    <a:pt x="3860740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188">
              <a:extLst>
                <a:ext uri="{FF2B5EF4-FFF2-40B4-BE49-F238E27FC236}">
                  <a16:creationId xmlns:a16="http://schemas.microsoft.com/office/drawing/2014/main" id="{19E41635-2B4C-4F43-8BB2-0FC1239DB894}"/>
                </a:ext>
              </a:extLst>
            </p:cNvPr>
            <p:cNvSpPr/>
            <p:nvPr/>
          </p:nvSpPr>
          <p:spPr>
            <a:xfrm>
              <a:off x="948804" y="6107094"/>
              <a:ext cx="3802379" cy="0"/>
            </a:xfrm>
            <a:custGeom>
              <a:avLst/>
              <a:gdLst/>
              <a:ahLst/>
              <a:cxnLst/>
              <a:rect l="l" t="t" r="r" b="b"/>
              <a:pathLst>
                <a:path w="3802379">
                  <a:moveTo>
                    <a:pt x="3801757" y="0"/>
                  </a:moveTo>
                  <a:lnTo>
                    <a:pt x="0" y="0"/>
                  </a:lnTo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189">
              <a:extLst>
                <a:ext uri="{FF2B5EF4-FFF2-40B4-BE49-F238E27FC236}">
                  <a16:creationId xmlns:a16="http://schemas.microsoft.com/office/drawing/2014/main" id="{FEC693EF-ED50-47E3-B02F-7BFB856877E6}"/>
                </a:ext>
              </a:extLst>
            </p:cNvPr>
            <p:cNvSpPr/>
            <p:nvPr/>
          </p:nvSpPr>
          <p:spPr>
            <a:xfrm>
              <a:off x="948804" y="6095452"/>
              <a:ext cx="3801745" cy="23495"/>
            </a:xfrm>
            <a:custGeom>
              <a:avLst/>
              <a:gdLst/>
              <a:ahLst/>
              <a:cxnLst/>
              <a:rect l="l" t="t" r="r" b="b"/>
              <a:pathLst>
                <a:path w="3801745" h="23495">
                  <a:moveTo>
                    <a:pt x="3801751" y="0"/>
                  </a:moveTo>
                  <a:lnTo>
                    <a:pt x="0" y="0"/>
                  </a:lnTo>
                  <a:lnTo>
                    <a:pt x="0" y="23279"/>
                  </a:lnTo>
                  <a:lnTo>
                    <a:pt x="3801751" y="23279"/>
                  </a:lnTo>
                  <a:lnTo>
                    <a:pt x="3801751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190">
              <a:extLst>
                <a:ext uri="{FF2B5EF4-FFF2-40B4-BE49-F238E27FC236}">
                  <a16:creationId xmlns:a16="http://schemas.microsoft.com/office/drawing/2014/main" id="{302E4BBA-D67F-432A-9498-FCBA045F6C16}"/>
                </a:ext>
              </a:extLst>
            </p:cNvPr>
            <p:cNvSpPr/>
            <p:nvPr/>
          </p:nvSpPr>
          <p:spPr>
            <a:xfrm>
              <a:off x="948804" y="6516082"/>
              <a:ext cx="3743325" cy="0"/>
            </a:xfrm>
            <a:custGeom>
              <a:avLst/>
              <a:gdLst/>
              <a:ahLst/>
              <a:cxnLst/>
              <a:rect l="l" t="t" r="r" b="b"/>
              <a:pathLst>
                <a:path w="3743325">
                  <a:moveTo>
                    <a:pt x="3742766" y="0"/>
                  </a:moveTo>
                  <a:lnTo>
                    <a:pt x="0" y="0"/>
                  </a:lnTo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191">
              <a:extLst>
                <a:ext uri="{FF2B5EF4-FFF2-40B4-BE49-F238E27FC236}">
                  <a16:creationId xmlns:a16="http://schemas.microsoft.com/office/drawing/2014/main" id="{33BD96C5-BA15-482D-8434-59900B439E00}"/>
                </a:ext>
              </a:extLst>
            </p:cNvPr>
            <p:cNvSpPr/>
            <p:nvPr/>
          </p:nvSpPr>
          <p:spPr>
            <a:xfrm>
              <a:off x="948804" y="6504447"/>
              <a:ext cx="3743325" cy="23495"/>
            </a:xfrm>
            <a:custGeom>
              <a:avLst/>
              <a:gdLst/>
              <a:ahLst/>
              <a:cxnLst/>
              <a:rect l="l" t="t" r="r" b="b"/>
              <a:pathLst>
                <a:path w="3743325" h="23495">
                  <a:moveTo>
                    <a:pt x="3742761" y="0"/>
                  </a:moveTo>
                  <a:lnTo>
                    <a:pt x="0" y="0"/>
                  </a:lnTo>
                  <a:lnTo>
                    <a:pt x="0" y="23279"/>
                  </a:lnTo>
                  <a:lnTo>
                    <a:pt x="3742761" y="23279"/>
                  </a:lnTo>
                  <a:lnTo>
                    <a:pt x="3742761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192">
              <a:extLst>
                <a:ext uri="{FF2B5EF4-FFF2-40B4-BE49-F238E27FC236}">
                  <a16:creationId xmlns:a16="http://schemas.microsoft.com/office/drawing/2014/main" id="{66396E55-D3D1-4692-AD98-E23C3CACB5D9}"/>
                </a:ext>
              </a:extLst>
            </p:cNvPr>
            <p:cNvSpPr/>
            <p:nvPr/>
          </p:nvSpPr>
          <p:spPr>
            <a:xfrm>
              <a:off x="948804" y="6925082"/>
              <a:ext cx="3684270" cy="0"/>
            </a:xfrm>
            <a:custGeom>
              <a:avLst/>
              <a:gdLst/>
              <a:ahLst/>
              <a:cxnLst/>
              <a:rect l="l" t="t" r="r" b="b"/>
              <a:pathLst>
                <a:path w="3684270">
                  <a:moveTo>
                    <a:pt x="3683774" y="0"/>
                  </a:moveTo>
                  <a:lnTo>
                    <a:pt x="0" y="0"/>
                  </a:lnTo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193">
              <a:extLst>
                <a:ext uri="{FF2B5EF4-FFF2-40B4-BE49-F238E27FC236}">
                  <a16:creationId xmlns:a16="http://schemas.microsoft.com/office/drawing/2014/main" id="{8CAD184A-1E45-4006-B5AD-719EF4906C1E}"/>
                </a:ext>
              </a:extLst>
            </p:cNvPr>
            <p:cNvSpPr/>
            <p:nvPr/>
          </p:nvSpPr>
          <p:spPr>
            <a:xfrm>
              <a:off x="948804" y="6913441"/>
              <a:ext cx="3684270" cy="23495"/>
            </a:xfrm>
            <a:custGeom>
              <a:avLst/>
              <a:gdLst/>
              <a:ahLst/>
              <a:cxnLst/>
              <a:rect l="l" t="t" r="r" b="b"/>
              <a:pathLst>
                <a:path w="3684270" h="23495">
                  <a:moveTo>
                    <a:pt x="3683772" y="0"/>
                  </a:moveTo>
                  <a:lnTo>
                    <a:pt x="0" y="0"/>
                  </a:lnTo>
                  <a:lnTo>
                    <a:pt x="0" y="23279"/>
                  </a:lnTo>
                  <a:lnTo>
                    <a:pt x="3683772" y="23279"/>
                  </a:lnTo>
                  <a:lnTo>
                    <a:pt x="3683772" y="0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8" name="object 194">
              <a:extLst>
                <a:ext uri="{FF2B5EF4-FFF2-40B4-BE49-F238E27FC236}">
                  <a16:creationId xmlns:a16="http://schemas.microsoft.com/office/drawing/2014/main" id="{E4FBB9A0-C1BC-40C3-AE93-6A53EB682550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913585" y="5395489"/>
              <a:ext cx="210621" cy="291211"/>
            </a:xfrm>
            <a:prstGeom prst="rect">
              <a:avLst/>
            </a:prstGeom>
          </p:spPr>
        </p:pic>
        <p:sp>
          <p:nvSpPr>
            <p:cNvPr id="209" name="object 195">
              <a:extLst>
                <a:ext uri="{FF2B5EF4-FFF2-40B4-BE49-F238E27FC236}">
                  <a16:creationId xmlns:a16="http://schemas.microsoft.com/office/drawing/2014/main" id="{5742528C-D999-4043-8F9A-B1B2B020FD9D}"/>
                </a:ext>
              </a:extLst>
            </p:cNvPr>
            <p:cNvSpPr/>
            <p:nvPr/>
          </p:nvSpPr>
          <p:spPr>
            <a:xfrm>
              <a:off x="1654835" y="5360390"/>
              <a:ext cx="797560" cy="738505"/>
            </a:xfrm>
            <a:custGeom>
              <a:avLst/>
              <a:gdLst/>
              <a:ahLst/>
              <a:cxnLst/>
              <a:rect l="l" t="t" r="r" b="b"/>
              <a:pathLst>
                <a:path w="797560" h="738504">
                  <a:moveTo>
                    <a:pt x="138925" y="103060"/>
                  </a:moveTo>
                  <a:lnTo>
                    <a:pt x="136842" y="92773"/>
                  </a:lnTo>
                  <a:lnTo>
                    <a:pt x="131178" y="84366"/>
                  </a:lnTo>
                  <a:lnTo>
                    <a:pt x="122770" y="78701"/>
                  </a:lnTo>
                  <a:lnTo>
                    <a:pt x="112483" y="76619"/>
                  </a:lnTo>
                  <a:lnTo>
                    <a:pt x="102184" y="78701"/>
                  </a:lnTo>
                  <a:lnTo>
                    <a:pt x="93776" y="84366"/>
                  </a:lnTo>
                  <a:lnTo>
                    <a:pt x="88112" y="92773"/>
                  </a:lnTo>
                  <a:lnTo>
                    <a:pt x="86042" y="103060"/>
                  </a:lnTo>
                  <a:lnTo>
                    <a:pt x="88112" y="113347"/>
                  </a:lnTo>
                  <a:lnTo>
                    <a:pt x="93776" y="121754"/>
                  </a:lnTo>
                  <a:lnTo>
                    <a:pt x="102184" y="127419"/>
                  </a:lnTo>
                  <a:lnTo>
                    <a:pt x="112483" y="129501"/>
                  </a:lnTo>
                  <a:lnTo>
                    <a:pt x="122770" y="127419"/>
                  </a:lnTo>
                  <a:lnTo>
                    <a:pt x="131178" y="121754"/>
                  </a:lnTo>
                  <a:lnTo>
                    <a:pt x="136842" y="113347"/>
                  </a:lnTo>
                  <a:lnTo>
                    <a:pt x="138925" y="103060"/>
                  </a:lnTo>
                  <a:close/>
                </a:path>
                <a:path w="797560" h="738504">
                  <a:moveTo>
                    <a:pt x="203123" y="104521"/>
                  </a:moveTo>
                  <a:lnTo>
                    <a:pt x="185712" y="104521"/>
                  </a:lnTo>
                  <a:lnTo>
                    <a:pt x="166192" y="131902"/>
                  </a:lnTo>
                  <a:lnTo>
                    <a:pt x="164731" y="132880"/>
                  </a:lnTo>
                  <a:lnTo>
                    <a:pt x="123875" y="142900"/>
                  </a:lnTo>
                  <a:lnTo>
                    <a:pt x="122720" y="142900"/>
                  </a:lnTo>
                  <a:lnTo>
                    <a:pt x="75615" y="131330"/>
                  </a:lnTo>
                  <a:lnTo>
                    <a:pt x="74256" y="130454"/>
                  </a:lnTo>
                  <a:lnTo>
                    <a:pt x="55206" y="106527"/>
                  </a:lnTo>
                  <a:lnTo>
                    <a:pt x="55105" y="106400"/>
                  </a:lnTo>
                  <a:lnTo>
                    <a:pt x="54622" y="104521"/>
                  </a:lnTo>
                  <a:lnTo>
                    <a:pt x="54584" y="104394"/>
                  </a:lnTo>
                  <a:lnTo>
                    <a:pt x="61480" y="61226"/>
                  </a:lnTo>
                  <a:lnTo>
                    <a:pt x="60744" y="58940"/>
                  </a:lnTo>
                  <a:lnTo>
                    <a:pt x="56007" y="54203"/>
                  </a:lnTo>
                  <a:lnTo>
                    <a:pt x="52438" y="53759"/>
                  </a:lnTo>
                  <a:lnTo>
                    <a:pt x="47726" y="56565"/>
                  </a:lnTo>
                  <a:lnTo>
                    <a:pt x="46482" y="58407"/>
                  </a:lnTo>
                  <a:lnTo>
                    <a:pt x="46177" y="60502"/>
                  </a:lnTo>
                  <a:lnTo>
                    <a:pt x="39179" y="106400"/>
                  </a:lnTo>
                  <a:lnTo>
                    <a:pt x="39230" y="106807"/>
                  </a:lnTo>
                  <a:lnTo>
                    <a:pt x="39674" y="108521"/>
                  </a:lnTo>
                  <a:lnTo>
                    <a:pt x="65849" y="141274"/>
                  </a:lnTo>
                  <a:lnTo>
                    <a:pt x="66509" y="142379"/>
                  </a:lnTo>
                  <a:lnTo>
                    <a:pt x="67945" y="142773"/>
                  </a:lnTo>
                  <a:lnTo>
                    <a:pt x="66421" y="144297"/>
                  </a:lnTo>
                  <a:lnTo>
                    <a:pt x="66294" y="145694"/>
                  </a:lnTo>
                  <a:lnTo>
                    <a:pt x="66255" y="146126"/>
                  </a:lnTo>
                  <a:lnTo>
                    <a:pt x="53911" y="203327"/>
                  </a:lnTo>
                  <a:lnTo>
                    <a:pt x="54787" y="206768"/>
                  </a:lnTo>
                  <a:lnTo>
                    <a:pt x="56756" y="209423"/>
                  </a:lnTo>
                  <a:lnTo>
                    <a:pt x="55968" y="210464"/>
                  </a:lnTo>
                  <a:lnTo>
                    <a:pt x="55410" y="211696"/>
                  </a:lnTo>
                  <a:lnTo>
                    <a:pt x="55016" y="213969"/>
                  </a:lnTo>
                  <a:lnTo>
                    <a:pt x="55029" y="216103"/>
                  </a:lnTo>
                  <a:lnTo>
                    <a:pt x="69011" y="255854"/>
                  </a:lnTo>
                  <a:lnTo>
                    <a:pt x="15100" y="246329"/>
                  </a:lnTo>
                  <a:lnTo>
                    <a:pt x="10350" y="247650"/>
                  </a:lnTo>
                  <a:lnTo>
                    <a:pt x="6781" y="250710"/>
                  </a:lnTo>
                  <a:lnTo>
                    <a:pt x="4013" y="253123"/>
                  </a:lnTo>
                  <a:lnTo>
                    <a:pt x="660" y="256006"/>
                  </a:lnTo>
                  <a:lnTo>
                    <a:pt x="0" y="260934"/>
                  </a:lnTo>
                  <a:lnTo>
                    <a:pt x="3962" y="266865"/>
                  </a:lnTo>
                  <a:lnTo>
                    <a:pt x="6032" y="268224"/>
                  </a:lnTo>
                  <a:lnTo>
                    <a:pt x="84404" y="282143"/>
                  </a:lnTo>
                  <a:lnTo>
                    <a:pt x="87223" y="281292"/>
                  </a:lnTo>
                  <a:lnTo>
                    <a:pt x="95453" y="273481"/>
                  </a:lnTo>
                  <a:lnTo>
                    <a:pt x="96367" y="270027"/>
                  </a:lnTo>
                  <a:lnTo>
                    <a:pt x="92087" y="256006"/>
                  </a:lnTo>
                  <a:lnTo>
                    <a:pt x="92049" y="255854"/>
                  </a:lnTo>
                  <a:lnTo>
                    <a:pt x="84404" y="230835"/>
                  </a:lnTo>
                  <a:lnTo>
                    <a:pt x="99453" y="233476"/>
                  </a:lnTo>
                  <a:lnTo>
                    <a:pt x="100063" y="233768"/>
                  </a:lnTo>
                  <a:lnTo>
                    <a:pt x="127025" y="258876"/>
                  </a:lnTo>
                  <a:lnTo>
                    <a:pt x="128003" y="260934"/>
                  </a:lnTo>
                  <a:lnTo>
                    <a:pt x="132702" y="320903"/>
                  </a:lnTo>
                  <a:lnTo>
                    <a:pt x="132816" y="322338"/>
                  </a:lnTo>
                  <a:lnTo>
                    <a:pt x="133896" y="324472"/>
                  </a:lnTo>
                  <a:lnTo>
                    <a:pt x="141579" y="331089"/>
                  </a:lnTo>
                  <a:lnTo>
                    <a:pt x="146494" y="331089"/>
                  </a:lnTo>
                  <a:lnTo>
                    <a:pt x="154851" y="323519"/>
                  </a:lnTo>
                  <a:lnTo>
                    <a:pt x="155905" y="320903"/>
                  </a:lnTo>
                  <a:lnTo>
                    <a:pt x="151104" y="250710"/>
                  </a:lnTo>
                  <a:lnTo>
                    <a:pt x="151091" y="250520"/>
                  </a:lnTo>
                  <a:lnTo>
                    <a:pt x="150152" y="248475"/>
                  </a:lnTo>
                  <a:lnTo>
                    <a:pt x="131940" y="230835"/>
                  </a:lnTo>
                  <a:lnTo>
                    <a:pt x="115925" y="215341"/>
                  </a:lnTo>
                  <a:lnTo>
                    <a:pt x="116230" y="214668"/>
                  </a:lnTo>
                  <a:lnTo>
                    <a:pt x="116459" y="213969"/>
                  </a:lnTo>
                  <a:lnTo>
                    <a:pt x="127977" y="160439"/>
                  </a:lnTo>
                  <a:lnTo>
                    <a:pt x="127889" y="157886"/>
                  </a:lnTo>
                  <a:lnTo>
                    <a:pt x="172808" y="146685"/>
                  </a:lnTo>
                  <a:lnTo>
                    <a:pt x="174269" y="145694"/>
                  </a:lnTo>
                  <a:lnTo>
                    <a:pt x="176225" y="142900"/>
                  </a:lnTo>
                  <a:lnTo>
                    <a:pt x="203123" y="104521"/>
                  </a:lnTo>
                  <a:close/>
                </a:path>
                <a:path w="797560" h="738504">
                  <a:moveTo>
                    <a:pt x="203238" y="101523"/>
                  </a:moveTo>
                  <a:lnTo>
                    <a:pt x="200545" y="96913"/>
                  </a:lnTo>
                  <a:lnTo>
                    <a:pt x="198323" y="95694"/>
                  </a:lnTo>
                  <a:lnTo>
                    <a:pt x="194551" y="95694"/>
                  </a:lnTo>
                  <a:lnTo>
                    <a:pt x="192341" y="96240"/>
                  </a:lnTo>
                  <a:lnTo>
                    <a:pt x="190893" y="97218"/>
                  </a:lnTo>
                  <a:lnTo>
                    <a:pt x="189928" y="98602"/>
                  </a:lnTo>
                  <a:lnTo>
                    <a:pt x="185801" y="104394"/>
                  </a:lnTo>
                  <a:lnTo>
                    <a:pt x="203136" y="104394"/>
                  </a:lnTo>
                  <a:lnTo>
                    <a:pt x="203238" y="101523"/>
                  </a:lnTo>
                  <a:close/>
                </a:path>
                <a:path w="797560" h="738504">
                  <a:moveTo>
                    <a:pt x="232638" y="31419"/>
                  </a:moveTo>
                  <a:lnTo>
                    <a:pt x="230174" y="19189"/>
                  </a:lnTo>
                  <a:lnTo>
                    <a:pt x="223431" y="9194"/>
                  </a:lnTo>
                  <a:lnTo>
                    <a:pt x="213448" y="2463"/>
                  </a:lnTo>
                  <a:lnTo>
                    <a:pt x="201218" y="0"/>
                  </a:lnTo>
                  <a:lnTo>
                    <a:pt x="188988" y="2463"/>
                  </a:lnTo>
                  <a:lnTo>
                    <a:pt x="178993" y="9194"/>
                  </a:lnTo>
                  <a:lnTo>
                    <a:pt x="172250" y="19189"/>
                  </a:lnTo>
                  <a:lnTo>
                    <a:pt x="169786" y="31419"/>
                  </a:lnTo>
                  <a:lnTo>
                    <a:pt x="172250" y="43649"/>
                  </a:lnTo>
                  <a:lnTo>
                    <a:pt x="178993" y="53644"/>
                  </a:lnTo>
                  <a:lnTo>
                    <a:pt x="188988" y="60375"/>
                  </a:lnTo>
                  <a:lnTo>
                    <a:pt x="201218" y="62839"/>
                  </a:lnTo>
                  <a:lnTo>
                    <a:pt x="213448" y="60375"/>
                  </a:lnTo>
                  <a:lnTo>
                    <a:pt x="223431" y="53644"/>
                  </a:lnTo>
                  <a:lnTo>
                    <a:pt x="230174" y="43649"/>
                  </a:lnTo>
                  <a:lnTo>
                    <a:pt x="232638" y="31419"/>
                  </a:lnTo>
                  <a:close/>
                </a:path>
                <a:path w="797560" h="738504">
                  <a:moveTo>
                    <a:pt x="310248" y="103060"/>
                  </a:moveTo>
                  <a:lnTo>
                    <a:pt x="308165" y="92773"/>
                  </a:lnTo>
                  <a:lnTo>
                    <a:pt x="302501" y="84366"/>
                  </a:lnTo>
                  <a:lnTo>
                    <a:pt x="294093" y="78701"/>
                  </a:lnTo>
                  <a:lnTo>
                    <a:pt x="283806" y="76619"/>
                  </a:lnTo>
                  <a:lnTo>
                    <a:pt x="273507" y="78701"/>
                  </a:lnTo>
                  <a:lnTo>
                    <a:pt x="265112" y="84366"/>
                  </a:lnTo>
                  <a:lnTo>
                    <a:pt x="259435" y="92773"/>
                  </a:lnTo>
                  <a:lnTo>
                    <a:pt x="257365" y="103060"/>
                  </a:lnTo>
                  <a:lnTo>
                    <a:pt x="259435" y="113347"/>
                  </a:lnTo>
                  <a:lnTo>
                    <a:pt x="265112" y="121754"/>
                  </a:lnTo>
                  <a:lnTo>
                    <a:pt x="273507" y="127419"/>
                  </a:lnTo>
                  <a:lnTo>
                    <a:pt x="283806" y="129501"/>
                  </a:lnTo>
                  <a:lnTo>
                    <a:pt x="294093" y="127419"/>
                  </a:lnTo>
                  <a:lnTo>
                    <a:pt x="302501" y="121754"/>
                  </a:lnTo>
                  <a:lnTo>
                    <a:pt x="308165" y="113347"/>
                  </a:lnTo>
                  <a:lnTo>
                    <a:pt x="310248" y="103060"/>
                  </a:lnTo>
                  <a:close/>
                </a:path>
                <a:path w="797560" h="738504">
                  <a:moveTo>
                    <a:pt x="400354" y="260934"/>
                  </a:moveTo>
                  <a:lnTo>
                    <a:pt x="399681" y="256006"/>
                  </a:lnTo>
                  <a:lnTo>
                    <a:pt x="399503" y="255854"/>
                  </a:lnTo>
                  <a:lnTo>
                    <a:pt x="390017" y="247650"/>
                  </a:lnTo>
                  <a:lnTo>
                    <a:pt x="385267" y="246329"/>
                  </a:lnTo>
                  <a:lnTo>
                    <a:pt x="331355" y="255854"/>
                  </a:lnTo>
                  <a:lnTo>
                    <a:pt x="340144" y="230835"/>
                  </a:lnTo>
                  <a:lnTo>
                    <a:pt x="345338" y="216103"/>
                  </a:lnTo>
                  <a:lnTo>
                    <a:pt x="345376" y="214185"/>
                  </a:lnTo>
                  <a:lnTo>
                    <a:pt x="344805" y="210959"/>
                  </a:lnTo>
                  <a:lnTo>
                    <a:pt x="343700" y="209156"/>
                  </a:lnTo>
                  <a:lnTo>
                    <a:pt x="342163" y="207886"/>
                  </a:lnTo>
                  <a:lnTo>
                    <a:pt x="343192" y="205638"/>
                  </a:lnTo>
                  <a:lnTo>
                    <a:pt x="343522" y="203047"/>
                  </a:lnTo>
                  <a:lnTo>
                    <a:pt x="334721" y="163423"/>
                  </a:lnTo>
                  <a:lnTo>
                    <a:pt x="334619" y="162953"/>
                  </a:lnTo>
                  <a:lnTo>
                    <a:pt x="331190" y="147459"/>
                  </a:lnTo>
                  <a:lnTo>
                    <a:pt x="330530" y="145999"/>
                  </a:lnTo>
                  <a:lnTo>
                    <a:pt x="329603" y="144754"/>
                  </a:lnTo>
                  <a:lnTo>
                    <a:pt x="330047" y="144487"/>
                  </a:lnTo>
                  <a:lnTo>
                    <a:pt x="330428" y="144157"/>
                  </a:lnTo>
                  <a:lnTo>
                    <a:pt x="358635" y="112242"/>
                  </a:lnTo>
                  <a:lnTo>
                    <a:pt x="359105" y="110477"/>
                  </a:lnTo>
                  <a:lnTo>
                    <a:pt x="347560" y="57670"/>
                  </a:lnTo>
                  <a:lnTo>
                    <a:pt x="346621" y="56375"/>
                  </a:lnTo>
                  <a:lnTo>
                    <a:pt x="341236" y="53301"/>
                  </a:lnTo>
                  <a:lnTo>
                    <a:pt x="338074" y="54063"/>
                  </a:lnTo>
                  <a:lnTo>
                    <a:pt x="334721" y="59207"/>
                  </a:lnTo>
                  <a:lnTo>
                    <a:pt x="334467" y="60680"/>
                  </a:lnTo>
                  <a:lnTo>
                    <a:pt x="344068" y="105575"/>
                  </a:lnTo>
                  <a:lnTo>
                    <a:pt x="344462" y="107340"/>
                  </a:lnTo>
                  <a:lnTo>
                    <a:pt x="344030" y="108800"/>
                  </a:lnTo>
                  <a:lnTo>
                    <a:pt x="343928" y="109181"/>
                  </a:lnTo>
                  <a:lnTo>
                    <a:pt x="319328" y="134505"/>
                  </a:lnTo>
                  <a:lnTo>
                    <a:pt x="318262" y="135077"/>
                  </a:lnTo>
                  <a:lnTo>
                    <a:pt x="317106" y="135242"/>
                  </a:lnTo>
                  <a:lnTo>
                    <a:pt x="268706" y="142938"/>
                  </a:lnTo>
                  <a:lnTo>
                    <a:pt x="267627" y="143497"/>
                  </a:lnTo>
                  <a:lnTo>
                    <a:pt x="245783" y="166458"/>
                  </a:lnTo>
                  <a:lnTo>
                    <a:pt x="242468" y="166611"/>
                  </a:lnTo>
                  <a:lnTo>
                    <a:pt x="220103" y="146939"/>
                  </a:lnTo>
                  <a:lnTo>
                    <a:pt x="218833" y="146456"/>
                  </a:lnTo>
                  <a:lnTo>
                    <a:pt x="211582" y="146456"/>
                  </a:lnTo>
                  <a:lnTo>
                    <a:pt x="209156" y="148869"/>
                  </a:lnTo>
                  <a:lnTo>
                    <a:pt x="209156" y="153365"/>
                  </a:lnTo>
                  <a:lnTo>
                    <a:pt x="209778" y="154800"/>
                  </a:lnTo>
                  <a:lnTo>
                    <a:pt x="242912" y="185775"/>
                  </a:lnTo>
                  <a:lnTo>
                    <a:pt x="246164" y="185775"/>
                  </a:lnTo>
                  <a:lnTo>
                    <a:pt x="265772" y="166611"/>
                  </a:lnTo>
                  <a:lnTo>
                    <a:pt x="269036" y="163423"/>
                  </a:lnTo>
                  <a:lnTo>
                    <a:pt x="269354" y="163156"/>
                  </a:lnTo>
                  <a:lnTo>
                    <a:pt x="269722" y="162953"/>
                  </a:lnTo>
                  <a:lnTo>
                    <a:pt x="281101" y="214185"/>
                  </a:lnTo>
                  <a:lnTo>
                    <a:pt x="281330" y="215277"/>
                  </a:lnTo>
                  <a:lnTo>
                    <a:pt x="282117" y="217322"/>
                  </a:lnTo>
                  <a:lnTo>
                    <a:pt x="281901" y="217538"/>
                  </a:lnTo>
                  <a:lnTo>
                    <a:pt x="282143" y="217538"/>
                  </a:lnTo>
                  <a:lnTo>
                    <a:pt x="251764" y="246976"/>
                  </a:lnTo>
                  <a:lnTo>
                    <a:pt x="250190" y="248475"/>
                  </a:lnTo>
                  <a:lnTo>
                    <a:pt x="249262" y="250507"/>
                  </a:lnTo>
                  <a:lnTo>
                    <a:pt x="244436" y="320903"/>
                  </a:lnTo>
                  <a:lnTo>
                    <a:pt x="245503" y="323519"/>
                  </a:lnTo>
                  <a:lnTo>
                    <a:pt x="253873" y="331089"/>
                  </a:lnTo>
                  <a:lnTo>
                    <a:pt x="258787" y="331089"/>
                  </a:lnTo>
                  <a:lnTo>
                    <a:pt x="266446" y="324472"/>
                  </a:lnTo>
                  <a:lnTo>
                    <a:pt x="267538" y="322326"/>
                  </a:lnTo>
                  <a:lnTo>
                    <a:pt x="272338" y="260934"/>
                  </a:lnTo>
                  <a:lnTo>
                    <a:pt x="273329" y="258876"/>
                  </a:lnTo>
                  <a:lnTo>
                    <a:pt x="300291" y="233768"/>
                  </a:lnTo>
                  <a:lnTo>
                    <a:pt x="300901" y="233476"/>
                  </a:lnTo>
                  <a:lnTo>
                    <a:pt x="315950" y="230835"/>
                  </a:lnTo>
                  <a:lnTo>
                    <a:pt x="303999" y="270027"/>
                  </a:lnTo>
                  <a:lnTo>
                    <a:pt x="304901" y="273481"/>
                  </a:lnTo>
                  <a:lnTo>
                    <a:pt x="313131" y="281292"/>
                  </a:lnTo>
                  <a:lnTo>
                    <a:pt x="315937" y="282130"/>
                  </a:lnTo>
                  <a:lnTo>
                    <a:pt x="394309" y="268224"/>
                  </a:lnTo>
                  <a:lnTo>
                    <a:pt x="396392" y="266865"/>
                  </a:lnTo>
                  <a:lnTo>
                    <a:pt x="400354" y="260934"/>
                  </a:lnTo>
                  <a:close/>
                </a:path>
                <a:path w="797560" h="738504">
                  <a:moveTo>
                    <a:pt x="797166" y="660019"/>
                  </a:moveTo>
                  <a:lnTo>
                    <a:pt x="790282" y="629742"/>
                  </a:lnTo>
                  <a:lnTo>
                    <a:pt x="783310" y="619480"/>
                  </a:lnTo>
                  <a:lnTo>
                    <a:pt x="783310" y="661022"/>
                  </a:lnTo>
                  <a:lnTo>
                    <a:pt x="779310" y="683437"/>
                  </a:lnTo>
                  <a:lnTo>
                    <a:pt x="767740" y="702729"/>
                  </a:lnTo>
                  <a:lnTo>
                    <a:pt x="750303" y="716889"/>
                  </a:lnTo>
                  <a:lnTo>
                    <a:pt x="728764" y="723925"/>
                  </a:lnTo>
                  <a:lnTo>
                    <a:pt x="707567" y="722757"/>
                  </a:lnTo>
                  <a:lnTo>
                    <a:pt x="688060" y="715010"/>
                  </a:lnTo>
                  <a:lnTo>
                    <a:pt x="672490" y="702005"/>
                  </a:lnTo>
                  <a:lnTo>
                    <a:pt x="663168" y="685101"/>
                  </a:lnTo>
                  <a:lnTo>
                    <a:pt x="662686" y="683425"/>
                  </a:lnTo>
                  <a:lnTo>
                    <a:pt x="714248" y="683310"/>
                  </a:lnTo>
                  <a:lnTo>
                    <a:pt x="718235" y="682866"/>
                  </a:lnTo>
                  <a:lnTo>
                    <a:pt x="731062" y="679399"/>
                  </a:lnTo>
                  <a:lnTo>
                    <a:pt x="736396" y="672376"/>
                  </a:lnTo>
                  <a:lnTo>
                    <a:pt x="736015" y="654329"/>
                  </a:lnTo>
                  <a:lnTo>
                    <a:pt x="731100" y="647649"/>
                  </a:lnTo>
                  <a:lnTo>
                    <a:pt x="721804" y="645287"/>
                  </a:lnTo>
                  <a:lnTo>
                    <a:pt x="717423" y="644169"/>
                  </a:lnTo>
                  <a:lnTo>
                    <a:pt x="712774" y="643801"/>
                  </a:lnTo>
                  <a:lnTo>
                    <a:pt x="665594" y="643648"/>
                  </a:lnTo>
                  <a:lnTo>
                    <a:pt x="661301" y="643318"/>
                  </a:lnTo>
                  <a:lnTo>
                    <a:pt x="682853" y="611670"/>
                  </a:lnTo>
                  <a:lnTo>
                    <a:pt x="694207" y="604989"/>
                  </a:lnTo>
                  <a:lnTo>
                    <a:pt x="690473" y="601713"/>
                  </a:lnTo>
                  <a:lnTo>
                    <a:pt x="686803" y="597509"/>
                  </a:lnTo>
                  <a:lnTo>
                    <a:pt x="682866" y="594207"/>
                  </a:lnTo>
                  <a:lnTo>
                    <a:pt x="681291" y="595426"/>
                  </a:lnTo>
                  <a:lnTo>
                    <a:pt x="679958" y="596582"/>
                  </a:lnTo>
                  <a:lnTo>
                    <a:pt x="678497" y="597560"/>
                  </a:lnTo>
                  <a:lnTo>
                    <a:pt x="667994" y="605866"/>
                  </a:lnTo>
                  <a:lnTo>
                    <a:pt x="659295" y="615505"/>
                  </a:lnTo>
                  <a:lnTo>
                    <a:pt x="655561" y="621525"/>
                  </a:lnTo>
                  <a:lnTo>
                    <a:pt x="655561" y="683133"/>
                  </a:lnTo>
                  <a:lnTo>
                    <a:pt x="649566" y="682688"/>
                  </a:lnTo>
                  <a:lnTo>
                    <a:pt x="655561" y="683133"/>
                  </a:lnTo>
                  <a:lnTo>
                    <a:pt x="655561" y="621525"/>
                  </a:lnTo>
                  <a:lnTo>
                    <a:pt x="652437" y="626541"/>
                  </a:lnTo>
                  <a:lnTo>
                    <a:pt x="647522" y="638987"/>
                  </a:lnTo>
                  <a:lnTo>
                    <a:pt x="646899" y="641045"/>
                  </a:lnTo>
                  <a:lnTo>
                    <a:pt x="646099" y="642378"/>
                  </a:lnTo>
                  <a:lnTo>
                    <a:pt x="644791" y="643102"/>
                  </a:lnTo>
                  <a:lnTo>
                    <a:pt x="643877" y="643610"/>
                  </a:lnTo>
                  <a:lnTo>
                    <a:pt x="642708" y="643839"/>
                  </a:lnTo>
                  <a:lnTo>
                    <a:pt x="635596" y="643420"/>
                  </a:lnTo>
                  <a:lnTo>
                    <a:pt x="630008" y="643661"/>
                  </a:lnTo>
                  <a:lnTo>
                    <a:pt x="623354" y="643661"/>
                  </a:lnTo>
                  <a:lnTo>
                    <a:pt x="623595" y="642861"/>
                  </a:lnTo>
                  <a:lnTo>
                    <a:pt x="612063" y="642810"/>
                  </a:lnTo>
                  <a:lnTo>
                    <a:pt x="623595" y="642861"/>
                  </a:lnTo>
                  <a:lnTo>
                    <a:pt x="650468" y="558939"/>
                  </a:lnTo>
                  <a:lnTo>
                    <a:pt x="682866" y="594194"/>
                  </a:lnTo>
                  <a:lnTo>
                    <a:pt x="686803" y="597496"/>
                  </a:lnTo>
                  <a:lnTo>
                    <a:pt x="690473" y="601700"/>
                  </a:lnTo>
                  <a:lnTo>
                    <a:pt x="694207" y="604977"/>
                  </a:lnTo>
                  <a:lnTo>
                    <a:pt x="698296" y="603097"/>
                  </a:lnTo>
                  <a:lnTo>
                    <a:pt x="702589" y="601624"/>
                  </a:lnTo>
                  <a:lnTo>
                    <a:pt x="706996" y="600621"/>
                  </a:lnTo>
                  <a:lnTo>
                    <a:pt x="713460" y="599147"/>
                  </a:lnTo>
                  <a:lnTo>
                    <a:pt x="766762" y="619315"/>
                  </a:lnTo>
                  <a:lnTo>
                    <a:pt x="783310" y="661022"/>
                  </a:lnTo>
                  <a:lnTo>
                    <a:pt x="783310" y="619480"/>
                  </a:lnTo>
                  <a:lnTo>
                    <a:pt x="775423" y="607872"/>
                  </a:lnTo>
                  <a:lnTo>
                    <a:pt x="754672" y="592924"/>
                  </a:lnTo>
                  <a:lnTo>
                    <a:pt x="729729" y="585685"/>
                  </a:lnTo>
                  <a:lnTo>
                    <a:pt x="702360" y="586981"/>
                  </a:lnTo>
                  <a:lnTo>
                    <a:pt x="700468" y="587387"/>
                  </a:lnTo>
                  <a:lnTo>
                    <a:pt x="699096" y="587286"/>
                  </a:lnTo>
                  <a:lnTo>
                    <a:pt x="699096" y="590880"/>
                  </a:lnTo>
                  <a:lnTo>
                    <a:pt x="698715" y="590461"/>
                  </a:lnTo>
                  <a:lnTo>
                    <a:pt x="699096" y="590880"/>
                  </a:lnTo>
                  <a:lnTo>
                    <a:pt x="699096" y="587286"/>
                  </a:lnTo>
                  <a:lnTo>
                    <a:pt x="697763" y="587184"/>
                  </a:lnTo>
                  <a:lnTo>
                    <a:pt x="695883" y="586359"/>
                  </a:lnTo>
                  <a:lnTo>
                    <a:pt x="694436" y="585381"/>
                  </a:lnTo>
                  <a:lnTo>
                    <a:pt x="666927" y="556031"/>
                  </a:lnTo>
                  <a:lnTo>
                    <a:pt x="656793" y="544918"/>
                  </a:lnTo>
                  <a:lnTo>
                    <a:pt x="655955" y="542505"/>
                  </a:lnTo>
                  <a:lnTo>
                    <a:pt x="658329" y="533996"/>
                  </a:lnTo>
                  <a:lnTo>
                    <a:pt x="662978" y="520026"/>
                  </a:lnTo>
                  <a:lnTo>
                    <a:pt x="663422" y="518655"/>
                  </a:lnTo>
                  <a:lnTo>
                    <a:pt x="667054" y="519557"/>
                  </a:lnTo>
                  <a:lnTo>
                    <a:pt x="669950" y="520446"/>
                  </a:lnTo>
                  <a:lnTo>
                    <a:pt x="679411" y="522147"/>
                  </a:lnTo>
                  <a:lnTo>
                    <a:pt x="681977" y="519480"/>
                  </a:lnTo>
                  <a:lnTo>
                    <a:pt x="684504" y="503377"/>
                  </a:lnTo>
                  <a:lnTo>
                    <a:pt x="683348" y="501078"/>
                  </a:lnTo>
                  <a:lnTo>
                    <a:pt x="676516" y="500786"/>
                  </a:lnTo>
                  <a:lnTo>
                    <a:pt x="667537" y="500545"/>
                  </a:lnTo>
                  <a:lnTo>
                    <a:pt x="658558" y="500507"/>
                  </a:lnTo>
                  <a:lnTo>
                    <a:pt x="638594" y="500748"/>
                  </a:lnTo>
                  <a:lnTo>
                    <a:pt x="636600" y="501751"/>
                  </a:lnTo>
                  <a:lnTo>
                    <a:pt x="634606" y="502310"/>
                  </a:lnTo>
                  <a:lnTo>
                    <a:pt x="634009" y="504444"/>
                  </a:lnTo>
                  <a:lnTo>
                    <a:pt x="650494" y="512572"/>
                  </a:lnTo>
                  <a:lnTo>
                    <a:pt x="650379" y="512889"/>
                  </a:lnTo>
                  <a:lnTo>
                    <a:pt x="648462" y="518960"/>
                  </a:lnTo>
                  <a:lnTo>
                    <a:pt x="646188" y="524967"/>
                  </a:lnTo>
                  <a:lnTo>
                    <a:pt x="643648" y="535901"/>
                  </a:lnTo>
                  <a:lnTo>
                    <a:pt x="641426" y="537210"/>
                  </a:lnTo>
                  <a:lnTo>
                    <a:pt x="638111" y="537210"/>
                  </a:lnTo>
                  <a:lnTo>
                    <a:pt x="638111" y="551395"/>
                  </a:lnTo>
                  <a:lnTo>
                    <a:pt x="606450" y="650405"/>
                  </a:lnTo>
                  <a:lnTo>
                    <a:pt x="608215" y="646887"/>
                  </a:lnTo>
                  <a:lnTo>
                    <a:pt x="605891" y="651802"/>
                  </a:lnTo>
                  <a:lnTo>
                    <a:pt x="605002" y="654138"/>
                  </a:lnTo>
                  <a:lnTo>
                    <a:pt x="605891" y="651802"/>
                  </a:lnTo>
                  <a:lnTo>
                    <a:pt x="601319" y="648182"/>
                  </a:lnTo>
                  <a:lnTo>
                    <a:pt x="516890" y="570877"/>
                  </a:lnTo>
                  <a:lnTo>
                    <a:pt x="515734" y="568426"/>
                  </a:lnTo>
                  <a:lnTo>
                    <a:pt x="522300" y="551535"/>
                  </a:lnTo>
                  <a:lnTo>
                    <a:pt x="521957" y="551395"/>
                  </a:lnTo>
                  <a:lnTo>
                    <a:pt x="638111" y="551395"/>
                  </a:lnTo>
                  <a:lnTo>
                    <a:pt x="638111" y="537210"/>
                  </a:lnTo>
                  <a:lnTo>
                    <a:pt x="530720" y="537057"/>
                  </a:lnTo>
                  <a:lnTo>
                    <a:pt x="525907" y="536765"/>
                  </a:lnTo>
                  <a:lnTo>
                    <a:pt x="538391" y="504990"/>
                  </a:lnTo>
                  <a:lnTo>
                    <a:pt x="533984" y="504202"/>
                  </a:lnTo>
                  <a:lnTo>
                    <a:pt x="538391" y="504990"/>
                  </a:lnTo>
                  <a:lnTo>
                    <a:pt x="540588" y="503428"/>
                  </a:lnTo>
                  <a:lnTo>
                    <a:pt x="543433" y="502272"/>
                  </a:lnTo>
                  <a:lnTo>
                    <a:pt x="550481" y="500494"/>
                  </a:lnTo>
                  <a:lnTo>
                    <a:pt x="555637" y="501396"/>
                  </a:lnTo>
                  <a:lnTo>
                    <a:pt x="560692" y="501396"/>
                  </a:lnTo>
                  <a:lnTo>
                    <a:pt x="560692" y="487819"/>
                  </a:lnTo>
                  <a:lnTo>
                    <a:pt x="548767" y="487159"/>
                  </a:lnTo>
                  <a:lnTo>
                    <a:pt x="538822" y="488391"/>
                  </a:lnTo>
                  <a:lnTo>
                    <a:pt x="530707" y="492125"/>
                  </a:lnTo>
                  <a:lnTo>
                    <a:pt x="524256" y="498957"/>
                  </a:lnTo>
                  <a:lnTo>
                    <a:pt x="521614" y="502970"/>
                  </a:lnTo>
                  <a:lnTo>
                    <a:pt x="519468" y="508203"/>
                  </a:lnTo>
                  <a:lnTo>
                    <a:pt x="514350" y="527354"/>
                  </a:lnTo>
                  <a:lnTo>
                    <a:pt x="502500" y="564210"/>
                  </a:lnTo>
                  <a:lnTo>
                    <a:pt x="492328" y="590702"/>
                  </a:lnTo>
                  <a:lnTo>
                    <a:pt x="491312" y="590359"/>
                  </a:lnTo>
                  <a:lnTo>
                    <a:pt x="490512" y="595503"/>
                  </a:lnTo>
                  <a:lnTo>
                    <a:pt x="488086" y="599973"/>
                  </a:lnTo>
                  <a:lnTo>
                    <a:pt x="484809" y="603948"/>
                  </a:lnTo>
                  <a:lnTo>
                    <a:pt x="485381" y="604215"/>
                  </a:lnTo>
                  <a:lnTo>
                    <a:pt x="463727" y="642620"/>
                  </a:lnTo>
                  <a:lnTo>
                    <a:pt x="461187" y="643356"/>
                  </a:lnTo>
                  <a:lnTo>
                    <a:pt x="454660" y="646620"/>
                  </a:lnTo>
                  <a:lnTo>
                    <a:pt x="449580" y="649490"/>
                  </a:lnTo>
                  <a:lnTo>
                    <a:pt x="451446" y="658418"/>
                  </a:lnTo>
                  <a:lnTo>
                    <a:pt x="455333" y="662279"/>
                  </a:lnTo>
                  <a:lnTo>
                    <a:pt x="464261" y="665238"/>
                  </a:lnTo>
                  <a:lnTo>
                    <a:pt x="469163" y="662305"/>
                  </a:lnTo>
                  <a:lnTo>
                    <a:pt x="497840" y="611505"/>
                  </a:lnTo>
                  <a:lnTo>
                    <a:pt x="498856" y="606107"/>
                  </a:lnTo>
                  <a:lnTo>
                    <a:pt x="500913" y="601040"/>
                  </a:lnTo>
                  <a:lnTo>
                    <a:pt x="504761" y="597230"/>
                  </a:lnTo>
                  <a:lnTo>
                    <a:pt x="510324" y="583984"/>
                  </a:lnTo>
                  <a:lnTo>
                    <a:pt x="514985" y="587984"/>
                  </a:lnTo>
                  <a:lnTo>
                    <a:pt x="599592" y="665924"/>
                  </a:lnTo>
                  <a:lnTo>
                    <a:pt x="601116" y="669759"/>
                  </a:lnTo>
                  <a:lnTo>
                    <a:pt x="601586" y="673138"/>
                  </a:lnTo>
                  <a:lnTo>
                    <a:pt x="602526" y="679856"/>
                  </a:lnTo>
                  <a:lnTo>
                    <a:pt x="604507" y="682307"/>
                  </a:lnTo>
                  <a:lnTo>
                    <a:pt x="633476" y="683056"/>
                  </a:lnTo>
                  <a:lnTo>
                    <a:pt x="642721" y="683133"/>
                  </a:lnTo>
                  <a:lnTo>
                    <a:pt x="649109" y="682650"/>
                  </a:lnTo>
                  <a:lnTo>
                    <a:pt x="642721" y="683133"/>
                  </a:lnTo>
                  <a:lnTo>
                    <a:pt x="646010" y="683526"/>
                  </a:lnTo>
                  <a:lnTo>
                    <a:pt x="647636" y="685190"/>
                  </a:lnTo>
                  <a:lnTo>
                    <a:pt x="649071" y="688975"/>
                  </a:lnTo>
                  <a:lnTo>
                    <a:pt x="665835" y="715289"/>
                  </a:lnTo>
                  <a:lnTo>
                    <a:pt x="690651" y="732193"/>
                  </a:lnTo>
                  <a:lnTo>
                    <a:pt x="720128" y="738263"/>
                  </a:lnTo>
                  <a:lnTo>
                    <a:pt x="750887" y="732129"/>
                  </a:lnTo>
                  <a:lnTo>
                    <a:pt x="776135" y="714679"/>
                  </a:lnTo>
                  <a:lnTo>
                    <a:pt x="792010" y="689495"/>
                  </a:lnTo>
                  <a:lnTo>
                    <a:pt x="797166" y="660019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0" name="object 196">
              <a:extLst>
                <a:ext uri="{FF2B5EF4-FFF2-40B4-BE49-F238E27FC236}">
                  <a16:creationId xmlns:a16="http://schemas.microsoft.com/office/drawing/2014/main" id="{F6CAD1A2-06B6-4F8B-9524-B6AD81EFEC07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040182" y="5945682"/>
              <a:ext cx="152938" cy="152122"/>
            </a:xfrm>
            <a:prstGeom prst="rect">
              <a:avLst/>
            </a:prstGeom>
          </p:spPr>
        </p:pic>
        <p:sp>
          <p:nvSpPr>
            <p:cNvPr id="211" name="object 197">
              <a:extLst>
                <a:ext uri="{FF2B5EF4-FFF2-40B4-BE49-F238E27FC236}">
                  <a16:creationId xmlns:a16="http://schemas.microsoft.com/office/drawing/2014/main" id="{EA090FCF-1D34-42DA-9AA3-37F4B49CABFF}"/>
                </a:ext>
              </a:extLst>
            </p:cNvPr>
            <p:cNvSpPr/>
            <p:nvPr/>
          </p:nvSpPr>
          <p:spPr>
            <a:xfrm>
              <a:off x="2864472" y="5853493"/>
              <a:ext cx="347980" cy="251460"/>
            </a:xfrm>
            <a:custGeom>
              <a:avLst/>
              <a:gdLst/>
              <a:ahLst/>
              <a:cxnLst/>
              <a:rect l="l" t="t" r="r" b="b"/>
              <a:pathLst>
                <a:path w="347980" h="251460">
                  <a:moveTo>
                    <a:pt x="347586" y="162331"/>
                  </a:moveTo>
                  <a:lnTo>
                    <a:pt x="342506" y="159461"/>
                  </a:lnTo>
                  <a:lnTo>
                    <a:pt x="335978" y="156197"/>
                  </a:lnTo>
                  <a:lnTo>
                    <a:pt x="333438" y="155460"/>
                  </a:lnTo>
                  <a:lnTo>
                    <a:pt x="311785" y="117055"/>
                  </a:lnTo>
                  <a:lnTo>
                    <a:pt x="312356" y="116789"/>
                  </a:lnTo>
                  <a:lnTo>
                    <a:pt x="309079" y="112814"/>
                  </a:lnTo>
                  <a:lnTo>
                    <a:pt x="306654" y="108343"/>
                  </a:lnTo>
                  <a:lnTo>
                    <a:pt x="305854" y="103200"/>
                  </a:lnTo>
                  <a:lnTo>
                    <a:pt x="304825" y="103543"/>
                  </a:lnTo>
                  <a:lnTo>
                    <a:pt x="294665" y="77050"/>
                  </a:lnTo>
                  <a:lnTo>
                    <a:pt x="282816" y="40195"/>
                  </a:lnTo>
                  <a:lnTo>
                    <a:pt x="281432" y="35026"/>
                  </a:lnTo>
                  <a:lnTo>
                    <a:pt x="281432" y="81267"/>
                  </a:lnTo>
                  <a:lnTo>
                    <a:pt x="280276" y="83718"/>
                  </a:lnTo>
                  <a:lnTo>
                    <a:pt x="195846" y="161023"/>
                  </a:lnTo>
                  <a:lnTo>
                    <a:pt x="191274" y="164655"/>
                  </a:lnTo>
                  <a:lnTo>
                    <a:pt x="188950" y="159727"/>
                  </a:lnTo>
                  <a:lnTo>
                    <a:pt x="190715" y="163245"/>
                  </a:lnTo>
                  <a:lnTo>
                    <a:pt x="185089" y="145656"/>
                  </a:lnTo>
                  <a:lnTo>
                    <a:pt x="185089" y="155638"/>
                  </a:lnTo>
                  <a:lnTo>
                    <a:pt x="173570" y="155702"/>
                  </a:lnTo>
                  <a:lnTo>
                    <a:pt x="173812" y="156502"/>
                  </a:lnTo>
                  <a:lnTo>
                    <a:pt x="167157" y="156502"/>
                  </a:lnTo>
                  <a:lnTo>
                    <a:pt x="161569" y="156260"/>
                  </a:lnTo>
                  <a:lnTo>
                    <a:pt x="154457" y="156679"/>
                  </a:lnTo>
                  <a:lnTo>
                    <a:pt x="153289" y="156451"/>
                  </a:lnTo>
                  <a:lnTo>
                    <a:pt x="152374" y="155943"/>
                  </a:lnTo>
                  <a:lnTo>
                    <a:pt x="146862" y="156070"/>
                  </a:lnTo>
                  <a:lnTo>
                    <a:pt x="146189" y="156032"/>
                  </a:lnTo>
                  <a:lnTo>
                    <a:pt x="146862" y="156057"/>
                  </a:lnTo>
                  <a:lnTo>
                    <a:pt x="152374" y="155930"/>
                  </a:lnTo>
                  <a:lnTo>
                    <a:pt x="151066" y="155206"/>
                  </a:lnTo>
                  <a:lnTo>
                    <a:pt x="150266" y="153873"/>
                  </a:lnTo>
                  <a:lnTo>
                    <a:pt x="149656" y="151815"/>
                  </a:lnTo>
                  <a:lnTo>
                    <a:pt x="144729" y="139382"/>
                  </a:lnTo>
                  <a:lnTo>
                    <a:pt x="141617" y="134366"/>
                  </a:lnTo>
                  <a:lnTo>
                    <a:pt x="141617" y="195973"/>
                  </a:lnTo>
                  <a:lnTo>
                    <a:pt x="139649" y="196481"/>
                  </a:lnTo>
                  <a:lnTo>
                    <a:pt x="141605" y="195973"/>
                  </a:lnTo>
                  <a:lnTo>
                    <a:pt x="141617" y="134366"/>
                  </a:lnTo>
                  <a:lnTo>
                    <a:pt x="137883" y="128346"/>
                  </a:lnTo>
                  <a:lnTo>
                    <a:pt x="135864" y="126111"/>
                  </a:lnTo>
                  <a:lnTo>
                    <a:pt x="135864" y="156159"/>
                  </a:lnTo>
                  <a:lnTo>
                    <a:pt x="131572" y="156489"/>
                  </a:lnTo>
                  <a:lnTo>
                    <a:pt x="84391" y="156641"/>
                  </a:lnTo>
                  <a:lnTo>
                    <a:pt x="79743" y="157010"/>
                  </a:lnTo>
                  <a:lnTo>
                    <a:pt x="75361" y="158127"/>
                  </a:lnTo>
                  <a:lnTo>
                    <a:pt x="66065" y="160489"/>
                  </a:lnTo>
                  <a:lnTo>
                    <a:pt x="61150" y="167170"/>
                  </a:lnTo>
                  <a:lnTo>
                    <a:pt x="60769" y="185216"/>
                  </a:lnTo>
                  <a:lnTo>
                    <a:pt x="66103" y="192239"/>
                  </a:lnTo>
                  <a:lnTo>
                    <a:pt x="78930" y="195707"/>
                  </a:lnTo>
                  <a:lnTo>
                    <a:pt x="82918" y="196151"/>
                  </a:lnTo>
                  <a:lnTo>
                    <a:pt x="134480" y="196265"/>
                  </a:lnTo>
                  <a:lnTo>
                    <a:pt x="133997" y="197942"/>
                  </a:lnTo>
                  <a:lnTo>
                    <a:pt x="124675" y="214833"/>
                  </a:lnTo>
                  <a:lnTo>
                    <a:pt x="109118" y="227838"/>
                  </a:lnTo>
                  <a:lnTo>
                    <a:pt x="89598" y="235597"/>
                  </a:lnTo>
                  <a:lnTo>
                    <a:pt x="68414" y="236753"/>
                  </a:lnTo>
                  <a:lnTo>
                    <a:pt x="46863" y="229730"/>
                  </a:lnTo>
                  <a:lnTo>
                    <a:pt x="29438" y="215569"/>
                  </a:lnTo>
                  <a:lnTo>
                    <a:pt x="17856" y="196278"/>
                  </a:lnTo>
                  <a:lnTo>
                    <a:pt x="13868" y="173850"/>
                  </a:lnTo>
                  <a:lnTo>
                    <a:pt x="18440" y="151142"/>
                  </a:lnTo>
                  <a:lnTo>
                    <a:pt x="30416" y="132156"/>
                  </a:lnTo>
                  <a:lnTo>
                    <a:pt x="48209" y="118579"/>
                  </a:lnTo>
                  <a:lnTo>
                    <a:pt x="70281" y="112128"/>
                  </a:lnTo>
                  <a:lnTo>
                    <a:pt x="77000" y="111455"/>
                  </a:lnTo>
                  <a:lnTo>
                    <a:pt x="83718" y="111975"/>
                  </a:lnTo>
                  <a:lnTo>
                    <a:pt x="123901" y="133210"/>
                  </a:lnTo>
                  <a:lnTo>
                    <a:pt x="135661" y="155371"/>
                  </a:lnTo>
                  <a:lnTo>
                    <a:pt x="135864" y="156159"/>
                  </a:lnTo>
                  <a:lnTo>
                    <a:pt x="135864" y="126111"/>
                  </a:lnTo>
                  <a:lnTo>
                    <a:pt x="129171" y="118694"/>
                  </a:lnTo>
                  <a:lnTo>
                    <a:pt x="118668" y="110388"/>
                  </a:lnTo>
                  <a:lnTo>
                    <a:pt x="117208" y="109410"/>
                  </a:lnTo>
                  <a:lnTo>
                    <a:pt x="115874" y="108254"/>
                  </a:lnTo>
                  <a:lnTo>
                    <a:pt x="114300" y="107035"/>
                  </a:lnTo>
                  <a:lnTo>
                    <a:pt x="146697" y="71780"/>
                  </a:lnTo>
                  <a:lnTo>
                    <a:pt x="173558" y="155702"/>
                  </a:lnTo>
                  <a:lnTo>
                    <a:pt x="185089" y="155638"/>
                  </a:lnTo>
                  <a:lnTo>
                    <a:pt x="185089" y="145656"/>
                  </a:lnTo>
                  <a:lnTo>
                    <a:pt x="159054" y="64236"/>
                  </a:lnTo>
                  <a:lnTo>
                    <a:pt x="275209" y="64236"/>
                  </a:lnTo>
                  <a:lnTo>
                    <a:pt x="274866" y="64376"/>
                  </a:lnTo>
                  <a:lnTo>
                    <a:pt x="281432" y="81267"/>
                  </a:lnTo>
                  <a:lnTo>
                    <a:pt x="281432" y="35026"/>
                  </a:lnTo>
                  <a:lnTo>
                    <a:pt x="277698" y="21043"/>
                  </a:lnTo>
                  <a:lnTo>
                    <a:pt x="275551" y="15811"/>
                  </a:lnTo>
                  <a:lnTo>
                    <a:pt x="272897" y="11811"/>
                  </a:lnTo>
                  <a:lnTo>
                    <a:pt x="272719" y="11620"/>
                  </a:lnTo>
                  <a:lnTo>
                    <a:pt x="272719" y="11988"/>
                  </a:lnTo>
                  <a:lnTo>
                    <a:pt x="272478" y="12255"/>
                  </a:lnTo>
                  <a:lnTo>
                    <a:pt x="272719" y="11988"/>
                  </a:lnTo>
                  <a:lnTo>
                    <a:pt x="272719" y="11620"/>
                  </a:lnTo>
                  <a:lnTo>
                    <a:pt x="266471" y="4965"/>
                  </a:lnTo>
                  <a:lnTo>
                    <a:pt x="258343" y="1231"/>
                  </a:lnTo>
                  <a:lnTo>
                    <a:pt x="248399" y="0"/>
                  </a:lnTo>
                  <a:lnTo>
                    <a:pt x="236474" y="660"/>
                  </a:lnTo>
                  <a:lnTo>
                    <a:pt x="236474" y="14236"/>
                  </a:lnTo>
                  <a:lnTo>
                    <a:pt x="241528" y="14236"/>
                  </a:lnTo>
                  <a:lnTo>
                    <a:pt x="246684" y="13335"/>
                  </a:lnTo>
                  <a:lnTo>
                    <a:pt x="253733" y="15113"/>
                  </a:lnTo>
                  <a:lnTo>
                    <a:pt x="256578" y="16268"/>
                  </a:lnTo>
                  <a:lnTo>
                    <a:pt x="258775" y="17830"/>
                  </a:lnTo>
                  <a:lnTo>
                    <a:pt x="263169" y="17043"/>
                  </a:lnTo>
                  <a:lnTo>
                    <a:pt x="267487" y="15659"/>
                  </a:lnTo>
                  <a:lnTo>
                    <a:pt x="263182" y="17056"/>
                  </a:lnTo>
                  <a:lnTo>
                    <a:pt x="258775" y="17830"/>
                  </a:lnTo>
                  <a:lnTo>
                    <a:pt x="260223" y="18846"/>
                  </a:lnTo>
                  <a:lnTo>
                    <a:pt x="261404" y="20027"/>
                  </a:lnTo>
                  <a:lnTo>
                    <a:pt x="264668" y="28092"/>
                  </a:lnTo>
                  <a:lnTo>
                    <a:pt x="266954" y="35090"/>
                  </a:lnTo>
                  <a:lnTo>
                    <a:pt x="271259" y="49606"/>
                  </a:lnTo>
                  <a:lnTo>
                    <a:pt x="266446" y="49898"/>
                  </a:lnTo>
                  <a:lnTo>
                    <a:pt x="155740" y="50050"/>
                  </a:lnTo>
                  <a:lnTo>
                    <a:pt x="153517" y="48742"/>
                  </a:lnTo>
                  <a:lnTo>
                    <a:pt x="150977" y="37807"/>
                  </a:lnTo>
                  <a:lnTo>
                    <a:pt x="148704" y="31800"/>
                  </a:lnTo>
                  <a:lnTo>
                    <a:pt x="146773" y="25742"/>
                  </a:lnTo>
                  <a:lnTo>
                    <a:pt x="146672" y="25412"/>
                  </a:lnTo>
                  <a:lnTo>
                    <a:pt x="163156" y="17284"/>
                  </a:lnTo>
                  <a:lnTo>
                    <a:pt x="162560" y="15151"/>
                  </a:lnTo>
                  <a:lnTo>
                    <a:pt x="160566" y="14592"/>
                  </a:lnTo>
                  <a:lnTo>
                    <a:pt x="158572" y="13589"/>
                  </a:lnTo>
                  <a:lnTo>
                    <a:pt x="138607" y="13347"/>
                  </a:lnTo>
                  <a:lnTo>
                    <a:pt x="129628" y="13373"/>
                  </a:lnTo>
                  <a:lnTo>
                    <a:pt x="120650" y="13627"/>
                  </a:lnTo>
                  <a:lnTo>
                    <a:pt x="113817" y="13919"/>
                  </a:lnTo>
                  <a:lnTo>
                    <a:pt x="112661" y="16217"/>
                  </a:lnTo>
                  <a:lnTo>
                    <a:pt x="115189" y="32321"/>
                  </a:lnTo>
                  <a:lnTo>
                    <a:pt x="117754" y="34988"/>
                  </a:lnTo>
                  <a:lnTo>
                    <a:pt x="127215" y="33286"/>
                  </a:lnTo>
                  <a:lnTo>
                    <a:pt x="130111" y="32397"/>
                  </a:lnTo>
                  <a:lnTo>
                    <a:pt x="133743" y="31496"/>
                  </a:lnTo>
                  <a:lnTo>
                    <a:pt x="134188" y="32867"/>
                  </a:lnTo>
                  <a:lnTo>
                    <a:pt x="138836" y="46837"/>
                  </a:lnTo>
                  <a:lnTo>
                    <a:pt x="141211" y="55346"/>
                  </a:lnTo>
                  <a:lnTo>
                    <a:pt x="140373" y="57759"/>
                  </a:lnTo>
                  <a:lnTo>
                    <a:pt x="130238" y="68872"/>
                  </a:lnTo>
                  <a:lnTo>
                    <a:pt x="102730" y="98221"/>
                  </a:lnTo>
                  <a:lnTo>
                    <a:pt x="101295" y="99174"/>
                  </a:lnTo>
                  <a:lnTo>
                    <a:pt x="99415" y="100012"/>
                  </a:lnTo>
                  <a:lnTo>
                    <a:pt x="96710" y="100215"/>
                  </a:lnTo>
                  <a:lnTo>
                    <a:pt x="94818" y="99809"/>
                  </a:lnTo>
                  <a:lnTo>
                    <a:pt x="67437" y="98526"/>
                  </a:lnTo>
                  <a:lnTo>
                    <a:pt x="42506" y="105752"/>
                  </a:lnTo>
                  <a:lnTo>
                    <a:pt x="21742" y="120713"/>
                  </a:lnTo>
                  <a:lnTo>
                    <a:pt x="6896" y="142570"/>
                  </a:lnTo>
                  <a:lnTo>
                    <a:pt x="0" y="172859"/>
                  </a:lnTo>
                  <a:lnTo>
                    <a:pt x="5156" y="202336"/>
                  </a:lnTo>
                  <a:lnTo>
                    <a:pt x="21031" y="227520"/>
                  </a:lnTo>
                  <a:lnTo>
                    <a:pt x="46291" y="244957"/>
                  </a:lnTo>
                  <a:lnTo>
                    <a:pt x="77038" y="251104"/>
                  </a:lnTo>
                  <a:lnTo>
                    <a:pt x="106514" y="245021"/>
                  </a:lnTo>
                  <a:lnTo>
                    <a:pt x="131343" y="228130"/>
                  </a:lnTo>
                  <a:lnTo>
                    <a:pt x="148107" y="201803"/>
                  </a:lnTo>
                  <a:lnTo>
                    <a:pt x="149542" y="198018"/>
                  </a:lnTo>
                  <a:lnTo>
                    <a:pt x="151168" y="196354"/>
                  </a:lnTo>
                  <a:lnTo>
                    <a:pt x="154381" y="195973"/>
                  </a:lnTo>
                  <a:lnTo>
                    <a:pt x="163690" y="195897"/>
                  </a:lnTo>
                  <a:lnTo>
                    <a:pt x="192659" y="195148"/>
                  </a:lnTo>
                  <a:lnTo>
                    <a:pt x="194640" y="192697"/>
                  </a:lnTo>
                  <a:lnTo>
                    <a:pt x="195580" y="185991"/>
                  </a:lnTo>
                  <a:lnTo>
                    <a:pt x="194475" y="178625"/>
                  </a:lnTo>
                  <a:lnTo>
                    <a:pt x="195580" y="185978"/>
                  </a:lnTo>
                  <a:lnTo>
                    <a:pt x="196049" y="182600"/>
                  </a:lnTo>
                  <a:lnTo>
                    <a:pt x="197573" y="178765"/>
                  </a:lnTo>
                  <a:lnTo>
                    <a:pt x="282181" y="100825"/>
                  </a:lnTo>
                  <a:lnTo>
                    <a:pt x="286842" y="96824"/>
                  </a:lnTo>
                  <a:lnTo>
                    <a:pt x="292404" y="110070"/>
                  </a:lnTo>
                  <a:lnTo>
                    <a:pt x="296252" y="113880"/>
                  </a:lnTo>
                  <a:lnTo>
                    <a:pt x="298310" y="118948"/>
                  </a:lnTo>
                  <a:lnTo>
                    <a:pt x="299326" y="124345"/>
                  </a:lnTo>
                  <a:lnTo>
                    <a:pt x="328002" y="175145"/>
                  </a:lnTo>
                  <a:lnTo>
                    <a:pt x="332905" y="178079"/>
                  </a:lnTo>
                  <a:lnTo>
                    <a:pt x="341833" y="175120"/>
                  </a:lnTo>
                  <a:lnTo>
                    <a:pt x="345719" y="171259"/>
                  </a:lnTo>
                  <a:lnTo>
                    <a:pt x="347586" y="162331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2" name="object 198">
              <a:extLst>
                <a:ext uri="{FF2B5EF4-FFF2-40B4-BE49-F238E27FC236}">
                  <a16:creationId xmlns:a16="http://schemas.microsoft.com/office/drawing/2014/main" id="{F6D559BD-26F1-4E03-85C2-5B55464ED4D6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123369" y="5951622"/>
              <a:ext cx="152938" cy="152122"/>
            </a:xfrm>
            <a:prstGeom prst="rect">
              <a:avLst/>
            </a:prstGeom>
          </p:spPr>
        </p:pic>
        <p:pic>
          <p:nvPicPr>
            <p:cNvPr id="213" name="object 199">
              <a:extLst>
                <a:ext uri="{FF2B5EF4-FFF2-40B4-BE49-F238E27FC236}">
                  <a16:creationId xmlns:a16="http://schemas.microsoft.com/office/drawing/2014/main" id="{D423C245-DCB0-416B-A382-E4E53C23BA93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183693" y="6275602"/>
              <a:ext cx="166134" cy="227736"/>
            </a:xfrm>
            <a:prstGeom prst="rect">
              <a:avLst/>
            </a:prstGeom>
          </p:spPr>
        </p:pic>
        <p:sp>
          <p:nvSpPr>
            <p:cNvPr id="214" name="object 200">
              <a:extLst>
                <a:ext uri="{FF2B5EF4-FFF2-40B4-BE49-F238E27FC236}">
                  <a16:creationId xmlns:a16="http://schemas.microsoft.com/office/drawing/2014/main" id="{21A03922-6115-474F-AA4E-9765CBBAE1C3}"/>
                </a:ext>
              </a:extLst>
            </p:cNvPr>
            <p:cNvSpPr/>
            <p:nvPr/>
          </p:nvSpPr>
          <p:spPr>
            <a:xfrm>
              <a:off x="2932087" y="6284569"/>
              <a:ext cx="231140" cy="220345"/>
            </a:xfrm>
            <a:custGeom>
              <a:avLst/>
              <a:gdLst/>
              <a:ahLst/>
              <a:cxnLst/>
              <a:rect l="l" t="t" r="r" b="b"/>
              <a:pathLst>
                <a:path w="231139" h="220345">
                  <a:moveTo>
                    <a:pt x="230962" y="93903"/>
                  </a:moveTo>
                  <a:lnTo>
                    <a:pt x="230136" y="79578"/>
                  </a:lnTo>
                  <a:lnTo>
                    <a:pt x="230124" y="79400"/>
                  </a:lnTo>
                  <a:lnTo>
                    <a:pt x="230276" y="75501"/>
                  </a:lnTo>
                  <a:lnTo>
                    <a:pt x="230403" y="72161"/>
                  </a:lnTo>
                  <a:lnTo>
                    <a:pt x="230632" y="62141"/>
                  </a:lnTo>
                  <a:lnTo>
                    <a:pt x="230695" y="59817"/>
                  </a:lnTo>
                  <a:lnTo>
                    <a:pt x="204978" y="46596"/>
                  </a:lnTo>
                  <a:lnTo>
                    <a:pt x="207632" y="38531"/>
                  </a:lnTo>
                  <a:lnTo>
                    <a:pt x="207632" y="37871"/>
                  </a:lnTo>
                  <a:lnTo>
                    <a:pt x="207606" y="30861"/>
                  </a:lnTo>
                  <a:lnTo>
                    <a:pt x="207479" y="29235"/>
                  </a:lnTo>
                  <a:lnTo>
                    <a:pt x="206717" y="20193"/>
                  </a:lnTo>
                  <a:lnTo>
                    <a:pt x="206692" y="19850"/>
                  </a:lnTo>
                  <a:lnTo>
                    <a:pt x="203441" y="12560"/>
                  </a:lnTo>
                  <a:lnTo>
                    <a:pt x="201409" y="11125"/>
                  </a:lnTo>
                  <a:lnTo>
                    <a:pt x="196977" y="8039"/>
                  </a:lnTo>
                  <a:lnTo>
                    <a:pt x="194398" y="7391"/>
                  </a:lnTo>
                  <a:lnTo>
                    <a:pt x="194398" y="41376"/>
                  </a:lnTo>
                  <a:lnTo>
                    <a:pt x="194310" y="91020"/>
                  </a:lnTo>
                  <a:lnTo>
                    <a:pt x="194310" y="172224"/>
                  </a:lnTo>
                  <a:lnTo>
                    <a:pt x="187642" y="179184"/>
                  </a:lnTo>
                  <a:lnTo>
                    <a:pt x="179222" y="179184"/>
                  </a:lnTo>
                  <a:lnTo>
                    <a:pt x="170776" y="179387"/>
                  </a:lnTo>
                  <a:lnTo>
                    <a:pt x="166217" y="174980"/>
                  </a:lnTo>
                  <a:lnTo>
                    <a:pt x="163995" y="172834"/>
                  </a:lnTo>
                  <a:lnTo>
                    <a:pt x="163855" y="172224"/>
                  </a:lnTo>
                  <a:lnTo>
                    <a:pt x="163779" y="167525"/>
                  </a:lnTo>
                  <a:lnTo>
                    <a:pt x="163639" y="160185"/>
                  </a:lnTo>
                  <a:lnTo>
                    <a:pt x="163550" y="155460"/>
                  </a:lnTo>
                  <a:lnTo>
                    <a:pt x="165455" y="153479"/>
                  </a:lnTo>
                  <a:lnTo>
                    <a:pt x="169887" y="148894"/>
                  </a:lnTo>
                  <a:lnTo>
                    <a:pt x="187363" y="148551"/>
                  </a:lnTo>
                  <a:lnTo>
                    <a:pt x="193967" y="154914"/>
                  </a:lnTo>
                  <a:lnTo>
                    <a:pt x="194208" y="167284"/>
                  </a:lnTo>
                  <a:lnTo>
                    <a:pt x="194310" y="172224"/>
                  </a:lnTo>
                  <a:lnTo>
                    <a:pt x="194310" y="91020"/>
                  </a:lnTo>
                  <a:lnTo>
                    <a:pt x="194271" y="112280"/>
                  </a:lnTo>
                  <a:lnTo>
                    <a:pt x="192608" y="118402"/>
                  </a:lnTo>
                  <a:lnTo>
                    <a:pt x="185801" y="118402"/>
                  </a:lnTo>
                  <a:lnTo>
                    <a:pt x="164515" y="119049"/>
                  </a:lnTo>
                  <a:lnTo>
                    <a:pt x="163398" y="119049"/>
                  </a:lnTo>
                  <a:lnTo>
                    <a:pt x="151790" y="119316"/>
                  </a:lnTo>
                  <a:lnTo>
                    <a:pt x="149123" y="119278"/>
                  </a:lnTo>
                  <a:lnTo>
                    <a:pt x="149123" y="167284"/>
                  </a:lnTo>
                  <a:lnTo>
                    <a:pt x="148742" y="167309"/>
                  </a:lnTo>
                  <a:lnTo>
                    <a:pt x="148742" y="175285"/>
                  </a:lnTo>
                  <a:lnTo>
                    <a:pt x="148310" y="181686"/>
                  </a:lnTo>
                  <a:lnTo>
                    <a:pt x="148285" y="181978"/>
                  </a:lnTo>
                  <a:lnTo>
                    <a:pt x="145770" y="181686"/>
                  </a:lnTo>
                  <a:lnTo>
                    <a:pt x="85242" y="181686"/>
                  </a:lnTo>
                  <a:lnTo>
                    <a:pt x="82816" y="181978"/>
                  </a:lnTo>
                  <a:lnTo>
                    <a:pt x="82651" y="179387"/>
                  </a:lnTo>
                  <a:lnTo>
                    <a:pt x="82537" y="177533"/>
                  </a:lnTo>
                  <a:lnTo>
                    <a:pt x="82499" y="176834"/>
                  </a:lnTo>
                  <a:lnTo>
                    <a:pt x="82397" y="175285"/>
                  </a:lnTo>
                  <a:lnTo>
                    <a:pt x="85191" y="174980"/>
                  </a:lnTo>
                  <a:lnTo>
                    <a:pt x="145834" y="174980"/>
                  </a:lnTo>
                  <a:lnTo>
                    <a:pt x="148742" y="175285"/>
                  </a:lnTo>
                  <a:lnTo>
                    <a:pt x="148742" y="167309"/>
                  </a:lnTo>
                  <a:lnTo>
                    <a:pt x="145173" y="167525"/>
                  </a:lnTo>
                  <a:lnTo>
                    <a:pt x="85775" y="167525"/>
                  </a:lnTo>
                  <a:lnTo>
                    <a:pt x="82626" y="167284"/>
                  </a:lnTo>
                  <a:lnTo>
                    <a:pt x="81965" y="167284"/>
                  </a:lnTo>
                  <a:lnTo>
                    <a:pt x="82689" y="160185"/>
                  </a:lnTo>
                  <a:lnTo>
                    <a:pt x="148463" y="160185"/>
                  </a:lnTo>
                  <a:lnTo>
                    <a:pt x="149123" y="167284"/>
                  </a:lnTo>
                  <a:lnTo>
                    <a:pt x="149123" y="119278"/>
                  </a:lnTo>
                  <a:lnTo>
                    <a:pt x="149059" y="153149"/>
                  </a:lnTo>
                  <a:lnTo>
                    <a:pt x="85699" y="153149"/>
                  </a:lnTo>
                  <a:lnTo>
                    <a:pt x="82804" y="153479"/>
                  </a:lnTo>
                  <a:lnTo>
                    <a:pt x="82346" y="148894"/>
                  </a:lnTo>
                  <a:lnTo>
                    <a:pt x="82308" y="148551"/>
                  </a:lnTo>
                  <a:lnTo>
                    <a:pt x="82042" y="145910"/>
                  </a:lnTo>
                  <a:lnTo>
                    <a:pt x="80264" y="145910"/>
                  </a:lnTo>
                  <a:lnTo>
                    <a:pt x="85559" y="145681"/>
                  </a:lnTo>
                  <a:lnTo>
                    <a:pt x="145707" y="145681"/>
                  </a:lnTo>
                  <a:lnTo>
                    <a:pt x="148501" y="145910"/>
                  </a:lnTo>
                  <a:lnTo>
                    <a:pt x="149059" y="153149"/>
                  </a:lnTo>
                  <a:lnTo>
                    <a:pt x="149059" y="119278"/>
                  </a:lnTo>
                  <a:lnTo>
                    <a:pt x="134772" y="119049"/>
                  </a:lnTo>
                  <a:lnTo>
                    <a:pt x="117932" y="117525"/>
                  </a:lnTo>
                  <a:lnTo>
                    <a:pt x="117792" y="117525"/>
                  </a:lnTo>
                  <a:lnTo>
                    <a:pt x="118579" y="37884"/>
                  </a:lnTo>
                  <a:lnTo>
                    <a:pt x="112534" y="37884"/>
                  </a:lnTo>
                  <a:lnTo>
                    <a:pt x="113322" y="117538"/>
                  </a:lnTo>
                  <a:lnTo>
                    <a:pt x="95923" y="119049"/>
                  </a:lnTo>
                  <a:lnTo>
                    <a:pt x="93954" y="119049"/>
                  </a:lnTo>
                  <a:lnTo>
                    <a:pt x="79349" y="119278"/>
                  </a:lnTo>
                  <a:lnTo>
                    <a:pt x="69240" y="119049"/>
                  </a:lnTo>
                  <a:lnTo>
                    <a:pt x="67868" y="119049"/>
                  </a:lnTo>
                  <a:lnTo>
                    <a:pt x="67475" y="119049"/>
                  </a:lnTo>
                  <a:lnTo>
                    <a:pt x="67475" y="172224"/>
                  </a:lnTo>
                  <a:lnTo>
                    <a:pt x="60833" y="179184"/>
                  </a:lnTo>
                  <a:lnTo>
                    <a:pt x="51727" y="179184"/>
                  </a:lnTo>
                  <a:lnTo>
                    <a:pt x="43853" y="179324"/>
                  </a:lnTo>
                  <a:lnTo>
                    <a:pt x="37147" y="172834"/>
                  </a:lnTo>
                  <a:lnTo>
                    <a:pt x="37058" y="167284"/>
                  </a:lnTo>
                  <a:lnTo>
                    <a:pt x="36944" y="160185"/>
                  </a:lnTo>
                  <a:lnTo>
                    <a:pt x="36868" y="155460"/>
                  </a:lnTo>
                  <a:lnTo>
                    <a:pt x="43141" y="148894"/>
                  </a:lnTo>
                  <a:lnTo>
                    <a:pt x="41821" y="148894"/>
                  </a:lnTo>
                  <a:lnTo>
                    <a:pt x="59969" y="148551"/>
                  </a:lnTo>
                  <a:lnTo>
                    <a:pt x="60655" y="148551"/>
                  </a:lnTo>
                  <a:lnTo>
                    <a:pt x="65811" y="153479"/>
                  </a:lnTo>
                  <a:lnTo>
                    <a:pt x="67271" y="154914"/>
                  </a:lnTo>
                  <a:lnTo>
                    <a:pt x="67360" y="160185"/>
                  </a:lnTo>
                  <a:lnTo>
                    <a:pt x="67475" y="172224"/>
                  </a:lnTo>
                  <a:lnTo>
                    <a:pt x="67475" y="119049"/>
                  </a:lnTo>
                  <a:lnTo>
                    <a:pt x="45313" y="118402"/>
                  </a:lnTo>
                  <a:lnTo>
                    <a:pt x="39738" y="118402"/>
                  </a:lnTo>
                  <a:lnTo>
                    <a:pt x="36969" y="113766"/>
                  </a:lnTo>
                  <a:lnTo>
                    <a:pt x="36969" y="49504"/>
                  </a:lnTo>
                  <a:lnTo>
                    <a:pt x="36969" y="39700"/>
                  </a:lnTo>
                  <a:lnTo>
                    <a:pt x="41694" y="37871"/>
                  </a:lnTo>
                  <a:lnTo>
                    <a:pt x="190969" y="37871"/>
                  </a:lnTo>
                  <a:lnTo>
                    <a:pt x="194398" y="41376"/>
                  </a:lnTo>
                  <a:lnTo>
                    <a:pt x="194398" y="7391"/>
                  </a:lnTo>
                  <a:lnTo>
                    <a:pt x="186436" y="5346"/>
                  </a:lnTo>
                  <a:lnTo>
                    <a:pt x="157683" y="1892"/>
                  </a:lnTo>
                  <a:lnTo>
                    <a:pt x="157683" y="11125"/>
                  </a:lnTo>
                  <a:lnTo>
                    <a:pt x="157568" y="12560"/>
                  </a:lnTo>
                  <a:lnTo>
                    <a:pt x="157441" y="14109"/>
                  </a:lnTo>
                  <a:lnTo>
                    <a:pt x="157429" y="20193"/>
                  </a:lnTo>
                  <a:lnTo>
                    <a:pt x="157581" y="25933"/>
                  </a:lnTo>
                  <a:lnTo>
                    <a:pt x="157594" y="26441"/>
                  </a:lnTo>
                  <a:lnTo>
                    <a:pt x="156260" y="29184"/>
                  </a:lnTo>
                  <a:lnTo>
                    <a:pt x="132829" y="28943"/>
                  </a:lnTo>
                  <a:lnTo>
                    <a:pt x="97536" y="28943"/>
                  </a:lnTo>
                  <a:lnTo>
                    <a:pt x="74460" y="29210"/>
                  </a:lnTo>
                  <a:lnTo>
                    <a:pt x="73850" y="26441"/>
                  </a:lnTo>
                  <a:lnTo>
                    <a:pt x="73736" y="25933"/>
                  </a:lnTo>
                  <a:lnTo>
                    <a:pt x="73621" y="19850"/>
                  </a:lnTo>
                  <a:lnTo>
                    <a:pt x="73507" y="14109"/>
                  </a:lnTo>
                  <a:lnTo>
                    <a:pt x="74968" y="11125"/>
                  </a:lnTo>
                  <a:lnTo>
                    <a:pt x="87185" y="11544"/>
                  </a:lnTo>
                  <a:lnTo>
                    <a:pt x="145618" y="11544"/>
                  </a:lnTo>
                  <a:lnTo>
                    <a:pt x="157327" y="11125"/>
                  </a:lnTo>
                  <a:lnTo>
                    <a:pt x="157683" y="11125"/>
                  </a:lnTo>
                  <a:lnTo>
                    <a:pt x="157683" y="1892"/>
                  </a:lnTo>
                  <a:lnTo>
                    <a:pt x="153885" y="1422"/>
                  </a:lnTo>
                  <a:lnTo>
                    <a:pt x="121285" y="0"/>
                  </a:lnTo>
                  <a:lnTo>
                    <a:pt x="88658" y="800"/>
                  </a:lnTo>
                  <a:lnTo>
                    <a:pt x="40817" y="5727"/>
                  </a:lnTo>
                  <a:lnTo>
                    <a:pt x="23596" y="37871"/>
                  </a:lnTo>
                  <a:lnTo>
                    <a:pt x="23685" y="39700"/>
                  </a:lnTo>
                  <a:lnTo>
                    <a:pt x="24028" y="43548"/>
                  </a:lnTo>
                  <a:lnTo>
                    <a:pt x="22542" y="45961"/>
                  </a:lnTo>
                  <a:lnTo>
                    <a:pt x="6324" y="45961"/>
                  </a:lnTo>
                  <a:lnTo>
                    <a:pt x="2959" y="55156"/>
                  </a:lnTo>
                  <a:lnTo>
                    <a:pt x="1092" y="62141"/>
                  </a:lnTo>
                  <a:lnTo>
                    <a:pt x="63" y="68656"/>
                  </a:lnTo>
                  <a:lnTo>
                    <a:pt x="0" y="75501"/>
                  </a:lnTo>
                  <a:lnTo>
                    <a:pt x="368" y="82321"/>
                  </a:lnTo>
                  <a:lnTo>
                    <a:pt x="558" y="88023"/>
                  </a:lnTo>
                  <a:lnTo>
                    <a:pt x="596" y="93230"/>
                  </a:lnTo>
                  <a:lnTo>
                    <a:pt x="2451" y="95618"/>
                  </a:lnTo>
                  <a:lnTo>
                    <a:pt x="10528" y="94869"/>
                  </a:lnTo>
                  <a:lnTo>
                    <a:pt x="18021" y="97650"/>
                  </a:lnTo>
                  <a:lnTo>
                    <a:pt x="18122" y="95618"/>
                  </a:lnTo>
                  <a:lnTo>
                    <a:pt x="18161" y="94869"/>
                  </a:lnTo>
                  <a:lnTo>
                    <a:pt x="18275" y="92379"/>
                  </a:lnTo>
                  <a:lnTo>
                    <a:pt x="19202" y="82448"/>
                  </a:lnTo>
                  <a:lnTo>
                    <a:pt x="19977" y="72161"/>
                  </a:lnTo>
                  <a:lnTo>
                    <a:pt x="18923" y="62141"/>
                  </a:lnTo>
                  <a:lnTo>
                    <a:pt x="14439" y="52463"/>
                  </a:lnTo>
                  <a:lnTo>
                    <a:pt x="22834" y="49504"/>
                  </a:lnTo>
                  <a:lnTo>
                    <a:pt x="23596" y="53822"/>
                  </a:lnTo>
                  <a:lnTo>
                    <a:pt x="23634" y="172834"/>
                  </a:lnTo>
                  <a:lnTo>
                    <a:pt x="23749" y="174980"/>
                  </a:lnTo>
                  <a:lnTo>
                    <a:pt x="37592" y="196799"/>
                  </a:lnTo>
                  <a:lnTo>
                    <a:pt x="37782" y="199199"/>
                  </a:lnTo>
                  <a:lnTo>
                    <a:pt x="37846" y="199948"/>
                  </a:lnTo>
                  <a:lnTo>
                    <a:pt x="38404" y="216128"/>
                  </a:lnTo>
                  <a:lnTo>
                    <a:pt x="38481" y="218478"/>
                  </a:lnTo>
                  <a:lnTo>
                    <a:pt x="56108" y="218478"/>
                  </a:lnTo>
                  <a:lnTo>
                    <a:pt x="58953" y="218211"/>
                  </a:lnTo>
                  <a:lnTo>
                    <a:pt x="70129" y="219341"/>
                  </a:lnTo>
                  <a:lnTo>
                    <a:pt x="71831" y="218211"/>
                  </a:lnTo>
                  <a:lnTo>
                    <a:pt x="74587" y="216382"/>
                  </a:lnTo>
                  <a:lnTo>
                    <a:pt x="72491" y="201980"/>
                  </a:lnTo>
                  <a:lnTo>
                    <a:pt x="73545" y="199199"/>
                  </a:lnTo>
                  <a:lnTo>
                    <a:pt x="156044" y="199199"/>
                  </a:lnTo>
                  <a:lnTo>
                    <a:pt x="158826" y="199682"/>
                  </a:lnTo>
                  <a:lnTo>
                    <a:pt x="156019" y="216128"/>
                  </a:lnTo>
                  <a:lnTo>
                    <a:pt x="155956" y="216522"/>
                  </a:lnTo>
                  <a:lnTo>
                    <a:pt x="161505" y="219786"/>
                  </a:lnTo>
                  <a:lnTo>
                    <a:pt x="174002" y="218211"/>
                  </a:lnTo>
                  <a:lnTo>
                    <a:pt x="177838" y="218211"/>
                  </a:lnTo>
                  <a:lnTo>
                    <a:pt x="189928" y="219671"/>
                  </a:lnTo>
                  <a:lnTo>
                    <a:pt x="191909" y="218211"/>
                  </a:lnTo>
                  <a:lnTo>
                    <a:pt x="194741" y="216128"/>
                  </a:lnTo>
                  <a:lnTo>
                    <a:pt x="192862" y="201980"/>
                  </a:lnTo>
                  <a:lnTo>
                    <a:pt x="192798" y="201523"/>
                  </a:lnTo>
                  <a:lnTo>
                    <a:pt x="192697" y="199682"/>
                  </a:lnTo>
                  <a:lnTo>
                    <a:pt x="192671" y="199199"/>
                  </a:lnTo>
                  <a:lnTo>
                    <a:pt x="192557" y="197332"/>
                  </a:lnTo>
                  <a:lnTo>
                    <a:pt x="196989" y="194500"/>
                  </a:lnTo>
                  <a:lnTo>
                    <a:pt x="202399" y="189699"/>
                  </a:lnTo>
                  <a:lnTo>
                    <a:pt x="205625" y="183997"/>
                  </a:lnTo>
                  <a:lnTo>
                    <a:pt x="206133" y="181978"/>
                  </a:lnTo>
                  <a:lnTo>
                    <a:pt x="206768" y="179387"/>
                  </a:lnTo>
                  <a:lnTo>
                    <a:pt x="207238" y="177533"/>
                  </a:lnTo>
                  <a:lnTo>
                    <a:pt x="207518" y="172834"/>
                  </a:lnTo>
                  <a:lnTo>
                    <a:pt x="207632" y="148551"/>
                  </a:lnTo>
                  <a:lnTo>
                    <a:pt x="207632" y="145681"/>
                  </a:lnTo>
                  <a:lnTo>
                    <a:pt x="207606" y="119913"/>
                  </a:lnTo>
                  <a:lnTo>
                    <a:pt x="207606" y="119316"/>
                  </a:lnTo>
                  <a:lnTo>
                    <a:pt x="207518" y="53822"/>
                  </a:lnTo>
                  <a:lnTo>
                    <a:pt x="208216" y="49504"/>
                  </a:lnTo>
                  <a:lnTo>
                    <a:pt x="208241" y="49314"/>
                  </a:lnTo>
                  <a:lnTo>
                    <a:pt x="217805" y="53822"/>
                  </a:lnTo>
                  <a:lnTo>
                    <a:pt x="211632" y="55460"/>
                  </a:lnTo>
                  <a:lnTo>
                    <a:pt x="211848" y="59817"/>
                  </a:lnTo>
                  <a:lnTo>
                    <a:pt x="211912" y="72161"/>
                  </a:lnTo>
                  <a:lnTo>
                    <a:pt x="212318" y="79400"/>
                  </a:lnTo>
                  <a:lnTo>
                    <a:pt x="212331" y="79578"/>
                  </a:lnTo>
                  <a:lnTo>
                    <a:pt x="211480" y="92379"/>
                  </a:lnTo>
                  <a:lnTo>
                    <a:pt x="211378" y="93903"/>
                  </a:lnTo>
                  <a:lnTo>
                    <a:pt x="211277" y="95618"/>
                  </a:lnTo>
                  <a:lnTo>
                    <a:pt x="227888" y="95618"/>
                  </a:lnTo>
                  <a:lnTo>
                    <a:pt x="230962" y="93903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5" name="object 201">
              <a:extLst>
                <a:ext uri="{FF2B5EF4-FFF2-40B4-BE49-F238E27FC236}">
                  <a16:creationId xmlns:a16="http://schemas.microsoft.com/office/drawing/2014/main" id="{4EA5D987-3F28-4D31-B0AD-E60FE6532E5F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592668" y="6279795"/>
              <a:ext cx="89712" cy="67481"/>
            </a:xfrm>
            <a:prstGeom prst="rect">
              <a:avLst/>
            </a:prstGeom>
          </p:spPr>
        </p:pic>
        <p:sp>
          <p:nvSpPr>
            <p:cNvPr id="216" name="object 202">
              <a:extLst>
                <a:ext uri="{FF2B5EF4-FFF2-40B4-BE49-F238E27FC236}">
                  <a16:creationId xmlns:a16="http://schemas.microsoft.com/office/drawing/2014/main" id="{F2C5EE5F-B3EB-4F8B-9F70-EF4324DED5DC}"/>
                </a:ext>
              </a:extLst>
            </p:cNvPr>
            <p:cNvSpPr/>
            <p:nvPr/>
          </p:nvSpPr>
          <p:spPr>
            <a:xfrm>
              <a:off x="2489085" y="6275603"/>
              <a:ext cx="374650" cy="635635"/>
            </a:xfrm>
            <a:custGeom>
              <a:avLst/>
              <a:gdLst/>
              <a:ahLst/>
              <a:cxnLst/>
              <a:rect l="l" t="t" r="r" b="b"/>
              <a:pathLst>
                <a:path w="374650" h="635634">
                  <a:moveTo>
                    <a:pt x="91046" y="610108"/>
                  </a:moveTo>
                  <a:lnTo>
                    <a:pt x="89154" y="599897"/>
                  </a:lnTo>
                  <a:lnTo>
                    <a:pt x="88417" y="598741"/>
                  </a:lnTo>
                  <a:lnTo>
                    <a:pt x="83858" y="591642"/>
                  </a:lnTo>
                  <a:lnTo>
                    <a:pt x="76530" y="586574"/>
                  </a:lnTo>
                  <a:lnTo>
                    <a:pt x="76530" y="615708"/>
                  </a:lnTo>
                  <a:lnTo>
                    <a:pt x="71437" y="620852"/>
                  </a:lnTo>
                  <a:lnTo>
                    <a:pt x="59016" y="620852"/>
                  </a:lnTo>
                  <a:lnTo>
                    <a:pt x="54343" y="616280"/>
                  </a:lnTo>
                  <a:lnTo>
                    <a:pt x="54254" y="609346"/>
                  </a:lnTo>
                  <a:lnTo>
                    <a:pt x="54178" y="603783"/>
                  </a:lnTo>
                  <a:lnTo>
                    <a:pt x="58635" y="598995"/>
                  </a:lnTo>
                  <a:lnTo>
                    <a:pt x="71221" y="598741"/>
                  </a:lnTo>
                  <a:lnTo>
                    <a:pt x="76250" y="603338"/>
                  </a:lnTo>
                  <a:lnTo>
                    <a:pt x="76263" y="603783"/>
                  </a:lnTo>
                  <a:lnTo>
                    <a:pt x="76377" y="609346"/>
                  </a:lnTo>
                  <a:lnTo>
                    <a:pt x="76403" y="610108"/>
                  </a:lnTo>
                  <a:lnTo>
                    <a:pt x="76530" y="615708"/>
                  </a:lnTo>
                  <a:lnTo>
                    <a:pt x="76530" y="586574"/>
                  </a:lnTo>
                  <a:lnTo>
                    <a:pt x="75831" y="586079"/>
                  </a:lnTo>
                  <a:lnTo>
                    <a:pt x="65798" y="583920"/>
                  </a:lnTo>
                  <a:lnTo>
                    <a:pt x="55727" y="585736"/>
                  </a:lnTo>
                  <a:lnTo>
                    <a:pt x="47536" y="591083"/>
                  </a:lnTo>
                  <a:lnTo>
                    <a:pt x="42011" y="599211"/>
                  </a:lnTo>
                  <a:lnTo>
                    <a:pt x="39903" y="609346"/>
                  </a:lnTo>
                  <a:lnTo>
                    <a:pt x="41732" y="619569"/>
                  </a:lnTo>
                  <a:lnTo>
                    <a:pt x="47002" y="627799"/>
                  </a:lnTo>
                  <a:lnTo>
                    <a:pt x="55029" y="633323"/>
                  </a:lnTo>
                  <a:lnTo>
                    <a:pt x="65100" y="635406"/>
                  </a:lnTo>
                  <a:lnTo>
                    <a:pt x="75285" y="633564"/>
                  </a:lnTo>
                  <a:lnTo>
                    <a:pt x="83515" y="628243"/>
                  </a:lnTo>
                  <a:lnTo>
                    <a:pt x="88544" y="620852"/>
                  </a:lnTo>
                  <a:lnTo>
                    <a:pt x="89014" y="620179"/>
                  </a:lnTo>
                  <a:lnTo>
                    <a:pt x="91008" y="610260"/>
                  </a:lnTo>
                  <a:lnTo>
                    <a:pt x="91046" y="610108"/>
                  </a:lnTo>
                  <a:close/>
                </a:path>
                <a:path w="374650" h="635634">
                  <a:moveTo>
                    <a:pt x="285991" y="0"/>
                  </a:moveTo>
                  <a:lnTo>
                    <a:pt x="0" y="0"/>
                  </a:lnTo>
                  <a:lnTo>
                    <a:pt x="0" y="3810"/>
                  </a:lnTo>
                  <a:lnTo>
                    <a:pt x="0" y="5080"/>
                  </a:lnTo>
                  <a:lnTo>
                    <a:pt x="285991" y="5080"/>
                  </a:lnTo>
                  <a:lnTo>
                    <a:pt x="285991" y="3810"/>
                  </a:lnTo>
                  <a:lnTo>
                    <a:pt x="285991" y="0"/>
                  </a:lnTo>
                  <a:close/>
                </a:path>
                <a:path w="374650" h="635634">
                  <a:moveTo>
                    <a:pt x="326542" y="176479"/>
                  </a:moveTo>
                  <a:lnTo>
                    <a:pt x="326351" y="174472"/>
                  </a:lnTo>
                  <a:lnTo>
                    <a:pt x="326263" y="173494"/>
                  </a:lnTo>
                  <a:lnTo>
                    <a:pt x="326174" y="172593"/>
                  </a:lnTo>
                  <a:lnTo>
                    <a:pt x="326047" y="171272"/>
                  </a:lnTo>
                  <a:lnTo>
                    <a:pt x="325945" y="170205"/>
                  </a:lnTo>
                  <a:lnTo>
                    <a:pt x="325869" y="169418"/>
                  </a:lnTo>
                  <a:lnTo>
                    <a:pt x="309613" y="131089"/>
                  </a:lnTo>
                  <a:lnTo>
                    <a:pt x="305714" y="125501"/>
                  </a:lnTo>
                  <a:lnTo>
                    <a:pt x="305714" y="172859"/>
                  </a:lnTo>
                  <a:lnTo>
                    <a:pt x="303453" y="174472"/>
                  </a:lnTo>
                  <a:lnTo>
                    <a:pt x="223075" y="174472"/>
                  </a:lnTo>
                  <a:lnTo>
                    <a:pt x="221653" y="174282"/>
                  </a:lnTo>
                  <a:lnTo>
                    <a:pt x="213118" y="170205"/>
                  </a:lnTo>
                  <a:lnTo>
                    <a:pt x="212458" y="169418"/>
                  </a:lnTo>
                  <a:lnTo>
                    <a:pt x="210400" y="164744"/>
                  </a:lnTo>
                  <a:lnTo>
                    <a:pt x="210312" y="164401"/>
                  </a:lnTo>
                  <a:lnTo>
                    <a:pt x="210223" y="164084"/>
                  </a:lnTo>
                  <a:lnTo>
                    <a:pt x="209943" y="162534"/>
                  </a:lnTo>
                  <a:lnTo>
                    <a:pt x="210019" y="95148"/>
                  </a:lnTo>
                  <a:lnTo>
                    <a:pt x="210273" y="93814"/>
                  </a:lnTo>
                  <a:lnTo>
                    <a:pt x="210477" y="92989"/>
                  </a:lnTo>
                  <a:lnTo>
                    <a:pt x="210680" y="92417"/>
                  </a:lnTo>
                  <a:lnTo>
                    <a:pt x="210769" y="92151"/>
                  </a:lnTo>
                  <a:lnTo>
                    <a:pt x="211226" y="91109"/>
                  </a:lnTo>
                  <a:lnTo>
                    <a:pt x="211480" y="90716"/>
                  </a:lnTo>
                  <a:lnTo>
                    <a:pt x="211886" y="90182"/>
                  </a:lnTo>
                  <a:lnTo>
                    <a:pt x="212001" y="90017"/>
                  </a:lnTo>
                  <a:lnTo>
                    <a:pt x="217017" y="87210"/>
                  </a:lnTo>
                  <a:lnTo>
                    <a:pt x="228815" y="87210"/>
                  </a:lnTo>
                  <a:lnTo>
                    <a:pt x="265430" y="107188"/>
                  </a:lnTo>
                  <a:lnTo>
                    <a:pt x="296240" y="145910"/>
                  </a:lnTo>
                  <a:lnTo>
                    <a:pt x="305231" y="170205"/>
                  </a:lnTo>
                  <a:lnTo>
                    <a:pt x="305346" y="170815"/>
                  </a:lnTo>
                  <a:lnTo>
                    <a:pt x="305422" y="171272"/>
                  </a:lnTo>
                  <a:lnTo>
                    <a:pt x="305536" y="171919"/>
                  </a:lnTo>
                  <a:lnTo>
                    <a:pt x="305663" y="172593"/>
                  </a:lnTo>
                  <a:lnTo>
                    <a:pt x="305714" y="172859"/>
                  </a:lnTo>
                  <a:lnTo>
                    <a:pt x="305714" y="125501"/>
                  </a:lnTo>
                  <a:lnTo>
                    <a:pt x="300482" y="117983"/>
                  </a:lnTo>
                  <a:lnTo>
                    <a:pt x="290055" y="105664"/>
                  </a:lnTo>
                  <a:lnTo>
                    <a:pt x="278765" y="94602"/>
                  </a:lnTo>
                  <a:lnTo>
                    <a:pt x="269100" y="87210"/>
                  </a:lnTo>
                  <a:lnTo>
                    <a:pt x="266382" y="85128"/>
                  </a:lnTo>
                  <a:lnTo>
                    <a:pt x="228663" y="71666"/>
                  </a:lnTo>
                  <a:lnTo>
                    <a:pt x="201637" y="70358"/>
                  </a:lnTo>
                  <a:lnTo>
                    <a:pt x="198907" y="70192"/>
                  </a:lnTo>
                  <a:lnTo>
                    <a:pt x="197319" y="70281"/>
                  </a:lnTo>
                  <a:lnTo>
                    <a:pt x="197319" y="90385"/>
                  </a:lnTo>
                  <a:lnTo>
                    <a:pt x="197319" y="170815"/>
                  </a:lnTo>
                  <a:lnTo>
                    <a:pt x="193675" y="174472"/>
                  </a:lnTo>
                  <a:lnTo>
                    <a:pt x="79108" y="174472"/>
                  </a:lnTo>
                  <a:lnTo>
                    <a:pt x="75438" y="170815"/>
                  </a:lnTo>
                  <a:lnTo>
                    <a:pt x="75438" y="90385"/>
                  </a:lnTo>
                  <a:lnTo>
                    <a:pt x="78613" y="87210"/>
                  </a:lnTo>
                  <a:lnTo>
                    <a:pt x="194157" y="87210"/>
                  </a:lnTo>
                  <a:lnTo>
                    <a:pt x="197319" y="90385"/>
                  </a:lnTo>
                  <a:lnTo>
                    <a:pt x="197319" y="70281"/>
                  </a:lnTo>
                  <a:lnTo>
                    <a:pt x="195643" y="70358"/>
                  </a:lnTo>
                  <a:lnTo>
                    <a:pt x="193294" y="70358"/>
                  </a:lnTo>
                  <a:lnTo>
                    <a:pt x="193294" y="70192"/>
                  </a:lnTo>
                  <a:lnTo>
                    <a:pt x="193052" y="70192"/>
                  </a:lnTo>
                  <a:lnTo>
                    <a:pt x="173177" y="72288"/>
                  </a:lnTo>
                  <a:lnTo>
                    <a:pt x="152996" y="73304"/>
                  </a:lnTo>
                  <a:lnTo>
                    <a:pt x="132880" y="72694"/>
                  </a:lnTo>
                  <a:lnTo>
                    <a:pt x="112953" y="69977"/>
                  </a:lnTo>
                  <a:lnTo>
                    <a:pt x="112941" y="70358"/>
                  </a:lnTo>
                  <a:lnTo>
                    <a:pt x="0" y="70358"/>
                  </a:lnTo>
                  <a:lnTo>
                    <a:pt x="0" y="90385"/>
                  </a:lnTo>
                  <a:lnTo>
                    <a:pt x="3162" y="87210"/>
                  </a:lnTo>
                  <a:lnTo>
                    <a:pt x="60528" y="87210"/>
                  </a:lnTo>
                  <a:lnTo>
                    <a:pt x="63690" y="90385"/>
                  </a:lnTo>
                  <a:lnTo>
                    <a:pt x="63690" y="170815"/>
                  </a:lnTo>
                  <a:lnTo>
                    <a:pt x="60045" y="174472"/>
                  </a:lnTo>
                  <a:lnTo>
                    <a:pt x="3657" y="174472"/>
                  </a:lnTo>
                  <a:lnTo>
                    <a:pt x="0" y="170815"/>
                  </a:lnTo>
                  <a:lnTo>
                    <a:pt x="0" y="216890"/>
                  </a:lnTo>
                  <a:lnTo>
                    <a:pt x="38" y="227736"/>
                  </a:lnTo>
                  <a:lnTo>
                    <a:pt x="286042" y="227736"/>
                  </a:lnTo>
                  <a:lnTo>
                    <a:pt x="286042" y="216890"/>
                  </a:lnTo>
                  <a:lnTo>
                    <a:pt x="296976" y="216890"/>
                  </a:lnTo>
                  <a:lnTo>
                    <a:pt x="307809" y="216268"/>
                  </a:lnTo>
                  <a:lnTo>
                    <a:pt x="325983" y="184670"/>
                  </a:lnTo>
                  <a:lnTo>
                    <a:pt x="326542" y="176479"/>
                  </a:lnTo>
                  <a:close/>
                </a:path>
                <a:path w="374650" h="635634">
                  <a:moveTo>
                    <a:pt x="331089" y="610349"/>
                  </a:moveTo>
                  <a:lnTo>
                    <a:pt x="329158" y="600087"/>
                  </a:lnTo>
                  <a:lnTo>
                    <a:pt x="328282" y="598754"/>
                  </a:lnTo>
                  <a:lnTo>
                    <a:pt x="323723" y="591781"/>
                  </a:lnTo>
                  <a:lnTo>
                    <a:pt x="316788" y="587070"/>
                  </a:lnTo>
                  <a:lnTo>
                    <a:pt x="316788" y="604431"/>
                  </a:lnTo>
                  <a:lnTo>
                    <a:pt x="315976" y="615569"/>
                  </a:lnTo>
                  <a:lnTo>
                    <a:pt x="315887" y="616775"/>
                  </a:lnTo>
                  <a:lnTo>
                    <a:pt x="310692" y="621258"/>
                  </a:lnTo>
                  <a:lnTo>
                    <a:pt x="298462" y="620547"/>
                  </a:lnTo>
                  <a:lnTo>
                    <a:pt x="294017" y="615569"/>
                  </a:lnTo>
                  <a:lnTo>
                    <a:pt x="294678" y="604431"/>
                  </a:lnTo>
                  <a:lnTo>
                    <a:pt x="294754" y="603173"/>
                  </a:lnTo>
                  <a:lnTo>
                    <a:pt x="299618" y="598754"/>
                  </a:lnTo>
                  <a:lnTo>
                    <a:pt x="312293" y="599452"/>
                  </a:lnTo>
                  <a:lnTo>
                    <a:pt x="316788" y="604431"/>
                  </a:lnTo>
                  <a:lnTo>
                    <a:pt x="316788" y="587070"/>
                  </a:lnTo>
                  <a:lnTo>
                    <a:pt x="315556" y="586219"/>
                  </a:lnTo>
                  <a:lnTo>
                    <a:pt x="305435" y="584200"/>
                  </a:lnTo>
                  <a:lnTo>
                    <a:pt x="295452" y="586219"/>
                  </a:lnTo>
                  <a:lnTo>
                    <a:pt x="287312" y="591781"/>
                  </a:lnTo>
                  <a:lnTo>
                    <a:pt x="281927" y="599871"/>
                  </a:lnTo>
                  <a:lnTo>
                    <a:pt x="279946" y="609930"/>
                  </a:lnTo>
                  <a:lnTo>
                    <a:pt x="281940" y="619937"/>
                  </a:lnTo>
                  <a:lnTo>
                    <a:pt x="287553" y="628129"/>
                  </a:lnTo>
                  <a:lnTo>
                    <a:pt x="295681" y="633450"/>
                  </a:lnTo>
                  <a:lnTo>
                    <a:pt x="305612" y="635393"/>
                  </a:lnTo>
                  <a:lnTo>
                    <a:pt x="315556" y="633450"/>
                  </a:lnTo>
                  <a:lnTo>
                    <a:pt x="323621" y="628129"/>
                  </a:lnTo>
                  <a:lnTo>
                    <a:pt x="328320" y="621258"/>
                  </a:lnTo>
                  <a:lnTo>
                    <a:pt x="329057" y="620179"/>
                  </a:lnTo>
                  <a:lnTo>
                    <a:pt x="331089" y="610349"/>
                  </a:lnTo>
                  <a:close/>
                </a:path>
                <a:path w="374650" h="635634">
                  <a:moveTo>
                    <a:pt x="374573" y="584314"/>
                  </a:moveTo>
                  <a:lnTo>
                    <a:pt x="374434" y="583526"/>
                  </a:lnTo>
                  <a:lnTo>
                    <a:pt x="373240" y="576567"/>
                  </a:lnTo>
                  <a:lnTo>
                    <a:pt x="373113" y="575856"/>
                  </a:lnTo>
                  <a:lnTo>
                    <a:pt x="373087" y="575678"/>
                  </a:lnTo>
                  <a:lnTo>
                    <a:pt x="369976" y="570217"/>
                  </a:lnTo>
                  <a:lnTo>
                    <a:pt x="368795" y="568147"/>
                  </a:lnTo>
                  <a:lnTo>
                    <a:pt x="366255" y="565886"/>
                  </a:lnTo>
                  <a:lnTo>
                    <a:pt x="366255" y="571322"/>
                  </a:lnTo>
                  <a:lnTo>
                    <a:pt x="365480" y="579970"/>
                  </a:lnTo>
                  <a:lnTo>
                    <a:pt x="365379" y="581152"/>
                  </a:lnTo>
                  <a:lnTo>
                    <a:pt x="365315" y="581837"/>
                  </a:lnTo>
                  <a:lnTo>
                    <a:pt x="365239" y="582739"/>
                  </a:lnTo>
                  <a:lnTo>
                    <a:pt x="365163" y="583526"/>
                  </a:lnTo>
                  <a:lnTo>
                    <a:pt x="361365" y="581837"/>
                  </a:lnTo>
                  <a:lnTo>
                    <a:pt x="359829" y="581152"/>
                  </a:lnTo>
                  <a:lnTo>
                    <a:pt x="359029" y="581152"/>
                  </a:lnTo>
                  <a:lnTo>
                    <a:pt x="355714" y="581837"/>
                  </a:lnTo>
                  <a:lnTo>
                    <a:pt x="351485" y="581152"/>
                  </a:lnTo>
                  <a:lnTo>
                    <a:pt x="345694" y="583412"/>
                  </a:lnTo>
                  <a:lnTo>
                    <a:pt x="345605" y="581837"/>
                  </a:lnTo>
                  <a:lnTo>
                    <a:pt x="345503" y="579970"/>
                  </a:lnTo>
                  <a:lnTo>
                    <a:pt x="345389" y="578002"/>
                  </a:lnTo>
                  <a:lnTo>
                    <a:pt x="345313" y="576567"/>
                  </a:lnTo>
                  <a:lnTo>
                    <a:pt x="345274" y="575856"/>
                  </a:lnTo>
                  <a:lnTo>
                    <a:pt x="345122" y="573278"/>
                  </a:lnTo>
                  <a:lnTo>
                    <a:pt x="345020" y="571322"/>
                  </a:lnTo>
                  <a:lnTo>
                    <a:pt x="344741" y="571322"/>
                  </a:lnTo>
                  <a:lnTo>
                    <a:pt x="346862" y="570217"/>
                  </a:lnTo>
                  <a:lnTo>
                    <a:pt x="364426" y="570217"/>
                  </a:lnTo>
                  <a:lnTo>
                    <a:pt x="366255" y="571322"/>
                  </a:lnTo>
                  <a:lnTo>
                    <a:pt x="366255" y="565886"/>
                  </a:lnTo>
                  <a:lnTo>
                    <a:pt x="329184" y="547878"/>
                  </a:lnTo>
                  <a:lnTo>
                    <a:pt x="278015" y="542404"/>
                  </a:lnTo>
                  <a:lnTo>
                    <a:pt x="275399" y="542404"/>
                  </a:lnTo>
                  <a:lnTo>
                    <a:pt x="272021" y="541185"/>
                  </a:lnTo>
                  <a:lnTo>
                    <a:pt x="269862" y="539470"/>
                  </a:lnTo>
                  <a:lnTo>
                    <a:pt x="260616" y="532726"/>
                  </a:lnTo>
                  <a:lnTo>
                    <a:pt x="258152" y="531228"/>
                  </a:lnTo>
                  <a:lnTo>
                    <a:pt x="258152" y="547878"/>
                  </a:lnTo>
                  <a:lnTo>
                    <a:pt x="148805" y="547878"/>
                  </a:lnTo>
                  <a:lnTo>
                    <a:pt x="148805" y="524802"/>
                  </a:lnTo>
                  <a:lnTo>
                    <a:pt x="148805" y="521754"/>
                  </a:lnTo>
                  <a:lnTo>
                    <a:pt x="178015" y="520623"/>
                  </a:lnTo>
                  <a:lnTo>
                    <a:pt x="206273" y="524802"/>
                  </a:lnTo>
                  <a:lnTo>
                    <a:pt x="206044" y="524802"/>
                  </a:lnTo>
                  <a:lnTo>
                    <a:pt x="232524" y="533895"/>
                  </a:lnTo>
                  <a:lnTo>
                    <a:pt x="258152" y="547878"/>
                  </a:lnTo>
                  <a:lnTo>
                    <a:pt x="258152" y="531228"/>
                  </a:lnTo>
                  <a:lnTo>
                    <a:pt x="250913" y="526808"/>
                  </a:lnTo>
                  <a:lnTo>
                    <a:pt x="240830" y="521754"/>
                  </a:lnTo>
                  <a:lnTo>
                    <a:pt x="238036" y="520623"/>
                  </a:lnTo>
                  <a:lnTo>
                    <a:pt x="230174" y="517436"/>
                  </a:lnTo>
                  <a:lnTo>
                    <a:pt x="205486" y="510578"/>
                  </a:lnTo>
                  <a:lnTo>
                    <a:pt x="180530" y="507403"/>
                  </a:lnTo>
                  <a:lnTo>
                    <a:pt x="155346" y="507593"/>
                  </a:lnTo>
                  <a:lnTo>
                    <a:pt x="131699" y="510578"/>
                  </a:lnTo>
                  <a:lnTo>
                    <a:pt x="131699" y="524802"/>
                  </a:lnTo>
                  <a:lnTo>
                    <a:pt x="131699" y="547878"/>
                  </a:lnTo>
                  <a:lnTo>
                    <a:pt x="60147" y="547878"/>
                  </a:lnTo>
                  <a:lnTo>
                    <a:pt x="77431" y="540372"/>
                  </a:lnTo>
                  <a:lnTo>
                    <a:pt x="95084" y="534098"/>
                  </a:lnTo>
                  <a:lnTo>
                    <a:pt x="113157" y="528955"/>
                  </a:lnTo>
                  <a:lnTo>
                    <a:pt x="131699" y="524802"/>
                  </a:lnTo>
                  <a:lnTo>
                    <a:pt x="131699" y="510578"/>
                  </a:lnTo>
                  <a:lnTo>
                    <a:pt x="75412" y="526376"/>
                  </a:lnTo>
                  <a:lnTo>
                    <a:pt x="30772" y="547268"/>
                  </a:lnTo>
                  <a:lnTo>
                    <a:pt x="30772" y="562483"/>
                  </a:lnTo>
                  <a:lnTo>
                    <a:pt x="28841" y="565048"/>
                  </a:lnTo>
                  <a:lnTo>
                    <a:pt x="27419" y="568528"/>
                  </a:lnTo>
                  <a:lnTo>
                    <a:pt x="21437" y="571906"/>
                  </a:lnTo>
                  <a:lnTo>
                    <a:pt x="17132" y="572262"/>
                  </a:lnTo>
                  <a:lnTo>
                    <a:pt x="13208" y="573278"/>
                  </a:lnTo>
                  <a:lnTo>
                    <a:pt x="12090" y="571322"/>
                  </a:lnTo>
                  <a:lnTo>
                    <a:pt x="12649" y="570217"/>
                  </a:lnTo>
                  <a:lnTo>
                    <a:pt x="13970" y="567829"/>
                  </a:lnTo>
                  <a:lnTo>
                    <a:pt x="15735" y="564273"/>
                  </a:lnTo>
                  <a:lnTo>
                    <a:pt x="18554" y="559866"/>
                  </a:lnTo>
                  <a:lnTo>
                    <a:pt x="20421" y="558507"/>
                  </a:lnTo>
                  <a:lnTo>
                    <a:pt x="24587" y="559650"/>
                  </a:lnTo>
                  <a:lnTo>
                    <a:pt x="27647" y="561187"/>
                  </a:lnTo>
                  <a:lnTo>
                    <a:pt x="30772" y="562483"/>
                  </a:lnTo>
                  <a:lnTo>
                    <a:pt x="30772" y="547268"/>
                  </a:lnTo>
                  <a:lnTo>
                    <a:pt x="24104" y="550697"/>
                  </a:lnTo>
                  <a:lnTo>
                    <a:pt x="6896" y="581152"/>
                  </a:lnTo>
                  <a:lnTo>
                    <a:pt x="6819" y="581837"/>
                  </a:lnTo>
                  <a:lnTo>
                    <a:pt x="6731" y="582739"/>
                  </a:lnTo>
                  <a:lnTo>
                    <a:pt x="6654" y="583526"/>
                  </a:lnTo>
                  <a:lnTo>
                    <a:pt x="6578" y="584314"/>
                  </a:lnTo>
                  <a:lnTo>
                    <a:pt x="6489" y="585177"/>
                  </a:lnTo>
                  <a:lnTo>
                    <a:pt x="6388" y="587717"/>
                  </a:lnTo>
                  <a:lnTo>
                    <a:pt x="6299" y="593255"/>
                  </a:lnTo>
                  <a:lnTo>
                    <a:pt x="6210" y="598881"/>
                  </a:lnTo>
                  <a:lnTo>
                    <a:pt x="7620" y="604647"/>
                  </a:lnTo>
                  <a:lnTo>
                    <a:pt x="9626" y="612140"/>
                  </a:lnTo>
                  <a:lnTo>
                    <a:pt x="12179" y="614870"/>
                  </a:lnTo>
                  <a:lnTo>
                    <a:pt x="20980" y="615594"/>
                  </a:lnTo>
                  <a:lnTo>
                    <a:pt x="28041" y="615251"/>
                  </a:lnTo>
                  <a:lnTo>
                    <a:pt x="35052" y="615251"/>
                  </a:lnTo>
                  <a:lnTo>
                    <a:pt x="51193" y="579970"/>
                  </a:lnTo>
                  <a:lnTo>
                    <a:pt x="63195" y="576567"/>
                  </a:lnTo>
                  <a:lnTo>
                    <a:pt x="62890" y="576567"/>
                  </a:lnTo>
                  <a:lnTo>
                    <a:pt x="95034" y="597141"/>
                  </a:lnTo>
                  <a:lnTo>
                    <a:pt x="96710" y="615111"/>
                  </a:lnTo>
                  <a:lnTo>
                    <a:pt x="273164" y="615111"/>
                  </a:lnTo>
                  <a:lnTo>
                    <a:pt x="274320" y="600202"/>
                  </a:lnTo>
                  <a:lnTo>
                    <a:pt x="279641" y="588441"/>
                  </a:lnTo>
                  <a:lnTo>
                    <a:pt x="288632" y="580377"/>
                  </a:lnTo>
                  <a:lnTo>
                    <a:pt x="300824" y="576567"/>
                  </a:lnTo>
                  <a:lnTo>
                    <a:pt x="314502" y="578002"/>
                  </a:lnTo>
                  <a:lnTo>
                    <a:pt x="325755" y="585177"/>
                  </a:lnTo>
                  <a:lnTo>
                    <a:pt x="334098" y="597687"/>
                  </a:lnTo>
                  <a:lnTo>
                    <a:pt x="339039" y="614870"/>
                  </a:lnTo>
                  <a:lnTo>
                    <a:pt x="339102" y="615111"/>
                  </a:lnTo>
                  <a:lnTo>
                    <a:pt x="349808" y="614260"/>
                  </a:lnTo>
                  <a:lnTo>
                    <a:pt x="374370" y="585812"/>
                  </a:lnTo>
                  <a:lnTo>
                    <a:pt x="374459" y="585177"/>
                  </a:lnTo>
                  <a:lnTo>
                    <a:pt x="374573" y="584314"/>
                  </a:lnTo>
                  <a:close/>
                </a:path>
              </a:pathLst>
            </a:custGeom>
            <a:solidFill>
              <a:srgbClr val="F8F8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7" name="object 203">
              <a:extLst>
                <a:ext uri="{FF2B5EF4-FFF2-40B4-BE49-F238E27FC236}">
                  <a16:creationId xmlns:a16="http://schemas.microsoft.com/office/drawing/2014/main" id="{54A681E0-58BF-4CAC-B74B-748DDA32A1C0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83416" y="6638606"/>
              <a:ext cx="174523" cy="135686"/>
            </a:xfrm>
            <a:prstGeom prst="rect">
              <a:avLst/>
            </a:prstGeom>
          </p:spPr>
        </p:pic>
        <p:pic>
          <p:nvPicPr>
            <p:cNvPr id="218" name="object 204">
              <a:extLst>
                <a:ext uri="{FF2B5EF4-FFF2-40B4-BE49-F238E27FC236}">
                  <a16:creationId xmlns:a16="http://schemas.microsoft.com/office/drawing/2014/main" id="{95027576-C35A-4B7F-9225-C378379E22FD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431539" y="5357829"/>
              <a:ext cx="206060" cy="335272"/>
            </a:xfrm>
            <a:prstGeom prst="rect">
              <a:avLst/>
            </a:prstGeom>
          </p:spPr>
        </p:pic>
        <p:pic>
          <p:nvPicPr>
            <p:cNvPr id="219" name="object 205">
              <a:extLst>
                <a:ext uri="{FF2B5EF4-FFF2-40B4-BE49-F238E27FC236}">
                  <a16:creationId xmlns:a16="http://schemas.microsoft.com/office/drawing/2014/main" id="{112EDE03-75A4-44E7-966C-E113F2971224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287988" y="5365973"/>
              <a:ext cx="325537" cy="335271"/>
            </a:xfrm>
            <a:prstGeom prst="rect">
              <a:avLst/>
            </a:prstGeom>
          </p:spPr>
        </p:pic>
        <p:pic>
          <p:nvPicPr>
            <p:cNvPr id="220" name="object 206">
              <a:extLst>
                <a:ext uri="{FF2B5EF4-FFF2-40B4-BE49-F238E27FC236}">
                  <a16:creationId xmlns:a16="http://schemas.microsoft.com/office/drawing/2014/main" id="{94A059F1-A2CB-40B9-B8C3-D1FA82ECBBBB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570115" y="7014832"/>
              <a:ext cx="196037" cy="148932"/>
            </a:xfrm>
            <a:prstGeom prst="rect">
              <a:avLst/>
            </a:prstGeom>
          </p:spPr>
        </p:pic>
      </p:grpSp>
      <p:sp>
        <p:nvSpPr>
          <p:cNvPr id="221" name="object 207">
            <a:extLst>
              <a:ext uri="{FF2B5EF4-FFF2-40B4-BE49-F238E27FC236}">
                <a16:creationId xmlns:a16="http://schemas.microsoft.com/office/drawing/2014/main" id="{F00C4FAA-7B0D-4361-AFEB-236F8C492961}"/>
              </a:ext>
            </a:extLst>
          </p:cNvPr>
          <p:cNvSpPr txBox="1"/>
          <p:nvPr/>
        </p:nvSpPr>
        <p:spPr>
          <a:xfrm>
            <a:off x="1036562" y="5354906"/>
            <a:ext cx="19494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50" dirty="0">
                <a:solidFill>
                  <a:srgbClr val="E60C7C"/>
                </a:solidFill>
                <a:latin typeface="Mont SemiBold"/>
                <a:cs typeface="Mont SemiBold"/>
              </a:rPr>
              <a:t>S</a:t>
            </a:r>
            <a:endParaRPr sz="2200">
              <a:latin typeface="Mont SemiBold"/>
              <a:cs typeface="Mont SemiBold"/>
            </a:endParaRPr>
          </a:p>
        </p:txBody>
      </p:sp>
      <p:sp>
        <p:nvSpPr>
          <p:cNvPr id="222" name="object 208">
            <a:extLst>
              <a:ext uri="{FF2B5EF4-FFF2-40B4-BE49-F238E27FC236}">
                <a16:creationId xmlns:a16="http://schemas.microsoft.com/office/drawing/2014/main" id="{118478D9-4E1B-45D7-BE26-3F71DDD0E0F7}"/>
              </a:ext>
            </a:extLst>
          </p:cNvPr>
          <p:cNvSpPr txBox="1"/>
          <p:nvPr/>
        </p:nvSpPr>
        <p:spPr>
          <a:xfrm>
            <a:off x="1259782" y="5764469"/>
            <a:ext cx="18415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50" dirty="0">
                <a:solidFill>
                  <a:srgbClr val="D95273"/>
                </a:solidFill>
                <a:latin typeface="Mont SemiBold"/>
                <a:cs typeface="Mont SemiBold"/>
              </a:rPr>
              <a:t>T</a:t>
            </a:r>
            <a:endParaRPr sz="2200">
              <a:latin typeface="Mont SemiBold"/>
              <a:cs typeface="Mont SemiBold"/>
            </a:endParaRPr>
          </a:p>
        </p:txBody>
      </p:sp>
      <p:sp>
        <p:nvSpPr>
          <p:cNvPr id="223" name="object 209">
            <a:extLst>
              <a:ext uri="{FF2B5EF4-FFF2-40B4-BE49-F238E27FC236}">
                <a16:creationId xmlns:a16="http://schemas.microsoft.com/office/drawing/2014/main" id="{A90EA13C-53EC-4793-86EA-5CB0EF34D58B}"/>
              </a:ext>
            </a:extLst>
          </p:cNvPr>
          <p:cNvSpPr txBox="1"/>
          <p:nvPr/>
        </p:nvSpPr>
        <p:spPr>
          <a:xfrm>
            <a:off x="1483003" y="6174033"/>
            <a:ext cx="25654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50" dirty="0">
                <a:solidFill>
                  <a:srgbClr val="DB6051"/>
                </a:solidFill>
                <a:latin typeface="Mont SemiBold"/>
                <a:cs typeface="Mont SemiBold"/>
              </a:rPr>
              <a:t>O</a:t>
            </a:r>
            <a:endParaRPr sz="2200">
              <a:latin typeface="Mont SemiBold"/>
              <a:cs typeface="Mont SemiBold"/>
            </a:endParaRPr>
          </a:p>
        </p:txBody>
      </p:sp>
      <p:sp>
        <p:nvSpPr>
          <p:cNvPr id="224" name="object 210">
            <a:extLst>
              <a:ext uri="{FF2B5EF4-FFF2-40B4-BE49-F238E27FC236}">
                <a16:creationId xmlns:a16="http://schemas.microsoft.com/office/drawing/2014/main" id="{C3043541-5300-496E-ABB3-8470C100878F}"/>
              </a:ext>
            </a:extLst>
          </p:cNvPr>
          <p:cNvSpPr txBox="1"/>
          <p:nvPr/>
        </p:nvSpPr>
        <p:spPr>
          <a:xfrm>
            <a:off x="1764053" y="6583875"/>
            <a:ext cx="29527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50" dirty="0">
                <a:solidFill>
                  <a:srgbClr val="DB6538"/>
                </a:solidFill>
                <a:latin typeface="Mont SemiBold"/>
                <a:cs typeface="Mont SemiBold"/>
              </a:rPr>
              <a:t>M</a:t>
            </a:r>
            <a:endParaRPr sz="2200">
              <a:latin typeface="Mont SemiBold"/>
              <a:cs typeface="Mont SemiBold"/>
            </a:endParaRPr>
          </a:p>
        </p:txBody>
      </p:sp>
      <p:sp>
        <p:nvSpPr>
          <p:cNvPr id="225" name="object 211">
            <a:extLst>
              <a:ext uri="{FF2B5EF4-FFF2-40B4-BE49-F238E27FC236}">
                <a16:creationId xmlns:a16="http://schemas.microsoft.com/office/drawing/2014/main" id="{886C816F-A4BB-40C6-BB19-31127C727572}"/>
              </a:ext>
            </a:extLst>
          </p:cNvPr>
          <p:cNvSpPr txBox="1"/>
          <p:nvPr/>
        </p:nvSpPr>
        <p:spPr>
          <a:xfrm>
            <a:off x="2106287" y="6993439"/>
            <a:ext cx="19748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50" dirty="0">
                <a:solidFill>
                  <a:srgbClr val="DE7B0B"/>
                </a:solidFill>
                <a:latin typeface="Mont SemiBold"/>
                <a:cs typeface="Mont SemiBold"/>
              </a:rPr>
              <a:t>P</a:t>
            </a:r>
            <a:endParaRPr sz="2200">
              <a:latin typeface="Mont SemiBold"/>
              <a:cs typeface="Mont SemiBold"/>
            </a:endParaRPr>
          </a:p>
        </p:txBody>
      </p:sp>
      <p:sp>
        <p:nvSpPr>
          <p:cNvPr id="226" name="object 212">
            <a:extLst>
              <a:ext uri="{FF2B5EF4-FFF2-40B4-BE49-F238E27FC236}">
                <a16:creationId xmlns:a16="http://schemas.microsoft.com/office/drawing/2014/main" id="{66579A18-E7DD-4538-A3CD-BBB334140FAF}"/>
              </a:ext>
            </a:extLst>
          </p:cNvPr>
          <p:cNvSpPr txBox="1"/>
          <p:nvPr/>
        </p:nvSpPr>
        <p:spPr>
          <a:xfrm>
            <a:off x="4085894" y="5377619"/>
            <a:ext cx="1648460" cy="200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50" b="0" spc="-20" dirty="0">
                <a:solidFill>
                  <a:srgbClr val="E60C7C"/>
                </a:solidFill>
                <a:latin typeface="Mont Book"/>
                <a:cs typeface="Mont Book"/>
              </a:rPr>
              <a:t>Voetganger</a:t>
            </a:r>
            <a:r>
              <a:rPr sz="1150" b="0" spc="10" dirty="0">
                <a:solidFill>
                  <a:srgbClr val="E60C7C"/>
                </a:solidFill>
                <a:latin typeface="Mont Book"/>
                <a:cs typeface="Mont Book"/>
              </a:rPr>
              <a:t> </a:t>
            </a:r>
            <a:r>
              <a:rPr sz="1150" b="0" spc="-10" dirty="0">
                <a:solidFill>
                  <a:srgbClr val="E60C7C"/>
                </a:solidFill>
                <a:latin typeface="Mont Book"/>
                <a:cs typeface="Mont Book"/>
              </a:rPr>
              <a:t>(Stappen)</a:t>
            </a:r>
            <a:endParaRPr sz="1150">
              <a:latin typeface="Mont Book"/>
              <a:cs typeface="Mont Book"/>
            </a:endParaRPr>
          </a:p>
        </p:txBody>
      </p:sp>
      <p:sp>
        <p:nvSpPr>
          <p:cNvPr id="227" name="object 213">
            <a:extLst>
              <a:ext uri="{FF2B5EF4-FFF2-40B4-BE49-F238E27FC236}">
                <a16:creationId xmlns:a16="http://schemas.microsoft.com/office/drawing/2014/main" id="{71640EDC-102E-4B99-8700-B28CBDA5A300}"/>
              </a:ext>
            </a:extLst>
          </p:cNvPr>
          <p:cNvSpPr txBox="1"/>
          <p:nvPr/>
        </p:nvSpPr>
        <p:spPr>
          <a:xfrm>
            <a:off x="3797935" y="5800464"/>
            <a:ext cx="1243330" cy="200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50" b="0" dirty="0">
                <a:solidFill>
                  <a:srgbClr val="D95273"/>
                </a:solidFill>
                <a:latin typeface="Mont Book"/>
                <a:cs typeface="Mont Book"/>
              </a:rPr>
              <a:t>Fietser</a:t>
            </a:r>
            <a:r>
              <a:rPr sz="1150" b="0" spc="-55" dirty="0">
                <a:solidFill>
                  <a:srgbClr val="D95273"/>
                </a:solidFill>
                <a:latin typeface="Mont Book"/>
                <a:cs typeface="Mont Book"/>
              </a:rPr>
              <a:t> </a:t>
            </a:r>
            <a:r>
              <a:rPr sz="1150" b="0" spc="-10" dirty="0">
                <a:solidFill>
                  <a:srgbClr val="D95273"/>
                </a:solidFill>
                <a:latin typeface="Mont Book"/>
                <a:cs typeface="Mont Book"/>
              </a:rPr>
              <a:t>(Trappen)</a:t>
            </a:r>
            <a:endParaRPr sz="1150">
              <a:latin typeface="Mont Book"/>
              <a:cs typeface="Mont Book"/>
            </a:endParaRPr>
          </a:p>
        </p:txBody>
      </p:sp>
      <p:sp>
        <p:nvSpPr>
          <p:cNvPr id="228" name="object 214">
            <a:extLst>
              <a:ext uri="{FF2B5EF4-FFF2-40B4-BE49-F238E27FC236}">
                <a16:creationId xmlns:a16="http://schemas.microsoft.com/office/drawing/2014/main" id="{203FEF9B-53C7-4983-BEB6-EDE6F98FC7A6}"/>
              </a:ext>
            </a:extLst>
          </p:cNvPr>
          <p:cNvSpPr txBox="1"/>
          <p:nvPr/>
        </p:nvSpPr>
        <p:spPr>
          <a:xfrm>
            <a:off x="3504446" y="6223310"/>
            <a:ext cx="1386840" cy="200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50" b="0" spc="-10" dirty="0">
                <a:solidFill>
                  <a:srgbClr val="DB6051"/>
                </a:solidFill>
                <a:latin typeface="Mont Book"/>
                <a:cs typeface="Mont Book"/>
              </a:rPr>
              <a:t>Openbaar</a:t>
            </a:r>
            <a:r>
              <a:rPr sz="1150" b="0" spc="-70" dirty="0">
                <a:solidFill>
                  <a:srgbClr val="DB6051"/>
                </a:solidFill>
                <a:latin typeface="Mont Book"/>
                <a:cs typeface="Mont Book"/>
              </a:rPr>
              <a:t> </a:t>
            </a:r>
            <a:r>
              <a:rPr sz="1150" b="0" spc="-10" dirty="0">
                <a:solidFill>
                  <a:srgbClr val="DB6051"/>
                </a:solidFill>
                <a:latin typeface="Mont Book"/>
                <a:cs typeface="Mont Book"/>
              </a:rPr>
              <a:t>Vervoer</a:t>
            </a:r>
            <a:endParaRPr sz="1150">
              <a:latin typeface="Mont Book"/>
              <a:cs typeface="Mont Book"/>
            </a:endParaRPr>
          </a:p>
        </p:txBody>
      </p:sp>
      <p:sp>
        <p:nvSpPr>
          <p:cNvPr id="229" name="object 215">
            <a:extLst>
              <a:ext uri="{FF2B5EF4-FFF2-40B4-BE49-F238E27FC236}">
                <a16:creationId xmlns:a16="http://schemas.microsoft.com/office/drawing/2014/main" id="{D99744E6-F029-4187-BA54-1F4CC3DAAC29}"/>
              </a:ext>
            </a:extLst>
          </p:cNvPr>
          <p:cNvSpPr txBox="1"/>
          <p:nvPr/>
        </p:nvSpPr>
        <p:spPr>
          <a:xfrm>
            <a:off x="3234529" y="6646155"/>
            <a:ext cx="2680335" cy="200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50" b="0" dirty="0">
                <a:solidFill>
                  <a:srgbClr val="DB6538"/>
                </a:solidFill>
                <a:latin typeface="Mont Book"/>
                <a:cs typeface="Mont Book"/>
              </a:rPr>
              <a:t>Deelmobiliteit</a:t>
            </a:r>
            <a:r>
              <a:rPr sz="1150" b="0" spc="-15" dirty="0">
                <a:solidFill>
                  <a:srgbClr val="DB6538"/>
                </a:solidFill>
                <a:latin typeface="Mont Book"/>
                <a:cs typeface="Mont Book"/>
              </a:rPr>
              <a:t> </a:t>
            </a:r>
            <a:r>
              <a:rPr sz="1150" b="0" dirty="0">
                <a:solidFill>
                  <a:srgbClr val="DB6538"/>
                </a:solidFill>
                <a:latin typeface="Mont Book"/>
                <a:cs typeface="Mont Book"/>
              </a:rPr>
              <a:t>(Mobility</a:t>
            </a:r>
            <a:r>
              <a:rPr sz="1150" b="0" spc="-40" dirty="0">
                <a:solidFill>
                  <a:srgbClr val="DB6538"/>
                </a:solidFill>
                <a:latin typeface="Mont Book"/>
                <a:cs typeface="Mont Book"/>
              </a:rPr>
              <a:t> </a:t>
            </a:r>
            <a:r>
              <a:rPr sz="1150" b="0" dirty="0">
                <a:solidFill>
                  <a:srgbClr val="DB6538"/>
                </a:solidFill>
                <a:latin typeface="Mont Book"/>
                <a:cs typeface="Mont Book"/>
              </a:rPr>
              <a:t>as</a:t>
            </a:r>
            <a:r>
              <a:rPr sz="1150" b="0" spc="-10" dirty="0">
                <a:solidFill>
                  <a:srgbClr val="DB6538"/>
                </a:solidFill>
                <a:latin typeface="Mont Book"/>
                <a:cs typeface="Mont Book"/>
              </a:rPr>
              <a:t> </a:t>
            </a:r>
            <a:r>
              <a:rPr sz="1150" b="0" dirty="0">
                <a:solidFill>
                  <a:srgbClr val="DB6538"/>
                </a:solidFill>
                <a:latin typeface="Mont Book"/>
                <a:cs typeface="Mont Book"/>
              </a:rPr>
              <a:t>a</a:t>
            </a:r>
            <a:r>
              <a:rPr sz="1150" b="0" spc="-15" dirty="0">
                <a:solidFill>
                  <a:srgbClr val="DB6538"/>
                </a:solidFill>
                <a:latin typeface="Mont Book"/>
                <a:cs typeface="Mont Book"/>
              </a:rPr>
              <a:t> </a:t>
            </a:r>
            <a:r>
              <a:rPr sz="1150" b="0" spc="-10" dirty="0">
                <a:solidFill>
                  <a:srgbClr val="DB6538"/>
                </a:solidFill>
                <a:latin typeface="Mont Book"/>
                <a:cs typeface="Mont Book"/>
              </a:rPr>
              <a:t>Service)</a:t>
            </a:r>
            <a:endParaRPr sz="1150">
              <a:latin typeface="Mont Book"/>
              <a:cs typeface="Mont Book"/>
            </a:endParaRPr>
          </a:p>
        </p:txBody>
      </p:sp>
      <p:sp>
        <p:nvSpPr>
          <p:cNvPr id="230" name="object 216">
            <a:extLst>
              <a:ext uri="{FF2B5EF4-FFF2-40B4-BE49-F238E27FC236}">
                <a16:creationId xmlns:a16="http://schemas.microsoft.com/office/drawing/2014/main" id="{3802AA72-9887-429E-A3ED-4EFD79E41317}"/>
              </a:ext>
            </a:extLst>
          </p:cNvPr>
          <p:cNvSpPr txBox="1"/>
          <p:nvPr/>
        </p:nvSpPr>
        <p:spPr>
          <a:xfrm>
            <a:off x="2955008" y="7069001"/>
            <a:ext cx="727075" cy="200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50" b="0" spc="-10" dirty="0">
                <a:solidFill>
                  <a:srgbClr val="DE7B0B"/>
                </a:solidFill>
                <a:latin typeface="Mont Book"/>
                <a:cs typeface="Mont Book"/>
              </a:rPr>
              <a:t>Privéauto</a:t>
            </a:r>
            <a:endParaRPr sz="1150">
              <a:latin typeface="Mont Book"/>
              <a:cs typeface="Mont Book"/>
            </a:endParaRPr>
          </a:p>
        </p:txBody>
      </p:sp>
      <p:sp>
        <p:nvSpPr>
          <p:cNvPr id="231" name="object 217">
            <a:extLst>
              <a:ext uri="{FF2B5EF4-FFF2-40B4-BE49-F238E27FC236}">
                <a16:creationId xmlns:a16="http://schemas.microsoft.com/office/drawing/2014/main" id="{6A356AED-C498-4F34-BD8A-AD6EBB02A179}"/>
              </a:ext>
            </a:extLst>
          </p:cNvPr>
          <p:cNvSpPr txBox="1"/>
          <p:nvPr/>
        </p:nvSpPr>
        <p:spPr>
          <a:xfrm>
            <a:off x="8013700" y="4678740"/>
            <a:ext cx="156337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sz="1400" b="0" dirty="0">
                <a:latin typeface="Mont Book"/>
                <a:cs typeface="Mont Book"/>
              </a:rPr>
              <a:t>3-30-300-</a:t>
            </a:r>
            <a:r>
              <a:rPr sz="1400" b="0" spc="-10" dirty="0">
                <a:latin typeface="Mont Book"/>
                <a:cs typeface="Mont Book"/>
              </a:rPr>
              <a:t>regel</a:t>
            </a:r>
            <a:endParaRPr sz="1400">
              <a:latin typeface="Mont Book"/>
              <a:cs typeface="Mont Book"/>
            </a:endParaRPr>
          </a:p>
        </p:txBody>
      </p:sp>
      <p:sp>
        <p:nvSpPr>
          <p:cNvPr id="232" name="object 218">
            <a:extLst>
              <a:ext uri="{FF2B5EF4-FFF2-40B4-BE49-F238E27FC236}">
                <a16:creationId xmlns:a16="http://schemas.microsoft.com/office/drawing/2014/main" id="{0FA62B3B-E0F9-44C5-B5D4-D7079D12877D}"/>
              </a:ext>
            </a:extLst>
          </p:cNvPr>
          <p:cNvSpPr txBox="1"/>
          <p:nvPr/>
        </p:nvSpPr>
        <p:spPr>
          <a:xfrm>
            <a:off x="8039870" y="7183992"/>
            <a:ext cx="4114165" cy="61595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00" b="1" dirty="0">
                <a:solidFill>
                  <a:srgbClr val="E8007D"/>
                </a:solidFill>
                <a:latin typeface="Mont SemiBold"/>
                <a:cs typeface="Mont SemiBold"/>
              </a:rPr>
              <a:t>Beeldkwaliteit</a:t>
            </a:r>
            <a:r>
              <a:rPr sz="2100" b="1" spc="-35" dirty="0">
                <a:solidFill>
                  <a:srgbClr val="E8007D"/>
                </a:solidFill>
                <a:latin typeface="Mont SemiBold"/>
                <a:cs typeface="Mont SemiBold"/>
              </a:rPr>
              <a:t> </a:t>
            </a:r>
            <a:r>
              <a:rPr sz="2100" b="1" dirty="0">
                <a:solidFill>
                  <a:srgbClr val="E8007D"/>
                </a:solidFill>
                <a:latin typeface="Mont SemiBold"/>
                <a:cs typeface="Mont SemiBold"/>
              </a:rPr>
              <a:t>en</a:t>
            </a:r>
            <a:r>
              <a:rPr sz="2100" b="1" spc="-35" dirty="0">
                <a:solidFill>
                  <a:srgbClr val="E8007D"/>
                </a:solidFill>
                <a:latin typeface="Mont SemiBold"/>
                <a:cs typeface="Mont SemiBold"/>
              </a:rPr>
              <a:t> </a:t>
            </a:r>
            <a:r>
              <a:rPr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stedenbouw</a:t>
            </a:r>
            <a:endParaRPr sz="2100" dirty="0">
              <a:latin typeface="Mont SemiBold"/>
              <a:cs typeface="Mont SemiBold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sz="1400" b="0" dirty="0">
                <a:latin typeface="Mont Book"/>
                <a:cs typeface="Mont Book"/>
              </a:rPr>
              <a:t>Behoud</a:t>
            </a:r>
            <a:r>
              <a:rPr sz="1400" b="0" spc="-50" dirty="0">
                <a:latin typeface="Mont Book"/>
                <a:cs typeface="Mont Book"/>
              </a:rPr>
              <a:t> </a:t>
            </a:r>
            <a:r>
              <a:rPr sz="1400" b="0" dirty="0">
                <a:latin typeface="Mont Book"/>
                <a:cs typeface="Mont Book"/>
              </a:rPr>
              <a:t>en</a:t>
            </a:r>
            <a:r>
              <a:rPr sz="1400" b="0" spc="-85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versterken</a:t>
            </a:r>
            <a:r>
              <a:rPr sz="1400" b="0" spc="-50" dirty="0">
                <a:latin typeface="Mont Book"/>
                <a:cs typeface="Mont Book"/>
              </a:rPr>
              <a:t> </a:t>
            </a:r>
            <a:r>
              <a:rPr sz="1400" b="0" dirty="0">
                <a:latin typeface="Mont Book"/>
                <a:cs typeface="Mont Book"/>
              </a:rPr>
              <a:t>historisch</a:t>
            </a:r>
            <a:r>
              <a:rPr sz="1400" b="0" spc="-50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karakter</a:t>
            </a:r>
            <a:endParaRPr sz="1400" dirty="0">
              <a:latin typeface="Mont Book"/>
              <a:cs typeface="Mont Book"/>
            </a:endParaRPr>
          </a:p>
        </p:txBody>
      </p:sp>
      <p:sp>
        <p:nvSpPr>
          <p:cNvPr id="233" name="object 219">
            <a:extLst>
              <a:ext uri="{FF2B5EF4-FFF2-40B4-BE49-F238E27FC236}">
                <a16:creationId xmlns:a16="http://schemas.microsoft.com/office/drawing/2014/main" id="{E8C707DF-641D-4B78-81B8-A0898F7BA047}"/>
              </a:ext>
            </a:extLst>
          </p:cNvPr>
          <p:cNvSpPr txBox="1"/>
          <p:nvPr/>
        </p:nvSpPr>
        <p:spPr>
          <a:xfrm>
            <a:off x="927100" y="7661438"/>
            <a:ext cx="3605529" cy="86995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Openbare</a:t>
            </a:r>
            <a:r>
              <a:rPr sz="2100" b="1" spc="-40" dirty="0">
                <a:solidFill>
                  <a:srgbClr val="E8007D"/>
                </a:solidFill>
                <a:latin typeface="Mont SemiBold"/>
                <a:cs typeface="Mont SemiBold"/>
              </a:rPr>
              <a:t> </a:t>
            </a:r>
            <a:r>
              <a:rPr sz="2100" b="1" dirty="0">
                <a:solidFill>
                  <a:srgbClr val="E8007D"/>
                </a:solidFill>
                <a:latin typeface="Mont SemiBold"/>
                <a:cs typeface="Mont SemiBold"/>
              </a:rPr>
              <a:t>ruimte</a:t>
            </a:r>
            <a:r>
              <a:rPr sz="2100" b="1" spc="-35" dirty="0">
                <a:solidFill>
                  <a:srgbClr val="E8007D"/>
                </a:solidFill>
                <a:latin typeface="Mont SemiBold"/>
                <a:cs typeface="Mont SemiBold"/>
              </a:rPr>
              <a:t> </a:t>
            </a:r>
            <a:r>
              <a:rPr sz="2100" b="1" dirty="0">
                <a:solidFill>
                  <a:srgbClr val="E8007D"/>
                </a:solidFill>
                <a:latin typeface="Mont SemiBold"/>
                <a:cs typeface="Mont SemiBold"/>
              </a:rPr>
              <a:t>&amp;</a:t>
            </a:r>
            <a:r>
              <a:rPr sz="2100" b="1" spc="-80" dirty="0">
                <a:solidFill>
                  <a:srgbClr val="E8007D"/>
                </a:solidFill>
                <a:latin typeface="Mont SemiBold"/>
                <a:cs typeface="Mont SemiBold"/>
              </a:rPr>
              <a:t> </a:t>
            </a:r>
            <a:r>
              <a:rPr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bodem</a:t>
            </a:r>
            <a:endParaRPr sz="2100">
              <a:latin typeface="Mont SemiBold"/>
              <a:cs typeface="Mont SemiBold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sz="1400" b="0" spc="-10" dirty="0">
                <a:latin typeface="Mont Book"/>
                <a:cs typeface="Mont Book"/>
              </a:rPr>
              <a:t>Klimaatadaptieve</a:t>
            </a:r>
            <a:r>
              <a:rPr sz="1400" b="0" spc="-5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inrichting</a:t>
            </a:r>
            <a:endParaRPr sz="1400">
              <a:latin typeface="Mont Book"/>
              <a:cs typeface="Mont Book"/>
            </a:endParaRPr>
          </a:p>
          <a:p>
            <a:pPr marL="240665" indent="-227965">
              <a:lnSpc>
                <a:spcPct val="100000"/>
              </a:lnSpc>
              <a:spcBef>
                <a:spcPts val="320"/>
              </a:spcBef>
              <a:buChar char="•"/>
              <a:tabLst>
                <a:tab pos="240665" algn="l"/>
              </a:tabLst>
            </a:pPr>
            <a:r>
              <a:rPr sz="1400" b="0" spc="-10" dirty="0">
                <a:latin typeface="Mont Book"/>
                <a:cs typeface="Mont Book"/>
              </a:rPr>
              <a:t>Ondergrond</a:t>
            </a:r>
            <a:r>
              <a:rPr sz="1400" b="0" spc="-50" dirty="0">
                <a:latin typeface="Mont Book"/>
                <a:cs typeface="Mont Book"/>
              </a:rPr>
              <a:t> </a:t>
            </a:r>
            <a:r>
              <a:rPr sz="1400" b="0" dirty="0">
                <a:latin typeface="Mont Book"/>
                <a:cs typeface="Mont Book"/>
              </a:rPr>
              <a:t>meenemen</a:t>
            </a:r>
            <a:r>
              <a:rPr sz="1400" b="0" spc="-50" dirty="0">
                <a:latin typeface="Mont Book"/>
                <a:cs typeface="Mont Book"/>
              </a:rPr>
              <a:t> </a:t>
            </a:r>
            <a:r>
              <a:rPr sz="1400" b="0" dirty="0">
                <a:latin typeface="Mont Book"/>
                <a:cs typeface="Mont Book"/>
              </a:rPr>
              <a:t>in</a:t>
            </a:r>
            <a:r>
              <a:rPr sz="1400" b="0" spc="-50" dirty="0">
                <a:latin typeface="Mont Book"/>
                <a:cs typeface="Mont Book"/>
              </a:rPr>
              <a:t> </a:t>
            </a:r>
            <a:r>
              <a:rPr sz="1400" b="0" spc="-10" dirty="0">
                <a:latin typeface="Mont Book"/>
                <a:cs typeface="Mont Book"/>
              </a:rPr>
              <a:t>ontwerp</a:t>
            </a:r>
            <a:endParaRPr sz="1400">
              <a:latin typeface="Mont Book"/>
              <a:cs typeface="Mont Book"/>
            </a:endParaRPr>
          </a:p>
        </p:txBody>
      </p:sp>
      <p:sp>
        <p:nvSpPr>
          <p:cNvPr id="234" name="object 218">
            <a:extLst>
              <a:ext uri="{FF2B5EF4-FFF2-40B4-BE49-F238E27FC236}">
                <a16:creationId xmlns:a16="http://schemas.microsoft.com/office/drawing/2014/main" id="{7DFC5331-24FD-45A4-85D8-2DC19FF12574}"/>
              </a:ext>
            </a:extLst>
          </p:cNvPr>
          <p:cNvSpPr txBox="1"/>
          <p:nvPr/>
        </p:nvSpPr>
        <p:spPr>
          <a:xfrm>
            <a:off x="8013700" y="7879496"/>
            <a:ext cx="6063187" cy="1093889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lang="nl-NL" sz="2100" b="1" dirty="0">
                <a:solidFill>
                  <a:srgbClr val="E8007D"/>
                </a:solidFill>
                <a:latin typeface="Mont SemiBold"/>
                <a:cs typeface="Mont SemiBold"/>
              </a:rPr>
              <a:t>Locatie specifiek</a:t>
            </a:r>
            <a:endParaRPr sz="2100" dirty="0">
              <a:latin typeface="Mont SemiBold"/>
              <a:cs typeface="Mont SemiBold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lang="nl-NL" sz="1400" b="0" dirty="0">
                <a:latin typeface="Mont Book"/>
                <a:cs typeface="Mont Book"/>
              </a:rPr>
              <a:t>Centrummix behouden</a:t>
            </a: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lang="nl-NL" sz="1400" dirty="0">
                <a:latin typeface="Mont Book"/>
                <a:cs typeface="Mont Book"/>
              </a:rPr>
              <a:t>Leegstaande bedrijfsgebouwen </a:t>
            </a:r>
            <a:r>
              <a:rPr lang="nl-NL" sz="1400" dirty="0" err="1">
                <a:latin typeface="Mont Book"/>
                <a:cs typeface="Mont Book"/>
              </a:rPr>
              <a:t>herontwikkelen</a:t>
            </a:r>
            <a:endParaRPr lang="nl-NL" sz="1400" dirty="0">
              <a:latin typeface="Mont Book"/>
              <a:cs typeface="Mont Book"/>
            </a:endParaRPr>
          </a:p>
          <a:p>
            <a:pPr marL="240665" indent="-227965">
              <a:lnSpc>
                <a:spcPct val="100000"/>
              </a:lnSpc>
              <a:spcBef>
                <a:spcPts val="180"/>
              </a:spcBef>
              <a:buChar char="•"/>
              <a:tabLst>
                <a:tab pos="240665" algn="l"/>
              </a:tabLst>
            </a:pPr>
            <a:r>
              <a:rPr lang="nl-NL" sz="1400" dirty="0">
                <a:latin typeface="Mont Book"/>
                <a:cs typeface="Mont Book"/>
              </a:rPr>
              <a:t>Druk op gebied stroomlijnen</a:t>
            </a:r>
            <a:endParaRPr sz="1400" dirty="0">
              <a:latin typeface="Mont Book"/>
              <a:cs typeface="Mont Book"/>
            </a:endParaRPr>
          </a:p>
        </p:txBody>
      </p:sp>
    </p:spTree>
    <p:extLst>
      <p:ext uri="{BB962C8B-B14F-4D97-AF65-F5344CB8AC3E}">
        <p14:creationId xmlns:p14="http://schemas.microsoft.com/office/powerpoint/2010/main" val="2245094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5702" y="3124200"/>
            <a:ext cx="5280098" cy="547401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375400" y="4505750"/>
            <a:ext cx="4495800" cy="44499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b="0" dirty="0">
                <a:latin typeface="Mont Book"/>
                <a:cs typeface="Mont Book"/>
              </a:rPr>
              <a:t>Kruispunt</a:t>
            </a:r>
            <a:r>
              <a:rPr sz="1750" b="0" spc="-65" dirty="0">
                <a:latin typeface="Mont Book"/>
                <a:cs typeface="Mont Book"/>
              </a:rPr>
              <a:t> </a:t>
            </a:r>
            <a:r>
              <a:rPr sz="1750" b="0" dirty="0">
                <a:latin typeface="Mont Book"/>
                <a:cs typeface="Mont Book"/>
              </a:rPr>
              <a:t>wordt</a:t>
            </a:r>
            <a:r>
              <a:rPr sz="1750" b="0" spc="-35" dirty="0">
                <a:latin typeface="Mont Book"/>
                <a:cs typeface="Mont Book"/>
              </a:rPr>
              <a:t> </a:t>
            </a:r>
            <a:r>
              <a:rPr sz="1750" b="0" dirty="0">
                <a:latin typeface="Mont Book"/>
                <a:cs typeface="Mont Book"/>
              </a:rPr>
              <a:t>als</a:t>
            </a:r>
            <a:r>
              <a:rPr sz="1750" b="0" spc="-35" dirty="0">
                <a:latin typeface="Mont Book"/>
                <a:cs typeface="Mont Book"/>
              </a:rPr>
              <a:t> </a:t>
            </a:r>
            <a:r>
              <a:rPr sz="1750" b="1" dirty="0">
                <a:latin typeface="Mont Bold"/>
                <a:cs typeface="Mont Bold"/>
              </a:rPr>
              <a:t>onveilig</a:t>
            </a:r>
            <a:r>
              <a:rPr sz="1750" b="1" spc="15" dirty="0">
                <a:latin typeface="Mont Bold"/>
                <a:cs typeface="Mont Bold"/>
              </a:rPr>
              <a:t> </a:t>
            </a:r>
            <a:r>
              <a:rPr sz="1750" b="0" dirty="0">
                <a:latin typeface="Mont Book"/>
                <a:cs typeface="Mont Book"/>
              </a:rPr>
              <a:t>of</a:t>
            </a:r>
            <a:r>
              <a:rPr sz="1750" b="0" spc="-80" dirty="0">
                <a:latin typeface="Mont Book"/>
                <a:cs typeface="Mont Book"/>
              </a:rPr>
              <a:t> </a:t>
            </a:r>
            <a:r>
              <a:rPr sz="1750" b="1" dirty="0">
                <a:latin typeface="Mont Bold"/>
                <a:cs typeface="Mont Bold"/>
              </a:rPr>
              <a:t>onduidelijk</a:t>
            </a:r>
            <a:r>
              <a:rPr sz="1750" b="1" spc="15" dirty="0">
                <a:latin typeface="Mont Bold"/>
                <a:cs typeface="Mont Bold"/>
              </a:rPr>
              <a:t> </a:t>
            </a:r>
            <a:r>
              <a:rPr sz="1750" b="0" spc="-10" dirty="0">
                <a:latin typeface="Mont Book"/>
                <a:cs typeface="Mont Book"/>
              </a:rPr>
              <a:t>ervaren</a:t>
            </a:r>
            <a:endParaRPr sz="1750" dirty="0">
              <a:latin typeface="Mont Book"/>
              <a:cs typeface="Mont Book"/>
            </a:endParaRPr>
          </a:p>
          <a:p>
            <a:pPr>
              <a:lnSpc>
                <a:spcPct val="100000"/>
              </a:lnSpc>
              <a:spcBef>
                <a:spcPts val="2105"/>
              </a:spcBef>
            </a:pPr>
            <a:endParaRPr sz="175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750" b="1" dirty="0">
                <a:latin typeface="Mont Bold"/>
                <a:cs typeface="Mont Bold"/>
              </a:rPr>
              <a:t>Openbare</a:t>
            </a:r>
            <a:r>
              <a:rPr sz="1750" b="1" spc="-30" dirty="0">
                <a:latin typeface="Mont Bold"/>
                <a:cs typeface="Mont Bold"/>
              </a:rPr>
              <a:t> </a:t>
            </a:r>
            <a:r>
              <a:rPr sz="1750" b="1" dirty="0">
                <a:latin typeface="Mont Bold"/>
                <a:cs typeface="Mont Bold"/>
              </a:rPr>
              <a:t>ontmoetings-</a:t>
            </a:r>
            <a:r>
              <a:rPr sz="1750" b="1" spc="-30" dirty="0">
                <a:latin typeface="Mont Bold"/>
                <a:cs typeface="Mont Bold"/>
              </a:rPr>
              <a:t> </a:t>
            </a:r>
            <a:r>
              <a:rPr sz="1750" b="1" spc="-10" dirty="0">
                <a:latin typeface="Mont Bold"/>
                <a:cs typeface="Mont Bold"/>
              </a:rPr>
              <a:t>en/of</a:t>
            </a:r>
            <a:r>
              <a:rPr sz="1750" b="1" spc="-70" dirty="0">
                <a:latin typeface="Mont Bold"/>
                <a:cs typeface="Mont Bold"/>
              </a:rPr>
              <a:t> </a:t>
            </a:r>
            <a:r>
              <a:rPr sz="1750" b="1" dirty="0">
                <a:latin typeface="Mont Bold"/>
                <a:cs typeface="Mont Bold"/>
              </a:rPr>
              <a:t>speelplek</a:t>
            </a:r>
            <a:r>
              <a:rPr sz="1750" b="1" spc="-30" dirty="0">
                <a:latin typeface="Mont Bold"/>
                <a:cs typeface="Mont Bold"/>
              </a:rPr>
              <a:t> </a:t>
            </a:r>
            <a:r>
              <a:rPr sz="1750" b="0" dirty="0">
                <a:latin typeface="Mont Book"/>
                <a:cs typeface="Mont Book"/>
              </a:rPr>
              <a:t>wordt</a:t>
            </a:r>
            <a:r>
              <a:rPr sz="1750" b="0" spc="-30" dirty="0">
                <a:latin typeface="Mont Book"/>
                <a:cs typeface="Mont Book"/>
              </a:rPr>
              <a:t> </a:t>
            </a:r>
            <a:r>
              <a:rPr sz="1750" b="0" spc="-10" dirty="0">
                <a:latin typeface="Mont Book"/>
                <a:cs typeface="Mont Book"/>
              </a:rPr>
              <a:t>gemist</a:t>
            </a:r>
            <a:endParaRPr sz="1750" dirty="0">
              <a:latin typeface="Mont Book"/>
              <a:cs typeface="Mont Book"/>
            </a:endParaRPr>
          </a:p>
          <a:p>
            <a:pPr>
              <a:lnSpc>
                <a:spcPct val="100000"/>
              </a:lnSpc>
              <a:spcBef>
                <a:spcPts val="1839"/>
              </a:spcBef>
            </a:pPr>
            <a:endParaRPr sz="1750" dirty="0">
              <a:latin typeface="Mont Book"/>
              <a:cs typeface="Mont Book"/>
            </a:endParaRPr>
          </a:p>
          <a:p>
            <a:pPr marL="12700" marR="492125">
              <a:lnSpc>
                <a:spcPct val="100000"/>
              </a:lnSpc>
              <a:spcBef>
                <a:spcPts val="5"/>
              </a:spcBef>
            </a:pPr>
            <a:r>
              <a:rPr sz="1750" b="1" spc="-10" dirty="0" err="1">
                <a:latin typeface="Mont Bold"/>
                <a:cs typeface="Mont Bold"/>
              </a:rPr>
              <a:t>Verkeersproblemen</a:t>
            </a:r>
            <a:r>
              <a:rPr lang="nl-NL" sz="1750" b="1" spc="-10" dirty="0">
                <a:latin typeface="Mont Bold"/>
                <a:cs typeface="Mont Bold"/>
              </a:rPr>
              <a:t>:</a:t>
            </a:r>
            <a:r>
              <a:rPr sz="1750" b="0" spc="-65" dirty="0">
                <a:latin typeface="Mont Book"/>
                <a:cs typeface="Mont Book"/>
              </a:rPr>
              <a:t> </a:t>
            </a:r>
            <a:r>
              <a:rPr sz="1750" b="0" dirty="0">
                <a:latin typeface="Mont Book"/>
                <a:cs typeface="Mont Book"/>
              </a:rPr>
              <a:t>hard</a:t>
            </a:r>
            <a:r>
              <a:rPr lang="nl-NL" sz="1750" b="0" dirty="0">
                <a:latin typeface="Mont Book"/>
                <a:cs typeface="Mont Book"/>
              </a:rPr>
              <a:t>er dan toegestaan</a:t>
            </a:r>
            <a:r>
              <a:rPr sz="1750" b="0" spc="-60" dirty="0">
                <a:latin typeface="Mont Book"/>
                <a:cs typeface="Mont Book"/>
              </a:rPr>
              <a:t> </a:t>
            </a:r>
            <a:r>
              <a:rPr sz="1750" b="0" spc="-10" dirty="0">
                <a:latin typeface="Mont Book"/>
                <a:cs typeface="Mont Book"/>
              </a:rPr>
              <a:t>rijden, </a:t>
            </a:r>
            <a:r>
              <a:rPr sz="1750" b="0" spc="-10" dirty="0" err="1">
                <a:latin typeface="Mont Book"/>
                <a:cs typeface="Mont Book"/>
              </a:rPr>
              <a:t>vrachtverkeer</a:t>
            </a:r>
            <a:r>
              <a:rPr lang="nl-NL" sz="1750" b="0" spc="-10" dirty="0">
                <a:latin typeface="Mont Book"/>
                <a:cs typeface="Mont Book"/>
              </a:rPr>
              <a:t>, </a:t>
            </a:r>
            <a:r>
              <a:rPr lang="nl-NL" sz="1750" b="0" dirty="0">
                <a:latin typeface="Mont Book"/>
                <a:cs typeface="Mont Book"/>
              </a:rPr>
              <a:t>lokaal</a:t>
            </a:r>
            <a:r>
              <a:rPr lang="nl-NL" sz="1750" b="0" spc="-65" dirty="0">
                <a:latin typeface="Mont Book"/>
                <a:cs typeface="Mont Book"/>
              </a:rPr>
              <a:t> tijdsgebonden </a:t>
            </a:r>
            <a:r>
              <a:rPr lang="nl-NL" sz="1750" b="0" dirty="0">
                <a:latin typeface="Mont Book"/>
                <a:cs typeface="Mont Book"/>
              </a:rPr>
              <a:t>parkeerdruk</a:t>
            </a:r>
            <a:endParaRPr sz="1750" dirty="0">
              <a:latin typeface="Mont Book"/>
              <a:cs typeface="Mont Book"/>
            </a:endParaRPr>
          </a:p>
          <a:p>
            <a:pPr>
              <a:lnSpc>
                <a:spcPct val="100000"/>
              </a:lnSpc>
              <a:spcBef>
                <a:spcPts val="1325"/>
              </a:spcBef>
            </a:pPr>
            <a:endParaRPr sz="1750" dirty="0">
              <a:latin typeface="Mont Book"/>
              <a:cs typeface="Mont Book"/>
            </a:endParaRPr>
          </a:p>
          <a:p>
            <a:pPr marL="12700" marR="945515">
              <a:lnSpc>
                <a:spcPct val="100000"/>
              </a:lnSpc>
            </a:pPr>
            <a:r>
              <a:rPr sz="1750" b="1" dirty="0">
                <a:latin typeface="Mont Bold"/>
                <a:cs typeface="Mont Bold"/>
              </a:rPr>
              <a:t>Sfeer</a:t>
            </a:r>
            <a:r>
              <a:rPr sz="1750" b="1" spc="-65" dirty="0">
                <a:latin typeface="Mont Bold"/>
                <a:cs typeface="Mont Bold"/>
              </a:rPr>
              <a:t> </a:t>
            </a:r>
            <a:r>
              <a:rPr sz="1750" b="1" dirty="0">
                <a:latin typeface="Mont Bold"/>
                <a:cs typeface="Mont Bold"/>
              </a:rPr>
              <a:t>en</a:t>
            </a:r>
            <a:r>
              <a:rPr sz="1750" b="1" spc="-15" dirty="0">
                <a:latin typeface="Mont Bold"/>
                <a:cs typeface="Mont Bold"/>
              </a:rPr>
              <a:t> </a:t>
            </a:r>
            <a:r>
              <a:rPr sz="1750" b="1" dirty="0">
                <a:latin typeface="Mont Bold"/>
                <a:cs typeface="Mont Bold"/>
              </a:rPr>
              <a:t>kwaliteit</a:t>
            </a:r>
            <a:r>
              <a:rPr sz="1750" b="1" spc="-20" dirty="0">
                <a:latin typeface="Mont Bold"/>
                <a:cs typeface="Mont Bold"/>
              </a:rPr>
              <a:t> </a:t>
            </a:r>
            <a:r>
              <a:rPr sz="1750" b="0" spc="-10" dirty="0">
                <a:latin typeface="Mont Book"/>
                <a:cs typeface="Mont Book"/>
              </a:rPr>
              <a:t>horecaboulevard</a:t>
            </a:r>
            <a:r>
              <a:rPr sz="1750" b="0" spc="-20" dirty="0">
                <a:latin typeface="Mont Book"/>
                <a:cs typeface="Mont Book"/>
              </a:rPr>
              <a:t> </a:t>
            </a:r>
            <a:r>
              <a:rPr sz="1750" b="0" dirty="0">
                <a:latin typeface="Mont Book"/>
                <a:cs typeface="Mont Book"/>
              </a:rPr>
              <a:t>kan</a:t>
            </a:r>
            <a:r>
              <a:rPr sz="1750" b="0" spc="-25" dirty="0">
                <a:latin typeface="Mont Book"/>
                <a:cs typeface="Mont Book"/>
              </a:rPr>
              <a:t> </a:t>
            </a:r>
            <a:r>
              <a:rPr sz="1750" b="0" spc="-20" dirty="0">
                <a:latin typeface="Mont Book"/>
                <a:cs typeface="Mont Book"/>
              </a:rPr>
              <a:t>beter. </a:t>
            </a:r>
            <a:r>
              <a:rPr sz="1750" b="0" dirty="0">
                <a:latin typeface="Mont Book"/>
                <a:cs typeface="Mont Book"/>
              </a:rPr>
              <a:t>Aandacht</a:t>
            </a:r>
            <a:r>
              <a:rPr sz="1750" b="0" spc="-90" dirty="0">
                <a:latin typeface="Mont Book"/>
                <a:cs typeface="Mont Book"/>
              </a:rPr>
              <a:t> </a:t>
            </a:r>
            <a:r>
              <a:rPr sz="1750" b="0" dirty="0" err="1">
                <a:latin typeface="Mont Book"/>
                <a:cs typeface="Mont Book"/>
              </a:rPr>
              <a:t>voor</a:t>
            </a:r>
            <a:r>
              <a:rPr sz="1750" b="0" spc="-105" dirty="0">
                <a:latin typeface="Mont Book"/>
                <a:cs typeface="Mont Book"/>
              </a:rPr>
              <a:t> </a:t>
            </a:r>
            <a:r>
              <a:rPr sz="1750" b="0" spc="-10" dirty="0" err="1">
                <a:latin typeface="Mont Book"/>
                <a:cs typeface="Mont Book"/>
              </a:rPr>
              <a:t>fietsverkeer</a:t>
            </a:r>
            <a:r>
              <a:rPr lang="nl-NL" sz="1750" b="0" spc="-10" dirty="0">
                <a:latin typeface="Mont Book"/>
                <a:cs typeface="Mont Book"/>
              </a:rPr>
              <a:t> en wandelroutes</a:t>
            </a:r>
            <a:r>
              <a:rPr sz="1750" b="0" spc="-10" dirty="0">
                <a:latin typeface="Mont Book"/>
                <a:cs typeface="Mont Book"/>
              </a:rPr>
              <a:t>.</a:t>
            </a:r>
            <a:endParaRPr sz="1750" dirty="0">
              <a:latin typeface="Mont Book"/>
              <a:cs typeface="Mont Book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02647" y="4520037"/>
            <a:ext cx="501027" cy="501015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5712812" y="6675508"/>
            <a:ext cx="480695" cy="353060"/>
          </a:xfrm>
          <a:custGeom>
            <a:avLst/>
            <a:gdLst/>
            <a:ahLst/>
            <a:cxnLst/>
            <a:rect l="l" t="t" r="r" b="b"/>
            <a:pathLst>
              <a:path w="480695" h="353060">
                <a:moveTo>
                  <a:pt x="139166" y="0"/>
                </a:moveTo>
                <a:lnTo>
                  <a:pt x="95178" y="7094"/>
                </a:lnTo>
                <a:lnTo>
                  <a:pt x="56976" y="26850"/>
                </a:lnTo>
                <a:lnTo>
                  <a:pt x="26850" y="56976"/>
                </a:lnTo>
                <a:lnTo>
                  <a:pt x="7094" y="95178"/>
                </a:lnTo>
                <a:lnTo>
                  <a:pt x="0" y="139166"/>
                </a:lnTo>
                <a:lnTo>
                  <a:pt x="0" y="213664"/>
                </a:lnTo>
                <a:lnTo>
                  <a:pt x="7094" y="257652"/>
                </a:lnTo>
                <a:lnTo>
                  <a:pt x="26850" y="295855"/>
                </a:lnTo>
                <a:lnTo>
                  <a:pt x="56976" y="325980"/>
                </a:lnTo>
                <a:lnTo>
                  <a:pt x="95178" y="345736"/>
                </a:lnTo>
                <a:lnTo>
                  <a:pt x="139166" y="352831"/>
                </a:lnTo>
                <a:lnTo>
                  <a:pt x="340969" y="352831"/>
                </a:lnTo>
                <a:lnTo>
                  <a:pt x="384957" y="345736"/>
                </a:lnTo>
                <a:lnTo>
                  <a:pt x="423159" y="325980"/>
                </a:lnTo>
                <a:lnTo>
                  <a:pt x="453285" y="295855"/>
                </a:lnTo>
                <a:lnTo>
                  <a:pt x="473041" y="257652"/>
                </a:lnTo>
                <a:lnTo>
                  <a:pt x="480136" y="213664"/>
                </a:lnTo>
                <a:lnTo>
                  <a:pt x="480136" y="139166"/>
                </a:lnTo>
                <a:lnTo>
                  <a:pt x="473041" y="95178"/>
                </a:lnTo>
                <a:lnTo>
                  <a:pt x="453285" y="56976"/>
                </a:lnTo>
                <a:lnTo>
                  <a:pt x="423159" y="26850"/>
                </a:lnTo>
                <a:lnTo>
                  <a:pt x="384957" y="7094"/>
                </a:lnTo>
                <a:lnTo>
                  <a:pt x="340969" y="0"/>
                </a:lnTo>
                <a:lnTo>
                  <a:pt x="139166" y="0"/>
                </a:lnTo>
                <a:close/>
              </a:path>
            </a:pathLst>
          </a:custGeom>
          <a:ln w="27838">
            <a:solidFill>
              <a:srgbClr val="EF8A8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12812" y="7819638"/>
            <a:ext cx="480695" cy="353060"/>
          </a:xfrm>
          <a:custGeom>
            <a:avLst/>
            <a:gdLst/>
            <a:ahLst/>
            <a:cxnLst/>
            <a:rect l="l" t="t" r="r" b="b"/>
            <a:pathLst>
              <a:path w="480695" h="353060">
                <a:moveTo>
                  <a:pt x="139166" y="0"/>
                </a:moveTo>
                <a:lnTo>
                  <a:pt x="95178" y="7094"/>
                </a:lnTo>
                <a:lnTo>
                  <a:pt x="56976" y="26850"/>
                </a:lnTo>
                <a:lnTo>
                  <a:pt x="26850" y="56976"/>
                </a:lnTo>
                <a:lnTo>
                  <a:pt x="7094" y="95178"/>
                </a:lnTo>
                <a:lnTo>
                  <a:pt x="0" y="139166"/>
                </a:lnTo>
                <a:lnTo>
                  <a:pt x="0" y="213664"/>
                </a:lnTo>
                <a:lnTo>
                  <a:pt x="7094" y="257652"/>
                </a:lnTo>
                <a:lnTo>
                  <a:pt x="26850" y="295855"/>
                </a:lnTo>
                <a:lnTo>
                  <a:pt x="56976" y="325980"/>
                </a:lnTo>
                <a:lnTo>
                  <a:pt x="95178" y="345736"/>
                </a:lnTo>
                <a:lnTo>
                  <a:pt x="139166" y="352831"/>
                </a:lnTo>
                <a:lnTo>
                  <a:pt x="340969" y="352831"/>
                </a:lnTo>
                <a:lnTo>
                  <a:pt x="384957" y="345736"/>
                </a:lnTo>
                <a:lnTo>
                  <a:pt x="423159" y="325980"/>
                </a:lnTo>
                <a:lnTo>
                  <a:pt x="453285" y="295855"/>
                </a:lnTo>
                <a:lnTo>
                  <a:pt x="473041" y="257652"/>
                </a:lnTo>
                <a:lnTo>
                  <a:pt x="480136" y="213664"/>
                </a:lnTo>
                <a:lnTo>
                  <a:pt x="480136" y="139166"/>
                </a:lnTo>
                <a:lnTo>
                  <a:pt x="473041" y="95178"/>
                </a:lnTo>
                <a:lnTo>
                  <a:pt x="453285" y="56976"/>
                </a:lnTo>
                <a:lnTo>
                  <a:pt x="423159" y="26850"/>
                </a:lnTo>
                <a:lnTo>
                  <a:pt x="384957" y="7094"/>
                </a:lnTo>
                <a:lnTo>
                  <a:pt x="340969" y="0"/>
                </a:lnTo>
                <a:lnTo>
                  <a:pt x="139166" y="0"/>
                </a:lnTo>
                <a:close/>
              </a:path>
            </a:pathLst>
          </a:custGeom>
          <a:ln w="27838">
            <a:solidFill>
              <a:srgbClr val="DB9C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02647" y="5686038"/>
            <a:ext cx="501027" cy="501014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41300" y="108275"/>
            <a:ext cx="14058900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20" dirty="0"/>
              <a:t>Wensen</a:t>
            </a:r>
            <a:r>
              <a:rPr spc="-190" dirty="0"/>
              <a:t> </a:t>
            </a:r>
            <a:r>
              <a:rPr dirty="0" err="1"/>
              <a:t>vanuit</a:t>
            </a:r>
            <a:r>
              <a:rPr spc="-114" dirty="0"/>
              <a:t> </a:t>
            </a:r>
            <a:r>
              <a:rPr spc="-10" dirty="0" err="1"/>
              <a:t>participatie</a:t>
            </a:r>
            <a:r>
              <a:rPr lang="nl-NL" spc="-10" dirty="0"/>
              <a:t> en beleidsuitgangspunten</a:t>
            </a:r>
            <a:endParaRPr spc="-10" dirty="0"/>
          </a:p>
        </p:txBody>
      </p:sp>
      <p:pic>
        <p:nvPicPr>
          <p:cNvPr id="10" name="Tijdelijke aanduiding voor inhoud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4882" y="1489706"/>
            <a:ext cx="3542181" cy="257302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" y="0"/>
            <a:ext cx="16256000" cy="9144000"/>
            <a:chOff x="-1" y="0"/>
            <a:chExt cx="16256000" cy="9144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6189223" cy="9144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" y="0"/>
              <a:ext cx="16256001" cy="914400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79600" y="4343400"/>
            <a:ext cx="12877800" cy="9053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17395" algn="l"/>
              </a:tabLst>
            </a:pPr>
            <a:r>
              <a:rPr lang="nl-NL" sz="5800" spc="-10" dirty="0">
                <a:solidFill>
                  <a:srgbClr val="FFFFFF"/>
                </a:solidFill>
              </a:rPr>
              <a:t> Hoofdvisie “Versterken door Verbinden”</a:t>
            </a:r>
            <a:endParaRPr sz="5800" dirty="0"/>
          </a:p>
        </p:txBody>
      </p:sp>
      <p:sp>
        <p:nvSpPr>
          <p:cNvPr id="6" name="object 6"/>
          <p:cNvSpPr/>
          <p:nvPr/>
        </p:nvSpPr>
        <p:spPr>
          <a:xfrm>
            <a:off x="7737894" y="3449675"/>
            <a:ext cx="744855" cy="555625"/>
          </a:xfrm>
          <a:custGeom>
            <a:avLst/>
            <a:gdLst/>
            <a:ahLst/>
            <a:cxnLst/>
            <a:rect l="l" t="t" r="r" b="b"/>
            <a:pathLst>
              <a:path w="744854" h="555625">
                <a:moveTo>
                  <a:pt x="198539" y="196342"/>
                </a:moveTo>
                <a:lnTo>
                  <a:pt x="198539" y="375945"/>
                </a:lnTo>
                <a:lnTo>
                  <a:pt x="18948" y="375945"/>
                </a:lnTo>
                <a:lnTo>
                  <a:pt x="25364" y="423689"/>
                </a:lnTo>
                <a:lnTo>
                  <a:pt x="43470" y="466592"/>
                </a:lnTo>
                <a:lnTo>
                  <a:pt x="71553" y="502942"/>
                </a:lnTo>
                <a:lnTo>
                  <a:pt x="107901" y="531026"/>
                </a:lnTo>
                <a:lnTo>
                  <a:pt x="150800" y="549132"/>
                </a:lnTo>
                <a:lnTo>
                  <a:pt x="198539" y="555548"/>
                </a:lnTo>
                <a:lnTo>
                  <a:pt x="246287" y="549132"/>
                </a:lnTo>
                <a:lnTo>
                  <a:pt x="289191" y="531026"/>
                </a:lnTo>
                <a:lnTo>
                  <a:pt x="325540" y="502942"/>
                </a:lnTo>
                <a:lnTo>
                  <a:pt x="353623" y="466592"/>
                </a:lnTo>
                <a:lnTo>
                  <a:pt x="371727" y="423689"/>
                </a:lnTo>
                <a:lnTo>
                  <a:pt x="378142" y="375945"/>
                </a:lnTo>
                <a:lnTo>
                  <a:pt x="371727" y="328201"/>
                </a:lnTo>
                <a:lnTo>
                  <a:pt x="353623" y="285298"/>
                </a:lnTo>
                <a:lnTo>
                  <a:pt x="325540" y="248948"/>
                </a:lnTo>
                <a:lnTo>
                  <a:pt x="289191" y="220864"/>
                </a:lnTo>
                <a:lnTo>
                  <a:pt x="246287" y="202757"/>
                </a:lnTo>
                <a:lnTo>
                  <a:pt x="198539" y="196342"/>
                </a:lnTo>
                <a:close/>
              </a:path>
              <a:path w="744854" h="555625">
                <a:moveTo>
                  <a:pt x="179603" y="0"/>
                </a:moveTo>
                <a:lnTo>
                  <a:pt x="131850" y="6416"/>
                </a:lnTo>
                <a:lnTo>
                  <a:pt x="88945" y="24525"/>
                </a:lnTo>
                <a:lnTo>
                  <a:pt x="52597" y="52612"/>
                </a:lnTo>
                <a:lnTo>
                  <a:pt x="24516" y="88965"/>
                </a:lnTo>
                <a:lnTo>
                  <a:pt x="6414" y="131871"/>
                </a:lnTo>
                <a:lnTo>
                  <a:pt x="0" y="179616"/>
                </a:lnTo>
                <a:lnTo>
                  <a:pt x="6414" y="227359"/>
                </a:lnTo>
                <a:lnTo>
                  <a:pt x="24516" y="270259"/>
                </a:lnTo>
                <a:lnTo>
                  <a:pt x="52597" y="306606"/>
                </a:lnTo>
                <a:lnTo>
                  <a:pt x="88945" y="334687"/>
                </a:lnTo>
                <a:lnTo>
                  <a:pt x="131850" y="352791"/>
                </a:lnTo>
                <a:lnTo>
                  <a:pt x="179603" y="359206"/>
                </a:lnTo>
                <a:lnTo>
                  <a:pt x="179603" y="179616"/>
                </a:lnTo>
                <a:lnTo>
                  <a:pt x="359194" y="179616"/>
                </a:lnTo>
                <a:lnTo>
                  <a:pt x="352779" y="131871"/>
                </a:lnTo>
                <a:lnTo>
                  <a:pt x="334675" y="88965"/>
                </a:lnTo>
                <a:lnTo>
                  <a:pt x="306593" y="52612"/>
                </a:lnTo>
                <a:lnTo>
                  <a:pt x="270247" y="24525"/>
                </a:lnTo>
                <a:lnTo>
                  <a:pt x="227346" y="6416"/>
                </a:lnTo>
                <a:lnTo>
                  <a:pt x="179603" y="0"/>
                </a:lnTo>
                <a:close/>
              </a:path>
              <a:path w="744854" h="555625">
                <a:moveTo>
                  <a:pt x="637692" y="22517"/>
                </a:moveTo>
                <a:lnTo>
                  <a:pt x="379615" y="280593"/>
                </a:lnTo>
                <a:lnTo>
                  <a:pt x="637692" y="538670"/>
                </a:lnTo>
                <a:lnTo>
                  <a:pt x="670353" y="501295"/>
                </a:lnTo>
                <a:lnTo>
                  <a:pt x="697075" y="460844"/>
                </a:lnTo>
                <a:lnTo>
                  <a:pt x="717859" y="417934"/>
                </a:lnTo>
                <a:lnTo>
                  <a:pt x="732705" y="373179"/>
                </a:lnTo>
                <a:lnTo>
                  <a:pt x="741612" y="327193"/>
                </a:lnTo>
                <a:lnTo>
                  <a:pt x="744581" y="280593"/>
                </a:lnTo>
                <a:lnTo>
                  <a:pt x="741612" y="233993"/>
                </a:lnTo>
                <a:lnTo>
                  <a:pt x="732705" y="188008"/>
                </a:lnTo>
                <a:lnTo>
                  <a:pt x="717859" y="143253"/>
                </a:lnTo>
                <a:lnTo>
                  <a:pt x="697075" y="100342"/>
                </a:lnTo>
                <a:lnTo>
                  <a:pt x="670353" y="59892"/>
                </a:lnTo>
                <a:lnTo>
                  <a:pt x="637692" y="225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BE012-CEA3-D35B-AA3E-B00C0CE9F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46E87852-54F5-9A17-2F39-9A038373BEE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549400"/>
            <a:ext cx="7416800" cy="6929120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5B71C400-A43F-6027-3289-3D7D7347749D}"/>
              </a:ext>
            </a:extLst>
          </p:cNvPr>
          <p:cNvSpPr txBox="1"/>
          <p:nvPr/>
        </p:nvSpPr>
        <p:spPr>
          <a:xfrm>
            <a:off x="241300" y="329495"/>
            <a:ext cx="8592185" cy="716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spc="-10" dirty="0">
                <a:latin typeface="Mont Heavy"/>
                <a:cs typeface="Mont Heavy"/>
              </a:rPr>
              <a:t>Versterken door verbinden</a:t>
            </a:r>
            <a:endParaRPr sz="4500" dirty="0">
              <a:latin typeface="Mont Heavy"/>
              <a:cs typeface="Mont Heavy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F85BBDB7-BAE8-80B1-1F93-6F6A2FF3A3F0}"/>
              </a:ext>
            </a:extLst>
          </p:cNvPr>
          <p:cNvSpPr txBox="1"/>
          <p:nvPr/>
        </p:nvSpPr>
        <p:spPr>
          <a:xfrm>
            <a:off x="6101339" y="1801810"/>
            <a:ext cx="112395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6C4627"/>
                </a:solidFill>
                <a:latin typeface="Mont Heavy"/>
                <a:cs typeface="Mont Heavy"/>
              </a:rPr>
              <a:t>Noordkade</a:t>
            </a:r>
            <a:endParaRPr sz="1500">
              <a:latin typeface="Mont Heavy"/>
              <a:cs typeface="Mont Heavy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6F39480-1D69-3659-D714-A7557EFFB051}"/>
              </a:ext>
            </a:extLst>
          </p:cNvPr>
          <p:cNvSpPr txBox="1"/>
          <p:nvPr/>
        </p:nvSpPr>
        <p:spPr>
          <a:xfrm>
            <a:off x="3976983" y="3262311"/>
            <a:ext cx="3243580" cy="111569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2553970">
              <a:lnSpc>
                <a:spcPct val="100000"/>
              </a:lnSpc>
              <a:spcBef>
                <a:spcPts val="600"/>
              </a:spcBef>
            </a:pPr>
            <a:r>
              <a:rPr sz="1500" b="1" spc="-10" dirty="0">
                <a:solidFill>
                  <a:srgbClr val="CC3D3D"/>
                </a:solidFill>
                <a:latin typeface="Mont Heavy"/>
                <a:cs typeface="Mont Heavy"/>
              </a:rPr>
              <a:t>Loswal</a:t>
            </a:r>
            <a:endParaRPr sz="1500" dirty="0">
              <a:latin typeface="Mont Heavy"/>
              <a:cs typeface="Mont Heavy"/>
            </a:endParaRPr>
          </a:p>
          <a:p>
            <a:pPr marL="739140">
              <a:lnSpc>
                <a:spcPct val="100000"/>
              </a:lnSpc>
              <a:spcBef>
                <a:spcPts val="500"/>
              </a:spcBef>
            </a:pPr>
            <a:r>
              <a:rPr sz="1500" b="1" dirty="0">
                <a:solidFill>
                  <a:srgbClr val="844F08"/>
                </a:solidFill>
                <a:latin typeface="Mont Heavy"/>
                <a:cs typeface="Mont Heavy"/>
              </a:rPr>
              <a:t>De</a:t>
            </a:r>
            <a:r>
              <a:rPr sz="1500" b="1" spc="-10" dirty="0">
                <a:solidFill>
                  <a:srgbClr val="844F08"/>
                </a:solidFill>
                <a:latin typeface="Mont Heavy"/>
                <a:cs typeface="Mont Heavy"/>
              </a:rPr>
              <a:t> Stuurman</a:t>
            </a:r>
            <a:endParaRPr sz="1500" dirty="0">
              <a:latin typeface="Mont Heavy"/>
              <a:cs typeface="Mont Heavy"/>
            </a:endParaRPr>
          </a:p>
          <a:p>
            <a:pPr>
              <a:lnSpc>
                <a:spcPct val="100000"/>
              </a:lnSpc>
            </a:pPr>
            <a:endParaRPr sz="1500" dirty="0">
              <a:latin typeface="Mont Heavy"/>
              <a:cs typeface="Mont Heavy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1500" dirty="0">
              <a:latin typeface="Mont Heavy"/>
              <a:cs typeface="Mont Heavy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B2454F16-8A43-D65C-BF1F-39B72D78E9A8}"/>
              </a:ext>
            </a:extLst>
          </p:cNvPr>
          <p:cNvSpPr txBox="1"/>
          <p:nvPr/>
        </p:nvSpPr>
        <p:spPr>
          <a:xfrm>
            <a:off x="2251431" y="6665910"/>
            <a:ext cx="143192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844F08"/>
                </a:solidFill>
                <a:latin typeface="Mont Heavy"/>
                <a:cs typeface="Mont Heavy"/>
              </a:rPr>
              <a:t>gemeentehuis</a:t>
            </a:r>
            <a:endParaRPr sz="1500">
              <a:latin typeface="Mont Heavy"/>
              <a:cs typeface="Mont Heavy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8DC03A48-1F6C-DAF3-C270-9B7089EFA95F}"/>
              </a:ext>
            </a:extLst>
          </p:cNvPr>
          <p:cNvSpPr txBox="1"/>
          <p:nvPr/>
        </p:nvSpPr>
        <p:spPr>
          <a:xfrm>
            <a:off x="4151541" y="6792910"/>
            <a:ext cx="107569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CC3D3D"/>
                </a:solidFill>
                <a:latin typeface="Mont Heavy"/>
                <a:cs typeface="Mont Heavy"/>
              </a:rPr>
              <a:t>Beukenhof</a:t>
            </a:r>
            <a:endParaRPr sz="1500">
              <a:latin typeface="Mont Heavy"/>
              <a:cs typeface="Mont Heavy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0209BDC3-F733-9852-5D59-BB625004E979}"/>
              </a:ext>
            </a:extLst>
          </p:cNvPr>
          <p:cNvSpPr txBox="1"/>
          <p:nvPr/>
        </p:nvSpPr>
        <p:spPr>
          <a:xfrm>
            <a:off x="4907443" y="5007511"/>
            <a:ext cx="100965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CC3D3D"/>
                </a:solidFill>
                <a:latin typeface="Mont Heavy"/>
                <a:cs typeface="Mont Heavy"/>
              </a:rPr>
              <a:t>Nessepad</a:t>
            </a:r>
            <a:endParaRPr sz="1500" dirty="0">
              <a:latin typeface="Mont Heavy"/>
              <a:cs typeface="Mont Heavy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5C74D74D-B856-E6F0-E038-66337FDE4E8A}"/>
              </a:ext>
            </a:extLst>
          </p:cNvPr>
          <p:cNvSpPr txBox="1"/>
          <p:nvPr/>
        </p:nvSpPr>
        <p:spPr>
          <a:xfrm>
            <a:off x="2684087" y="5028660"/>
            <a:ext cx="127571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CC3D3D"/>
                </a:solidFill>
                <a:latin typeface="Mont Heavy"/>
                <a:cs typeface="Mont Heavy"/>
              </a:rPr>
              <a:t>Boonstoppel</a:t>
            </a:r>
            <a:endParaRPr sz="1500">
              <a:latin typeface="Mont Heavy"/>
              <a:cs typeface="Mont Heavy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4E028764-BC40-359C-54A8-CFEAE5B17F0F}"/>
              </a:ext>
            </a:extLst>
          </p:cNvPr>
          <p:cNvSpPr txBox="1"/>
          <p:nvPr/>
        </p:nvSpPr>
        <p:spPr>
          <a:xfrm>
            <a:off x="1032212" y="4918611"/>
            <a:ext cx="86614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CC3D3D"/>
                </a:solidFill>
                <a:latin typeface="Mont Heavy"/>
                <a:cs typeface="Mont Heavy"/>
              </a:rPr>
              <a:t>Passage</a:t>
            </a:r>
            <a:endParaRPr sz="1500">
              <a:latin typeface="Mont Heavy"/>
              <a:cs typeface="Mont Heavy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FF069625-0A50-4320-B804-676002CE7286}"/>
              </a:ext>
            </a:extLst>
          </p:cNvPr>
          <p:cNvSpPr txBox="1"/>
          <p:nvPr/>
        </p:nvSpPr>
        <p:spPr>
          <a:xfrm>
            <a:off x="6754941" y="5984873"/>
            <a:ext cx="6165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844F08"/>
                </a:solidFill>
                <a:latin typeface="Mont Heavy"/>
                <a:cs typeface="Mont Heavy"/>
              </a:rPr>
              <a:t>Nesse</a:t>
            </a:r>
            <a:endParaRPr sz="1500" dirty="0">
              <a:latin typeface="Mont Heavy"/>
              <a:cs typeface="Mont Heavy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33394164-6DFF-3030-CA69-2A6ADFCEDE4A}"/>
              </a:ext>
            </a:extLst>
          </p:cNvPr>
          <p:cNvSpPr txBox="1"/>
          <p:nvPr/>
        </p:nvSpPr>
        <p:spPr>
          <a:xfrm>
            <a:off x="5017965" y="6086473"/>
            <a:ext cx="68072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844F08"/>
                </a:solidFill>
                <a:latin typeface="Mont Heavy"/>
                <a:cs typeface="Mont Heavy"/>
              </a:rPr>
              <a:t>school</a:t>
            </a:r>
            <a:endParaRPr sz="1500">
              <a:latin typeface="Mont Heavy"/>
              <a:cs typeface="Mont Heavy"/>
            </a:endParaRPr>
          </a:p>
        </p:txBody>
      </p:sp>
      <p:pic>
        <p:nvPicPr>
          <p:cNvPr id="14" name="object 5">
            <a:extLst>
              <a:ext uri="{FF2B5EF4-FFF2-40B4-BE49-F238E27FC236}">
                <a16:creationId xmlns:a16="http://schemas.microsoft.com/office/drawing/2014/main" id="{C420F94C-5C36-DD1E-0ECF-B8805974734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71000" y="1477497"/>
            <a:ext cx="4974290" cy="4249502"/>
          </a:xfrm>
          <a:prstGeom prst="rect">
            <a:avLst/>
          </a:prstGeom>
        </p:spPr>
      </p:pic>
      <p:sp>
        <p:nvSpPr>
          <p:cNvPr id="15" name="object 6">
            <a:extLst>
              <a:ext uri="{FF2B5EF4-FFF2-40B4-BE49-F238E27FC236}">
                <a16:creationId xmlns:a16="http://schemas.microsoft.com/office/drawing/2014/main" id="{D2A3E5F7-7DF9-8F94-B50E-027E31622579}"/>
              </a:ext>
            </a:extLst>
          </p:cNvPr>
          <p:cNvSpPr txBox="1"/>
          <p:nvPr/>
        </p:nvSpPr>
        <p:spPr>
          <a:xfrm>
            <a:off x="11023600" y="3050393"/>
            <a:ext cx="113880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844F08"/>
                </a:solidFill>
                <a:latin typeface="Mont Heavy"/>
                <a:cs typeface="Mont Heavy"/>
              </a:rPr>
              <a:t>Souburghlaan</a:t>
            </a:r>
            <a:endParaRPr sz="1100" dirty="0">
              <a:latin typeface="Mont Heavy"/>
              <a:cs typeface="Mont Heavy"/>
            </a:endParaRP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B4EAA55F-1E3A-EAAF-EA59-BC4F8633A0FE}"/>
              </a:ext>
            </a:extLst>
          </p:cNvPr>
          <p:cNvSpPr txBox="1"/>
          <p:nvPr/>
        </p:nvSpPr>
        <p:spPr>
          <a:xfrm>
            <a:off x="12162405" y="3471443"/>
            <a:ext cx="275941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nl-NL" sz="1100" b="1" spc="-10" dirty="0" err="1">
                <a:solidFill>
                  <a:srgbClr val="CC3D3D"/>
                </a:solidFill>
                <a:latin typeface="Mont Heavy"/>
                <a:cs typeface="Mont Heavy"/>
              </a:rPr>
              <a:t>Nessepad</a:t>
            </a:r>
            <a:endParaRPr lang="nl-NL" sz="1100" dirty="0">
              <a:latin typeface="Mont Heavy"/>
              <a:cs typeface="Mont Heavy"/>
            </a:endParaRPr>
          </a:p>
        </p:txBody>
      </p:sp>
      <p:sp>
        <p:nvSpPr>
          <p:cNvPr id="21" name="object 12">
            <a:extLst>
              <a:ext uri="{FF2B5EF4-FFF2-40B4-BE49-F238E27FC236}">
                <a16:creationId xmlns:a16="http://schemas.microsoft.com/office/drawing/2014/main" id="{E3CC7A42-13F2-1B20-FF67-B8CEBCEC97F5}"/>
              </a:ext>
            </a:extLst>
          </p:cNvPr>
          <p:cNvSpPr txBox="1"/>
          <p:nvPr/>
        </p:nvSpPr>
        <p:spPr>
          <a:xfrm>
            <a:off x="13569121" y="4133334"/>
            <a:ext cx="6165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844F08"/>
                </a:solidFill>
                <a:latin typeface="Mont Heavy"/>
                <a:cs typeface="Mont Heavy"/>
              </a:rPr>
              <a:t>Nesse</a:t>
            </a:r>
            <a:endParaRPr sz="1500" dirty="0">
              <a:latin typeface="Mont Heavy"/>
              <a:cs typeface="Mont Heavy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85DB152C-2CEB-3A73-F2CE-1726F4975A92}"/>
              </a:ext>
            </a:extLst>
          </p:cNvPr>
          <p:cNvSpPr txBox="1"/>
          <p:nvPr/>
        </p:nvSpPr>
        <p:spPr>
          <a:xfrm>
            <a:off x="8661400" y="5984873"/>
            <a:ext cx="5943600" cy="2621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lang="nl-NL" sz="2100" b="1" spc="-10" dirty="0">
                <a:solidFill>
                  <a:srgbClr val="E8007D"/>
                </a:solidFill>
                <a:latin typeface="Mont SemiBold"/>
                <a:cs typeface="Mont SemiBold"/>
              </a:rPr>
              <a:t>Verbinding en samenhang</a:t>
            </a:r>
          </a:p>
          <a:p>
            <a:pPr marL="12700">
              <a:spcBef>
                <a:spcPts val="370"/>
              </a:spcBef>
            </a:pPr>
            <a:r>
              <a:rPr lang="nl-NL" sz="1400" dirty="0"/>
              <a:t>Verbindingen begeleid door passende gebouwen  die de aantrekkelijkheid van de routes naar de horeca versterken</a:t>
            </a:r>
            <a:endParaRPr lang="nl-NL" sz="1400" dirty="0">
              <a:latin typeface="Mont SemiBold"/>
              <a:cs typeface="Mont SemiBold"/>
            </a:endParaRPr>
          </a:p>
          <a:p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Verbinding binnen het Sleutelkwartier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Verbinding ontwikkelingen in het centrum (Gouweplein, Passage, </a:t>
            </a:r>
            <a:r>
              <a:rPr lang="nl-NL" sz="1400" dirty="0" err="1"/>
              <a:t>Beukenhof</a:t>
            </a:r>
            <a:r>
              <a:rPr lang="nl-NL" sz="1400" dirty="0"/>
              <a:t>, </a:t>
            </a:r>
            <a:r>
              <a:rPr lang="nl-NL" sz="1400" dirty="0" err="1"/>
              <a:t>Noordkade</a:t>
            </a:r>
            <a:r>
              <a:rPr lang="nl-NL" sz="14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Verbinding horecaboulevard met heel Waddinxveen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4242879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549400"/>
            <a:ext cx="7416800" cy="692912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1300" y="94799"/>
            <a:ext cx="667385" cy="332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spc="-10" dirty="0"/>
              <a:t>Visie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241300" y="329495"/>
            <a:ext cx="12230100" cy="141513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spc="-10" dirty="0">
                <a:latin typeface="Mont Heavy"/>
                <a:cs typeface="Mont Heavy"/>
              </a:rPr>
              <a:t>Versterken door verbinden: </a:t>
            </a: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spc="-10" dirty="0">
                <a:latin typeface="Mont Heavy"/>
                <a:cs typeface="Mont Heavy"/>
              </a:rPr>
              <a:t>1. </a:t>
            </a:r>
            <a:r>
              <a:rPr sz="4500" b="1" spc="-10" dirty="0" err="1">
                <a:latin typeface="Mont Heavy"/>
                <a:cs typeface="Mont Heavy"/>
              </a:rPr>
              <a:t>Horecaboulevard</a:t>
            </a:r>
            <a:endParaRPr sz="4500" dirty="0">
              <a:latin typeface="Mont Heavy"/>
              <a:cs typeface="Mont Heavy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91098" y="6198232"/>
            <a:ext cx="7346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844F08"/>
                </a:solidFill>
                <a:latin typeface="Mont Heavy"/>
                <a:cs typeface="Mont Heavy"/>
              </a:rPr>
              <a:t>Nesse</a:t>
            </a:r>
            <a:endParaRPr sz="1800">
              <a:latin typeface="Mont Heavy"/>
              <a:cs typeface="Mont Heavy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13900" y="4839661"/>
            <a:ext cx="5715000" cy="361028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632043" y="8478520"/>
            <a:ext cx="170497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844F08"/>
                </a:solidFill>
                <a:latin typeface="Mont"/>
                <a:cs typeface="Mont"/>
              </a:rPr>
              <a:t>Sfeerbeeld</a:t>
            </a:r>
            <a:r>
              <a:rPr sz="1500" b="1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spc="-10" dirty="0">
                <a:solidFill>
                  <a:srgbClr val="844F08"/>
                </a:solidFill>
                <a:latin typeface="Mont"/>
                <a:cs typeface="Mont"/>
              </a:rPr>
              <a:t>Nesse</a:t>
            </a:r>
            <a:endParaRPr sz="1500" dirty="0">
              <a:latin typeface="Mont"/>
              <a:cs typeface="Mont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37800" y="1143000"/>
            <a:ext cx="4584573" cy="309880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0337800" y="4241800"/>
            <a:ext cx="374142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solidFill>
                  <a:srgbClr val="844F08"/>
                </a:solidFill>
                <a:latin typeface="Mont"/>
                <a:cs typeface="Mont"/>
              </a:rPr>
              <a:t>locatie</a:t>
            </a:r>
            <a:r>
              <a:rPr sz="1500" b="1" spc="-80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dirty="0">
                <a:solidFill>
                  <a:srgbClr val="844F08"/>
                </a:solidFill>
                <a:latin typeface="Mont"/>
                <a:cs typeface="Mont"/>
              </a:rPr>
              <a:t>van</a:t>
            </a:r>
            <a:r>
              <a:rPr sz="1500" b="1" spc="-45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dirty="0">
                <a:solidFill>
                  <a:srgbClr val="844F08"/>
                </a:solidFill>
                <a:latin typeface="Mont"/>
                <a:cs typeface="Mont"/>
              </a:rPr>
              <a:t>de</a:t>
            </a:r>
            <a:r>
              <a:rPr sz="1500" b="1" spc="-75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spc="-10" dirty="0">
                <a:solidFill>
                  <a:srgbClr val="844F08"/>
                </a:solidFill>
                <a:latin typeface="Mont"/>
                <a:cs typeface="Mont"/>
              </a:rPr>
              <a:t>voorgestelde</a:t>
            </a:r>
            <a:r>
              <a:rPr sz="1500" b="1" spc="-45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spc="-10" dirty="0">
                <a:solidFill>
                  <a:srgbClr val="844F08"/>
                </a:solidFill>
                <a:latin typeface="Mont"/>
                <a:cs typeface="Mont"/>
              </a:rPr>
              <a:t>doorsteek</a:t>
            </a:r>
            <a:endParaRPr sz="1500" dirty="0">
              <a:latin typeface="Mont"/>
              <a:cs typeface="Mon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1">
            <a:extLst>
              <a:ext uri="{FF2B5EF4-FFF2-40B4-BE49-F238E27FC236}">
                <a16:creationId xmlns:a16="http://schemas.microsoft.com/office/drawing/2014/main" id="{A3B865B5-235D-1B62-3295-87DDFAE4F9DF}"/>
              </a:ext>
            </a:extLst>
          </p:cNvPr>
          <p:cNvSpPr txBox="1">
            <a:spLocks/>
          </p:cNvSpPr>
          <p:nvPr/>
        </p:nvSpPr>
        <p:spPr>
          <a:xfrm>
            <a:off x="241300" y="94799"/>
            <a:ext cx="667385" cy="332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>
            <a:lvl1pPr>
              <a:defRPr sz="4500" b="1" i="0">
                <a:solidFill>
                  <a:schemeClr val="tx1"/>
                </a:solidFill>
                <a:latin typeface="Mont Heavy"/>
                <a:ea typeface="+mj-ea"/>
                <a:cs typeface="Mont Heavy"/>
              </a:defRPr>
            </a:lvl1pPr>
          </a:lstStyle>
          <a:p>
            <a:pPr marL="12700">
              <a:spcBef>
                <a:spcPts val="114"/>
              </a:spcBef>
            </a:pPr>
            <a:r>
              <a:rPr lang="nl-NL" sz="2000" spc="-10" dirty="0"/>
              <a:t>Visie</a:t>
            </a:r>
            <a:endParaRPr lang="nl-NL" sz="2000" dirty="0"/>
          </a:p>
        </p:txBody>
      </p:sp>
      <p:sp>
        <p:nvSpPr>
          <p:cNvPr id="7" name="object 12">
            <a:extLst>
              <a:ext uri="{FF2B5EF4-FFF2-40B4-BE49-F238E27FC236}">
                <a16:creationId xmlns:a16="http://schemas.microsoft.com/office/drawing/2014/main" id="{2AB57B32-9272-9760-A352-4A4BC2F52AE3}"/>
              </a:ext>
            </a:extLst>
          </p:cNvPr>
          <p:cNvSpPr txBox="1"/>
          <p:nvPr/>
        </p:nvSpPr>
        <p:spPr>
          <a:xfrm>
            <a:off x="241299" y="329495"/>
            <a:ext cx="14681073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dirty="0">
                <a:latin typeface="Mont Heavy"/>
                <a:cs typeface="Mont Heavy"/>
              </a:rPr>
              <a:t>Versterken door verbinden: 2. </a:t>
            </a:r>
            <a:r>
              <a:rPr sz="4500" b="1" spc="-10" dirty="0">
                <a:latin typeface="Mont Heavy"/>
                <a:cs typeface="Mont Heavy"/>
              </a:rPr>
              <a:t>Nesse</a:t>
            </a:r>
            <a:r>
              <a:rPr lang="nl-NL" sz="4500" b="1" spc="-10" dirty="0">
                <a:latin typeface="Mont Heavy"/>
                <a:cs typeface="Mont Heavy"/>
              </a:rPr>
              <a:t>pad</a:t>
            </a:r>
            <a:endParaRPr sz="4500" dirty="0">
              <a:latin typeface="Mont Heavy"/>
              <a:cs typeface="Mont Heavy"/>
            </a:endParaRPr>
          </a:p>
        </p:txBody>
      </p:sp>
      <p:grpSp>
        <p:nvGrpSpPr>
          <p:cNvPr id="28" name="Groep 27">
            <a:extLst>
              <a:ext uri="{FF2B5EF4-FFF2-40B4-BE49-F238E27FC236}">
                <a16:creationId xmlns:a16="http://schemas.microsoft.com/office/drawing/2014/main" id="{B56B1367-7F63-D799-9156-4F90F89284B4}"/>
              </a:ext>
            </a:extLst>
          </p:cNvPr>
          <p:cNvGrpSpPr/>
          <p:nvPr/>
        </p:nvGrpSpPr>
        <p:grpSpPr>
          <a:xfrm>
            <a:off x="501466" y="1676400"/>
            <a:ext cx="4080694" cy="4114800"/>
            <a:chOff x="1293192" y="1524000"/>
            <a:chExt cx="4080694" cy="4114800"/>
          </a:xfrm>
        </p:grpSpPr>
        <p:pic>
          <p:nvPicPr>
            <p:cNvPr id="14" name="object 3">
              <a:extLst>
                <a:ext uri="{FF2B5EF4-FFF2-40B4-BE49-F238E27FC236}">
                  <a16:creationId xmlns:a16="http://schemas.microsoft.com/office/drawing/2014/main" id="{C195B2F4-8131-CD36-B360-0682800E2012}"/>
                </a:ext>
              </a:extLst>
            </p:cNvPr>
            <p:cNvPicPr/>
            <p:nvPr/>
          </p:nvPicPr>
          <p:blipFill>
            <a:blip r:embed="rId3" cstate="print"/>
            <a:srcRect l="53586" t="41667" r="34526" b="36458"/>
            <a:stretch>
              <a:fillRect/>
            </a:stretch>
          </p:blipFill>
          <p:spPr>
            <a:xfrm>
              <a:off x="1398522" y="1524000"/>
              <a:ext cx="3975364" cy="4114800"/>
            </a:xfrm>
            <a:prstGeom prst="rect">
              <a:avLst/>
            </a:prstGeom>
          </p:spPr>
        </p:pic>
        <p:sp>
          <p:nvSpPr>
            <p:cNvPr id="16" name="object 5">
              <a:extLst>
                <a:ext uri="{FF2B5EF4-FFF2-40B4-BE49-F238E27FC236}">
                  <a16:creationId xmlns:a16="http://schemas.microsoft.com/office/drawing/2014/main" id="{863EA602-7468-B2E1-BA3B-B2A8516562C4}"/>
                </a:ext>
              </a:extLst>
            </p:cNvPr>
            <p:cNvSpPr txBox="1"/>
            <p:nvPr/>
          </p:nvSpPr>
          <p:spPr>
            <a:xfrm rot="600000">
              <a:off x="1401015" y="4770409"/>
              <a:ext cx="1813253" cy="18734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280"/>
                </a:lnSpc>
              </a:pPr>
              <a:r>
                <a:rPr sz="2400" b="1" spc="-15" baseline="4273" dirty="0">
                  <a:solidFill>
                    <a:srgbClr val="FFFFFF"/>
                  </a:solidFill>
                  <a:latin typeface="Mont SemiBold"/>
                  <a:cs typeface="Mont SemiBold"/>
                </a:rPr>
                <a:t>K</a:t>
              </a:r>
              <a:r>
                <a:rPr sz="2400" b="1" spc="-15" baseline="2136" dirty="0">
                  <a:solidFill>
                    <a:srgbClr val="FFFFFF"/>
                  </a:solidFill>
                  <a:latin typeface="Mont SemiBold"/>
                  <a:cs typeface="Mont SemiBold"/>
                </a:rPr>
                <a:t>erkweg-</a:t>
              </a:r>
              <a:r>
                <a:rPr sz="2400" b="1" spc="-30" baseline="2136" dirty="0">
                  <a:solidFill>
                    <a:srgbClr val="FFFFFF"/>
                  </a:solidFill>
                  <a:latin typeface="Mont SemiBold"/>
                  <a:cs typeface="Mont SemiBold"/>
                </a:rPr>
                <a:t>Oos</a:t>
              </a:r>
              <a:r>
                <a:rPr b="1" spc="-20" dirty="0">
                  <a:solidFill>
                    <a:srgbClr val="FFFFFF"/>
                  </a:solidFill>
                  <a:latin typeface="Mont SemiBold"/>
                  <a:cs typeface="Mont SemiBold"/>
                </a:rPr>
                <a:t>t</a:t>
              </a:r>
              <a:endParaRPr dirty="0">
                <a:latin typeface="Mont SemiBold"/>
                <a:cs typeface="Mont SemiBold"/>
              </a:endParaRPr>
            </a:p>
          </p:txBody>
        </p:sp>
        <p:sp>
          <p:nvSpPr>
            <p:cNvPr id="17" name="object 6">
              <a:extLst>
                <a:ext uri="{FF2B5EF4-FFF2-40B4-BE49-F238E27FC236}">
                  <a16:creationId xmlns:a16="http://schemas.microsoft.com/office/drawing/2014/main" id="{ED045F85-A2F9-765A-6023-20C88551F486}"/>
                </a:ext>
              </a:extLst>
            </p:cNvPr>
            <p:cNvSpPr txBox="1"/>
            <p:nvPr/>
          </p:nvSpPr>
          <p:spPr>
            <a:xfrm rot="19620000">
              <a:off x="1293192" y="1711519"/>
              <a:ext cx="2189943" cy="18734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280"/>
                </a:lnSpc>
              </a:pPr>
              <a:r>
                <a:rPr b="1" spc="-10" dirty="0">
                  <a:solidFill>
                    <a:srgbClr val="FFFFFF"/>
                  </a:solidFill>
                  <a:latin typeface="Mont SemiBold"/>
                  <a:cs typeface="Mont SemiBold"/>
                </a:rPr>
                <a:t>Oranjelaan</a:t>
              </a:r>
              <a:endParaRPr dirty="0">
                <a:latin typeface="Mont SemiBold"/>
                <a:cs typeface="Mont SemiBold"/>
              </a:endParaRPr>
            </a:p>
          </p:txBody>
        </p:sp>
        <p:sp>
          <p:nvSpPr>
            <p:cNvPr id="19" name="object 8">
              <a:extLst>
                <a:ext uri="{FF2B5EF4-FFF2-40B4-BE49-F238E27FC236}">
                  <a16:creationId xmlns:a16="http://schemas.microsoft.com/office/drawing/2014/main" id="{3BC72BAC-D0A5-E42A-2576-3494BFBCE7AF}"/>
                </a:ext>
              </a:extLst>
            </p:cNvPr>
            <p:cNvSpPr txBox="1"/>
            <p:nvPr/>
          </p:nvSpPr>
          <p:spPr>
            <a:xfrm rot="4980000">
              <a:off x="4095081" y="4094495"/>
              <a:ext cx="749576" cy="17807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245"/>
                </a:lnSpc>
              </a:pPr>
              <a:r>
                <a:rPr b="1" spc="-10" dirty="0">
                  <a:solidFill>
                    <a:srgbClr val="FFFFFF"/>
                  </a:solidFill>
                  <a:latin typeface="Mont SemiBold"/>
                  <a:cs typeface="Mont SemiBold"/>
                </a:rPr>
                <a:t>Nesse</a:t>
              </a:r>
              <a:endParaRPr dirty="0">
                <a:latin typeface="Mont SemiBold"/>
                <a:cs typeface="Mont SemiBold"/>
              </a:endParaRPr>
            </a:p>
          </p:txBody>
        </p:sp>
        <p:sp>
          <p:nvSpPr>
            <p:cNvPr id="20" name="object 9">
              <a:extLst>
                <a:ext uri="{FF2B5EF4-FFF2-40B4-BE49-F238E27FC236}">
                  <a16:creationId xmlns:a16="http://schemas.microsoft.com/office/drawing/2014/main" id="{90890A2C-A950-719F-13FF-C18DE060BCFE}"/>
                </a:ext>
              </a:extLst>
            </p:cNvPr>
            <p:cNvSpPr txBox="1"/>
            <p:nvPr/>
          </p:nvSpPr>
          <p:spPr>
            <a:xfrm rot="6120770">
              <a:off x="2787001" y="3546531"/>
              <a:ext cx="1218929" cy="17807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225"/>
                </a:lnSpc>
              </a:pPr>
              <a:r>
                <a:rPr b="1" spc="-10" dirty="0">
                  <a:solidFill>
                    <a:srgbClr val="FFFFFF"/>
                  </a:solidFill>
                  <a:latin typeface="Mont SemiBold"/>
                  <a:cs typeface="Mont SemiBold"/>
                </a:rPr>
                <a:t>Nessepad</a:t>
              </a:r>
              <a:endParaRPr dirty="0">
                <a:latin typeface="Mont SemiBold"/>
                <a:cs typeface="Mont SemiBold"/>
              </a:endParaRPr>
            </a:p>
          </p:txBody>
        </p:sp>
      </p:grpSp>
      <p:sp>
        <p:nvSpPr>
          <p:cNvPr id="21" name="object 10">
            <a:extLst>
              <a:ext uri="{FF2B5EF4-FFF2-40B4-BE49-F238E27FC236}">
                <a16:creationId xmlns:a16="http://schemas.microsoft.com/office/drawing/2014/main" id="{34D2E6A8-71BF-CDE3-1BF6-99475DA3B58A}"/>
              </a:ext>
            </a:extLst>
          </p:cNvPr>
          <p:cNvSpPr txBox="1"/>
          <p:nvPr/>
        </p:nvSpPr>
        <p:spPr>
          <a:xfrm rot="5100000">
            <a:off x="-1229604" y="753104"/>
            <a:ext cx="1630172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55"/>
              </a:lnSpc>
            </a:pPr>
            <a:r>
              <a:rPr sz="1950" b="1" baseline="4273" dirty="0">
                <a:solidFill>
                  <a:srgbClr val="FFFFFF"/>
                </a:solidFill>
                <a:latin typeface="Mont SemiBold"/>
                <a:cs typeface="Mont SemiBold"/>
              </a:rPr>
              <a:t>J</a:t>
            </a:r>
            <a:r>
              <a:rPr sz="1950" b="1" baseline="2136" dirty="0">
                <a:solidFill>
                  <a:srgbClr val="FFFFFF"/>
                </a:solidFill>
                <a:latin typeface="Mont SemiBold"/>
                <a:cs typeface="Mont SemiBold"/>
              </a:rPr>
              <a:t>ul.</a:t>
            </a:r>
            <a:r>
              <a:rPr sz="1950" b="1" spc="-104" baseline="2136" dirty="0">
                <a:solidFill>
                  <a:srgbClr val="FFFFFF"/>
                </a:solidFill>
                <a:latin typeface="Mont SemiBold"/>
                <a:cs typeface="Mont SemiBold"/>
              </a:rPr>
              <a:t> </a:t>
            </a:r>
            <a:r>
              <a:rPr sz="1950" b="1" baseline="2136" dirty="0">
                <a:solidFill>
                  <a:srgbClr val="FFFFFF"/>
                </a:solidFill>
                <a:latin typeface="Mont SemiBold"/>
                <a:cs typeface="Mont SemiBold"/>
              </a:rPr>
              <a:t>v.</a:t>
            </a:r>
            <a:r>
              <a:rPr sz="1950" b="1" spc="-60" baseline="2136" dirty="0">
                <a:solidFill>
                  <a:srgbClr val="FFFFFF"/>
                </a:solidFill>
                <a:latin typeface="Mont SemiBold"/>
                <a:cs typeface="Mont SemiBold"/>
              </a:rPr>
              <a:t> </a:t>
            </a:r>
            <a:r>
              <a:rPr sz="1950" b="1" spc="-15" baseline="2136" dirty="0">
                <a:solidFill>
                  <a:srgbClr val="FFFFFF"/>
                </a:solidFill>
                <a:latin typeface="Mont SemiBold"/>
                <a:cs typeface="Mont SemiBold"/>
              </a:rPr>
              <a:t>Stolber</a:t>
            </a:r>
            <a:r>
              <a:rPr sz="1300" b="1" spc="-10" dirty="0">
                <a:solidFill>
                  <a:srgbClr val="FFFFFF"/>
                </a:solidFill>
                <a:latin typeface="Mont SemiBold"/>
                <a:cs typeface="Mont SemiBold"/>
              </a:rPr>
              <a:t>glaan</a:t>
            </a:r>
            <a:endParaRPr sz="1300" dirty="0">
              <a:latin typeface="Mont SemiBold"/>
              <a:cs typeface="Mont SemiBold"/>
            </a:endParaRPr>
          </a:p>
        </p:txBody>
      </p:sp>
      <p:sp>
        <p:nvSpPr>
          <p:cNvPr id="22" name="object 11">
            <a:extLst>
              <a:ext uri="{FF2B5EF4-FFF2-40B4-BE49-F238E27FC236}">
                <a16:creationId xmlns:a16="http://schemas.microsoft.com/office/drawing/2014/main" id="{3AB728C5-EA5D-A8F1-CDAE-1F21C4B5C04B}"/>
              </a:ext>
            </a:extLst>
          </p:cNvPr>
          <p:cNvSpPr txBox="1">
            <a:spLocks/>
          </p:cNvSpPr>
          <p:nvPr/>
        </p:nvSpPr>
        <p:spPr>
          <a:xfrm>
            <a:off x="574992" y="1077182"/>
            <a:ext cx="3743008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>
            <a:lvl1pPr>
              <a:defRPr sz="4500" b="1" i="0">
                <a:solidFill>
                  <a:schemeClr val="tx1"/>
                </a:solidFill>
                <a:latin typeface="Mont Heavy"/>
                <a:ea typeface="+mj-ea"/>
                <a:cs typeface="Mont Heavy"/>
              </a:defRPr>
            </a:lvl1pPr>
          </a:lstStyle>
          <a:p>
            <a:pPr marL="12700">
              <a:spcBef>
                <a:spcPts val="114"/>
              </a:spcBef>
            </a:pPr>
            <a:r>
              <a:rPr lang="nl-NL" sz="2000" spc="-10" dirty="0"/>
              <a:t>Bestaande situatie</a:t>
            </a:r>
            <a:endParaRPr lang="nl-NL" sz="2000" dirty="0"/>
          </a:p>
        </p:txBody>
      </p:sp>
      <p:pic>
        <p:nvPicPr>
          <p:cNvPr id="24" name="Afbeelding 23" descr="Afbeelding met buitenshuis, hemel, wolk, boom&#10;&#10;Door AI gegenereerde inhoud is mogelijk onjuist.">
            <a:extLst>
              <a:ext uri="{FF2B5EF4-FFF2-40B4-BE49-F238E27FC236}">
                <a16:creationId xmlns:a16="http://schemas.microsoft.com/office/drawing/2014/main" id="{D25FEDBB-9EA2-1C3B-9FD9-C9ED465D82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2"/>
          <a:stretch>
            <a:fillRect/>
          </a:stretch>
        </p:blipFill>
        <p:spPr>
          <a:xfrm>
            <a:off x="4893068" y="1655504"/>
            <a:ext cx="5749532" cy="4135696"/>
          </a:xfrm>
          <a:prstGeom prst="rect">
            <a:avLst/>
          </a:prstGeom>
        </p:spPr>
      </p:pic>
      <p:pic>
        <p:nvPicPr>
          <p:cNvPr id="26" name="Afbeelding 25" descr="Afbeelding met buitenshuis, hemel, Landvoertuig, voertuig&#10;&#10;Door AI gegenereerde inhoud is mogelijk onjuist.">
            <a:extLst>
              <a:ext uri="{FF2B5EF4-FFF2-40B4-BE49-F238E27FC236}">
                <a16:creationId xmlns:a16="http://schemas.microsoft.com/office/drawing/2014/main" id="{442B9F1C-3FAB-58DD-026D-F97A384857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37" t="-183" r="7623" b="183"/>
          <a:stretch>
            <a:fillRect/>
          </a:stretch>
        </p:blipFill>
        <p:spPr>
          <a:xfrm flipH="1">
            <a:off x="10871200" y="1655504"/>
            <a:ext cx="5228353" cy="413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51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ject 3">
            <a:extLst>
              <a:ext uri="{FF2B5EF4-FFF2-40B4-BE49-F238E27FC236}">
                <a16:creationId xmlns:a16="http://schemas.microsoft.com/office/drawing/2014/main" id="{7B17AA07-C123-7395-58C4-C4BB28160D4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7454" y="1549400"/>
            <a:ext cx="7416800" cy="69291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602786" y="6071232"/>
            <a:ext cx="177736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83565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844F08"/>
                </a:solidFill>
                <a:latin typeface="Mont Heavy"/>
                <a:cs typeface="Mont Heavy"/>
              </a:rPr>
              <a:t>Theo </a:t>
            </a:r>
            <a:r>
              <a:rPr sz="1800" b="1" spc="-10" dirty="0">
                <a:solidFill>
                  <a:srgbClr val="844F08"/>
                </a:solidFill>
                <a:latin typeface="Mont Heavy"/>
                <a:cs typeface="Mont Heavy"/>
              </a:rPr>
              <a:t>Thijssenschool</a:t>
            </a:r>
            <a:endParaRPr sz="1800">
              <a:latin typeface="Mont Heavy"/>
              <a:cs typeface="Mont Heavy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91098" y="6198232"/>
            <a:ext cx="7346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844F08"/>
                </a:solidFill>
                <a:latin typeface="Mont Heavy"/>
                <a:cs typeface="Mont Heavy"/>
              </a:rPr>
              <a:t>Nesse</a:t>
            </a:r>
            <a:endParaRPr sz="1800">
              <a:latin typeface="Mont Heavy"/>
              <a:cs typeface="Mont Heavy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67939" y="5662611"/>
            <a:ext cx="13335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5" dirty="0">
                <a:solidFill>
                  <a:srgbClr val="844F08"/>
                </a:solidFill>
                <a:latin typeface="Mont"/>
                <a:cs typeface="Mont"/>
              </a:rPr>
              <a:t>1.</a:t>
            </a:r>
            <a:endParaRPr sz="1500">
              <a:latin typeface="Mont"/>
              <a:cs typeface="Mon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63661" y="5555710"/>
            <a:ext cx="17018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5" dirty="0">
                <a:solidFill>
                  <a:srgbClr val="844F08"/>
                </a:solidFill>
                <a:latin typeface="Mont"/>
                <a:cs typeface="Mont"/>
              </a:rPr>
              <a:t>2.</a:t>
            </a:r>
            <a:endParaRPr sz="1500">
              <a:latin typeface="Mont"/>
              <a:cs typeface="Mont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78157" y="1124141"/>
            <a:ext cx="4584573" cy="3447859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0007061" y="5173850"/>
            <a:ext cx="17018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25" dirty="0">
                <a:solidFill>
                  <a:srgbClr val="844F08"/>
                </a:solidFill>
                <a:latin typeface="Mont"/>
                <a:cs typeface="Mont"/>
              </a:rPr>
              <a:t>2.</a:t>
            </a:r>
            <a:endParaRPr sz="1500">
              <a:latin typeface="Mont"/>
              <a:cs typeface="Mont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41300" y="94799"/>
            <a:ext cx="667385" cy="332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spc="-10" dirty="0"/>
              <a:t>Visie</a:t>
            </a:r>
            <a:endParaRPr sz="2000"/>
          </a:p>
        </p:txBody>
      </p:sp>
      <p:sp>
        <p:nvSpPr>
          <p:cNvPr id="12" name="object 12"/>
          <p:cNvSpPr txBox="1"/>
          <p:nvPr/>
        </p:nvSpPr>
        <p:spPr>
          <a:xfrm>
            <a:off x="241299" y="329495"/>
            <a:ext cx="14681073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dirty="0">
                <a:latin typeface="Mont Heavy"/>
                <a:cs typeface="Mont Heavy"/>
              </a:rPr>
              <a:t>Versterken door verbinden: 2. </a:t>
            </a:r>
            <a:r>
              <a:rPr sz="4500" b="1" spc="-10" dirty="0">
                <a:latin typeface="Mont Heavy"/>
                <a:cs typeface="Mont Heavy"/>
              </a:rPr>
              <a:t>Nesse</a:t>
            </a:r>
            <a:r>
              <a:rPr lang="nl-NL" sz="4500" b="1" spc="-10" dirty="0">
                <a:latin typeface="Mont Heavy"/>
                <a:cs typeface="Mont Heavy"/>
              </a:rPr>
              <a:t>pad</a:t>
            </a:r>
            <a:endParaRPr sz="4500" dirty="0">
              <a:latin typeface="Mont Heavy"/>
              <a:cs typeface="Mont Heavy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52632" y="5319711"/>
            <a:ext cx="76644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3830" marR="5080" indent="-151765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504E52"/>
                </a:solidFill>
                <a:latin typeface="Mont"/>
                <a:cs typeface="Mont"/>
              </a:rPr>
              <a:t>Oranje- </a:t>
            </a:r>
            <a:r>
              <a:rPr sz="1500" b="1" spc="-20" dirty="0">
                <a:solidFill>
                  <a:srgbClr val="504E52"/>
                </a:solidFill>
                <a:latin typeface="Mont"/>
                <a:cs typeface="Mont"/>
              </a:rPr>
              <a:t>laan</a:t>
            </a:r>
            <a:endParaRPr sz="1500">
              <a:latin typeface="Mont"/>
              <a:cs typeface="Mont"/>
            </a:endParaRPr>
          </a:p>
        </p:txBody>
      </p:sp>
      <p:pic>
        <p:nvPicPr>
          <p:cNvPr id="16" name="object 2">
            <a:extLst>
              <a:ext uri="{FF2B5EF4-FFF2-40B4-BE49-F238E27FC236}">
                <a16:creationId xmlns:a16="http://schemas.microsoft.com/office/drawing/2014/main" id="{ABB8D40D-B025-BA32-6AF9-673F83D0F22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41343" y="4654293"/>
            <a:ext cx="6121387" cy="411425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95231" y="8243910"/>
            <a:ext cx="458597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" dirty="0">
                <a:solidFill>
                  <a:srgbClr val="844F08"/>
                </a:solidFill>
                <a:latin typeface="Mont"/>
                <a:cs typeface="Mont"/>
              </a:rPr>
              <a:t>Sfeerbeeld</a:t>
            </a:r>
            <a:r>
              <a:rPr sz="1500" b="1" spc="-30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dirty="0">
                <a:solidFill>
                  <a:srgbClr val="844F08"/>
                </a:solidFill>
                <a:latin typeface="Mont"/>
                <a:cs typeface="Mont"/>
              </a:rPr>
              <a:t>doorsteek</a:t>
            </a:r>
            <a:r>
              <a:rPr sz="1500" b="1" spc="-55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dirty="0">
                <a:solidFill>
                  <a:srgbClr val="844F08"/>
                </a:solidFill>
                <a:latin typeface="Mont"/>
                <a:cs typeface="Mont"/>
              </a:rPr>
              <a:t>ter</a:t>
            </a:r>
            <a:r>
              <a:rPr sz="1500" b="1" spc="-70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spc="-10" dirty="0">
                <a:solidFill>
                  <a:srgbClr val="844F08"/>
                </a:solidFill>
                <a:latin typeface="Mont"/>
                <a:cs typeface="Mont"/>
              </a:rPr>
              <a:t>hoogte</a:t>
            </a:r>
            <a:r>
              <a:rPr sz="1500" b="1" spc="-65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dirty="0">
                <a:solidFill>
                  <a:srgbClr val="844F08"/>
                </a:solidFill>
                <a:latin typeface="Mont"/>
                <a:cs typeface="Mont"/>
              </a:rPr>
              <a:t>van</a:t>
            </a:r>
            <a:r>
              <a:rPr sz="1500" b="1" spc="-30" dirty="0">
                <a:solidFill>
                  <a:srgbClr val="844F08"/>
                </a:solidFill>
                <a:latin typeface="Mont"/>
                <a:cs typeface="Mont"/>
              </a:rPr>
              <a:t> </a:t>
            </a:r>
            <a:r>
              <a:rPr sz="1500" b="1" spc="-10" dirty="0">
                <a:solidFill>
                  <a:srgbClr val="844F08"/>
                </a:solidFill>
                <a:latin typeface="Mont"/>
                <a:cs typeface="Mont"/>
              </a:rPr>
              <a:t>Nessepad</a:t>
            </a:r>
            <a:endParaRPr sz="1500">
              <a:latin typeface="Mont"/>
              <a:cs typeface="Mon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27925" y="577217"/>
            <a:ext cx="14000149" cy="76777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11" y="457200"/>
            <a:ext cx="15006377" cy="8229600"/>
          </a:xfrm>
          <a:prstGeom prst="rect">
            <a:avLst/>
          </a:prstGeom>
        </p:spPr>
      </p:pic>
      <p:sp>
        <p:nvSpPr>
          <p:cNvPr id="3" name="object 20">
            <a:extLst>
              <a:ext uri="{FF2B5EF4-FFF2-40B4-BE49-F238E27FC236}">
                <a16:creationId xmlns:a16="http://schemas.microsoft.com/office/drawing/2014/main" id="{4207B1BA-15A0-0391-A86E-75454E5588B2}"/>
              </a:ext>
            </a:extLst>
          </p:cNvPr>
          <p:cNvSpPr txBox="1">
            <a:spLocks/>
          </p:cNvSpPr>
          <p:nvPr/>
        </p:nvSpPr>
        <p:spPr>
          <a:xfrm>
            <a:off x="12820967" y="529389"/>
            <a:ext cx="6870065" cy="42191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nl-NL" sz="2650" b="1" spc="-10" dirty="0">
                <a:solidFill>
                  <a:srgbClr val="E8007D"/>
                </a:solidFill>
                <a:latin typeface="Mont Bold"/>
                <a:cs typeface="Mont Bold"/>
              </a:rPr>
              <a:t>Sfeerbeeld Nesse  </a:t>
            </a:r>
            <a:endParaRPr lang="nl-NL" sz="2650" dirty="0">
              <a:latin typeface="Mont Bold"/>
              <a:cs typeface="Mont Bol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9598E-217D-64A6-1BA4-733D669B3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1">
            <a:extLst>
              <a:ext uri="{FF2B5EF4-FFF2-40B4-BE49-F238E27FC236}">
                <a16:creationId xmlns:a16="http://schemas.microsoft.com/office/drawing/2014/main" id="{C40AC2FA-7BDA-0A94-31DB-D046FAA01C02}"/>
              </a:ext>
            </a:extLst>
          </p:cNvPr>
          <p:cNvSpPr txBox="1">
            <a:spLocks/>
          </p:cNvSpPr>
          <p:nvPr/>
        </p:nvSpPr>
        <p:spPr>
          <a:xfrm>
            <a:off x="241300" y="94799"/>
            <a:ext cx="667385" cy="332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>
            <a:lvl1pPr>
              <a:defRPr sz="4500" b="1" i="0">
                <a:solidFill>
                  <a:schemeClr val="tx1"/>
                </a:solidFill>
                <a:latin typeface="Mont Heavy"/>
                <a:ea typeface="+mj-ea"/>
                <a:cs typeface="Mont Heavy"/>
              </a:defRPr>
            </a:lvl1pPr>
          </a:lstStyle>
          <a:p>
            <a:pPr marL="12700">
              <a:spcBef>
                <a:spcPts val="114"/>
              </a:spcBef>
            </a:pPr>
            <a:r>
              <a:rPr lang="nl-NL" sz="2000" spc="-10" dirty="0"/>
              <a:t>Visie</a:t>
            </a:r>
            <a:endParaRPr lang="nl-NL" sz="2000" dirty="0"/>
          </a:p>
        </p:txBody>
      </p:sp>
      <p:sp>
        <p:nvSpPr>
          <p:cNvPr id="7" name="object 12">
            <a:extLst>
              <a:ext uri="{FF2B5EF4-FFF2-40B4-BE49-F238E27FC236}">
                <a16:creationId xmlns:a16="http://schemas.microsoft.com/office/drawing/2014/main" id="{4563D577-8368-924E-E762-0BEBEAE90F7D}"/>
              </a:ext>
            </a:extLst>
          </p:cNvPr>
          <p:cNvSpPr txBox="1"/>
          <p:nvPr/>
        </p:nvSpPr>
        <p:spPr>
          <a:xfrm>
            <a:off x="241299" y="329495"/>
            <a:ext cx="14681073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dirty="0">
                <a:latin typeface="Mont Heavy"/>
                <a:cs typeface="Mont Heavy"/>
              </a:rPr>
              <a:t>Versterken door verbinden: 3. </a:t>
            </a:r>
            <a:r>
              <a:rPr lang="nl-NL" sz="4500" b="1" spc="-10" dirty="0" err="1">
                <a:latin typeface="Mont Heavy"/>
                <a:cs typeface="Mont Heavy"/>
              </a:rPr>
              <a:t>Souburghlaan</a:t>
            </a:r>
            <a:endParaRPr sz="4500" dirty="0">
              <a:latin typeface="Mont Heavy"/>
              <a:cs typeface="Mont Heavy"/>
            </a:endParaRPr>
          </a:p>
        </p:txBody>
      </p:sp>
      <p:pic>
        <p:nvPicPr>
          <p:cNvPr id="14" name="object 3">
            <a:extLst>
              <a:ext uri="{FF2B5EF4-FFF2-40B4-BE49-F238E27FC236}">
                <a16:creationId xmlns:a16="http://schemas.microsoft.com/office/drawing/2014/main" id="{8F913D19-865F-2AC6-E37A-2BDBEB0D07E3}"/>
              </a:ext>
            </a:extLst>
          </p:cNvPr>
          <p:cNvPicPr/>
          <p:nvPr/>
        </p:nvPicPr>
        <p:blipFill>
          <a:blip r:embed="rId3" cstate="print"/>
          <a:srcRect l="40531" t="41667" r="45510" b="36458"/>
          <a:stretch>
            <a:fillRect/>
          </a:stretch>
        </p:blipFill>
        <p:spPr>
          <a:xfrm>
            <a:off x="110883" y="1676400"/>
            <a:ext cx="4667885" cy="4114800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9547BD13-25F1-D446-EF70-743B4FF72F2B}"/>
              </a:ext>
            </a:extLst>
          </p:cNvPr>
          <p:cNvSpPr txBox="1"/>
          <p:nvPr/>
        </p:nvSpPr>
        <p:spPr>
          <a:xfrm rot="971883">
            <a:off x="1304261" y="4228644"/>
            <a:ext cx="1813253" cy="187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80"/>
              </a:lnSpc>
            </a:pPr>
            <a:r>
              <a:rPr sz="2400" b="1" spc="-15" baseline="4273" dirty="0">
                <a:solidFill>
                  <a:srgbClr val="FFFFFF"/>
                </a:solidFill>
                <a:latin typeface="Mont SemiBold"/>
                <a:cs typeface="Mont SemiBold"/>
              </a:rPr>
              <a:t>K</a:t>
            </a:r>
            <a:r>
              <a:rPr sz="2400" b="1" spc="-15" baseline="2136" dirty="0">
                <a:solidFill>
                  <a:srgbClr val="FFFFFF"/>
                </a:solidFill>
                <a:latin typeface="Mont SemiBold"/>
                <a:cs typeface="Mont SemiBold"/>
              </a:rPr>
              <a:t>erkweg-</a:t>
            </a:r>
            <a:r>
              <a:rPr sz="2400" b="1" spc="-30" baseline="2136" dirty="0">
                <a:solidFill>
                  <a:srgbClr val="FFFFFF"/>
                </a:solidFill>
                <a:latin typeface="Mont SemiBold"/>
                <a:cs typeface="Mont SemiBold"/>
              </a:rPr>
              <a:t>Oos</a:t>
            </a:r>
            <a:r>
              <a:rPr b="1" spc="-20" dirty="0">
                <a:solidFill>
                  <a:srgbClr val="FFFFFF"/>
                </a:solidFill>
                <a:latin typeface="Mont SemiBold"/>
                <a:cs typeface="Mont SemiBold"/>
              </a:rPr>
              <a:t>t</a:t>
            </a:r>
            <a:endParaRPr dirty="0">
              <a:latin typeface="Mont SemiBold"/>
              <a:cs typeface="Mont SemiBold"/>
            </a:endParaRPr>
          </a:p>
        </p:txBody>
      </p:sp>
      <p:sp>
        <p:nvSpPr>
          <p:cNvPr id="17" name="object 6">
            <a:extLst>
              <a:ext uri="{FF2B5EF4-FFF2-40B4-BE49-F238E27FC236}">
                <a16:creationId xmlns:a16="http://schemas.microsoft.com/office/drawing/2014/main" id="{00646B1A-B532-B376-2B66-5A2A60F34711}"/>
              </a:ext>
            </a:extLst>
          </p:cNvPr>
          <p:cNvSpPr txBox="1"/>
          <p:nvPr/>
        </p:nvSpPr>
        <p:spPr>
          <a:xfrm rot="17639965">
            <a:off x="2989623" y="3154538"/>
            <a:ext cx="2189943" cy="187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80"/>
              </a:lnSpc>
            </a:pPr>
            <a:r>
              <a:rPr b="1" spc="-10" dirty="0">
                <a:solidFill>
                  <a:srgbClr val="FFFFFF"/>
                </a:solidFill>
                <a:latin typeface="Mont SemiBold"/>
                <a:cs typeface="Mont SemiBold"/>
              </a:rPr>
              <a:t>Oranjelaan</a:t>
            </a:r>
            <a:endParaRPr dirty="0">
              <a:latin typeface="Mont SemiBold"/>
              <a:cs typeface="Mont SemiBold"/>
            </a:endParaRPr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0D53FA3A-7AAD-8386-9B4F-A3078C3F24C4}"/>
              </a:ext>
            </a:extLst>
          </p:cNvPr>
          <p:cNvSpPr txBox="1"/>
          <p:nvPr/>
        </p:nvSpPr>
        <p:spPr>
          <a:xfrm rot="921798">
            <a:off x="1527319" y="2361969"/>
            <a:ext cx="1987111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25"/>
              </a:lnSpc>
            </a:pPr>
            <a:r>
              <a:rPr lang="en-US" b="1" spc="-10" dirty="0" err="1">
                <a:solidFill>
                  <a:srgbClr val="FFFFFF"/>
                </a:solidFill>
                <a:latin typeface="Mont SemiBold"/>
                <a:cs typeface="Mont SemiBold"/>
              </a:rPr>
              <a:t>Souburghlaan</a:t>
            </a:r>
            <a:endParaRPr dirty="0">
              <a:latin typeface="Mont SemiBold"/>
              <a:cs typeface="Mont SemiBold"/>
            </a:endParaRPr>
          </a:p>
        </p:txBody>
      </p:sp>
      <p:sp>
        <p:nvSpPr>
          <p:cNvPr id="21" name="object 10">
            <a:extLst>
              <a:ext uri="{FF2B5EF4-FFF2-40B4-BE49-F238E27FC236}">
                <a16:creationId xmlns:a16="http://schemas.microsoft.com/office/drawing/2014/main" id="{16C76A3A-0D72-2F9F-244F-1FC8C07A7F05}"/>
              </a:ext>
            </a:extLst>
          </p:cNvPr>
          <p:cNvSpPr txBox="1"/>
          <p:nvPr/>
        </p:nvSpPr>
        <p:spPr>
          <a:xfrm rot="6070236">
            <a:off x="-1351465" y="3404087"/>
            <a:ext cx="3545398" cy="2173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55"/>
              </a:lnSpc>
            </a:pPr>
            <a:r>
              <a:rPr sz="2400" b="1" baseline="4273" dirty="0">
                <a:solidFill>
                  <a:srgbClr val="FFFFFF"/>
                </a:solidFill>
                <a:latin typeface="Mont SemiBold"/>
                <a:cs typeface="Mont SemiBold"/>
              </a:rPr>
              <a:t>J</a:t>
            </a:r>
            <a:r>
              <a:rPr sz="2400" b="1" baseline="2136" dirty="0">
                <a:solidFill>
                  <a:srgbClr val="FFFFFF"/>
                </a:solidFill>
                <a:latin typeface="Mont SemiBold"/>
                <a:cs typeface="Mont SemiBold"/>
              </a:rPr>
              <a:t>ul.</a:t>
            </a:r>
            <a:r>
              <a:rPr sz="2400" b="1" spc="-104" baseline="2136" dirty="0">
                <a:solidFill>
                  <a:srgbClr val="FFFFFF"/>
                </a:solidFill>
                <a:latin typeface="Mont SemiBold"/>
                <a:cs typeface="Mont SemiBold"/>
              </a:rPr>
              <a:t> </a:t>
            </a:r>
            <a:r>
              <a:rPr sz="2400" b="1" baseline="2136" dirty="0">
                <a:solidFill>
                  <a:srgbClr val="FFFFFF"/>
                </a:solidFill>
                <a:latin typeface="Mont SemiBold"/>
                <a:cs typeface="Mont SemiBold"/>
              </a:rPr>
              <a:t>v.</a:t>
            </a:r>
            <a:r>
              <a:rPr sz="2400" b="1" spc="-60" baseline="2136" dirty="0">
                <a:solidFill>
                  <a:srgbClr val="FFFFFF"/>
                </a:solidFill>
                <a:latin typeface="Mont SemiBold"/>
                <a:cs typeface="Mont SemiBold"/>
              </a:rPr>
              <a:t> </a:t>
            </a:r>
            <a:r>
              <a:rPr lang="en-US" sz="2400" b="1" spc="-60" baseline="2136" dirty="0" err="1">
                <a:solidFill>
                  <a:srgbClr val="FFFFFF"/>
                </a:solidFill>
                <a:latin typeface="Mont SemiBold"/>
                <a:cs typeface="Mont SemiBold"/>
              </a:rPr>
              <a:t>Stolberglaan</a:t>
            </a:r>
            <a:endParaRPr sz="2400" dirty="0">
              <a:latin typeface="Mont SemiBold"/>
              <a:cs typeface="Mont SemiBold"/>
            </a:endParaRPr>
          </a:p>
        </p:txBody>
      </p:sp>
      <p:sp>
        <p:nvSpPr>
          <p:cNvPr id="22" name="object 11">
            <a:extLst>
              <a:ext uri="{FF2B5EF4-FFF2-40B4-BE49-F238E27FC236}">
                <a16:creationId xmlns:a16="http://schemas.microsoft.com/office/drawing/2014/main" id="{0CDC1256-F852-821E-BC3D-6CC5AD6F10FB}"/>
              </a:ext>
            </a:extLst>
          </p:cNvPr>
          <p:cNvSpPr txBox="1">
            <a:spLocks/>
          </p:cNvSpPr>
          <p:nvPr/>
        </p:nvSpPr>
        <p:spPr>
          <a:xfrm>
            <a:off x="574992" y="1077182"/>
            <a:ext cx="3743008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>
            <a:lvl1pPr>
              <a:defRPr sz="4500" b="1" i="0">
                <a:solidFill>
                  <a:schemeClr val="tx1"/>
                </a:solidFill>
                <a:latin typeface="Mont Heavy"/>
                <a:ea typeface="+mj-ea"/>
                <a:cs typeface="Mont Heavy"/>
              </a:defRPr>
            </a:lvl1pPr>
          </a:lstStyle>
          <a:p>
            <a:pPr marL="12700">
              <a:spcBef>
                <a:spcPts val="114"/>
              </a:spcBef>
            </a:pPr>
            <a:r>
              <a:rPr lang="nl-NL" sz="2000" spc="-10" dirty="0"/>
              <a:t>Bestaande situatie</a:t>
            </a:r>
            <a:endParaRPr lang="nl-NL" sz="2000" dirty="0"/>
          </a:p>
        </p:txBody>
      </p:sp>
      <p:pic>
        <p:nvPicPr>
          <p:cNvPr id="3" name="Afbeelding 2" descr="Afbeelding met buitenshuis, wolk, hemel, gebouw&#10;&#10;Door AI gegenereerde inhoud is mogelijk onjuist.">
            <a:extLst>
              <a:ext uri="{FF2B5EF4-FFF2-40B4-BE49-F238E27FC236}">
                <a16:creationId xmlns:a16="http://schemas.microsoft.com/office/drawing/2014/main" id="{66B16E6F-CD15-40D6-8B22-31CCBCCC82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085" y="1680411"/>
            <a:ext cx="5401958" cy="3038601"/>
          </a:xfrm>
          <a:prstGeom prst="rect">
            <a:avLst/>
          </a:prstGeom>
        </p:spPr>
      </p:pic>
      <p:pic>
        <p:nvPicPr>
          <p:cNvPr id="5" name="Afbeelding 4" descr="Afbeelding met buitenshuis, hemel, boom, grond&#10;&#10;Door AI gegenereerde inhoud is mogelijk onjuist.">
            <a:extLst>
              <a:ext uri="{FF2B5EF4-FFF2-40B4-BE49-F238E27FC236}">
                <a16:creationId xmlns:a16="http://schemas.microsoft.com/office/drawing/2014/main" id="{E15AC9D7-0B5B-65B0-F4EA-B7340BDBBA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 b="3731"/>
          <a:stretch>
            <a:fillRect/>
          </a:stretch>
        </p:blipFill>
        <p:spPr>
          <a:xfrm>
            <a:off x="10833808" y="1676400"/>
            <a:ext cx="5142792" cy="3931288"/>
          </a:xfrm>
          <a:prstGeom prst="rect">
            <a:avLst/>
          </a:prstGeom>
        </p:spPr>
      </p:pic>
      <p:pic>
        <p:nvPicPr>
          <p:cNvPr id="32" name="Afbeelding 31" descr="Afbeelding met buitenshuis, hemel, boom, weg&#10;&#10;Door AI gegenereerde inhoud is mogelijk onjuist.">
            <a:extLst>
              <a:ext uri="{FF2B5EF4-FFF2-40B4-BE49-F238E27FC236}">
                <a16:creationId xmlns:a16="http://schemas.microsoft.com/office/drawing/2014/main" id="{14296B81-956A-C85C-5F8F-A50F3094F8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r="-496" b="-2383"/>
          <a:stretch>
            <a:fillRect/>
          </a:stretch>
        </p:blipFill>
        <p:spPr>
          <a:xfrm>
            <a:off x="5119273" y="4994677"/>
            <a:ext cx="5403581" cy="414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6376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69400" y="3580345"/>
            <a:ext cx="5626100" cy="367031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1300" y="94799"/>
            <a:ext cx="667385" cy="332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spc="-10" dirty="0"/>
              <a:t>Visie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241300" y="329495"/>
            <a:ext cx="13157200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spc="-10" dirty="0">
                <a:latin typeface="Mont Heavy"/>
                <a:cs typeface="Mont Heavy"/>
              </a:rPr>
              <a:t>Versterken door verbinden: 3. </a:t>
            </a:r>
            <a:r>
              <a:rPr lang="nl-NL" sz="4500" b="1" spc="-10" dirty="0" err="1">
                <a:latin typeface="Mont Heavy"/>
                <a:cs typeface="Mont Heavy"/>
              </a:rPr>
              <a:t>Souburghlaan</a:t>
            </a:r>
            <a:endParaRPr sz="4500" dirty="0">
              <a:latin typeface="Mont Heavy"/>
              <a:cs typeface="Mont Heavy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" y="1549400"/>
            <a:ext cx="7416800" cy="692912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906073" y="4227192"/>
            <a:ext cx="169798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844F08"/>
                </a:solidFill>
                <a:latin typeface="Mont Heavy"/>
                <a:cs typeface="Mont Heavy"/>
              </a:rPr>
              <a:t>Souburghlaan</a:t>
            </a:r>
            <a:endParaRPr sz="1800" dirty="0">
              <a:latin typeface="Mont Heavy"/>
              <a:cs typeface="Mont Heavy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66414" y="5295483"/>
            <a:ext cx="15259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CC3D3D"/>
                </a:solidFill>
                <a:latin typeface="Mont Heavy"/>
                <a:cs typeface="Mont Heavy"/>
              </a:rPr>
              <a:t>Boonstoppel</a:t>
            </a:r>
            <a:endParaRPr sz="1800">
              <a:latin typeface="Mont Heavy"/>
              <a:cs typeface="Mont Heavy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398500" y="5740953"/>
            <a:ext cx="1255395" cy="3492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25"/>
              </a:spcBef>
            </a:pPr>
            <a:r>
              <a:rPr sz="1050" b="1" dirty="0">
                <a:solidFill>
                  <a:srgbClr val="2E3936"/>
                </a:solidFill>
                <a:latin typeface="Mont Bold"/>
                <a:cs typeface="Mont Bold"/>
              </a:rPr>
              <a:t>ruimte</a:t>
            </a:r>
            <a:r>
              <a:rPr sz="1050" b="1" spc="15" dirty="0">
                <a:solidFill>
                  <a:srgbClr val="2E3936"/>
                </a:solidFill>
                <a:latin typeface="Mont Bold"/>
                <a:cs typeface="Mont Bold"/>
              </a:rPr>
              <a:t> </a:t>
            </a:r>
            <a:r>
              <a:rPr sz="1050" b="1" dirty="0">
                <a:solidFill>
                  <a:srgbClr val="2E3936"/>
                </a:solidFill>
                <a:latin typeface="Mont Bold"/>
                <a:cs typeface="Mont Bold"/>
              </a:rPr>
              <a:t>voor</a:t>
            </a:r>
            <a:r>
              <a:rPr sz="1050" b="1" spc="10" dirty="0">
                <a:solidFill>
                  <a:srgbClr val="2E3936"/>
                </a:solidFill>
                <a:latin typeface="Mont Bold"/>
                <a:cs typeface="Mont Bold"/>
              </a:rPr>
              <a:t> </a:t>
            </a:r>
            <a:r>
              <a:rPr sz="1050" b="1" spc="-20" dirty="0">
                <a:solidFill>
                  <a:srgbClr val="2E3936"/>
                </a:solidFill>
                <a:latin typeface="Mont Bold"/>
                <a:cs typeface="Mont Bold"/>
              </a:rPr>
              <a:t>groen </a:t>
            </a:r>
            <a:r>
              <a:rPr sz="1050" b="1" dirty="0">
                <a:solidFill>
                  <a:srgbClr val="2E3936"/>
                </a:solidFill>
                <a:latin typeface="Mont Bold"/>
                <a:cs typeface="Mont Bold"/>
              </a:rPr>
              <a:t>en</a:t>
            </a:r>
            <a:r>
              <a:rPr sz="1050" b="1" spc="25" dirty="0">
                <a:solidFill>
                  <a:srgbClr val="2E3936"/>
                </a:solidFill>
                <a:latin typeface="Mont Bold"/>
                <a:cs typeface="Mont Bold"/>
              </a:rPr>
              <a:t> </a:t>
            </a:r>
            <a:r>
              <a:rPr sz="1050" b="1" spc="-10" dirty="0">
                <a:solidFill>
                  <a:srgbClr val="2E3936"/>
                </a:solidFill>
                <a:latin typeface="Mont Bold"/>
                <a:cs typeface="Mont Bold"/>
              </a:rPr>
              <a:t>parkeren</a:t>
            </a:r>
            <a:endParaRPr sz="1050">
              <a:latin typeface="Mont Bold"/>
              <a:cs typeface="Mont 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544300" y="5027213"/>
            <a:ext cx="863600" cy="3492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25"/>
              </a:spcBef>
            </a:pPr>
            <a:r>
              <a:rPr sz="1050" b="1" spc="-10" dirty="0">
                <a:solidFill>
                  <a:srgbClr val="8D7A77"/>
                </a:solidFill>
                <a:latin typeface="Mont Bold"/>
                <a:cs typeface="Mont Bold"/>
              </a:rPr>
              <a:t>kleinschalig woonmilieu</a:t>
            </a:r>
            <a:endParaRPr sz="1050">
              <a:latin typeface="Mont Bold"/>
              <a:cs typeface="Mont 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411200" y="4104779"/>
            <a:ext cx="619125" cy="1892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50" b="1" spc="-10" dirty="0">
                <a:solidFill>
                  <a:srgbClr val="8D7A77"/>
                </a:solidFill>
                <a:latin typeface="Mont Bold"/>
                <a:cs typeface="Mont Bold"/>
              </a:rPr>
              <a:t>Passage</a:t>
            </a:r>
            <a:endParaRPr sz="1050">
              <a:latin typeface="Mont Bold"/>
              <a:cs typeface="Mont 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468100" y="6744255"/>
            <a:ext cx="1207135" cy="3492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25"/>
              </a:spcBef>
            </a:pPr>
            <a:r>
              <a:rPr sz="1050" b="1" spc="-10" dirty="0">
                <a:solidFill>
                  <a:srgbClr val="2E3936"/>
                </a:solidFill>
                <a:latin typeface="Mont Bold"/>
                <a:cs typeface="Mont Bold"/>
              </a:rPr>
              <a:t>ontmoetingsplek </a:t>
            </a:r>
            <a:r>
              <a:rPr sz="1050" b="1" dirty="0">
                <a:solidFill>
                  <a:srgbClr val="2E3936"/>
                </a:solidFill>
                <a:latin typeface="Mont Bold"/>
                <a:cs typeface="Mont Bold"/>
              </a:rPr>
              <a:t>conform</a:t>
            </a:r>
            <a:r>
              <a:rPr sz="1050" b="1" spc="60" dirty="0">
                <a:solidFill>
                  <a:srgbClr val="2E3936"/>
                </a:solidFill>
                <a:latin typeface="Mont Bold"/>
                <a:cs typeface="Mont Bold"/>
              </a:rPr>
              <a:t> </a:t>
            </a:r>
            <a:r>
              <a:rPr sz="1050" b="1" spc="-10" dirty="0">
                <a:solidFill>
                  <a:srgbClr val="2E3936"/>
                </a:solidFill>
                <a:latin typeface="Mont Bold"/>
                <a:cs typeface="Mont Bold"/>
              </a:rPr>
              <a:t>beleid</a:t>
            </a:r>
            <a:endParaRPr sz="1050">
              <a:latin typeface="Mont Bold"/>
              <a:cs typeface="Mont Bold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1836400" y="5346700"/>
            <a:ext cx="1888489" cy="1409700"/>
            <a:chOff x="11836400" y="5346700"/>
            <a:chExt cx="1888489" cy="1409700"/>
          </a:xfrm>
        </p:grpSpPr>
        <p:sp>
          <p:nvSpPr>
            <p:cNvPr id="13" name="object 13"/>
            <p:cNvSpPr/>
            <p:nvPr/>
          </p:nvSpPr>
          <p:spPr>
            <a:xfrm>
              <a:off x="13720044" y="5435600"/>
              <a:ext cx="0" cy="330200"/>
            </a:xfrm>
            <a:custGeom>
              <a:avLst/>
              <a:gdLst/>
              <a:ahLst/>
              <a:cxnLst/>
              <a:rect l="l" t="t" r="r" b="b"/>
              <a:pathLst>
                <a:path h="330200">
                  <a:moveTo>
                    <a:pt x="0" y="33020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E39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841162" y="6210300"/>
              <a:ext cx="0" cy="546100"/>
            </a:xfrm>
            <a:custGeom>
              <a:avLst/>
              <a:gdLst/>
              <a:ahLst/>
              <a:cxnLst/>
              <a:rect l="l" t="t" r="r" b="b"/>
              <a:pathLst>
                <a:path h="546100">
                  <a:moveTo>
                    <a:pt x="0" y="54610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2E39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2247562" y="5346700"/>
              <a:ext cx="0" cy="330200"/>
            </a:xfrm>
            <a:custGeom>
              <a:avLst/>
              <a:gdLst/>
              <a:ahLst/>
              <a:cxnLst/>
              <a:rect l="l" t="t" r="r" b="b"/>
              <a:pathLst>
                <a:path h="330200">
                  <a:moveTo>
                    <a:pt x="0" y="33020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8D7A7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549400"/>
            <a:ext cx="7416800" cy="692912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66307" y="329495"/>
            <a:ext cx="8592185" cy="716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dirty="0">
                <a:latin typeface="Mont Heavy"/>
                <a:cs typeface="Mont Heavy"/>
              </a:rPr>
              <a:t>Versterken door verbinden</a:t>
            </a:r>
            <a:endParaRPr sz="4500" b="1" dirty="0">
              <a:latin typeface="Mont Heavy"/>
              <a:cs typeface="Mont Heavy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991536" y="1791332"/>
            <a:ext cx="13436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6C4627"/>
                </a:solidFill>
                <a:latin typeface="Mont Heavy"/>
                <a:cs typeface="Mont Heavy"/>
              </a:rPr>
              <a:t>Noordkade</a:t>
            </a:r>
            <a:endParaRPr sz="1800">
              <a:latin typeface="Mont Heavy"/>
              <a:cs typeface="Mont Heavy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07787" y="7569832"/>
            <a:ext cx="14624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6C4627"/>
                </a:solidFill>
                <a:latin typeface="Mont Heavy"/>
                <a:cs typeface="Mont Heavy"/>
              </a:rPr>
              <a:t>W’veen</a:t>
            </a:r>
            <a:r>
              <a:rPr sz="1800" b="1" spc="-15" dirty="0">
                <a:solidFill>
                  <a:srgbClr val="6C4627"/>
                </a:solidFill>
                <a:latin typeface="Mont Heavy"/>
                <a:cs typeface="Mont Heavy"/>
              </a:rPr>
              <a:t> </a:t>
            </a:r>
            <a:r>
              <a:rPr sz="1800" b="1" spc="-20" dirty="0">
                <a:solidFill>
                  <a:srgbClr val="6C4627"/>
                </a:solidFill>
                <a:latin typeface="Mont Heavy"/>
                <a:cs typeface="Mont Heavy"/>
              </a:rPr>
              <a:t>Zuid</a:t>
            </a:r>
            <a:endParaRPr sz="1800">
              <a:latin typeface="Mont Heavy"/>
              <a:cs typeface="Mont Heavy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68369" y="1835782"/>
            <a:ext cx="13061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6C4627"/>
                </a:solidFill>
                <a:latin typeface="Mont Heavy"/>
                <a:cs typeface="Mont Heavy"/>
              </a:rPr>
              <a:t>Oranjewijk</a:t>
            </a:r>
            <a:endParaRPr sz="1800">
              <a:latin typeface="Mont Heavy"/>
              <a:cs typeface="Mont Heavy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69547" y="3274059"/>
            <a:ext cx="3857625" cy="135255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3122930">
              <a:lnSpc>
                <a:spcPct val="100000"/>
              </a:lnSpc>
              <a:spcBef>
                <a:spcPts val="480"/>
              </a:spcBef>
            </a:pPr>
            <a:r>
              <a:rPr sz="1600" b="1" spc="-10" dirty="0">
                <a:solidFill>
                  <a:srgbClr val="CC3D3D"/>
                </a:solidFill>
                <a:latin typeface="Mont Heavy"/>
                <a:cs typeface="Mont Heavy"/>
              </a:rPr>
              <a:t>Loswal</a:t>
            </a:r>
            <a:endParaRPr sz="1600" dirty="0">
              <a:latin typeface="Mont Heavy"/>
              <a:cs typeface="Mont Heavy"/>
            </a:endParaRPr>
          </a:p>
          <a:p>
            <a:pPr marL="904240">
              <a:lnSpc>
                <a:spcPct val="100000"/>
              </a:lnSpc>
              <a:spcBef>
                <a:spcPts val="380"/>
              </a:spcBef>
            </a:pPr>
            <a:r>
              <a:rPr sz="1600" b="1" dirty="0">
                <a:solidFill>
                  <a:srgbClr val="844F08"/>
                </a:solidFill>
                <a:latin typeface="Mont Heavy"/>
                <a:cs typeface="Mont Heavy"/>
              </a:rPr>
              <a:t>De</a:t>
            </a:r>
            <a:r>
              <a:rPr sz="1600" b="1" spc="-10" dirty="0">
                <a:solidFill>
                  <a:srgbClr val="844F08"/>
                </a:solidFill>
                <a:latin typeface="Mont Heavy"/>
                <a:cs typeface="Mont Heavy"/>
              </a:rPr>
              <a:t> Stuurman</a:t>
            </a:r>
            <a:endParaRPr sz="1600" dirty="0">
              <a:latin typeface="Mont Heavy"/>
              <a:cs typeface="Mont Heavy"/>
            </a:endParaRPr>
          </a:p>
          <a:p>
            <a:pPr>
              <a:lnSpc>
                <a:spcPct val="100000"/>
              </a:lnSpc>
              <a:spcBef>
                <a:spcPts val="1714"/>
              </a:spcBef>
            </a:pPr>
            <a:endParaRPr sz="1600" dirty="0">
              <a:latin typeface="Mont Heavy"/>
              <a:cs typeface="Mont Heavy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solidFill>
                  <a:srgbClr val="CC3D3D"/>
                </a:solidFill>
                <a:latin typeface="Mont Heavy"/>
                <a:cs typeface="Mont Heavy"/>
              </a:rPr>
              <a:t>Oranjelaan</a:t>
            </a:r>
            <a:r>
              <a:rPr sz="1600" b="1" spc="5" dirty="0">
                <a:solidFill>
                  <a:srgbClr val="CC3D3D"/>
                </a:solidFill>
                <a:latin typeface="Mont Heavy"/>
                <a:cs typeface="Mont Heavy"/>
              </a:rPr>
              <a:t> </a:t>
            </a:r>
            <a:r>
              <a:rPr sz="1600" b="1" spc="-50" dirty="0">
                <a:solidFill>
                  <a:srgbClr val="CC3D3D"/>
                </a:solidFill>
                <a:latin typeface="Mont Heavy"/>
                <a:cs typeface="Mont Heavy"/>
              </a:rPr>
              <a:t>9</a:t>
            </a:r>
            <a:endParaRPr sz="1600" dirty="0">
              <a:latin typeface="Mont Heavy"/>
              <a:cs typeface="Mont Heavy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71375" y="6662418"/>
            <a:ext cx="11925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0365" marR="5080" indent="-36830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solidFill>
                  <a:srgbClr val="844F08"/>
                </a:solidFill>
                <a:latin typeface="Mont Heavy"/>
                <a:cs typeface="Mont Heavy"/>
              </a:rPr>
              <a:t>gemeente- </a:t>
            </a:r>
            <a:r>
              <a:rPr sz="1600" b="1" spc="-20" dirty="0">
                <a:solidFill>
                  <a:srgbClr val="844F08"/>
                </a:solidFill>
                <a:latin typeface="Mont Heavy"/>
                <a:cs typeface="Mont Heavy"/>
              </a:rPr>
              <a:t>huis</a:t>
            </a:r>
            <a:endParaRPr sz="1600">
              <a:latin typeface="Mont Heavy"/>
              <a:cs typeface="Mont Heavy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57909" y="6789418"/>
            <a:ext cx="114617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solidFill>
                  <a:srgbClr val="CC3D3D"/>
                </a:solidFill>
                <a:latin typeface="Mont Heavy"/>
                <a:cs typeface="Mont Heavy"/>
              </a:rPr>
              <a:t>Beukenhof</a:t>
            </a:r>
            <a:endParaRPr sz="1600">
              <a:latin typeface="Mont Heavy"/>
              <a:cs typeface="Mont Heavy"/>
            </a:endParaRPr>
          </a:p>
        </p:txBody>
      </p:sp>
      <p:pic>
        <p:nvPicPr>
          <p:cNvPr id="15" name="object 2">
            <a:extLst>
              <a:ext uri="{FF2B5EF4-FFF2-40B4-BE49-F238E27FC236}">
                <a16:creationId xmlns:a16="http://schemas.microsoft.com/office/drawing/2014/main" id="{FB4E4A25-6E5E-F841-5626-8A1A527C17F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73021" y="1549400"/>
            <a:ext cx="5060245" cy="4622800"/>
          </a:xfrm>
          <a:prstGeom prst="rect">
            <a:avLst/>
          </a:prstGeom>
        </p:spPr>
      </p:pic>
      <p:sp>
        <p:nvSpPr>
          <p:cNvPr id="18" name="object 5"/>
          <p:cNvSpPr txBox="1"/>
          <p:nvPr/>
        </p:nvSpPr>
        <p:spPr>
          <a:xfrm>
            <a:off x="945165" y="5410200"/>
            <a:ext cx="140081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CC3D3D"/>
                </a:solidFill>
                <a:latin typeface="Mont Heavy"/>
                <a:cs typeface="Mont Heavy"/>
              </a:rPr>
              <a:t>De </a:t>
            </a:r>
            <a:r>
              <a:rPr sz="1400" b="1" spc="-10" dirty="0">
                <a:solidFill>
                  <a:srgbClr val="CC3D3D"/>
                </a:solidFill>
                <a:latin typeface="Mont Heavy"/>
                <a:cs typeface="Mont Heavy"/>
              </a:rPr>
              <a:t>Passage</a:t>
            </a:r>
            <a:endParaRPr sz="1400" dirty="0">
              <a:latin typeface="Mont Heavy"/>
              <a:cs typeface="Mont Heavy"/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560F59BD-4A54-C90D-80FB-B0D21B452527}"/>
              </a:ext>
            </a:extLst>
          </p:cNvPr>
          <p:cNvSpPr txBox="1"/>
          <p:nvPr/>
        </p:nvSpPr>
        <p:spPr>
          <a:xfrm>
            <a:off x="8890000" y="7058658"/>
            <a:ext cx="53432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spc="-10" dirty="0">
                <a:solidFill>
                  <a:srgbClr val="E8007D"/>
                </a:solidFill>
                <a:latin typeface="Mont SemiBold"/>
                <a:cs typeface="Mont SemiBold"/>
              </a:rPr>
              <a:t>Oost-westverbinding maakt het verschil</a:t>
            </a:r>
            <a:endParaRPr lang="nl-NL" dirty="0"/>
          </a:p>
          <a:p>
            <a:endParaRPr lang="nl-NL" sz="1600" dirty="0"/>
          </a:p>
          <a:p>
            <a:r>
              <a:rPr lang="nl-NL" sz="1600" dirty="0"/>
              <a:t>Kwalitatieve oost-westverbinding als drijver voor de verbinding van het centrumgebied</a:t>
            </a:r>
          </a:p>
        </p:txBody>
      </p:sp>
    </p:spTree>
    <p:extLst>
      <p:ext uri="{BB962C8B-B14F-4D97-AF65-F5344CB8AC3E}">
        <p14:creationId xmlns:p14="http://schemas.microsoft.com/office/powerpoint/2010/main" val="229511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1300" y="159075"/>
            <a:ext cx="6631343" cy="1306768"/>
          </a:xfrm>
          <a:prstGeom prst="rect">
            <a:avLst/>
          </a:prstGeom>
        </p:spPr>
        <p:txBody>
          <a:bodyPr vert="horz" wrap="square" lIns="0" tIns="144780" rIns="0" bIns="0" rtlCol="0">
            <a:spAutoFit/>
          </a:bodyPr>
          <a:lstStyle/>
          <a:p>
            <a:pPr marL="12700" marR="5080">
              <a:lnSpc>
                <a:spcPts val="4370"/>
              </a:lnSpc>
              <a:spcBef>
                <a:spcPts val="1140"/>
              </a:spcBef>
            </a:pPr>
            <a:r>
              <a:rPr lang="nl-NL" spc="-10" dirty="0"/>
              <a:t>Hoofdvisie</a:t>
            </a:r>
            <a:r>
              <a:rPr spc="-10" dirty="0"/>
              <a:t> </a:t>
            </a:r>
            <a:br>
              <a:rPr lang="nl-NL" spc="-10" dirty="0"/>
            </a:br>
            <a:r>
              <a:rPr dirty="0" err="1"/>
              <a:t>Sleutelkwartier</a:t>
            </a:r>
            <a:r>
              <a:rPr spc="-170" dirty="0"/>
              <a:t> </a:t>
            </a:r>
            <a:r>
              <a:rPr spc="-10" dirty="0"/>
              <a:t>Noord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2004" y="0"/>
            <a:ext cx="8753995" cy="914400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496341" y="6549390"/>
            <a:ext cx="6496685" cy="2214880"/>
            <a:chOff x="496341" y="6549390"/>
            <a:chExt cx="6496685" cy="2214880"/>
          </a:xfrm>
        </p:grpSpPr>
        <p:sp>
          <p:nvSpPr>
            <p:cNvPr id="5" name="object 5"/>
            <p:cNvSpPr/>
            <p:nvPr/>
          </p:nvSpPr>
          <p:spPr>
            <a:xfrm>
              <a:off x="550951" y="6604000"/>
              <a:ext cx="41910" cy="272415"/>
            </a:xfrm>
            <a:custGeom>
              <a:avLst/>
              <a:gdLst/>
              <a:ahLst/>
              <a:cxnLst/>
              <a:rect l="l" t="t" r="r" b="b"/>
              <a:pathLst>
                <a:path w="41909" h="272415">
                  <a:moveTo>
                    <a:pt x="41596" y="0"/>
                  </a:moveTo>
                  <a:lnTo>
                    <a:pt x="30109" y="74341"/>
                  </a:lnTo>
                  <a:lnTo>
                    <a:pt x="22369" y="124793"/>
                  </a:lnTo>
                  <a:lnTo>
                    <a:pt x="14659" y="175320"/>
                  </a:lnTo>
                  <a:lnTo>
                    <a:pt x="6981" y="225920"/>
                  </a:lnTo>
                  <a:lnTo>
                    <a:pt x="0" y="272187"/>
                  </a:lnTo>
                </a:path>
              </a:pathLst>
            </a:custGeom>
            <a:ln w="108800">
              <a:solidFill>
                <a:srgbClr val="A1B9A1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50951" y="6604000"/>
              <a:ext cx="6442075" cy="2160270"/>
            </a:xfrm>
            <a:custGeom>
              <a:avLst/>
              <a:gdLst/>
              <a:ahLst/>
              <a:cxnLst/>
              <a:rect l="l" t="t" r="r" b="b"/>
              <a:pathLst>
                <a:path w="6442075" h="2160270">
                  <a:moveTo>
                    <a:pt x="6441897" y="0"/>
                  </a:moveTo>
                  <a:lnTo>
                    <a:pt x="0" y="0"/>
                  </a:lnTo>
                  <a:lnTo>
                    <a:pt x="0" y="2160270"/>
                  </a:lnTo>
                  <a:lnTo>
                    <a:pt x="6441897" y="2160270"/>
                  </a:lnTo>
                  <a:lnTo>
                    <a:pt x="6441897" y="0"/>
                  </a:lnTo>
                  <a:close/>
                </a:path>
              </a:pathLst>
            </a:custGeom>
            <a:solidFill>
              <a:srgbClr val="F8F8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2894" y="6693928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5" h="118745">
                  <a:moveTo>
                    <a:pt x="118630" y="0"/>
                  </a:moveTo>
                  <a:lnTo>
                    <a:pt x="0" y="0"/>
                  </a:lnTo>
                  <a:lnTo>
                    <a:pt x="0" y="118630"/>
                  </a:lnTo>
                  <a:lnTo>
                    <a:pt x="118630" y="118630"/>
                  </a:lnTo>
                  <a:lnTo>
                    <a:pt x="118630" y="0"/>
                  </a:lnTo>
                  <a:close/>
                </a:path>
              </a:pathLst>
            </a:custGeom>
            <a:solidFill>
              <a:srgbClr val="D9C6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16784" y="6693928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4" h="118745">
                  <a:moveTo>
                    <a:pt x="118618" y="0"/>
                  </a:moveTo>
                  <a:lnTo>
                    <a:pt x="0" y="0"/>
                  </a:lnTo>
                  <a:lnTo>
                    <a:pt x="0" y="118630"/>
                  </a:lnTo>
                  <a:lnTo>
                    <a:pt x="118618" y="118630"/>
                  </a:lnTo>
                  <a:lnTo>
                    <a:pt x="118618" y="0"/>
                  </a:lnTo>
                  <a:close/>
                </a:path>
              </a:pathLst>
            </a:custGeom>
            <a:solidFill>
              <a:srgbClr val="D2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2894" y="7068909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5" h="118745">
                  <a:moveTo>
                    <a:pt x="118630" y="0"/>
                  </a:moveTo>
                  <a:lnTo>
                    <a:pt x="0" y="0"/>
                  </a:lnTo>
                  <a:lnTo>
                    <a:pt x="0" y="118618"/>
                  </a:lnTo>
                  <a:lnTo>
                    <a:pt x="118630" y="118618"/>
                  </a:lnTo>
                  <a:lnTo>
                    <a:pt x="118630" y="0"/>
                  </a:lnTo>
                  <a:close/>
                </a:path>
              </a:pathLst>
            </a:custGeom>
            <a:solidFill>
              <a:srgbClr val="FBE8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2894" y="7289152"/>
              <a:ext cx="118630" cy="11863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02894" y="7509510"/>
              <a:ext cx="118745" cy="118110"/>
            </a:xfrm>
            <a:custGeom>
              <a:avLst/>
              <a:gdLst/>
              <a:ahLst/>
              <a:cxnLst/>
              <a:rect l="l" t="t" r="r" b="b"/>
              <a:pathLst>
                <a:path w="118745" h="118109">
                  <a:moveTo>
                    <a:pt x="118630" y="0"/>
                  </a:moveTo>
                  <a:lnTo>
                    <a:pt x="0" y="0"/>
                  </a:lnTo>
                  <a:lnTo>
                    <a:pt x="0" y="16510"/>
                  </a:lnTo>
                  <a:lnTo>
                    <a:pt x="0" y="101600"/>
                  </a:lnTo>
                  <a:lnTo>
                    <a:pt x="0" y="118110"/>
                  </a:lnTo>
                  <a:lnTo>
                    <a:pt x="118630" y="118110"/>
                  </a:lnTo>
                  <a:lnTo>
                    <a:pt x="118630" y="101777"/>
                  </a:lnTo>
                  <a:lnTo>
                    <a:pt x="118630" y="101600"/>
                  </a:lnTo>
                  <a:lnTo>
                    <a:pt x="118630" y="16637"/>
                  </a:lnTo>
                  <a:lnTo>
                    <a:pt x="101892" y="16637"/>
                  </a:lnTo>
                  <a:lnTo>
                    <a:pt x="101892" y="101600"/>
                  </a:lnTo>
                  <a:lnTo>
                    <a:pt x="16751" y="101600"/>
                  </a:lnTo>
                  <a:lnTo>
                    <a:pt x="16751" y="16510"/>
                  </a:lnTo>
                  <a:lnTo>
                    <a:pt x="118630" y="16510"/>
                  </a:lnTo>
                  <a:lnTo>
                    <a:pt x="118630" y="0"/>
                  </a:lnTo>
                  <a:close/>
                </a:path>
              </a:pathLst>
            </a:custGeom>
            <a:solidFill>
              <a:srgbClr val="797A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02894" y="7875003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5" h="118745">
                  <a:moveTo>
                    <a:pt x="118630" y="0"/>
                  </a:moveTo>
                  <a:lnTo>
                    <a:pt x="0" y="0"/>
                  </a:lnTo>
                  <a:lnTo>
                    <a:pt x="0" y="118630"/>
                  </a:lnTo>
                  <a:lnTo>
                    <a:pt x="118630" y="118630"/>
                  </a:lnTo>
                  <a:lnTo>
                    <a:pt x="118630" y="0"/>
                  </a:lnTo>
                  <a:close/>
                </a:path>
              </a:pathLst>
            </a:custGeom>
            <a:solidFill>
              <a:srgbClr val="BBB8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02895" y="7875004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5" h="118745">
                  <a:moveTo>
                    <a:pt x="118630" y="118630"/>
                  </a:moveTo>
                  <a:lnTo>
                    <a:pt x="0" y="118630"/>
                  </a:lnTo>
                  <a:lnTo>
                    <a:pt x="0" y="0"/>
                  </a:lnTo>
                  <a:lnTo>
                    <a:pt x="118630" y="0"/>
                  </a:lnTo>
                  <a:lnTo>
                    <a:pt x="118630" y="118630"/>
                  </a:lnTo>
                  <a:close/>
                </a:path>
              </a:pathLst>
            </a:custGeom>
            <a:ln w="8369">
              <a:solidFill>
                <a:srgbClr val="5F5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2894" y="8094980"/>
              <a:ext cx="118630" cy="119380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804447" y="6648410"/>
            <a:ext cx="1541780" cy="19659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357505">
              <a:lnSpc>
                <a:spcPct val="100000"/>
              </a:lnSpc>
              <a:spcBef>
                <a:spcPts val="105"/>
              </a:spcBef>
            </a:pPr>
            <a:r>
              <a:rPr sz="1050" b="0" spc="-10" dirty="0">
                <a:latin typeface="Mont Book"/>
                <a:cs typeface="Mont Book"/>
              </a:rPr>
              <a:t>Verbeteren horecaboulevard</a:t>
            </a:r>
            <a:endParaRPr sz="1050">
              <a:latin typeface="Mont Book"/>
              <a:cs typeface="Mont Book"/>
            </a:endParaRPr>
          </a:p>
          <a:p>
            <a:pPr marR="205104">
              <a:lnSpc>
                <a:spcPts val="1730"/>
              </a:lnSpc>
              <a:spcBef>
                <a:spcPts val="95"/>
              </a:spcBef>
            </a:pPr>
            <a:r>
              <a:rPr sz="1050" b="0" spc="-10" dirty="0">
                <a:latin typeface="Mont Book"/>
                <a:cs typeface="Mont Book"/>
              </a:rPr>
              <a:t>Kerkweg-</a:t>
            </a:r>
            <a:r>
              <a:rPr sz="1050" b="0" spc="-20" dirty="0">
                <a:latin typeface="Mont Book"/>
                <a:cs typeface="Mont Book"/>
              </a:rPr>
              <a:t>Oost </a:t>
            </a:r>
            <a:r>
              <a:rPr sz="1050" b="0" spc="-10" dirty="0">
                <a:latin typeface="Mont Book"/>
                <a:cs typeface="Mont Book"/>
              </a:rPr>
              <a:t>Kerkweg-</a:t>
            </a:r>
            <a:r>
              <a:rPr sz="1050" b="0" dirty="0">
                <a:latin typeface="Mont Book"/>
                <a:cs typeface="Mont Book"/>
              </a:rPr>
              <a:t>Oost </a:t>
            </a:r>
            <a:r>
              <a:rPr sz="1050" b="0" spc="-20" dirty="0">
                <a:latin typeface="Mont Book"/>
                <a:cs typeface="Mont Book"/>
              </a:rPr>
              <a:t>privé</a:t>
            </a:r>
            <a:endParaRPr sz="1050">
              <a:latin typeface="Mont Book"/>
              <a:cs typeface="Mont Book"/>
            </a:endParaRPr>
          </a:p>
          <a:p>
            <a:pPr marR="363855">
              <a:lnSpc>
                <a:spcPct val="100000"/>
              </a:lnSpc>
              <a:spcBef>
                <a:spcPts val="345"/>
              </a:spcBef>
            </a:pPr>
            <a:r>
              <a:rPr sz="1050" b="0" spc="-10" dirty="0">
                <a:latin typeface="Mont Book"/>
                <a:cs typeface="Mont Book"/>
              </a:rPr>
              <a:t>Potentiële ontwikkellocaties</a:t>
            </a:r>
            <a:endParaRPr sz="1050">
              <a:latin typeface="Mont Book"/>
              <a:cs typeface="Mont Book"/>
            </a:endParaRPr>
          </a:p>
          <a:p>
            <a:pPr>
              <a:lnSpc>
                <a:spcPct val="100000"/>
              </a:lnSpc>
              <a:spcBef>
                <a:spcPts val="359"/>
              </a:spcBef>
            </a:pPr>
            <a:r>
              <a:rPr sz="1050" b="0" dirty="0">
                <a:latin typeface="Mont Book"/>
                <a:cs typeface="Mont Book"/>
              </a:rPr>
              <a:t>Bijzondere</a:t>
            </a:r>
            <a:r>
              <a:rPr sz="1050" b="0" spc="-60" dirty="0">
                <a:latin typeface="Mont Book"/>
                <a:cs typeface="Mont Book"/>
              </a:rPr>
              <a:t> </a:t>
            </a:r>
            <a:r>
              <a:rPr sz="1050" b="0" spc="-10" dirty="0">
                <a:latin typeface="Mont Book"/>
                <a:cs typeface="Mont Book"/>
              </a:rPr>
              <a:t>bebouwing</a:t>
            </a:r>
            <a:endParaRPr sz="1050">
              <a:latin typeface="Mont Book"/>
              <a:cs typeface="Mont Book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r>
              <a:rPr sz="1050" b="0" spc="-10" dirty="0">
                <a:latin typeface="Mont Book"/>
                <a:cs typeface="Mont Book"/>
              </a:rPr>
              <a:t>Monumenten</a:t>
            </a:r>
            <a:endParaRPr sz="1050">
              <a:latin typeface="Mont Book"/>
              <a:cs typeface="Mont Book"/>
            </a:endParaRPr>
          </a:p>
          <a:p>
            <a:pPr marR="5080">
              <a:lnSpc>
                <a:spcPct val="100000"/>
              </a:lnSpc>
              <a:spcBef>
                <a:spcPts val="450"/>
              </a:spcBef>
            </a:pPr>
            <a:r>
              <a:rPr sz="1050" b="0" spc="-10" dirty="0">
                <a:latin typeface="Mont Book"/>
                <a:cs typeface="Mont Book"/>
              </a:rPr>
              <a:t>Verbeteren</a:t>
            </a:r>
            <a:r>
              <a:rPr sz="1050" b="0" spc="-5" dirty="0">
                <a:latin typeface="Mont Book"/>
                <a:cs typeface="Mont Book"/>
              </a:rPr>
              <a:t> </a:t>
            </a:r>
            <a:r>
              <a:rPr sz="1050" b="0" spc="-10" dirty="0">
                <a:latin typeface="Mont Book"/>
                <a:cs typeface="Mont Book"/>
              </a:rPr>
              <a:t>oversteken </a:t>
            </a:r>
            <a:r>
              <a:rPr sz="1050" b="0" dirty="0">
                <a:latin typeface="Mont Book"/>
                <a:cs typeface="Mont Book"/>
              </a:rPr>
              <a:t>en</a:t>
            </a:r>
            <a:r>
              <a:rPr sz="1050" b="0" spc="-30" dirty="0">
                <a:latin typeface="Mont Book"/>
                <a:cs typeface="Mont Book"/>
              </a:rPr>
              <a:t> </a:t>
            </a:r>
            <a:r>
              <a:rPr sz="1050" b="0" spc="-10" dirty="0">
                <a:latin typeface="Mont Book"/>
                <a:cs typeface="Mont Book"/>
              </a:rPr>
              <a:t>verkeersveiligheid</a:t>
            </a:r>
            <a:endParaRPr sz="1050">
              <a:latin typeface="Mont Book"/>
              <a:cs typeface="Mont Book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90336" y="6684116"/>
            <a:ext cx="4081145" cy="1913889"/>
            <a:chOff x="590336" y="6684116"/>
            <a:chExt cx="4081145" cy="1913889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0336" y="8296842"/>
              <a:ext cx="143751" cy="14372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45126" y="8121929"/>
              <a:ext cx="101892" cy="10189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536757" y="8114030"/>
              <a:ext cx="118745" cy="118110"/>
            </a:xfrm>
            <a:custGeom>
              <a:avLst/>
              <a:gdLst/>
              <a:ahLst/>
              <a:cxnLst/>
              <a:rect l="l" t="t" r="r" b="b"/>
              <a:pathLst>
                <a:path w="118745" h="118109">
                  <a:moveTo>
                    <a:pt x="118618" y="0"/>
                  </a:moveTo>
                  <a:lnTo>
                    <a:pt x="0" y="0"/>
                  </a:lnTo>
                  <a:lnTo>
                    <a:pt x="0" y="16510"/>
                  </a:lnTo>
                  <a:lnTo>
                    <a:pt x="0" y="101600"/>
                  </a:lnTo>
                  <a:lnTo>
                    <a:pt x="0" y="118110"/>
                  </a:lnTo>
                  <a:lnTo>
                    <a:pt x="118618" y="118110"/>
                  </a:lnTo>
                  <a:lnTo>
                    <a:pt x="118618" y="101600"/>
                  </a:lnTo>
                  <a:lnTo>
                    <a:pt x="16751" y="101600"/>
                  </a:lnTo>
                  <a:lnTo>
                    <a:pt x="16751" y="16510"/>
                  </a:lnTo>
                  <a:lnTo>
                    <a:pt x="101892" y="16510"/>
                  </a:lnTo>
                  <a:lnTo>
                    <a:pt x="101892" y="101409"/>
                  </a:lnTo>
                  <a:lnTo>
                    <a:pt x="118618" y="101409"/>
                  </a:lnTo>
                  <a:lnTo>
                    <a:pt x="118618" y="16510"/>
                  </a:lnTo>
                  <a:lnTo>
                    <a:pt x="118618" y="16268"/>
                  </a:lnTo>
                  <a:lnTo>
                    <a:pt x="118618" y="0"/>
                  </a:lnTo>
                  <a:close/>
                </a:path>
              </a:pathLst>
            </a:custGeom>
            <a:solidFill>
              <a:srgbClr val="5C7C7E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45126" y="8305596"/>
              <a:ext cx="101892" cy="10189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536757" y="8296910"/>
              <a:ext cx="118745" cy="119380"/>
            </a:xfrm>
            <a:custGeom>
              <a:avLst/>
              <a:gdLst/>
              <a:ahLst/>
              <a:cxnLst/>
              <a:rect l="l" t="t" r="r" b="b"/>
              <a:pathLst>
                <a:path w="118745" h="119379">
                  <a:moveTo>
                    <a:pt x="118618" y="0"/>
                  </a:moveTo>
                  <a:lnTo>
                    <a:pt x="0" y="0"/>
                  </a:lnTo>
                  <a:lnTo>
                    <a:pt x="0" y="16510"/>
                  </a:lnTo>
                  <a:lnTo>
                    <a:pt x="0" y="101600"/>
                  </a:lnTo>
                  <a:lnTo>
                    <a:pt x="0" y="119380"/>
                  </a:lnTo>
                  <a:lnTo>
                    <a:pt x="118618" y="119380"/>
                  </a:lnTo>
                  <a:lnTo>
                    <a:pt x="118618" y="102209"/>
                  </a:lnTo>
                  <a:lnTo>
                    <a:pt x="118618" y="101600"/>
                  </a:lnTo>
                  <a:lnTo>
                    <a:pt x="118618" y="17056"/>
                  </a:lnTo>
                  <a:lnTo>
                    <a:pt x="101892" y="17056"/>
                  </a:lnTo>
                  <a:lnTo>
                    <a:pt x="101892" y="101600"/>
                  </a:lnTo>
                  <a:lnTo>
                    <a:pt x="16751" y="101600"/>
                  </a:lnTo>
                  <a:lnTo>
                    <a:pt x="16751" y="16510"/>
                  </a:lnTo>
                  <a:lnTo>
                    <a:pt x="118618" y="16510"/>
                  </a:lnTo>
                  <a:lnTo>
                    <a:pt x="118618" y="0"/>
                  </a:lnTo>
                  <a:close/>
                </a:path>
              </a:pathLst>
            </a:custGeom>
            <a:solidFill>
              <a:srgbClr val="ED85A6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545126" y="8487905"/>
              <a:ext cx="101892" cy="10187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536757" y="8479790"/>
              <a:ext cx="118745" cy="118110"/>
            </a:xfrm>
            <a:custGeom>
              <a:avLst/>
              <a:gdLst/>
              <a:ahLst/>
              <a:cxnLst/>
              <a:rect l="l" t="t" r="r" b="b"/>
              <a:pathLst>
                <a:path w="118745" h="118109">
                  <a:moveTo>
                    <a:pt x="118618" y="0"/>
                  </a:moveTo>
                  <a:lnTo>
                    <a:pt x="101892" y="0"/>
                  </a:lnTo>
                  <a:lnTo>
                    <a:pt x="101892" y="16510"/>
                  </a:lnTo>
                  <a:lnTo>
                    <a:pt x="101892" y="101600"/>
                  </a:lnTo>
                  <a:lnTo>
                    <a:pt x="16751" y="101600"/>
                  </a:lnTo>
                  <a:lnTo>
                    <a:pt x="16751" y="16510"/>
                  </a:lnTo>
                  <a:lnTo>
                    <a:pt x="101892" y="16510"/>
                  </a:lnTo>
                  <a:lnTo>
                    <a:pt x="101892" y="0"/>
                  </a:lnTo>
                  <a:lnTo>
                    <a:pt x="0" y="0"/>
                  </a:lnTo>
                  <a:lnTo>
                    <a:pt x="0" y="16510"/>
                  </a:lnTo>
                  <a:lnTo>
                    <a:pt x="0" y="101600"/>
                  </a:lnTo>
                  <a:lnTo>
                    <a:pt x="0" y="118110"/>
                  </a:lnTo>
                  <a:lnTo>
                    <a:pt x="118618" y="118110"/>
                  </a:lnTo>
                  <a:lnTo>
                    <a:pt x="118618" y="101625"/>
                  </a:lnTo>
                  <a:lnTo>
                    <a:pt x="118618" y="16510"/>
                  </a:lnTo>
                  <a:lnTo>
                    <a:pt x="118618" y="0"/>
                  </a:lnTo>
                  <a:close/>
                </a:path>
              </a:pathLst>
            </a:custGeom>
            <a:solidFill>
              <a:srgbClr val="E28A2D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516784" y="6895681"/>
              <a:ext cx="118618" cy="11863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516784" y="7097445"/>
              <a:ext cx="118618" cy="11863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516769" y="8100133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4" h="118745">
                  <a:moveTo>
                    <a:pt x="118630" y="0"/>
                  </a:moveTo>
                  <a:lnTo>
                    <a:pt x="0" y="118630"/>
                  </a:lnTo>
                </a:path>
              </a:pathLst>
            </a:custGeom>
            <a:ln w="25107">
              <a:solidFill>
                <a:srgbClr val="E28A2D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516769" y="8300402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4" h="118745">
                  <a:moveTo>
                    <a:pt x="118630" y="0"/>
                  </a:moveTo>
                  <a:lnTo>
                    <a:pt x="88977" y="29653"/>
                  </a:lnTo>
                  <a:lnTo>
                    <a:pt x="59320" y="59310"/>
                  </a:lnTo>
                  <a:lnTo>
                    <a:pt x="29660" y="88970"/>
                  </a:lnTo>
                  <a:lnTo>
                    <a:pt x="0" y="118630"/>
                  </a:lnTo>
                </a:path>
              </a:pathLst>
            </a:custGeom>
            <a:ln w="25107">
              <a:solidFill>
                <a:srgbClr val="5F5F5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516784" y="7494854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4" h="118745">
                  <a:moveTo>
                    <a:pt x="118618" y="0"/>
                  </a:moveTo>
                  <a:lnTo>
                    <a:pt x="0" y="0"/>
                  </a:lnTo>
                  <a:lnTo>
                    <a:pt x="0" y="118630"/>
                  </a:lnTo>
                  <a:lnTo>
                    <a:pt x="118618" y="118630"/>
                  </a:lnTo>
                  <a:lnTo>
                    <a:pt x="118618" y="0"/>
                  </a:lnTo>
                  <a:close/>
                </a:path>
              </a:pathLst>
            </a:custGeom>
            <a:solidFill>
              <a:srgbClr val="C3D7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516784" y="7696606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4" h="118745">
                  <a:moveTo>
                    <a:pt x="118618" y="0"/>
                  </a:moveTo>
                  <a:lnTo>
                    <a:pt x="0" y="0"/>
                  </a:lnTo>
                  <a:lnTo>
                    <a:pt x="0" y="118630"/>
                  </a:lnTo>
                  <a:lnTo>
                    <a:pt x="118618" y="118630"/>
                  </a:lnTo>
                  <a:lnTo>
                    <a:pt x="118618" y="0"/>
                  </a:lnTo>
                  <a:close/>
                </a:path>
              </a:pathLst>
            </a:custGeom>
            <a:solidFill>
              <a:srgbClr val="8AAD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516784" y="7898371"/>
              <a:ext cx="118745" cy="118745"/>
            </a:xfrm>
            <a:custGeom>
              <a:avLst/>
              <a:gdLst/>
              <a:ahLst/>
              <a:cxnLst/>
              <a:rect l="l" t="t" r="r" b="b"/>
              <a:pathLst>
                <a:path w="118744" h="118745">
                  <a:moveTo>
                    <a:pt x="118618" y="0"/>
                  </a:moveTo>
                  <a:lnTo>
                    <a:pt x="0" y="0"/>
                  </a:lnTo>
                  <a:lnTo>
                    <a:pt x="0" y="118630"/>
                  </a:lnTo>
                  <a:lnTo>
                    <a:pt x="118618" y="118630"/>
                  </a:lnTo>
                  <a:lnTo>
                    <a:pt x="118618" y="0"/>
                  </a:lnTo>
                  <a:close/>
                </a:path>
              </a:pathLst>
            </a:custGeom>
            <a:solidFill>
              <a:srgbClr val="76AD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551795" y="7335233"/>
              <a:ext cx="24130" cy="24130"/>
            </a:xfrm>
            <a:custGeom>
              <a:avLst/>
              <a:gdLst/>
              <a:ahLst/>
              <a:cxnLst/>
              <a:rect l="l" t="t" r="r" b="b"/>
              <a:pathLst>
                <a:path w="24130" h="24129">
                  <a:moveTo>
                    <a:pt x="23723" y="23723"/>
                  </a:moveTo>
                  <a:lnTo>
                    <a:pt x="0" y="23723"/>
                  </a:lnTo>
                  <a:lnTo>
                    <a:pt x="0" y="0"/>
                  </a:lnTo>
                  <a:lnTo>
                    <a:pt x="23723" y="0"/>
                  </a:lnTo>
                  <a:lnTo>
                    <a:pt x="23723" y="23723"/>
                  </a:lnTo>
                  <a:close/>
                </a:path>
              </a:pathLst>
            </a:custGeom>
            <a:ln w="108800">
              <a:solidFill>
                <a:srgbClr val="A1B9A1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28541" y="6684116"/>
              <a:ext cx="138849" cy="13884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28264" y="7502465"/>
              <a:ext cx="138849" cy="138849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532449" y="6899158"/>
              <a:ext cx="130810" cy="130810"/>
            </a:xfrm>
            <a:custGeom>
              <a:avLst/>
              <a:gdLst/>
              <a:ahLst/>
              <a:cxnLst/>
              <a:rect l="l" t="t" r="r" b="b"/>
              <a:pathLst>
                <a:path w="130810" h="130809">
                  <a:moveTo>
                    <a:pt x="65239" y="0"/>
                  </a:moveTo>
                  <a:lnTo>
                    <a:pt x="39840" y="5127"/>
                  </a:lnTo>
                  <a:lnTo>
                    <a:pt x="19103" y="19108"/>
                  </a:lnTo>
                  <a:lnTo>
                    <a:pt x="5125" y="39846"/>
                  </a:lnTo>
                  <a:lnTo>
                    <a:pt x="0" y="65239"/>
                  </a:lnTo>
                  <a:lnTo>
                    <a:pt x="5125" y="90628"/>
                  </a:lnTo>
                  <a:lnTo>
                    <a:pt x="19103" y="111366"/>
                  </a:lnTo>
                  <a:lnTo>
                    <a:pt x="39840" y="125350"/>
                  </a:lnTo>
                  <a:lnTo>
                    <a:pt x="65239" y="130479"/>
                  </a:lnTo>
                  <a:lnTo>
                    <a:pt x="90639" y="125350"/>
                  </a:lnTo>
                  <a:lnTo>
                    <a:pt x="111375" y="111366"/>
                  </a:lnTo>
                  <a:lnTo>
                    <a:pt x="125354" y="90628"/>
                  </a:lnTo>
                  <a:lnTo>
                    <a:pt x="130479" y="65239"/>
                  </a:lnTo>
                  <a:lnTo>
                    <a:pt x="125354" y="39846"/>
                  </a:lnTo>
                  <a:lnTo>
                    <a:pt x="111375" y="19108"/>
                  </a:lnTo>
                  <a:lnTo>
                    <a:pt x="90639" y="5127"/>
                  </a:lnTo>
                  <a:lnTo>
                    <a:pt x="65239" y="0"/>
                  </a:lnTo>
                  <a:close/>
                </a:path>
              </a:pathLst>
            </a:custGeom>
            <a:solidFill>
              <a:srgbClr val="516C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964" y="6926755"/>
              <a:ext cx="76835" cy="76200"/>
            </a:xfrm>
            <a:custGeom>
              <a:avLst/>
              <a:gdLst/>
              <a:ahLst/>
              <a:cxnLst/>
              <a:rect l="l" t="t" r="r" b="b"/>
              <a:pathLst>
                <a:path w="76835" h="76200">
                  <a:moveTo>
                    <a:pt x="57619" y="0"/>
                  </a:moveTo>
                  <a:lnTo>
                    <a:pt x="51590" y="484"/>
                  </a:lnTo>
                  <a:lnTo>
                    <a:pt x="45747" y="3238"/>
                  </a:lnTo>
                  <a:lnTo>
                    <a:pt x="40735" y="8845"/>
                  </a:lnTo>
                  <a:lnTo>
                    <a:pt x="37725" y="13951"/>
                  </a:lnTo>
                  <a:lnTo>
                    <a:pt x="34131" y="8032"/>
                  </a:lnTo>
                  <a:lnTo>
                    <a:pt x="28789" y="2637"/>
                  </a:lnTo>
                  <a:lnTo>
                    <a:pt x="22532" y="233"/>
                  </a:lnTo>
                  <a:lnTo>
                    <a:pt x="16214" y="180"/>
                  </a:lnTo>
                  <a:lnTo>
                    <a:pt x="10687" y="1835"/>
                  </a:lnTo>
                  <a:lnTo>
                    <a:pt x="5303" y="5614"/>
                  </a:lnTo>
                  <a:lnTo>
                    <a:pt x="1692" y="10860"/>
                  </a:lnTo>
                  <a:lnTo>
                    <a:pt x="0" y="17231"/>
                  </a:lnTo>
                  <a:lnTo>
                    <a:pt x="374" y="24390"/>
                  </a:lnTo>
                  <a:lnTo>
                    <a:pt x="22621" y="60229"/>
                  </a:lnTo>
                  <a:lnTo>
                    <a:pt x="37598" y="75596"/>
                  </a:lnTo>
                  <a:lnTo>
                    <a:pt x="38030" y="75406"/>
                  </a:lnTo>
                  <a:lnTo>
                    <a:pt x="65843" y="44342"/>
                  </a:lnTo>
                  <a:lnTo>
                    <a:pt x="76485" y="12681"/>
                  </a:lnTo>
                  <a:lnTo>
                    <a:pt x="71570" y="4248"/>
                  </a:lnTo>
                  <a:lnTo>
                    <a:pt x="63188" y="1200"/>
                  </a:lnTo>
                  <a:lnTo>
                    <a:pt x="576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36762" y="7902549"/>
              <a:ext cx="130810" cy="130810"/>
            </a:xfrm>
            <a:custGeom>
              <a:avLst/>
              <a:gdLst/>
              <a:ahLst/>
              <a:cxnLst/>
              <a:rect l="l" t="t" r="r" b="b"/>
              <a:pathLst>
                <a:path w="130810" h="130809">
                  <a:moveTo>
                    <a:pt x="65239" y="0"/>
                  </a:moveTo>
                  <a:lnTo>
                    <a:pt x="39840" y="5127"/>
                  </a:lnTo>
                  <a:lnTo>
                    <a:pt x="19103" y="19108"/>
                  </a:lnTo>
                  <a:lnTo>
                    <a:pt x="5125" y="39846"/>
                  </a:lnTo>
                  <a:lnTo>
                    <a:pt x="0" y="65239"/>
                  </a:lnTo>
                  <a:lnTo>
                    <a:pt x="5125" y="90628"/>
                  </a:lnTo>
                  <a:lnTo>
                    <a:pt x="19103" y="111366"/>
                  </a:lnTo>
                  <a:lnTo>
                    <a:pt x="39840" y="125350"/>
                  </a:lnTo>
                  <a:lnTo>
                    <a:pt x="65239" y="130479"/>
                  </a:lnTo>
                  <a:lnTo>
                    <a:pt x="90639" y="125350"/>
                  </a:lnTo>
                  <a:lnTo>
                    <a:pt x="111375" y="111366"/>
                  </a:lnTo>
                  <a:lnTo>
                    <a:pt x="125354" y="90628"/>
                  </a:lnTo>
                  <a:lnTo>
                    <a:pt x="130479" y="65239"/>
                  </a:lnTo>
                  <a:lnTo>
                    <a:pt x="125354" y="39846"/>
                  </a:lnTo>
                  <a:lnTo>
                    <a:pt x="111375" y="19108"/>
                  </a:lnTo>
                  <a:lnTo>
                    <a:pt x="90639" y="5127"/>
                  </a:lnTo>
                  <a:lnTo>
                    <a:pt x="65239" y="0"/>
                  </a:lnTo>
                  <a:close/>
                </a:path>
              </a:pathLst>
            </a:custGeom>
            <a:solidFill>
              <a:srgbClr val="EB8D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64276" y="7930146"/>
              <a:ext cx="76835" cy="76200"/>
            </a:xfrm>
            <a:custGeom>
              <a:avLst/>
              <a:gdLst/>
              <a:ahLst/>
              <a:cxnLst/>
              <a:rect l="l" t="t" r="r" b="b"/>
              <a:pathLst>
                <a:path w="76835" h="76200">
                  <a:moveTo>
                    <a:pt x="57621" y="0"/>
                  </a:moveTo>
                  <a:lnTo>
                    <a:pt x="51592" y="484"/>
                  </a:lnTo>
                  <a:lnTo>
                    <a:pt x="45749" y="3238"/>
                  </a:lnTo>
                  <a:lnTo>
                    <a:pt x="40737" y="8845"/>
                  </a:lnTo>
                  <a:lnTo>
                    <a:pt x="37727" y="13951"/>
                  </a:lnTo>
                  <a:lnTo>
                    <a:pt x="34133" y="8032"/>
                  </a:lnTo>
                  <a:lnTo>
                    <a:pt x="28791" y="2637"/>
                  </a:lnTo>
                  <a:lnTo>
                    <a:pt x="22534" y="233"/>
                  </a:lnTo>
                  <a:lnTo>
                    <a:pt x="16216" y="180"/>
                  </a:lnTo>
                  <a:lnTo>
                    <a:pt x="10688" y="1835"/>
                  </a:lnTo>
                  <a:lnTo>
                    <a:pt x="5300" y="5614"/>
                  </a:lnTo>
                  <a:lnTo>
                    <a:pt x="1689" y="10860"/>
                  </a:lnTo>
                  <a:lnTo>
                    <a:pt x="0" y="17231"/>
                  </a:lnTo>
                  <a:lnTo>
                    <a:pt x="376" y="24390"/>
                  </a:lnTo>
                  <a:lnTo>
                    <a:pt x="22623" y="60229"/>
                  </a:lnTo>
                  <a:lnTo>
                    <a:pt x="37600" y="75596"/>
                  </a:lnTo>
                  <a:lnTo>
                    <a:pt x="38031" y="75406"/>
                  </a:lnTo>
                  <a:lnTo>
                    <a:pt x="65844" y="44342"/>
                  </a:lnTo>
                  <a:lnTo>
                    <a:pt x="76487" y="12681"/>
                  </a:lnTo>
                  <a:lnTo>
                    <a:pt x="71572" y="4248"/>
                  </a:lnTo>
                  <a:lnTo>
                    <a:pt x="63190" y="1200"/>
                  </a:lnTo>
                  <a:lnTo>
                    <a:pt x="576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526605" y="7095365"/>
              <a:ext cx="142361" cy="14306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528264" y="7299972"/>
              <a:ext cx="138849" cy="13884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530643" y="7706002"/>
              <a:ext cx="136766" cy="136753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4532449" y="6899158"/>
              <a:ext cx="130810" cy="130810"/>
            </a:xfrm>
            <a:custGeom>
              <a:avLst/>
              <a:gdLst/>
              <a:ahLst/>
              <a:cxnLst/>
              <a:rect l="l" t="t" r="r" b="b"/>
              <a:pathLst>
                <a:path w="130810" h="130809">
                  <a:moveTo>
                    <a:pt x="65239" y="0"/>
                  </a:moveTo>
                  <a:lnTo>
                    <a:pt x="39840" y="5127"/>
                  </a:lnTo>
                  <a:lnTo>
                    <a:pt x="19103" y="19108"/>
                  </a:lnTo>
                  <a:lnTo>
                    <a:pt x="5125" y="39846"/>
                  </a:lnTo>
                  <a:lnTo>
                    <a:pt x="0" y="65239"/>
                  </a:lnTo>
                  <a:lnTo>
                    <a:pt x="5125" y="90628"/>
                  </a:lnTo>
                  <a:lnTo>
                    <a:pt x="19103" y="111366"/>
                  </a:lnTo>
                  <a:lnTo>
                    <a:pt x="39840" y="125350"/>
                  </a:lnTo>
                  <a:lnTo>
                    <a:pt x="65239" y="130479"/>
                  </a:lnTo>
                  <a:lnTo>
                    <a:pt x="90639" y="125350"/>
                  </a:lnTo>
                  <a:lnTo>
                    <a:pt x="111375" y="111366"/>
                  </a:lnTo>
                  <a:lnTo>
                    <a:pt x="125354" y="90628"/>
                  </a:lnTo>
                  <a:lnTo>
                    <a:pt x="130479" y="65239"/>
                  </a:lnTo>
                  <a:lnTo>
                    <a:pt x="125354" y="39846"/>
                  </a:lnTo>
                  <a:lnTo>
                    <a:pt x="111375" y="19108"/>
                  </a:lnTo>
                  <a:lnTo>
                    <a:pt x="90639" y="5127"/>
                  </a:lnTo>
                  <a:lnTo>
                    <a:pt x="65239" y="0"/>
                  </a:lnTo>
                  <a:close/>
                </a:path>
              </a:pathLst>
            </a:custGeom>
            <a:solidFill>
              <a:srgbClr val="6188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32449" y="6899158"/>
              <a:ext cx="130810" cy="130810"/>
            </a:xfrm>
            <a:custGeom>
              <a:avLst/>
              <a:gdLst/>
              <a:ahLst/>
              <a:cxnLst/>
              <a:rect l="l" t="t" r="r" b="b"/>
              <a:pathLst>
                <a:path w="130810" h="130809">
                  <a:moveTo>
                    <a:pt x="65239" y="130479"/>
                  </a:moveTo>
                  <a:lnTo>
                    <a:pt x="90639" y="125350"/>
                  </a:lnTo>
                  <a:lnTo>
                    <a:pt x="111375" y="111366"/>
                  </a:lnTo>
                  <a:lnTo>
                    <a:pt x="125354" y="90628"/>
                  </a:lnTo>
                  <a:lnTo>
                    <a:pt x="130479" y="65239"/>
                  </a:lnTo>
                  <a:lnTo>
                    <a:pt x="125354" y="39846"/>
                  </a:lnTo>
                  <a:lnTo>
                    <a:pt x="111375" y="19108"/>
                  </a:lnTo>
                  <a:lnTo>
                    <a:pt x="90639" y="5127"/>
                  </a:lnTo>
                  <a:lnTo>
                    <a:pt x="65239" y="0"/>
                  </a:lnTo>
                  <a:lnTo>
                    <a:pt x="39840" y="5127"/>
                  </a:lnTo>
                  <a:lnTo>
                    <a:pt x="19103" y="19108"/>
                  </a:lnTo>
                  <a:lnTo>
                    <a:pt x="5125" y="39846"/>
                  </a:lnTo>
                  <a:lnTo>
                    <a:pt x="0" y="65239"/>
                  </a:lnTo>
                  <a:lnTo>
                    <a:pt x="5125" y="90628"/>
                  </a:lnTo>
                  <a:lnTo>
                    <a:pt x="19103" y="111366"/>
                  </a:lnTo>
                  <a:lnTo>
                    <a:pt x="39840" y="125350"/>
                  </a:lnTo>
                  <a:lnTo>
                    <a:pt x="65239" y="130479"/>
                  </a:lnTo>
                </a:path>
              </a:pathLst>
            </a:custGeom>
            <a:ln w="8369">
              <a:solidFill>
                <a:srgbClr val="516C5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964" y="6926755"/>
              <a:ext cx="76835" cy="76200"/>
            </a:xfrm>
            <a:custGeom>
              <a:avLst/>
              <a:gdLst/>
              <a:ahLst/>
              <a:cxnLst/>
              <a:rect l="l" t="t" r="r" b="b"/>
              <a:pathLst>
                <a:path w="76835" h="76200">
                  <a:moveTo>
                    <a:pt x="57619" y="0"/>
                  </a:moveTo>
                  <a:lnTo>
                    <a:pt x="51590" y="484"/>
                  </a:lnTo>
                  <a:lnTo>
                    <a:pt x="45747" y="3238"/>
                  </a:lnTo>
                  <a:lnTo>
                    <a:pt x="40735" y="8845"/>
                  </a:lnTo>
                  <a:lnTo>
                    <a:pt x="37725" y="13951"/>
                  </a:lnTo>
                  <a:lnTo>
                    <a:pt x="34131" y="8032"/>
                  </a:lnTo>
                  <a:lnTo>
                    <a:pt x="28789" y="2637"/>
                  </a:lnTo>
                  <a:lnTo>
                    <a:pt x="22532" y="233"/>
                  </a:lnTo>
                  <a:lnTo>
                    <a:pt x="16214" y="180"/>
                  </a:lnTo>
                  <a:lnTo>
                    <a:pt x="10687" y="1835"/>
                  </a:lnTo>
                  <a:lnTo>
                    <a:pt x="5303" y="5614"/>
                  </a:lnTo>
                  <a:lnTo>
                    <a:pt x="1692" y="10860"/>
                  </a:lnTo>
                  <a:lnTo>
                    <a:pt x="0" y="17231"/>
                  </a:lnTo>
                  <a:lnTo>
                    <a:pt x="374" y="24390"/>
                  </a:lnTo>
                  <a:lnTo>
                    <a:pt x="22621" y="60229"/>
                  </a:lnTo>
                  <a:lnTo>
                    <a:pt x="37598" y="75596"/>
                  </a:lnTo>
                  <a:lnTo>
                    <a:pt x="38030" y="75406"/>
                  </a:lnTo>
                  <a:lnTo>
                    <a:pt x="65843" y="44342"/>
                  </a:lnTo>
                  <a:lnTo>
                    <a:pt x="76485" y="12681"/>
                  </a:lnTo>
                  <a:lnTo>
                    <a:pt x="71570" y="4248"/>
                  </a:lnTo>
                  <a:lnTo>
                    <a:pt x="63188" y="1200"/>
                  </a:lnTo>
                  <a:lnTo>
                    <a:pt x="576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36762" y="7902549"/>
              <a:ext cx="130810" cy="130810"/>
            </a:xfrm>
            <a:custGeom>
              <a:avLst/>
              <a:gdLst/>
              <a:ahLst/>
              <a:cxnLst/>
              <a:rect l="l" t="t" r="r" b="b"/>
              <a:pathLst>
                <a:path w="130810" h="130809">
                  <a:moveTo>
                    <a:pt x="65239" y="0"/>
                  </a:moveTo>
                  <a:lnTo>
                    <a:pt x="39840" y="5127"/>
                  </a:lnTo>
                  <a:lnTo>
                    <a:pt x="19103" y="19108"/>
                  </a:lnTo>
                  <a:lnTo>
                    <a:pt x="5125" y="39846"/>
                  </a:lnTo>
                  <a:lnTo>
                    <a:pt x="0" y="65239"/>
                  </a:lnTo>
                  <a:lnTo>
                    <a:pt x="5125" y="90628"/>
                  </a:lnTo>
                  <a:lnTo>
                    <a:pt x="19103" y="111366"/>
                  </a:lnTo>
                  <a:lnTo>
                    <a:pt x="39840" y="125350"/>
                  </a:lnTo>
                  <a:lnTo>
                    <a:pt x="65239" y="130479"/>
                  </a:lnTo>
                  <a:lnTo>
                    <a:pt x="90639" y="125350"/>
                  </a:lnTo>
                  <a:lnTo>
                    <a:pt x="111375" y="111366"/>
                  </a:lnTo>
                  <a:lnTo>
                    <a:pt x="125354" y="90628"/>
                  </a:lnTo>
                  <a:lnTo>
                    <a:pt x="130479" y="65239"/>
                  </a:lnTo>
                  <a:lnTo>
                    <a:pt x="125354" y="39846"/>
                  </a:lnTo>
                  <a:lnTo>
                    <a:pt x="111375" y="19108"/>
                  </a:lnTo>
                  <a:lnTo>
                    <a:pt x="90639" y="5127"/>
                  </a:lnTo>
                  <a:lnTo>
                    <a:pt x="65239" y="0"/>
                  </a:lnTo>
                  <a:close/>
                </a:path>
              </a:pathLst>
            </a:custGeom>
            <a:solidFill>
              <a:srgbClr val="D74E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36762" y="7902549"/>
              <a:ext cx="130810" cy="130810"/>
            </a:xfrm>
            <a:custGeom>
              <a:avLst/>
              <a:gdLst/>
              <a:ahLst/>
              <a:cxnLst/>
              <a:rect l="l" t="t" r="r" b="b"/>
              <a:pathLst>
                <a:path w="130810" h="130809">
                  <a:moveTo>
                    <a:pt x="65239" y="130479"/>
                  </a:moveTo>
                  <a:lnTo>
                    <a:pt x="90639" y="125350"/>
                  </a:lnTo>
                  <a:lnTo>
                    <a:pt x="111375" y="111366"/>
                  </a:lnTo>
                  <a:lnTo>
                    <a:pt x="125354" y="90628"/>
                  </a:lnTo>
                  <a:lnTo>
                    <a:pt x="130479" y="65239"/>
                  </a:lnTo>
                  <a:lnTo>
                    <a:pt x="125354" y="39846"/>
                  </a:lnTo>
                  <a:lnTo>
                    <a:pt x="111375" y="19108"/>
                  </a:lnTo>
                  <a:lnTo>
                    <a:pt x="90639" y="5127"/>
                  </a:lnTo>
                  <a:lnTo>
                    <a:pt x="65239" y="0"/>
                  </a:lnTo>
                  <a:lnTo>
                    <a:pt x="39840" y="5127"/>
                  </a:lnTo>
                  <a:lnTo>
                    <a:pt x="19103" y="19108"/>
                  </a:lnTo>
                  <a:lnTo>
                    <a:pt x="5125" y="39846"/>
                  </a:lnTo>
                  <a:lnTo>
                    <a:pt x="0" y="65239"/>
                  </a:lnTo>
                  <a:lnTo>
                    <a:pt x="5125" y="90628"/>
                  </a:lnTo>
                  <a:lnTo>
                    <a:pt x="19103" y="111366"/>
                  </a:lnTo>
                  <a:lnTo>
                    <a:pt x="39840" y="125350"/>
                  </a:lnTo>
                  <a:lnTo>
                    <a:pt x="65239" y="130479"/>
                  </a:lnTo>
                </a:path>
              </a:pathLst>
            </a:custGeom>
            <a:ln w="8369">
              <a:solidFill>
                <a:srgbClr val="8823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64276" y="7930146"/>
              <a:ext cx="76835" cy="76200"/>
            </a:xfrm>
            <a:custGeom>
              <a:avLst/>
              <a:gdLst/>
              <a:ahLst/>
              <a:cxnLst/>
              <a:rect l="l" t="t" r="r" b="b"/>
              <a:pathLst>
                <a:path w="76835" h="76200">
                  <a:moveTo>
                    <a:pt x="57621" y="0"/>
                  </a:moveTo>
                  <a:lnTo>
                    <a:pt x="51592" y="484"/>
                  </a:lnTo>
                  <a:lnTo>
                    <a:pt x="45749" y="3238"/>
                  </a:lnTo>
                  <a:lnTo>
                    <a:pt x="40737" y="8845"/>
                  </a:lnTo>
                  <a:lnTo>
                    <a:pt x="37727" y="13951"/>
                  </a:lnTo>
                  <a:lnTo>
                    <a:pt x="34133" y="8032"/>
                  </a:lnTo>
                  <a:lnTo>
                    <a:pt x="28791" y="2637"/>
                  </a:lnTo>
                  <a:lnTo>
                    <a:pt x="22534" y="233"/>
                  </a:lnTo>
                  <a:lnTo>
                    <a:pt x="16216" y="180"/>
                  </a:lnTo>
                  <a:lnTo>
                    <a:pt x="10688" y="1835"/>
                  </a:lnTo>
                  <a:lnTo>
                    <a:pt x="5300" y="5614"/>
                  </a:lnTo>
                  <a:lnTo>
                    <a:pt x="1689" y="10860"/>
                  </a:lnTo>
                  <a:lnTo>
                    <a:pt x="0" y="17231"/>
                  </a:lnTo>
                  <a:lnTo>
                    <a:pt x="376" y="24390"/>
                  </a:lnTo>
                  <a:lnTo>
                    <a:pt x="22623" y="60229"/>
                  </a:lnTo>
                  <a:lnTo>
                    <a:pt x="37600" y="75596"/>
                  </a:lnTo>
                  <a:lnTo>
                    <a:pt x="38031" y="75406"/>
                  </a:lnTo>
                  <a:lnTo>
                    <a:pt x="65844" y="44342"/>
                  </a:lnTo>
                  <a:lnTo>
                    <a:pt x="76487" y="12681"/>
                  </a:lnTo>
                  <a:lnTo>
                    <a:pt x="71572" y="4248"/>
                  </a:lnTo>
                  <a:lnTo>
                    <a:pt x="63190" y="1200"/>
                  </a:lnTo>
                  <a:lnTo>
                    <a:pt x="576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4738408" y="6601656"/>
            <a:ext cx="2134235" cy="2021839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45"/>
              </a:spcBef>
            </a:pPr>
            <a:r>
              <a:rPr sz="1050" b="0" spc="-10" dirty="0">
                <a:latin typeface="Mont Book"/>
                <a:cs typeface="Mont Book"/>
              </a:rPr>
              <a:t>Horeca</a:t>
            </a:r>
            <a:endParaRPr sz="1050">
              <a:latin typeface="Mont Book"/>
              <a:cs typeface="Mont Book"/>
            </a:endParaRPr>
          </a:p>
          <a:p>
            <a:pPr marR="5080">
              <a:lnSpc>
                <a:spcPct val="127699"/>
              </a:lnSpc>
            </a:pPr>
            <a:r>
              <a:rPr sz="1050" b="0" dirty="0">
                <a:latin typeface="Mont Book"/>
                <a:cs typeface="Mont Book"/>
              </a:rPr>
              <a:t>Ontmoetingsplek</a:t>
            </a:r>
            <a:r>
              <a:rPr sz="1050" b="0" spc="-55" dirty="0">
                <a:latin typeface="Mont Book"/>
                <a:cs typeface="Mont Book"/>
              </a:rPr>
              <a:t> </a:t>
            </a:r>
            <a:r>
              <a:rPr sz="1050" b="0" spc="-10" dirty="0">
                <a:latin typeface="Mont Book"/>
                <a:cs typeface="Mont Book"/>
              </a:rPr>
              <a:t>Waddinxveen </a:t>
            </a:r>
            <a:r>
              <a:rPr sz="1050" b="0" dirty="0">
                <a:latin typeface="Mont Book"/>
                <a:cs typeface="Mont Book"/>
              </a:rPr>
              <a:t>Basisschool</a:t>
            </a:r>
            <a:r>
              <a:rPr sz="1050" b="0" spc="-30" dirty="0">
                <a:latin typeface="Mont Book"/>
                <a:cs typeface="Mont Book"/>
              </a:rPr>
              <a:t> </a:t>
            </a:r>
            <a:r>
              <a:rPr sz="1050" b="0" dirty="0">
                <a:latin typeface="Mont Book"/>
                <a:cs typeface="Mont Book"/>
              </a:rPr>
              <a:t>/</a:t>
            </a:r>
            <a:r>
              <a:rPr sz="1050" b="0" spc="-30" dirty="0">
                <a:latin typeface="Mont Book"/>
                <a:cs typeface="Mont Book"/>
              </a:rPr>
              <a:t> </a:t>
            </a:r>
            <a:r>
              <a:rPr sz="1050" b="0" spc="-10" dirty="0">
                <a:latin typeface="Mont Book"/>
                <a:cs typeface="Mont Book"/>
              </a:rPr>
              <a:t>kinderdagverblijf Gezondheidscentrum</a:t>
            </a:r>
            <a:endParaRPr sz="1050">
              <a:latin typeface="Mont Book"/>
              <a:cs typeface="Mont Book"/>
            </a:endParaRPr>
          </a:p>
          <a:p>
            <a:pPr marR="1144270">
              <a:lnSpc>
                <a:spcPct val="127699"/>
              </a:lnSpc>
            </a:pPr>
            <a:r>
              <a:rPr sz="1050" b="0" spc="-20" dirty="0">
                <a:latin typeface="Mont Book"/>
                <a:cs typeface="Mont Book"/>
              </a:rPr>
              <a:t>Kerk </a:t>
            </a:r>
            <a:r>
              <a:rPr sz="1050" b="0" spc="-10" dirty="0">
                <a:latin typeface="Mont Book"/>
                <a:cs typeface="Mont Book"/>
              </a:rPr>
              <a:t>Gemeentehuis</a:t>
            </a:r>
            <a:endParaRPr sz="1050">
              <a:latin typeface="Mont Book"/>
              <a:cs typeface="Mont Book"/>
            </a:endParaRPr>
          </a:p>
          <a:p>
            <a:pPr marL="3810" marR="15240">
              <a:lnSpc>
                <a:spcPct val="124900"/>
              </a:lnSpc>
              <a:spcBef>
                <a:spcPts val="35"/>
              </a:spcBef>
            </a:pPr>
            <a:r>
              <a:rPr sz="1050" b="0" dirty="0">
                <a:latin typeface="Mont Book"/>
                <a:cs typeface="Mont Book"/>
              </a:rPr>
              <a:t>Ontmoetingsplek</a:t>
            </a:r>
            <a:r>
              <a:rPr sz="1050" b="0" spc="-45" dirty="0">
                <a:latin typeface="Mont Book"/>
                <a:cs typeface="Mont Book"/>
              </a:rPr>
              <a:t> </a:t>
            </a:r>
            <a:r>
              <a:rPr sz="1050" b="0" dirty="0">
                <a:latin typeface="Mont Book"/>
                <a:cs typeface="Mont Book"/>
              </a:rPr>
              <a:t>voor</a:t>
            </a:r>
            <a:r>
              <a:rPr sz="1050" b="0" spc="-40" dirty="0">
                <a:latin typeface="Mont Book"/>
                <a:cs typeface="Mont Book"/>
              </a:rPr>
              <a:t> </a:t>
            </a:r>
            <a:r>
              <a:rPr sz="1050" b="0" dirty="0">
                <a:latin typeface="Mont Book"/>
                <a:cs typeface="Mont Book"/>
              </a:rPr>
              <a:t>de</a:t>
            </a:r>
            <a:r>
              <a:rPr sz="1050" b="0" spc="-10" dirty="0">
                <a:latin typeface="Mont Book"/>
                <a:cs typeface="Mont Book"/>
              </a:rPr>
              <a:t> buurt Vijver</a:t>
            </a:r>
            <a:endParaRPr sz="1050">
              <a:latin typeface="Mont Book"/>
              <a:cs typeface="Mont Book"/>
            </a:endParaRPr>
          </a:p>
          <a:p>
            <a:pPr marL="3810">
              <a:lnSpc>
                <a:spcPct val="100000"/>
              </a:lnSpc>
              <a:spcBef>
                <a:spcPts val="185"/>
              </a:spcBef>
            </a:pPr>
            <a:r>
              <a:rPr sz="1050" b="0" dirty="0">
                <a:latin typeface="Mont Book"/>
                <a:cs typeface="Mont Book"/>
              </a:rPr>
              <a:t>Kop</a:t>
            </a:r>
            <a:r>
              <a:rPr sz="1050" b="0" spc="-40" dirty="0">
                <a:latin typeface="Mont Book"/>
                <a:cs typeface="Mont Book"/>
              </a:rPr>
              <a:t> </a:t>
            </a:r>
            <a:r>
              <a:rPr sz="1050" b="0" spc="-10" dirty="0">
                <a:latin typeface="Mont Book"/>
                <a:cs typeface="Mont Book"/>
              </a:rPr>
              <a:t>Nesse</a:t>
            </a:r>
            <a:endParaRPr sz="1050">
              <a:latin typeface="Mont Book"/>
              <a:cs typeface="Mont Book"/>
            </a:endParaRPr>
          </a:p>
          <a:p>
            <a:pPr marL="3810">
              <a:lnSpc>
                <a:spcPct val="100000"/>
              </a:lnSpc>
              <a:spcBef>
                <a:spcPts val="175"/>
              </a:spcBef>
            </a:pPr>
            <a:r>
              <a:rPr sz="1050" b="0" dirty="0">
                <a:latin typeface="Mont Book"/>
                <a:cs typeface="Mont Book"/>
              </a:rPr>
              <a:t>Plein</a:t>
            </a:r>
            <a:r>
              <a:rPr sz="1050" b="0" spc="-15" dirty="0">
                <a:latin typeface="Mont Book"/>
                <a:cs typeface="Mont Book"/>
              </a:rPr>
              <a:t> </a:t>
            </a:r>
            <a:r>
              <a:rPr sz="1050" b="0" dirty="0">
                <a:latin typeface="Mont Book"/>
                <a:cs typeface="Mont Book"/>
              </a:rPr>
              <a:t>Oranjelaan</a:t>
            </a:r>
            <a:r>
              <a:rPr sz="1050" b="0" spc="-15" dirty="0">
                <a:latin typeface="Mont Book"/>
                <a:cs typeface="Mont Book"/>
              </a:rPr>
              <a:t> </a:t>
            </a:r>
            <a:r>
              <a:rPr sz="1050" b="0" spc="-50" dirty="0">
                <a:latin typeface="Mont Book"/>
                <a:cs typeface="Mont Book"/>
              </a:rPr>
              <a:t>3</a:t>
            </a:r>
            <a:endParaRPr sz="1050">
              <a:latin typeface="Mont Book"/>
              <a:cs typeface="Mont Book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718316" y="6607312"/>
            <a:ext cx="1651000" cy="2033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25400"/>
              </a:lnSpc>
              <a:spcBef>
                <a:spcPts val="105"/>
              </a:spcBef>
            </a:pPr>
            <a:r>
              <a:rPr sz="1050" b="0" dirty="0">
                <a:latin typeface="Mont Book"/>
                <a:cs typeface="Mont Book"/>
              </a:rPr>
              <a:t>Bestaand</a:t>
            </a:r>
            <a:r>
              <a:rPr sz="1050" b="0" spc="-25" dirty="0">
                <a:latin typeface="Mont Book"/>
                <a:cs typeface="Mont Book"/>
              </a:rPr>
              <a:t> </a:t>
            </a:r>
            <a:r>
              <a:rPr sz="1050" b="0" spc="-10" dirty="0">
                <a:latin typeface="Mont Book"/>
                <a:cs typeface="Mont Book"/>
              </a:rPr>
              <a:t>groen Vergroening</a:t>
            </a:r>
            <a:r>
              <a:rPr sz="1050" b="0" spc="10" dirty="0">
                <a:latin typeface="Mont Book"/>
                <a:cs typeface="Mont Book"/>
              </a:rPr>
              <a:t> </a:t>
            </a:r>
            <a:r>
              <a:rPr sz="1050" b="0" spc="-10" dirty="0">
                <a:latin typeface="Mont Book"/>
                <a:cs typeface="Mont Book"/>
              </a:rPr>
              <a:t>Oranjelaan Vergroening</a:t>
            </a:r>
            <a:r>
              <a:rPr sz="1050" b="0" spc="10" dirty="0">
                <a:latin typeface="Mont Book"/>
                <a:cs typeface="Mont Book"/>
              </a:rPr>
              <a:t> </a:t>
            </a:r>
            <a:r>
              <a:rPr sz="1050" b="0" spc="-10" dirty="0">
                <a:latin typeface="Mont Book"/>
                <a:cs typeface="Mont Book"/>
              </a:rPr>
              <a:t>schoolplein Bomenstructuur</a:t>
            </a:r>
            <a:endParaRPr sz="1050">
              <a:latin typeface="Mont Book"/>
              <a:cs typeface="Mont Book"/>
            </a:endParaRPr>
          </a:p>
          <a:p>
            <a:pPr marR="717550">
              <a:lnSpc>
                <a:spcPts val="1590"/>
              </a:lnSpc>
              <a:spcBef>
                <a:spcPts val="85"/>
              </a:spcBef>
            </a:pPr>
            <a:r>
              <a:rPr sz="1050" b="0" spc="-10" dirty="0">
                <a:latin typeface="Mont Book"/>
                <a:cs typeface="Mont Book"/>
              </a:rPr>
              <a:t>Vijver Boezemwater</a:t>
            </a:r>
            <a:endParaRPr sz="1050">
              <a:latin typeface="Mont Book"/>
              <a:cs typeface="Mont Book"/>
            </a:endParaRPr>
          </a:p>
          <a:p>
            <a:pPr marR="762635">
              <a:lnSpc>
                <a:spcPts val="1580"/>
              </a:lnSpc>
              <a:spcBef>
                <a:spcPts val="5"/>
              </a:spcBef>
            </a:pPr>
            <a:r>
              <a:rPr sz="1050" b="0" spc="-10" dirty="0">
                <a:latin typeface="Mont Book"/>
                <a:cs typeface="Mont Book"/>
              </a:rPr>
              <a:t>Gouwe Wandelroute</a:t>
            </a:r>
            <a:endParaRPr sz="1050">
              <a:latin typeface="Mont Book"/>
              <a:cs typeface="Mont Book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r>
              <a:rPr sz="1050" b="0" dirty="0">
                <a:latin typeface="Mont Book"/>
                <a:cs typeface="Mont Book"/>
              </a:rPr>
              <a:t>Nieuwe </a:t>
            </a:r>
            <a:r>
              <a:rPr sz="1050" b="0" spc="-20" dirty="0">
                <a:latin typeface="Mont Book"/>
                <a:cs typeface="Mont Book"/>
              </a:rPr>
              <a:t>oost-</a:t>
            </a:r>
            <a:r>
              <a:rPr sz="1050" b="0" dirty="0">
                <a:latin typeface="Mont Book"/>
                <a:cs typeface="Mont Book"/>
              </a:rPr>
              <a:t>west </a:t>
            </a:r>
            <a:r>
              <a:rPr sz="1050" b="0" spc="-20" dirty="0">
                <a:latin typeface="Mont Book"/>
                <a:cs typeface="Mont Book"/>
              </a:rPr>
              <a:t>route</a:t>
            </a:r>
            <a:endParaRPr sz="1050">
              <a:latin typeface="Mont Book"/>
              <a:cs typeface="Mont Book"/>
            </a:endParaRPr>
          </a:p>
          <a:p>
            <a:pPr marL="516890">
              <a:lnSpc>
                <a:spcPct val="100000"/>
              </a:lnSpc>
              <a:spcBef>
                <a:spcPts val="265"/>
              </a:spcBef>
            </a:pPr>
            <a:r>
              <a:rPr sz="1100" b="0" dirty="0">
                <a:latin typeface="Mont Book"/>
                <a:cs typeface="Mont Book"/>
              </a:rPr>
              <a:t>,</a:t>
            </a:r>
            <a:r>
              <a:rPr sz="1100" b="0" spc="5" dirty="0">
                <a:latin typeface="Mont Book"/>
                <a:cs typeface="Mont Book"/>
              </a:rPr>
              <a:t> </a:t>
            </a:r>
            <a:r>
              <a:rPr sz="1100" b="0" spc="-10" dirty="0">
                <a:latin typeface="Mont Book"/>
                <a:cs typeface="Mont Book"/>
              </a:rPr>
              <a:t>uitzichtspunt</a:t>
            </a:r>
            <a:endParaRPr sz="1100">
              <a:latin typeface="Mont Book"/>
              <a:cs typeface="Mont Book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3234018" y="4776152"/>
            <a:ext cx="47752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430">
              <a:lnSpc>
                <a:spcPct val="100000"/>
              </a:lnSpc>
              <a:spcBef>
                <a:spcPts val="100"/>
              </a:spcBef>
            </a:pPr>
            <a:r>
              <a:rPr sz="700" b="1" spc="-10" dirty="0">
                <a:solidFill>
                  <a:srgbClr val="6C6D82"/>
                </a:solidFill>
                <a:latin typeface="Mont"/>
                <a:cs typeface="Mont"/>
              </a:rPr>
              <a:t>optioneel</a:t>
            </a:r>
            <a:r>
              <a:rPr sz="700" b="1" spc="500" dirty="0">
                <a:solidFill>
                  <a:srgbClr val="6C6D82"/>
                </a:solidFill>
                <a:latin typeface="Mont"/>
                <a:cs typeface="Mont"/>
              </a:rPr>
              <a:t> </a:t>
            </a:r>
            <a:r>
              <a:rPr sz="700" b="1" spc="-10" dirty="0">
                <a:solidFill>
                  <a:srgbClr val="6C6D82"/>
                </a:solidFill>
                <a:latin typeface="Mont"/>
                <a:cs typeface="Mont"/>
              </a:rPr>
              <a:t>betrekken</a:t>
            </a:r>
            <a:endParaRPr sz="700">
              <a:latin typeface="Mont"/>
              <a:cs typeface="Mon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3768092" y="4807417"/>
            <a:ext cx="3365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835" marR="5080" indent="-64769">
              <a:lnSpc>
                <a:spcPct val="100000"/>
              </a:lnSpc>
              <a:spcBef>
                <a:spcPts val="100"/>
              </a:spcBef>
            </a:pPr>
            <a:r>
              <a:rPr sz="700" b="1" spc="-10" dirty="0">
                <a:solidFill>
                  <a:srgbClr val="6C6D82"/>
                </a:solidFill>
                <a:latin typeface="Mont Bold"/>
                <a:cs typeface="Mont Bold"/>
              </a:rPr>
              <a:t>Nesse-</a:t>
            </a:r>
            <a:r>
              <a:rPr sz="700" b="1" spc="500" dirty="0">
                <a:solidFill>
                  <a:srgbClr val="6C6D82"/>
                </a:solidFill>
                <a:latin typeface="Mont Bold"/>
                <a:cs typeface="Mont Bold"/>
              </a:rPr>
              <a:t> </a:t>
            </a:r>
            <a:r>
              <a:rPr sz="700" b="1" spc="-25" dirty="0">
                <a:solidFill>
                  <a:srgbClr val="6C6D82"/>
                </a:solidFill>
                <a:latin typeface="Mont Bold"/>
                <a:cs typeface="Mont Bold"/>
              </a:rPr>
              <a:t>pad</a:t>
            </a:r>
            <a:endParaRPr sz="700" dirty="0">
              <a:latin typeface="Mont Bold"/>
              <a:cs typeface="Mont Bold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414134" y="4604848"/>
            <a:ext cx="60071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spc="-10" dirty="0">
                <a:solidFill>
                  <a:srgbClr val="6C6D82"/>
                </a:solidFill>
                <a:latin typeface="Mont Bold"/>
                <a:cs typeface="Mont Bold"/>
              </a:rPr>
              <a:t>Boonstoppel</a:t>
            </a:r>
            <a:endParaRPr sz="700" dirty="0">
              <a:latin typeface="Mont Bold"/>
              <a:cs typeface="Mont Bold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4699184" y="2325052"/>
            <a:ext cx="33591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spc="-10" dirty="0">
                <a:solidFill>
                  <a:srgbClr val="6C6D82"/>
                </a:solidFill>
                <a:latin typeface="Mont Bold"/>
                <a:cs typeface="Mont Bold"/>
              </a:rPr>
              <a:t>Loswal</a:t>
            </a:r>
            <a:endParaRPr sz="700">
              <a:latin typeface="Mont Bold"/>
              <a:cs typeface="Mont Bold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2302490" y="5817551"/>
            <a:ext cx="227329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9370">
              <a:lnSpc>
                <a:spcPct val="100000"/>
              </a:lnSpc>
              <a:spcBef>
                <a:spcPts val="100"/>
              </a:spcBef>
            </a:pPr>
            <a:r>
              <a:rPr sz="700" b="1" spc="-25" dirty="0">
                <a:solidFill>
                  <a:srgbClr val="6C6D82"/>
                </a:solidFill>
                <a:latin typeface="Mont Bold"/>
                <a:cs typeface="Mont Bold"/>
              </a:rPr>
              <a:t>De</a:t>
            </a:r>
            <a:r>
              <a:rPr sz="700" b="1" spc="500" dirty="0">
                <a:solidFill>
                  <a:srgbClr val="6C6D82"/>
                </a:solidFill>
                <a:latin typeface="Mont Bold"/>
                <a:cs typeface="Mont Bold"/>
              </a:rPr>
              <a:t> </a:t>
            </a:r>
            <a:r>
              <a:rPr sz="700" b="1" spc="-20" dirty="0">
                <a:solidFill>
                  <a:srgbClr val="6C6D82"/>
                </a:solidFill>
                <a:latin typeface="Mont Bold"/>
                <a:cs typeface="Mont Bold"/>
              </a:rPr>
              <a:t>Unie</a:t>
            </a:r>
            <a:endParaRPr sz="700">
              <a:latin typeface="Mont Bold"/>
              <a:cs typeface="Mont Bold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2318003" y="3836352"/>
            <a:ext cx="37401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 marR="5080" indent="-36195">
              <a:lnSpc>
                <a:spcPct val="100000"/>
              </a:lnSpc>
              <a:spcBef>
                <a:spcPts val="100"/>
              </a:spcBef>
            </a:pPr>
            <a:r>
              <a:rPr sz="700" b="1" spc="-10" dirty="0">
                <a:solidFill>
                  <a:srgbClr val="6C6D82"/>
                </a:solidFill>
                <a:latin typeface="Mont Bold"/>
                <a:cs typeface="Mont Bold"/>
              </a:rPr>
              <a:t>Oranje-</a:t>
            </a:r>
            <a:r>
              <a:rPr sz="700" b="1" spc="500" dirty="0">
                <a:solidFill>
                  <a:srgbClr val="6C6D82"/>
                </a:solidFill>
                <a:latin typeface="Mont Bold"/>
                <a:cs typeface="Mont Bold"/>
              </a:rPr>
              <a:t> </a:t>
            </a:r>
            <a:r>
              <a:rPr sz="700" b="1" dirty="0">
                <a:solidFill>
                  <a:srgbClr val="6C6D82"/>
                </a:solidFill>
                <a:latin typeface="Mont Bold"/>
                <a:cs typeface="Mont Bold"/>
              </a:rPr>
              <a:t>laan</a:t>
            </a:r>
            <a:r>
              <a:rPr sz="700" b="1" spc="-20" dirty="0">
                <a:solidFill>
                  <a:srgbClr val="6C6D82"/>
                </a:solidFill>
                <a:latin typeface="Mont Bold"/>
                <a:cs typeface="Mont Bold"/>
              </a:rPr>
              <a:t> </a:t>
            </a:r>
            <a:r>
              <a:rPr sz="700" b="1" spc="-50" dirty="0">
                <a:solidFill>
                  <a:srgbClr val="6C6D82"/>
                </a:solidFill>
                <a:latin typeface="Mont Bold"/>
                <a:cs typeface="Mont Bold"/>
              </a:rPr>
              <a:t>9</a:t>
            </a:r>
            <a:endParaRPr sz="700">
              <a:latin typeface="Mont Bold"/>
              <a:cs typeface="Mont Bold"/>
            </a:endParaRPr>
          </a:p>
        </p:txBody>
      </p:sp>
      <p:sp>
        <p:nvSpPr>
          <p:cNvPr id="55" name="object 5">
            <a:extLst>
              <a:ext uri="{FF2B5EF4-FFF2-40B4-BE49-F238E27FC236}">
                <a16:creationId xmlns:a16="http://schemas.microsoft.com/office/drawing/2014/main" id="{4B3D61C8-F2BF-D02A-8DC1-7F38850CB471}"/>
              </a:ext>
            </a:extLst>
          </p:cNvPr>
          <p:cNvSpPr txBox="1"/>
          <p:nvPr/>
        </p:nvSpPr>
        <p:spPr>
          <a:xfrm>
            <a:off x="398661" y="1939686"/>
            <a:ext cx="4639310" cy="902811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260"/>
              </a:spcBef>
              <a:buChar char="•"/>
              <a:tabLst>
                <a:tab pos="240665" algn="l"/>
              </a:tabLst>
            </a:pPr>
            <a:r>
              <a:rPr lang="nl-NL" dirty="0">
                <a:latin typeface="Mont Book"/>
                <a:cs typeface="Mont Book"/>
              </a:rPr>
              <a:t>Verschillende uitwerkingen van de hoofdvisie mogelijk</a:t>
            </a:r>
          </a:p>
          <a:p>
            <a:pPr marL="240665" indent="-227965">
              <a:lnSpc>
                <a:spcPct val="100000"/>
              </a:lnSpc>
              <a:spcBef>
                <a:spcPts val="260"/>
              </a:spcBef>
              <a:buChar char="•"/>
              <a:tabLst>
                <a:tab pos="240665" algn="l"/>
              </a:tabLst>
            </a:pPr>
            <a:r>
              <a:rPr lang="nl-NL" dirty="0">
                <a:latin typeface="Mont Book"/>
                <a:cs typeface="Mont Book"/>
              </a:rPr>
              <a:t>Verschillen in accenten op stedelijkheid</a:t>
            </a:r>
            <a:endParaRPr dirty="0">
              <a:latin typeface="Mont Book"/>
              <a:cs typeface="Mont Book"/>
            </a:endParaRPr>
          </a:p>
        </p:txBody>
      </p:sp>
    </p:spTree>
    <p:extLst>
      <p:ext uri="{BB962C8B-B14F-4D97-AF65-F5344CB8AC3E}">
        <p14:creationId xmlns:p14="http://schemas.microsoft.com/office/powerpoint/2010/main" val="1877358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660030" y="4378866"/>
            <a:ext cx="8936355" cy="9093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4375785" algn="l"/>
              </a:tabLst>
            </a:pPr>
            <a:r>
              <a:rPr lang="nl-NL" sz="5800" spc="-10" dirty="0">
                <a:solidFill>
                  <a:srgbClr val="FFFFFF"/>
                </a:solidFill>
              </a:rPr>
              <a:t>Scenario’s</a:t>
            </a:r>
            <a:endParaRPr sz="5800" dirty="0"/>
          </a:p>
        </p:txBody>
      </p:sp>
      <p:sp>
        <p:nvSpPr>
          <p:cNvPr id="6" name="object 6"/>
          <p:cNvSpPr/>
          <p:nvPr/>
        </p:nvSpPr>
        <p:spPr>
          <a:xfrm>
            <a:off x="7737894" y="3695700"/>
            <a:ext cx="744855" cy="555625"/>
          </a:xfrm>
          <a:custGeom>
            <a:avLst/>
            <a:gdLst/>
            <a:ahLst/>
            <a:cxnLst/>
            <a:rect l="l" t="t" r="r" b="b"/>
            <a:pathLst>
              <a:path w="744854" h="555625">
                <a:moveTo>
                  <a:pt x="198539" y="196341"/>
                </a:moveTo>
                <a:lnTo>
                  <a:pt x="198539" y="375945"/>
                </a:lnTo>
                <a:lnTo>
                  <a:pt x="18948" y="375945"/>
                </a:lnTo>
                <a:lnTo>
                  <a:pt x="25364" y="423688"/>
                </a:lnTo>
                <a:lnTo>
                  <a:pt x="43470" y="466589"/>
                </a:lnTo>
                <a:lnTo>
                  <a:pt x="71553" y="502935"/>
                </a:lnTo>
                <a:lnTo>
                  <a:pt x="107901" y="531017"/>
                </a:lnTo>
                <a:lnTo>
                  <a:pt x="150800" y="549121"/>
                </a:lnTo>
                <a:lnTo>
                  <a:pt x="198539" y="555536"/>
                </a:lnTo>
                <a:lnTo>
                  <a:pt x="246287" y="549121"/>
                </a:lnTo>
                <a:lnTo>
                  <a:pt x="289191" y="531017"/>
                </a:lnTo>
                <a:lnTo>
                  <a:pt x="325540" y="502935"/>
                </a:lnTo>
                <a:lnTo>
                  <a:pt x="353623" y="466589"/>
                </a:lnTo>
                <a:lnTo>
                  <a:pt x="371727" y="423688"/>
                </a:lnTo>
                <a:lnTo>
                  <a:pt x="378142" y="375945"/>
                </a:lnTo>
                <a:lnTo>
                  <a:pt x="371727" y="328197"/>
                </a:lnTo>
                <a:lnTo>
                  <a:pt x="353623" y="285292"/>
                </a:lnTo>
                <a:lnTo>
                  <a:pt x="325540" y="248943"/>
                </a:lnTo>
                <a:lnTo>
                  <a:pt x="289191" y="220861"/>
                </a:lnTo>
                <a:lnTo>
                  <a:pt x="246287" y="202757"/>
                </a:lnTo>
                <a:lnTo>
                  <a:pt x="198539" y="196341"/>
                </a:lnTo>
                <a:close/>
              </a:path>
              <a:path w="744854" h="555625">
                <a:moveTo>
                  <a:pt x="179603" y="0"/>
                </a:moveTo>
                <a:lnTo>
                  <a:pt x="131850" y="6415"/>
                </a:lnTo>
                <a:lnTo>
                  <a:pt x="88945" y="24522"/>
                </a:lnTo>
                <a:lnTo>
                  <a:pt x="52597" y="52606"/>
                </a:lnTo>
                <a:lnTo>
                  <a:pt x="24516" y="88956"/>
                </a:lnTo>
                <a:lnTo>
                  <a:pt x="6414" y="131859"/>
                </a:lnTo>
                <a:lnTo>
                  <a:pt x="0" y="179603"/>
                </a:lnTo>
                <a:lnTo>
                  <a:pt x="6414" y="227351"/>
                </a:lnTo>
                <a:lnTo>
                  <a:pt x="24516" y="270255"/>
                </a:lnTo>
                <a:lnTo>
                  <a:pt x="52597" y="306604"/>
                </a:lnTo>
                <a:lnTo>
                  <a:pt x="88945" y="334687"/>
                </a:lnTo>
                <a:lnTo>
                  <a:pt x="131850" y="352791"/>
                </a:lnTo>
                <a:lnTo>
                  <a:pt x="179603" y="359206"/>
                </a:lnTo>
                <a:lnTo>
                  <a:pt x="179603" y="179603"/>
                </a:lnTo>
                <a:lnTo>
                  <a:pt x="359194" y="179603"/>
                </a:lnTo>
                <a:lnTo>
                  <a:pt x="352779" y="131859"/>
                </a:lnTo>
                <a:lnTo>
                  <a:pt x="334675" y="88956"/>
                </a:lnTo>
                <a:lnTo>
                  <a:pt x="306593" y="52606"/>
                </a:lnTo>
                <a:lnTo>
                  <a:pt x="270247" y="24522"/>
                </a:lnTo>
                <a:lnTo>
                  <a:pt x="227346" y="6415"/>
                </a:lnTo>
                <a:lnTo>
                  <a:pt x="179603" y="0"/>
                </a:lnTo>
                <a:close/>
              </a:path>
              <a:path w="744854" h="555625">
                <a:moveTo>
                  <a:pt x="637692" y="22517"/>
                </a:moveTo>
                <a:lnTo>
                  <a:pt x="379615" y="280593"/>
                </a:lnTo>
                <a:lnTo>
                  <a:pt x="637692" y="538670"/>
                </a:lnTo>
                <a:lnTo>
                  <a:pt x="670353" y="501295"/>
                </a:lnTo>
                <a:lnTo>
                  <a:pt x="697075" y="460844"/>
                </a:lnTo>
                <a:lnTo>
                  <a:pt x="717859" y="417934"/>
                </a:lnTo>
                <a:lnTo>
                  <a:pt x="732705" y="373179"/>
                </a:lnTo>
                <a:lnTo>
                  <a:pt x="741612" y="327193"/>
                </a:lnTo>
                <a:lnTo>
                  <a:pt x="744581" y="280593"/>
                </a:lnTo>
                <a:lnTo>
                  <a:pt x="741612" y="233993"/>
                </a:lnTo>
                <a:lnTo>
                  <a:pt x="732705" y="188008"/>
                </a:lnTo>
                <a:lnTo>
                  <a:pt x="717859" y="143253"/>
                </a:lnTo>
                <a:lnTo>
                  <a:pt x="697075" y="100342"/>
                </a:lnTo>
                <a:lnTo>
                  <a:pt x="670353" y="59892"/>
                </a:lnTo>
                <a:lnTo>
                  <a:pt x="637692" y="225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280693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02004" y="0"/>
            <a:ext cx="8753995" cy="91440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66307" y="329495"/>
            <a:ext cx="6137910" cy="13722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dirty="0">
                <a:latin typeface="Mont Heavy"/>
                <a:cs typeface="Mont Heavy"/>
              </a:rPr>
              <a:t>Scenario 1</a:t>
            </a:r>
            <a:endParaRPr lang="nl-NL" sz="4500" dirty="0">
              <a:latin typeface="Mont Heavy"/>
              <a:cs typeface="Mont Heavy"/>
            </a:endParaRPr>
          </a:p>
          <a:p>
            <a:pPr marL="201295">
              <a:lnSpc>
                <a:spcPct val="100000"/>
              </a:lnSpc>
              <a:spcBef>
                <a:spcPts val="3485"/>
              </a:spcBef>
            </a:pPr>
            <a:r>
              <a:rPr sz="1400" b="1" dirty="0">
                <a:latin typeface="Mont Bold"/>
                <a:cs typeface="Mont Bold"/>
              </a:rPr>
              <a:t>In</a:t>
            </a:r>
            <a:r>
              <a:rPr sz="1400" b="1" spc="-20" dirty="0">
                <a:latin typeface="Mont Bold"/>
                <a:cs typeface="Mont Bold"/>
              </a:rPr>
              <a:t> </a:t>
            </a:r>
            <a:r>
              <a:rPr sz="1400" b="1" dirty="0">
                <a:latin typeface="Mont Bold"/>
                <a:cs typeface="Mont Bold"/>
              </a:rPr>
              <a:t>het</a:t>
            </a:r>
            <a:r>
              <a:rPr sz="1400" b="1" spc="-20" dirty="0">
                <a:latin typeface="Mont Bold"/>
                <a:cs typeface="Mont Bold"/>
              </a:rPr>
              <a:t> kort</a:t>
            </a:r>
            <a:endParaRPr sz="1400" dirty="0">
              <a:latin typeface="Mont Bold"/>
              <a:cs typeface="Mont 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299" y="1737781"/>
            <a:ext cx="5948918" cy="3285515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260"/>
              </a:spcBef>
              <a:buChar char="•"/>
              <a:tabLst>
                <a:tab pos="240665" algn="l"/>
              </a:tabLst>
            </a:pPr>
            <a:r>
              <a:rPr lang="nl-NL" b="0" dirty="0">
                <a:latin typeface="Mont Book"/>
                <a:cs typeface="Mont Book"/>
              </a:rPr>
              <a:t>M</a:t>
            </a:r>
            <a:r>
              <a:rPr b="0" dirty="0" err="1">
                <a:latin typeface="Mont Book"/>
                <a:cs typeface="Mont Book"/>
              </a:rPr>
              <a:t>eest</a:t>
            </a:r>
            <a:r>
              <a:rPr b="0" spc="-45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verregaande</a:t>
            </a:r>
            <a:r>
              <a:rPr b="0" spc="-15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scenario</a:t>
            </a:r>
            <a:endParaRPr dirty="0">
              <a:latin typeface="Mont Book"/>
              <a:cs typeface="Mont Book"/>
            </a:endParaRPr>
          </a:p>
          <a:p>
            <a:pPr marL="240665" indent="-227965">
              <a:spcBef>
                <a:spcPts val="160"/>
              </a:spcBef>
              <a:buFontTx/>
              <a:buChar char="•"/>
              <a:tabLst>
                <a:tab pos="240665" algn="l"/>
              </a:tabLst>
            </a:pPr>
            <a:r>
              <a:rPr lang="nl-NL" dirty="0">
                <a:latin typeface="Mont Book"/>
                <a:cs typeface="Mont Book"/>
              </a:rPr>
              <a:t>N</a:t>
            </a:r>
            <a:r>
              <a:rPr lang="nl-NL" b="0" dirty="0">
                <a:latin typeface="Mont Book"/>
                <a:cs typeface="Mont Book"/>
              </a:rPr>
              <a:t>adruk</a:t>
            </a:r>
            <a:r>
              <a:rPr lang="nl-NL" b="0" spc="-25" dirty="0">
                <a:latin typeface="Mont Book"/>
                <a:cs typeface="Mont Book"/>
              </a:rPr>
              <a:t> </a:t>
            </a:r>
            <a:r>
              <a:rPr lang="nl-NL" b="0" dirty="0">
                <a:latin typeface="Mont Book"/>
                <a:cs typeface="Mont Book"/>
              </a:rPr>
              <a:t>op</a:t>
            </a:r>
            <a:r>
              <a:rPr lang="nl-NL" b="0" spc="-15" dirty="0">
                <a:latin typeface="Mont Book"/>
                <a:cs typeface="Mont Book"/>
              </a:rPr>
              <a:t> </a:t>
            </a:r>
            <a:r>
              <a:rPr lang="nl-NL" b="0" spc="-10" dirty="0">
                <a:latin typeface="Mont Book"/>
                <a:cs typeface="Mont Book"/>
              </a:rPr>
              <a:t>ontwikkeling</a:t>
            </a:r>
            <a:r>
              <a:rPr lang="nl-NL" b="0" spc="-15" dirty="0">
                <a:latin typeface="Mont Book"/>
                <a:cs typeface="Mont Book"/>
              </a:rPr>
              <a:t> </a:t>
            </a:r>
            <a:r>
              <a:rPr lang="nl-NL" b="0" dirty="0">
                <a:latin typeface="Mont Book"/>
                <a:cs typeface="Mont Book"/>
              </a:rPr>
              <a:t>met</a:t>
            </a:r>
            <a:r>
              <a:rPr lang="nl-NL" b="0" spc="-10" dirty="0">
                <a:latin typeface="Mont Book"/>
                <a:cs typeface="Mont Book"/>
              </a:rPr>
              <a:t> </a:t>
            </a:r>
            <a:r>
              <a:rPr lang="nl-NL" spc="-10" dirty="0">
                <a:latin typeface="Mont Book"/>
                <a:cs typeface="Mont Book"/>
              </a:rPr>
              <a:t>een</a:t>
            </a:r>
            <a:r>
              <a:rPr lang="nl-NL" b="0" spc="-50" dirty="0">
                <a:latin typeface="Mont Book"/>
                <a:cs typeface="Mont Book"/>
              </a:rPr>
              <a:t> hoge </a:t>
            </a:r>
            <a:r>
              <a:rPr lang="nl-NL" b="0" spc="-10" dirty="0">
                <a:latin typeface="Mont Book"/>
                <a:cs typeface="Mont Book"/>
              </a:rPr>
              <a:t>bebouwingsdichtheid</a:t>
            </a: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r>
              <a:rPr lang="nl-NL" spc="-10" dirty="0">
                <a:latin typeface="Mont Book"/>
                <a:cs typeface="Mont Book"/>
              </a:rPr>
              <a:t>G</a:t>
            </a:r>
            <a:r>
              <a:rPr b="0" spc="-10" dirty="0" err="1">
                <a:latin typeface="Mont Book"/>
                <a:cs typeface="Mont Book"/>
              </a:rPr>
              <a:t>econcentreerde</a:t>
            </a:r>
            <a:r>
              <a:rPr b="0" spc="-20" dirty="0">
                <a:latin typeface="Mont Book"/>
                <a:cs typeface="Mont Book"/>
              </a:rPr>
              <a:t> </a:t>
            </a:r>
            <a:r>
              <a:rPr b="0" spc="-10" dirty="0" err="1">
                <a:latin typeface="Mont Book"/>
                <a:cs typeface="Mont Book"/>
              </a:rPr>
              <a:t>parkeeroplossingen</a:t>
            </a:r>
            <a:r>
              <a:rPr b="0" spc="-20" dirty="0">
                <a:latin typeface="Mont Book"/>
                <a:cs typeface="Mont Book"/>
              </a:rPr>
              <a:t> </a:t>
            </a:r>
            <a:r>
              <a:rPr lang="nl-NL" b="0" dirty="0">
                <a:latin typeface="Mont Book"/>
                <a:cs typeface="Mont Book"/>
              </a:rPr>
              <a:t>en</a:t>
            </a:r>
            <a:r>
              <a:rPr b="0" spc="-20" dirty="0">
                <a:latin typeface="Mont Book"/>
                <a:cs typeface="Mont Book"/>
              </a:rPr>
              <a:t> </a:t>
            </a:r>
            <a:r>
              <a:rPr b="0" dirty="0" err="1">
                <a:latin typeface="Mont Book"/>
                <a:cs typeface="Mont Book"/>
              </a:rPr>
              <a:t>autovrije</a:t>
            </a:r>
            <a:r>
              <a:rPr b="0" spc="-15" dirty="0">
                <a:latin typeface="Mont Book"/>
                <a:cs typeface="Mont Book"/>
              </a:rPr>
              <a:t> </a:t>
            </a:r>
            <a:r>
              <a:rPr b="0" spc="-10" dirty="0" err="1">
                <a:latin typeface="Mont Book"/>
                <a:cs typeface="Mont Book"/>
              </a:rPr>
              <a:t>delen</a:t>
            </a:r>
            <a:endParaRPr lang="nl-NL" b="0" spc="-10" dirty="0">
              <a:latin typeface="Mont Book"/>
              <a:cs typeface="Mont Book"/>
            </a:endParaRPr>
          </a:p>
          <a:p>
            <a:pPr marL="240665" indent="-227965">
              <a:spcBef>
                <a:spcPts val="160"/>
              </a:spcBef>
              <a:buFontTx/>
              <a:buChar char="•"/>
              <a:tabLst>
                <a:tab pos="240665" algn="l"/>
              </a:tabLst>
            </a:pPr>
            <a:r>
              <a:rPr lang="nl-NL" spc="-10" dirty="0">
                <a:latin typeface="Mont Book"/>
                <a:cs typeface="Mont Book"/>
              </a:rPr>
              <a:t>100-150 woningen</a:t>
            </a: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endParaRPr lang="nl-NL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60"/>
              </a:spcBef>
              <a:tabLst>
                <a:tab pos="240665" algn="l"/>
              </a:tabLst>
            </a:pPr>
            <a:endParaRPr lang="nl-NL" b="1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60"/>
              </a:spcBef>
              <a:tabLst>
                <a:tab pos="240665" algn="l"/>
              </a:tabLst>
            </a:pPr>
            <a:r>
              <a:rPr lang="nl-NL" b="1" dirty="0">
                <a:solidFill>
                  <a:srgbClr val="FF0000"/>
                </a:solidFill>
                <a:latin typeface="Mont Book"/>
                <a:cs typeface="Mont Book"/>
              </a:rPr>
              <a:t>Vervallen vanwege:</a:t>
            </a:r>
          </a:p>
          <a:p>
            <a:pPr marL="298450" indent="-285750">
              <a:lnSpc>
                <a:spcPct val="100000"/>
              </a:lnSpc>
              <a:spcBef>
                <a:spcPts val="160"/>
              </a:spcBef>
              <a:buFont typeface="Arial" panose="020B0604020202020204" pitchFamily="34" charset="0"/>
              <a:buChar char="•"/>
              <a:tabLst>
                <a:tab pos="240665" algn="l"/>
              </a:tabLst>
            </a:pPr>
            <a:r>
              <a:rPr lang="nl-NL" b="1" dirty="0">
                <a:solidFill>
                  <a:srgbClr val="FF0000"/>
                </a:solidFill>
                <a:latin typeface="Mont Book"/>
                <a:cs typeface="Mont Book"/>
              </a:rPr>
              <a:t>Bebouwingsdichtheid niet passend bij het historisch centrum van Waddinxveen</a:t>
            </a:r>
          </a:p>
          <a:p>
            <a:pPr marL="298450" indent="-285750">
              <a:lnSpc>
                <a:spcPct val="100000"/>
              </a:lnSpc>
              <a:spcBef>
                <a:spcPts val="160"/>
              </a:spcBef>
              <a:buFont typeface="Arial" panose="020B0604020202020204" pitchFamily="34" charset="0"/>
              <a:buChar char="•"/>
              <a:tabLst>
                <a:tab pos="240665" algn="l"/>
              </a:tabLst>
            </a:pPr>
            <a:r>
              <a:rPr lang="nl-NL" b="1" dirty="0">
                <a:solidFill>
                  <a:srgbClr val="FF0000"/>
                </a:solidFill>
                <a:latin typeface="Mont Book"/>
                <a:cs typeface="Mont Book"/>
              </a:rPr>
              <a:t>Afhankelijkheden tussen deelgebieden maken planvorming en realisatie ingewikkeld </a:t>
            </a:r>
            <a:endParaRPr b="1" dirty="0">
              <a:solidFill>
                <a:srgbClr val="FF0000"/>
              </a:solidFill>
              <a:latin typeface="Mont Book"/>
              <a:cs typeface="Mont Book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68007" y="5690958"/>
            <a:ext cx="640715" cy="2578100"/>
            <a:chOff x="568007" y="5690958"/>
            <a:chExt cx="640715" cy="257810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8502" y="5690958"/>
              <a:ext cx="525487" cy="57095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8007" y="7971307"/>
              <a:ext cx="561898" cy="29720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2637" y="6534810"/>
              <a:ext cx="525487" cy="143127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7887" y="6301016"/>
              <a:ext cx="375424" cy="255231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3530600" y="5706617"/>
            <a:ext cx="561975" cy="1691639"/>
            <a:chOff x="3530600" y="5706617"/>
            <a:chExt cx="561975" cy="1691639"/>
          </a:xfrm>
        </p:grpSpPr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30600" y="5993231"/>
              <a:ext cx="561898" cy="89161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30600" y="6830098"/>
              <a:ext cx="561898" cy="25521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46766" y="7085317"/>
              <a:ext cx="375424" cy="31285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68776" y="5706617"/>
              <a:ext cx="319100" cy="243547"/>
            </a:xfrm>
            <a:prstGeom prst="rect">
              <a:avLst/>
            </a:prstGeom>
          </p:spPr>
        </p:pic>
      </p:grpSp>
      <p:pic>
        <p:nvPicPr>
          <p:cNvPr id="16" name="object 1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653129" y="7973136"/>
            <a:ext cx="375412" cy="598893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555299" y="5374003"/>
            <a:ext cx="2604770" cy="2927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latin typeface="Mont Bold"/>
                <a:cs typeface="Mont Bold"/>
              </a:rPr>
              <a:t>Legenda</a:t>
            </a:r>
            <a:endParaRPr sz="1400" dirty="0">
              <a:latin typeface="Mont Bold"/>
              <a:cs typeface="Mont Bold"/>
            </a:endParaRPr>
          </a:p>
          <a:p>
            <a:pPr marL="635635" marR="5080">
              <a:lnSpc>
                <a:spcPct val="188300"/>
              </a:lnSpc>
              <a:spcBef>
                <a:spcPts val="240"/>
              </a:spcBef>
            </a:pPr>
            <a:r>
              <a:rPr sz="1000" b="0" spc="-10" dirty="0" err="1">
                <a:latin typeface="Mont Book"/>
                <a:cs typeface="Mont Book"/>
              </a:rPr>
              <a:t>ontwikkellocatie</a:t>
            </a:r>
            <a:r>
              <a:rPr sz="1000" b="0" spc="-10" dirty="0">
                <a:latin typeface="Mont Book"/>
                <a:cs typeface="Mont Book"/>
              </a:rPr>
              <a:t> </a:t>
            </a:r>
            <a:endParaRPr lang="nl-NL" sz="1000" b="0" spc="-10" dirty="0">
              <a:latin typeface="Mont Book"/>
              <a:cs typeface="Mont Book"/>
            </a:endParaRPr>
          </a:p>
          <a:p>
            <a:pPr marL="635635" marR="5080">
              <a:lnSpc>
                <a:spcPct val="188300"/>
              </a:lnSpc>
              <a:spcBef>
                <a:spcPts val="240"/>
              </a:spcBef>
            </a:pPr>
            <a:r>
              <a:rPr sz="1000" b="0" spc="-10" dirty="0" err="1">
                <a:latin typeface="Mont Book"/>
                <a:cs typeface="Mont Book"/>
              </a:rPr>
              <a:t>ontwikkellocatie</a:t>
            </a:r>
            <a:r>
              <a:rPr sz="1000" b="0" spc="70" dirty="0">
                <a:latin typeface="Mont Book"/>
                <a:cs typeface="Mont Book"/>
              </a:rPr>
              <a:t> </a:t>
            </a:r>
            <a:r>
              <a:rPr sz="1000" b="0" spc="-10" dirty="0" err="1">
                <a:latin typeface="Mont Book"/>
                <a:cs typeface="Mont Book"/>
              </a:rPr>
              <a:t>transformatie</a:t>
            </a:r>
            <a:r>
              <a:rPr sz="1000" b="0" spc="-10" dirty="0">
                <a:latin typeface="Mont Book"/>
                <a:cs typeface="Mont Book"/>
              </a:rPr>
              <a:t> </a:t>
            </a:r>
            <a:endParaRPr lang="nl-NL" sz="1000" b="0" spc="-10" dirty="0">
              <a:latin typeface="Mont Book"/>
              <a:cs typeface="Mont Book"/>
            </a:endParaRPr>
          </a:p>
          <a:p>
            <a:pPr marL="635635" marR="5080">
              <a:lnSpc>
                <a:spcPct val="188300"/>
              </a:lnSpc>
              <a:spcBef>
                <a:spcPts val="240"/>
              </a:spcBef>
            </a:pPr>
            <a:r>
              <a:rPr sz="1000" b="0" dirty="0">
                <a:latin typeface="Mont Book"/>
                <a:cs typeface="Mont Book"/>
              </a:rPr>
              <a:t>max.</a:t>
            </a:r>
            <a:r>
              <a:rPr sz="1000" b="0" spc="-10" dirty="0">
                <a:latin typeface="Mont Book"/>
                <a:cs typeface="Mont Book"/>
              </a:rPr>
              <a:t> </a:t>
            </a:r>
            <a:r>
              <a:rPr sz="1000" b="0" dirty="0">
                <a:latin typeface="Mont Book"/>
                <a:cs typeface="Mont Book"/>
              </a:rPr>
              <a:t>hoogte</a:t>
            </a:r>
            <a:r>
              <a:rPr sz="1000" b="0" spc="-5" dirty="0">
                <a:latin typeface="Mont Book"/>
                <a:cs typeface="Mont Book"/>
              </a:rPr>
              <a:t> </a:t>
            </a:r>
            <a:r>
              <a:rPr sz="1000" b="0" dirty="0">
                <a:latin typeface="Mont Book"/>
                <a:cs typeface="Mont Book"/>
              </a:rPr>
              <a:t>in</a:t>
            </a:r>
            <a:r>
              <a:rPr sz="1000" b="0" spc="-5" dirty="0">
                <a:latin typeface="Mont Book"/>
                <a:cs typeface="Mont Book"/>
              </a:rPr>
              <a:t> </a:t>
            </a:r>
            <a:r>
              <a:rPr sz="1000" b="0" spc="-10" dirty="0" err="1">
                <a:latin typeface="Mont Book"/>
                <a:cs typeface="Mont Book"/>
              </a:rPr>
              <a:t>bouwlagen</a:t>
            </a:r>
            <a:r>
              <a:rPr sz="1000" b="0" spc="-10" dirty="0">
                <a:latin typeface="Mont Book"/>
                <a:cs typeface="Mont Book"/>
              </a:rPr>
              <a:t> </a:t>
            </a:r>
            <a:endParaRPr lang="nl-NL" sz="1000" b="0" spc="-10" dirty="0">
              <a:latin typeface="Mont Book"/>
              <a:cs typeface="Mont Book"/>
            </a:endParaRPr>
          </a:p>
          <a:p>
            <a:pPr marL="635635" marR="5080">
              <a:lnSpc>
                <a:spcPct val="188300"/>
              </a:lnSpc>
              <a:spcBef>
                <a:spcPts val="240"/>
              </a:spcBef>
            </a:pPr>
            <a:r>
              <a:rPr sz="1000" b="0" spc="-10" dirty="0" err="1">
                <a:latin typeface="Mont Book"/>
                <a:cs typeface="Mont Book"/>
              </a:rPr>
              <a:t>groene</a:t>
            </a:r>
            <a:r>
              <a:rPr sz="1000" b="0" spc="-10" dirty="0">
                <a:latin typeface="Mont Book"/>
                <a:cs typeface="Mont Book"/>
              </a:rPr>
              <a:t>,</a:t>
            </a:r>
            <a:r>
              <a:rPr sz="1000" b="0" spc="-30" dirty="0">
                <a:latin typeface="Mont Book"/>
                <a:cs typeface="Mont Book"/>
              </a:rPr>
              <a:t> </a:t>
            </a:r>
            <a:r>
              <a:rPr sz="1000" b="0" dirty="0">
                <a:latin typeface="Mont Book"/>
                <a:cs typeface="Mont Book"/>
              </a:rPr>
              <a:t>autovrije</a:t>
            </a:r>
            <a:r>
              <a:rPr sz="1000" b="0" spc="-25" dirty="0">
                <a:latin typeface="Mont Book"/>
                <a:cs typeface="Mont Book"/>
              </a:rPr>
              <a:t> </a:t>
            </a:r>
            <a:r>
              <a:rPr sz="1000" b="0" spc="-10" dirty="0" err="1">
                <a:latin typeface="Mont Book"/>
                <a:cs typeface="Mont Book"/>
              </a:rPr>
              <a:t>structuur</a:t>
            </a:r>
            <a:r>
              <a:rPr sz="1000" b="0" spc="-10" dirty="0">
                <a:latin typeface="Mont Book"/>
                <a:cs typeface="Mont Book"/>
              </a:rPr>
              <a:t> </a:t>
            </a:r>
            <a:endParaRPr lang="nl-NL" sz="1000" b="0" spc="-10" dirty="0">
              <a:latin typeface="Mont Book"/>
              <a:cs typeface="Mont Book"/>
            </a:endParaRPr>
          </a:p>
          <a:p>
            <a:pPr marL="635635" marR="5080">
              <a:lnSpc>
                <a:spcPct val="188300"/>
              </a:lnSpc>
              <a:spcBef>
                <a:spcPts val="240"/>
              </a:spcBef>
            </a:pPr>
            <a:r>
              <a:rPr sz="1000" b="0" spc="-10" dirty="0">
                <a:latin typeface="Mont Book"/>
                <a:cs typeface="Mont Book"/>
              </a:rPr>
              <a:t>plein</a:t>
            </a:r>
            <a:endParaRPr sz="1000" dirty="0">
              <a:latin typeface="Mont Book"/>
              <a:cs typeface="Mont Book"/>
            </a:endParaRPr>
          </a:p>
          <a:p>
            <a:pPr marL="635635">
              <a:lnSpc>
                <a:spcPct val="100000"/>
              </a:lnSpc>
              <a:spcBef>
                <a:spcPts val="1060"/>
              </a:spcBef>
            </a:pPr>
            <a:r>
              <a:rPr sz="1000" b="0" spc="-20" dirty="0">
                <a:latin typeface="Mont Book"/>
                <a:cs typeface="Mont Book"/>
              </a:rPr>
              <a:t>park</a:t>
            </a:r>
            <a:endParaRPr sz="1000" dirty="0">
              <a:latin typeface="Mont Book"/>
              <a:cs typeface="Mont Book"/>
            </a:endParaRPr>
          </a:p>
          <a:p>
            <a:pPr marL="635635" marR="583565">
              <a:lnSpc>
                <a:spcPct val="188300"/>
              </a:lnSpc>
            </a:pPr>
            <a:r>
              <a:rPr sz="1000" b="0" spc="-10" dirty="0">
                <a:latin typeface="Mont Book"/>
                <a:cs typeface="Mont Book"/>
              </a:rPr>
              <a:t>terrassen</a:t>
            </a:r>
            <a:r>
              <a:rPr sz="1000" b="0" spc="1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horeca recreatieve</a:t>
            </a:r>
            <a:r>
              <a:rPr sz="1000" b="0" spc="-3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fietsroute oversteek</a:t>
            </a:r>
            <a:r>
              <a:rPr sz="1000" b="0" spc="-2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(</a:t>
            </a:r>
            <a:r>
              <a:rPr sz="1000" b="0" spc="-10" dirty="0" err="1">
                <a:latin typeface="Mont Book"/>
                <a:cs typeface="Mont Book"/>
              </a:rPr>
              <a:t>nieuw</a:t>
            </a:r>
            <a:r>
              <a:rPr sz="1000" b="0" spc="-10" dirty="0">
                <a:latin typeface="Mont Book"/>
                <a:cs typeface="Mont Book"/>
              </a:rPr>
              <a:t>)</a:t>
            </a:r>
            <a:endParaRPr lang="nl-NL" sz="1000" b="0" spc="-10" dirty="0">
              <a:latin typeface="Mont Book"/>
              <a:cs typeface="Mont Boo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20113" y="5752835"/>
            <a:ext cx="2183765" cy="2738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spc="-10" dirty="0">
                <a:latin typeface="Mont Book"/>
                <a:cs typeface="Mont Book"/>
              </a:rPr>
              <a:t>straten</a:t>
            </a:r>
            <a:r>
              <a:rPr sz="1000" b="0" spc="-3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vergroenen</a:t>
            </a:r>
            <a:r>
              <a:rPr sz="1000" b="0" spc="-20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waar</a:t>
            </a:r>
            <a:r>
              <a:rPr sz="1000" b="0" spc="-3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mogelijk</a:t>
            </a:r>
            <a:endParaRPr sz="1000">
              <a:latin typeface="Mont Book"/>
              <a:cs typeface="Mont Book"/>
            </a:endParaRPr>
          </a:p>
          <a:p>
            <a:pPr marL="12700" marR="702945">
              <a:lnSpc>
                <a:spcPct val="188300"/>
              </a:lnSpc>
            </a:pPr>
            <a:r>
              <a:rPr sz="1000" b="0" spc="-10" dirty="0">
                <a:latin typeface="Mont Book"/>
                <a:cs typeface="Mont Book"/>
              </a:rPr>
              <a:t>ontmoetingsplek</a:t>
            </a:r>
            <a:r>
              <a:rPr sz="1000" b="0" spc="4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buurt ontmoetingsplek</a:t>
            </a:r>
            <a:r>
              <a:rPr sz="1000" b="0" spc="30" dirty="0">
                <a:latin typeface="Mont Book"/>
                <a:cs typeface="Mont Book"/>
              </a:rPr>
              <a:t> </a:t>
            </a:r>
            <a:r>
              <a:rPr sz="1000" b="0" spc="-20" dirty="0">
                <a:latin typeface="Mont Book"/>
                <a:cs typeface="Mont Book"/>
              </a:rPr>
              <a:t>wijk </a:t>
            </a:r>
            <a:r>
              <a:rPr sz="1000" b="0" spc="-10" dirty="0">
                <a:latin typeface="Mont Book"/>
                <a:cs typeface="Mont Book"/>
              </a:rPr>
              <a:t>buurttuin</a:t>
            </a:r>
            <a:endParaRPr sz="1000">
              <a:latin typeface="Mont Book"/>
              <a:cs typeface="Mont Book"/>
            </a:endParaRPr>
          </a:p>
          <a:p>
            <a:pPr marL="12700" marR="276225">
              <a:lnSpc>
                <a:spcPct val="188300"/>
              </a:lnSpc>
            </a:pPr>
            <a:r>
              <a:rPr sz="1000" b="0" spc="-10" dirty="0">
                <a:latin typeface="Mont Book"/>
                <a:cs typeface="Mont Book"/>
              </a:rPr>
              <a:t>hoofdentree school maatschappelijk</a:t>
            </a:r>
            <a:r>
              <a:rPr sz="1000" b="0" spc="50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programma</a:t>
            </a:r>
            <a:endParaRPr sz="1000">
              <a:latin typeface="Mont Book"/>
              <a:cs typeface="Mont Book"/>
            </a:endParaRPr>
          </a:p>
          <a:p>
            <a:pPr marL="12700" marR="290195">
              <a:lnSpc>
                <a:spcPts val="1040"/>
              </a:lnSpc>
              <a:spcBef>
                <a:spcPts val="1225"/>
              </a:spcBef>
            </a:pPr>
            <a:r>
              <a:rPr sz="1000" b="0" dirty="0">
                <a:latin typeface="Mont Book"/>
                <a:cs typeface="Mont Book"/>
              </a:rPr>
              <a:t>kleinschalig</a:t>
            </a:r>
            <a:r>
              <a:rPr sz="1000" b="0" spc="-60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maatschappelijk programma</a:t>
            </a:r>
            <a:r>
              <a:rPr sz="1000" b="0" spc="-5" dirty="0">
                <a:latin typeface="Mont Book"/>
                <a:cs typeface="Mont Book"/>
              </a:rPr>
              <a:t> </a:t>
            </a:r>
            <a:r>
              <a:rPr sz="1000" b="0" dirty="0">
                <a:latin typeface="Mont Book"/>
                <a:cs typeface="Mont Book"/>
              </a:rPr>
              <a:t>of</a:t>
            </a:r>
            <a:r>
              <a:rPr sz="1000" b="0" spc="-4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toeristische verblijfsfunctie</a:t>
            </a:r>
            <a:endParaRPr sz="1000">
              <a:latin typeface="Mont Book"/>
              <a:cs typeface="Mont Book"/>
            </a:endParaRPr>
          </a:p>
          <a:p>
            <a:pPr marL="12700" marR="648335">
              <a:lnSpc>
                <a:spcPts val="2260"/>
              </a:lnSpc>
              <a:spcBef>
                <a:spcPts val="95"/>
              </a:spcBef>
            </a:pPr>
            <a:r>
              <a:rPr sz="1000" b="0" spc="-10" dirty="0">
                <a:latin typeface="Mont Book"/>
                <a:cs typeface="Mont Book"/>
              </a:rPr>
              <a:t>buurthub fietsparkeervoorziening</a:t>
            </a:r>
            <a:endParaRPr sz="1000">
              <a:latin typeface="Mont Book"/>
              <a:cs typeface="Mont Book"/>
            </a:endParaRPr>
          </a:p>
        </p:txBody>
      </p:sp>
      <p:pic>
        <p:nvPicPr>
          <p:cNvPr id="19" name="object 1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646766" y="7492021"/>
            <a:ext cx="375424" cy="211175"/>
          </a:xfrm>
          <a:prstGeom prst="rect">
            <a:avLst/>
          </a:prstGeom>
        </p:spPr>
      </p:pic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7708900" y="238191"/>
            <a:ext cx="6870065" cy="12420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Als</a:t>
            </a:r>
            <a:r>
              <a:rPr sz="2650" b="1" spc="-80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volledig</a:t>
            </a:r>
            <a:r>
              <a:rPr sz="2650" b="1" spc="-15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scenario</a:t>
            </a:r>
            <a:r>
              <a:rPr sz="2650" b="1" spc="-15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mogelijk</a:t>
            </a:r>
            <a:r>
              <a:rPr sz="2650" b="1" spc="-65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spc="-10" dirty="0">
                <a:solidFill>
                  <a:srgbClr val="E8007D"/>
                </a:solidFill>
                <a:latin typeface="Mont Bold"/>
                <a:cs typeface="Mont Bold"/>
              </a:rPr>
              <a:t>vervallen.</a:t>
            </a:r>
            <a:endParaRPr sz="2650" dirty="0">
              <a:latin typeface="Mont Bold"/>
              <a:cs typeface="Mont Bold"/>
            </a:endParaRPr>
          </a:p>
          <a:p>
            <a:pPr marL="12700" marR="1711960">
              <a:lnSpc>
                <a:spcPct val="100400"/>
              </a:lnSpc>
            </a:pP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Maar</a:t>
            </a:r>
            <a:r>
              <a:rPr sz="2650" b="1" spc="-90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onderdelen</a:t>
            </a:r>
            <a:r>
              <a:rPr sz="2650" b="1" spc="-15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in</a:t>
            </a:r>
            <a:r>
              <a:rPr sz="2650" b="1" spc="-65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te</a:t>
            </a:r>
            <a:r>
              <a:rPr sz="2650" b="1" spc="-15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spc="-10" dirty="0">
                <a:solidFill>
                  <a:srgbClr val="E8007D"/>
                </a:solidFill>
                <a:latin typeface="Mont Bold"/>
                <a:cs typeface="Mont Bold"/>
              </a:rPr>
              <a:t>passen </a:t>
            </a: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in</a:t>
            </a:r>
            <a:r>
              <a:rPr sz="2650" b="1" spc="-15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de</a:t>
            </a:r>
            <a:r>
              <a:rPr sz="2650" b="1" spc="-10" dirty="0">
                <a:solidFill>
                  <a:srgbClr val="E8007D"/>
                </a:solidFill>
                <a:latin typeface="Mont Bold"/>
                <a:cs typeface="Mont Bold"/>
              </a:rPr>
              <a:t> </a:t>
            </a:r>
            <a:r>
              <a:rPr sz="2650" b="1" dirty="0">
                <a:solidFill>
                  <a:srgbClr val="E8007D"/>
                </a:solidFill>
                <a:latin typeface="Mont Bold"/>
                <a:cs typeface="Mont Bold"/>
              </a:rPr>
              <a:t>andere</a:t>
            </a:r>
            <a:r>
              <a:rPr sz="2650" b="1" spc="-10" dirty="0">
                <a:solidFill>
                  <a:srgbClr val="E8007D"/>
                </a:solidFill>
                <a:latin typeface="Mont Bold"/>
                <a:cs typeface="Mont Bold"/>
              </a:rPr>
              <a:t> scenarios</a:t>
            </a:r>
            <a:endParaRPr sz="2650" dirty="0">
              <a:latin typeface="Mont Bold"/>
              <a:cs typeface="Mont Bold"/>
            </a:endParaRPr>
          </a:p>
        </p:txBody>
      </p:sp>
    </p:spTree>
    <p:extLst>
      <p:ext uri="{BB962C8B-B14F-4D97-AF65-F5344CB8AC3E}">
        <p14:creationId xmlns:p14="http://schemas.microsoft.com/office/powerpoint/2010/main" val="16725989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ject 2">
            <a:extLst>
              <a:ext uri="{FF2B5EF4-FFF2-40B4-BE49-F238E27FC236}">
                <a16:creationId xmlns:a16="http://schemas.microsoft.com/office/drawing/2014/main" id="{D7771208-CC02-C1E3-A8A6-EB5A6ECFBAC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02004" y="0"/>
            <a:ext cx="8753995" cy="9144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1300" y="94799"/>
            <a:ext cx="4305300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endParaRPr sz="2000" dirty="0"/>
          </a:p>
        </p:txBody>
      </p:sp>
      <p:sp>
        <p:nvSpPr>
          <p:cNvPr id="4" name="object 4"/>
          <p:cNvSpPr txBox="1"/>
          <p:nvPr/>
        </p:nvSpPr>
        <p:spPr>
          <a:xfrm>
            <a:off x="366307" y="329495"/>
            <a:ext cx="3962400" cy="13722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spc="-10" dirty="0">
                <a:latin typeface="Mont Heavy"/>
                <a:cs typeface="Mont Heavy"/>
              </a:rPr>
              <a:t>Scenario 2</a:t>
            </a:r>
            <a:endParaRPr sz="4500" dirty="0">
              <a:latin typeface="Mont Heavy"/>
              <a:cs typeface="Mont Heavy"/>
            </a:endParaRPr>
          </a:p>
          <a:p>
            <a:pPr marL="201295">
              <a:lnSpc>
                <a:spcPct val="100000"/>
              </a:lnSpc>
              <a:spcBef>
                <a:spcPts val="3485"/>
              </a:spcBef>
            </a:pPr>
            <a:r>
              <a:rPr sz="1400" b="1" dirty="0">
                <a:latin typeface="Mont Bold"/>
                <a:cs typeface="Mont Bold"/>
              </a:rPr>
              <a:t>In</a:t>
            </a:r>
            <a:r>
              <a:rPr sz="1400" b="1" spc="-20" dirty="0">
                <a:latin typeface="Mont Bold"/>
                <a:cs typeface="Mont Bold"/>
              </a:rPr>
              <a:t> </a:t>
            </a:r>
            <a:r>
              <a:rPr sz="1400" b="1" dirty="0">
                <a:latin typeface="Mont Bold"/>
                <a:cs typeface="Mont Bold"/>
              </a:rPr>
              <a:t>het</a:t>
            </a:r>
            <a:r>
              <a:rPr sz="1400" b="1" spc="-20" dirty="0">
                <a:latin typeface="Mont Bold"/>
                <a:cs typeface="Mont Bold"/>
              </a:rPr>
              <a:t> kort</a:t>
            </a:r>
            <a:endParaRPr sz="1400" dirty="0">
              <a:latin typeface="Mont Bold"/>
              <a:cs typeface="Mont 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298" y="1737781"/>
            <a:ext cx="5667701" cy="2403222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260"/>
              </a:spcBef>
              <a:buChar char="•"/>
              <a:tabLst>
                <a:tab pos="240665" algn="l"/>
              </a:tabLst>
            </a:pPr>
            <a:r>
              <a:rPr lang="nl-NL" b="0" dirty="0">
                <a:latin typeface="Mont Book"/>
                <a:cs typeface="Mont Book"/>
              </a:rPr>
              <a:t>M</a:t>
            </a:r>
            <a:r>
              <a:rPr b="0" dirty="0" err="1">
                <a:latin typeface="Mont Book"/>
                <a:cs typeface="Mont Book"/>
              </a:rPr>
              <a:t>idden</a:t>
            </a:r>
            <a:r>
              <a:rPr b="0" spc="-50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scenario</a:t>
            </a:r>
            <a:endParaRPr dirty="0">
              <a:latin typeface="Mont Book"/>
              <a:cs typeface="Mont Book"/>
            </a:endParaRP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r>
              <a:rPr lang="nl-NL" b="0" spc="-10" dirty="0">
                <a:latin typeface="Mont Book"/>
                <a:cs typeface="Mont Book"/>
              </a:rPr>
              <a:t>Gemiddelde bebouwingsdichtheid</a:t>
            </a: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r>
              <a:rPr lang="nl-NL" b="0" spc="-10" dirty="0">
                <a:latin typeface="Mont Book"/>
                <a:cs typeface="Mont Book"/>
              </a:rPr>
              <a:t>V</a:t>
            </a:r>
            <a:r>
              <a:rPr b="0" spc="-10" dirty="0" err="1">
                <a:latin typeface="Mont Book"/>
                <a:cs typeface="Mont Book"/>
              </a:rPr>
              <a:t>erbeteren</a:t>
            </a:r>
            <a:r>
              <a:rPr b="0" spc="-55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verkeersveiligheid</a:t>
            </a:r>
            <a:r>
              <a:rPr b="0" spc="-30" dirty="0">
                <a:latin typeface="Mont Book"/>
                <a:cs typeface="Mont Book"/>
              </a:rPr>
              <a:t> </a:t>
            </a:r>
            <a:r>
              <a:rPr b="0" dirty="0">
                <a:latin typeface="Mont Book"/>
                <a:cs typeface="Mont Book"/>
              </a:rPr>
              <a:t>en</a:t>
            </a:r>
            <a:r>
              <a:rPr b="0" spc="-20" dirty="0">
                <a:latin typeface="Mont Book"/>
                <a:cs typeface="Mont Book"/>
              </a:rPr>
              <a:t> </a:t>
            </a:r>
            <a:r>
              <a:rPr b="0" dirty="0">
                <a:latin typeface="Mont Book"/>
                <a:cs typeface="Mont Book"/>
              </a:rPr>
              <a:t>concentratie</a:t>
            </a:r>
            <a:r>
              <a:rPr b="0" spc="-55" dirty="0">
                <a:latin typeface="Mont Book"/>
                <a:cs typeface="Mont Book"/>
              </a:rPr>
              <a:t> </a:t>
            </a:r>
            <a:r>
              <a:rPr b="0" spc="-10" dirty="0" err="1">
                <a:latin typeface="Mont Book"/>
                <a:cs typeface="Mont Book"/>
              </a:rPr>
              <a:t>verspreide</a:t>
            </a:r>
            <a:r>
              <a:rPr b="0" spc="-10" dirty="0">
                <a:latin typeface="Mont Book"/>
                <a:cs typeface="Mont Book"/>
              </a:rPr>
              <a:t> </a:t>
            </a:r>
            <a:r>
              <a:rPr b="0" spc="-10" dirty="0" err="1">
                <a:latin typeface="Mont Book"/>
                <a:cs typeface="Mont Book"/>
              </a:rPr>
              <a:t>parkeeroplossingen</a:t>
            </a:r>
            <a:endParaRPr lang="nl-NL" b="0" spc="-10" dirty="0">
              <a:latin typeface="Mont Book"/>
              <a:cs typeface="Mont Book"/>
            </a:endParaRP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r>
              <a:rPr lang="nl-NL" spc="-10" dirty="0">
                <a:latin typeface="Mont Book"/>
                <a:cs typeface="Mont Book"/>
              </a:rPr>
              <a:t>Eenrichtingsverkeer Oranjelaan</a:t>
            </a:r>
            <a:endParaRPr dirty="0">
              <a:latin typeface="Mont Book"/>
              <a:cs typeface="Mont Book"/>
            </a:endParaRP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r>
              <a:rPr lang="nl-NL" b="0" dirty="0">
                <a:latin typeface="Mont Book"/>
                <a:cs typeface="Mont Book"/>
              </a:rPr>
              <a:t>N</a:t>
            </a:r>
            <a:r>
              <a:rPr b="0" dirty="0" err="1">
                <a:latin typeface="Mont Book"/>
                <a:cs typeface="Mont Book"/>
              </a:rPr>
              <a:t>adruk</a:t>
            </a:r>
            <a:r>
              <a:rPr b="0" spc="-35" dirty="0">
                <a:latin typeface="Mont Book"/>
                <a:cs typeface="Mont Book"/>
              </a:rPr>
              <a:t> </a:t>
            </a:r>
            <a:r>
              <a:rPr b="0" dirty="0">
                <a:latin typeface="Mont Book"/>
                <a:cs typeface="Mont Book"/>
              </a:rPr>
              <a:t>op</a:t>
            </a:r>
            <a:r>
              <a:rPr b="0" spc="-20" dirty="0">
                <a:latin typeface="Mont Book"/>
                <a:cs typeface="Mont Book"/>
              </a:rPr>
              <a:t> </a:t>
            </a:r>
            <a:r>
              <a:rPr b="0" spc="-10" dirty="0" err="1">
                <a:latin typeface="Mont Book"/>
                <a:cs typeface="Mont Book"/>
              </a:rPr>
              <a:t>ontmoeten</a:t>
            </a:r>
            <a:endParaRPr lang="nl-NL" b="0" spc="-10" dirty="0">
              <a:latin typeface="Mont Book"/>
              <a:cs typeface="Mont Book"/>
            </a:endParaRPr>
          </a:p>
          <a:p>
            <a:pPr marL="240665" indent="-227965">
              <a:spcBef>
                <a:spcPts val="160"/>
              </a:spcBef>
              <a:buFontTx/>
              <a:buChar char="•"/>
              <a:tabLst>
                <a:tab pos="240665" algn="l"/>
              </a:tabLst>
            </a:pPr>
            <a:r>
              <a:rPr lang="nl-NL" spc="-10" dirty="0">
                <a:latin typeface="Mont Book"/>
                <a:cs typeface="Mont Book"/>
              </a:rPr>
              <a:t>60-90 woningen</a:t>
            </a:r>
            <a:endParaRPr lang="nl-NL" b="0" spc="-10" dirty="0">
              <a:latin typeface="Mont Book"/>
              <a:cs typeface="Mont Book"/>
            </a:endParaRP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endParaRPr dirty="0">
              <a:latin typeface="Mont Book"/>
              <a:cs typeface="Mont Book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5881" y="5381244"/>
            <a:ext cx="509092" cy="55314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55299" y="5039805"/>
            <a:ext cx="2351405" cy="31643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latin typeface="Mont Bold"/>
                <a:cs typeface="Mont Bold"/>
              </a:rPr>
              <a:t>Legenda</a:t>
            </a:r>
            <a:endParaRPr sz="1400" dirty="0">
              <a:latin typeface="Mont Bold"/>
              <a:cs typeface="Mont Bold"/>
            </a:endParaRPr>
          </a:p>
          <a:p>
            <a:pPr marL="397510" marR="69215">
              <a:lnSpc>
                <a:spcPct val="192000"/>
              </a:lnSpc>
              <a:spcBef>
                <a:spcPts val="320"/>
              </a:spcBef>
            </a:pPr>
            <a:r>
              <a:rPr sz="950" b="0" spc="-10" dirty="0" err="1">
                <a:latin typeface="Mont Book"/>
                <a:cs typeface="Mont Book"/>
              </a:rPr>
              <a:t>ontwikkellocatie</a:t>
            </a:r>
            <a:r>
              <a:rPr sz="950" b="0" spc="-10" dirty="0">
                <a:latin typeface="Mont Book"/>
                <a:cs typeface="Mont Book"/>
              </a:rPr>
              <a:t> </a:t>
            </a:r>
            <a:endParaRPr lang="nl-NL" sz="950" b="0" spc="-10" dirty="0">
              <a:latin typeface="Mont Book"/>
              <a:cs typeface="Mont Book"/>
            </a:endParaRPr>
          </a:p>
          <a:p>
            <a:pPr marL="397510" marR="69215">
              <a:lnSpc>
                <a:spcPct val="192000"/>
              </a:lnSpc>
              <a:spcBef>
                <a:spcPts val="320"/>
              </a:spcBef>
            </a:pPr>
            <a:r>
              <a:rPr sz="950" b="0" dirty="0" err="1">
                <a:latin typeface="Mont Book"/>
                <a:cs typeface="Mont Book"/>
              </a:rPr>
              <a:t>ontwikkellocatie</a:t>
            </a:r>
            <a:r>
              <a:rPr sz="950" b="0" spc="-45" dirty="0">
                <a:latin typeface="Mont Book"/>
                <a:cs typeface="Mont Book"/>
              </a:rPr>
              <a:t> </a:t>
            </a:r>
            <a:r>
              <a:rPr sz="950" b="0" spc="-10" dirty="0" err="1">
                <a:latin typeface="Mont Book"/>
                <a:cs typeface="Mont Book"/>
              </a:rPr>
              <a:t>transformatie</a:t>
            </a:r>
            <a:r>
              <a:rPr sz="950" b="0" spc="-10" dirty="0">
                <a:latin typeface="Mont Book"/>
                <a:cs typeface="Mont Book"/>
              </a:rPr>
              <a:t> </a:t>
            </a:r>
            <a:endParaRPr lang="nl-NL" sz="950" b="0" spc="-10" dirty="0">
              <a:latin typeface="Mont Book"/>
              <a:cs typeface="Mont Book"/>
            </a:endParaRPr>
          </a:p>
          <a:p>
            <a:pPr marL="397510" marR="69215">
              <a:lnSpc>
                <a:spcPct val="192000"/>
              </a:lnSpc>
              <a:spcBef>
                <a:spcPts val="320"/>
              </a:spcBef>
            </a:pPr>
            <a:r>
              <a:rPr sz="950" b="0" dirty="0">
                <a:latin typeface="Mont Book"/>
                <a:cs typeface="Mont Book"/>
              </a:rPr>
              <a:t>max.</a:t>
            </a:r>
            <a:r>
              <a:rPr sz="950" b="0" spc="5" dirty="0">
                <a:latin typeface="Mont Book"/>
                <a:cs typeface="Mont Book"/>
              </a:rPr>
              <a:t> </a:t>
            </a:r>
            <a:r>
              <a:rPr sz="950" b="0" dirty="0">
                <a:latin typeface="Mont Book"/>
                <a:cs typeface="Mont Book"/>
              </a:rPr>
              <a:t>hoogte</a:t>
            </a:r>
            <a:r>
              <a:rPr sz="950" b="0" spc="5" dirty="0">
                <a:latin typeface="Mont Book"/>
                <a:cs typeface="Mont Book"/>
              </a:rPr>
              <a:t> </a:t>
            </a:r>
            <a:r>
              <a:rPr sz="950" b="0" dirty="0">
                <a:latin typeface="Mont Book"/>
                <a:cs typeface="Mont Book"/>
              </a:rPr>
              <a:t>in</a:t>
            </a:r>
            <a:r>
              <a:rPr sz="950" b="0" spc="5" dirty="0">
                <a:latin typeface="Mont Book"/>
                <a:cs typeface="Mont Book"/>
              </a:rPr>
              <a:t> </a:t>
            </a:r>
            <a:r>
              <a:rPr sz="950" b="0" spc="-10" dirty="0" err="1">
                <a:latin typeface="Mont Book"/>
                <a:cs typeface="Mont Book"/>
              </a:rPr>
              <a:t>bouwlagen</a:t>
            </a:r>
            <a:r>
              <a:rPr sz="950" b="0" spc="-10" dirty="0">
                <a:latin typeface="Mont Book"/>
                <a:cs typeface="Mont Book"/>
              </a:rPr>
              <a:t> </a:t>
            </a:r>
            <a:endParaRPr lang="nl-NL" sz="950" b="0" spc="-10" dirty="0">
              <a:latin typeface="Mont Book"/>
              <a:cs typeface="Mont Book"/>
            </a:endParaRPr>
          </a:p>
          <a:p>
            <a:pPr marL="397510" marR="69215">
              <a:lnSpc>
                <a:spcPct val="192000"/>
              </a:lnSpc>
              <a:spcBef>
                <a:spcPts val="320"/>
              </a:spcBef>
            </a:pPr>
            <a:r>
              <a:rPr sz="950" b="0" spc="-10" dirty="0">
                <a:latin typeface="Mont Book"/>
                <a:cs typeface="Mont Book"/>
              </a:rPr>
              <a:t>plein</a:t>
            </a:r>
            <a:endParaRPr sz="950" dirty="0">
              <a:latin typeface="Mont Book"/>
              <a:cs typeface="Mont Book"/>
            </a:endParaRPr>
          </a:p>
          <a:p>
            <a:pPr marL="397510">
              <a:lnSpc>
                <a:spcPct val="100000"/>
              </a:lnSpc>
              <a:spcBef>
                <a:spcPts val="1050"/>
              </a:spcBef>
            </a:pPr>
            <a:r>
              <a:rPr sz="950" b="0" spc="-20" dirty="0">
                <a:latin typeface="Mont Book"/>
                <a:cs typeface="Mont Book"/>
              </a:rPr>
              <a:t>park</a:t>
            </a:r>
            <a:endParaRPr sz="950" dirty="0">
              <a:latin typeface="Mont Book"/>
              <a:cs typeface="Mont Book"/>
            </a:endParaRPr>
          </a:p>
          <a:p>
            <a:pPr marL="397510">
              <a:lnSpc>
                <a:spcPct val="100000"/>
              </a:lnSpc>
              <a:spcBef>
                <a:spcPts val="1050"/>
              </a:spcBef>
            </a:pPr>
            <a:r>
              <a:rPr sz="950" b="0" dirty="0">
                <a:latin typeface="Mont Book"/>
                <a:cs typeface="Mont Book"/>
              </a:rPr>
              <a:t>terrassen</a:t>
            </a:r>
            <a:r>
              <a:rPr sz="950" b="0" spc="-25" dirty="0">
                <a:latin typeface="Mont Book"/>
                <a:cs typeface="Mont Book"/>
              </a:rPr>
              <a:t> </a:t>
            </a:r>
            <a:r>
              <a:rPr sz="950" b="0" spc="-10" dirty="0">
                <a:latin typeface="Mont Book"/>
                <a:cs typeface="Mont Book"/>
              </a:rPr>
              <a:t>horeca</a:t>
            </a:r>
            <a:endParaRPr sz="950" dirty="0">
              <a:latin typeface="Mont Book"/>
              <a:cs typeface="Mont Book"/>
            </a:endParaRPr>
          </a:p>
          <a:p>
            <a:pPr marL="397510" marR="5080">
              <a:lnSpc>
                <a:spcPct val="192000"/>
              </a:lnSpc>
            </a:pPr>
            <a:r>
              <a:rPr sz="950" b="0" dirty="0">
                <a:latin typeface="Mont Book"/>
                <a:cs typeface="Mont Book"/>
              </a:rPr>
              <a:t>zone</a:t>
            </a:r>
            <a:r>
              <a:rPr sz="950" b="0" spc="-10" dirty="0">
                <a:latin typeface="Mont Book"/>
                <a:cs typeface="Mont Book"/>
              </a:rPr>
              <a:t> </a:t>
            </a:r>
            <a:r>
              <a:rPr sz="950" b="0" dirty="0">
                <a:latin typeface="Mont Book"/>
                <a:cs typeface="Mont Book"/>
              </a:rPr>
              <a:t>afsluitbaar</a:t>
            </a:r>
            <a:r>
              <a:rPr sz="950" b="0" spc="-55" dirty="0">
                <a:latin typeface="Mont Book"/>
                <a:cs typeface="Mont Book"/>
              </a:rPr>
              <a:t> </a:t>
            </a:r>
            <a:r>
              <a:rPr sz="950" b="0" spc="-10" dirty="0">
                <a:latin typeface="Mont Book"/>
                <a:cs typeface="Mont Book"/>
              </a:rPr>
              <a:t>venstertijden </a:t>
            </a:r>
            <a:r>
              <a:rPr sz="950" b="0" dirty="0">
                <a:latin typeface="Mont Book"/>
                <a:cs typeface="Mont Book"/>
              </a:rPr>
              <a:t>eenrichting</a:t>
            </a:r>
            <a:r>
              <a:rPr sz="950" b="0" spc="-10" dirty="0">
                <a:latin typeface="Mont Book"/>
                <a:cs typeface="Mont Book"/>
              </a:rPr>
              <a:t> </a:t>
            </a:r>
            <a:r>
              <a:rPr sz="950" b="0" spc="-10" dirty="0" err="1">
                <a:latin typeface="Mont Book"/>
                <a:cs typeface="Mont Book"/>
              </a:rPr>
              <a:t>autoverkeer</a:t>
            </a:r>
            <a:r>
              <a:rPr sz="950" b="0" spc="-10" dirty="0">
                <a:latin typeface="Mont Book"/>
                <a:cs typeface="Mont Book"/>
              </a:rPr>
              <a:t> </a:t>
            </a:r>
            <a:endParaRPr lang="nl-NL" sz="950" b="0" spc="-10" dirty="0">
              <a:latin typeface="Mont Book"/>
              <a:cs typeface="Mont Book"/>
            </a:endParaRPr>
          </a:p>
          <a:p>
            <a:pPr marL="397510" marR="5080">
              <a:lnSpc>
                <a:spcPct val="192000"/>
              </a:lnSpc>
            </a:pPr>
            <a:r>
              <a:rPr sz="950" b="0" dirty="0" err="1">
                <a:latin typeface="Mont Book"/>
                <a:cs typeface="Mont Book"/>
              </a:rPr>
              <a:t>recreatieve</a:t>
            </a:r>
            <a:r>
              <a:rPr sz="950" b="0" spc="-45" dirty="0">
                <a:latin typeface="Mont Book"/>
                <a:cs typeface="Mont Book"/>
              </a:rPr>
              <a:t> </a:t>
            </a:r>
            <a:r>
              <a:rPr sz="950" b="0" spc="-10" dirty="0" err="1">
                <a:latin typeface="Mont Book"/>
                <a:cs typeface="Mont Book"/>
              </a:rPr>
              <a:t>fietsroute</a:t>
            </a:r>
            <a:r>
              <a:rPr sz="950" b="0" spc="-10" dirty="0">
                <a:latin typeface="Mont Book"/>
                <a:cs typeface="Mont Book"/>
              </a:rPr>
              <a:t> </a:t>
            </a:r>
            <a:endParaRPr lang="nl-NL" sz="950" b="0" spc="-10" dirty="0">
              <a:latin typeface="Mont Book"/>
              <a:cs typeface="Mont Book"/>
            </a:endParaRPr>
          </a:p>
          <a:p>
            <a:pPr marL="397510" marR="5080">
              <a:lnSpc>
                <a:spcPct val="192000"/>
              </a:lnSpc>
            </a:pPr>
            <a:r>
              <a:rPr sz="950" b="0" dirty="0" err="1">
                <a:latin typeface="Mont Book"/>
                <a:cs typeface="Mont Book"/>
              </a:rPr>
              <a:t>beweegroute</a:t>
            </a:r>
            <a:r>
              <a:rPr sz="950" b="0" spc="-35" dirty="0">
                <a:latin typeface="Mont Book"/>
                <a:cs typeface="Mont Book"/>
              </a:rPr>
              <a:t> </a:t>
            </a:r>
            <a:r>
              <a:rPr sz="950" b="0" dirty="0">
                <a:latin typeface="Mont Book"/>
                <a:cs typeface="Mont Book"/>
              </a:rPr>
              <a:t>voor</a:t>
            </a:r>
            <a:r>
              <a:rPr sz="950" b="0" spc="-60" dirty="0">
                <a:latin typeface="Mont Book"/>
                <a:cs typeface="Mont Book"/>
              </a:rPr>
              <a:t> </a:t>
            </a:r>
            <a:r>
              <a:rPr sz="950" b="0" spc="-10" dirty="0">
                <a:latin typeface="Mont Book"/>
                <a:cs typeface="Mont Book"/>
              </a:rPr>
              <a:t>voetgangers</a:t>
            </a:r>
            <a:endParaRPr sz="950" dirty="0">
              <a:latin typeface="Mont Book"/>
              <a:cs typeface="Mont Boo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73883" y="5425966"/>
            <a:ext cx="2096135" cy="26523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b="0" dirty="0">
                <a:latin typeface="Mont Book"/>
                <a:cs typeface="Mont Book"/>
              </a:rPr>
              <a:t>oversteek</a:t>
            </a:r>
            <a:r>
              <a:rPr sz="950" b="0" spc="-25" dirty="0">
                <a:latin typeface="Mont Book"/>
                <a:cs typeface="Mont Book"/>
              </a:rPr>
              <a:t> </a:t>
            </a:r>
            <a:r>
              <a:rPr sz="950" b="0" spc="-10" dirty="0">
                <a:latin typeface="Mont Book"/>
                <a:cs typeface="Mont Book"/>
              </a:rPr>
              <a:t>(</a:t>
            </a:r>
            <a:r>
              <a:rPr sz="950" b="0" spc="-10" dirty="0" err="1">
                <a:latin typeface="Mont Book"/>
                <a:cs typeface="Mont Book"/>
              </a:rPr>
              <a:t>nieuw</a:t>
            </a:r>
            <a:r>
              <a:rPr sz="950" b="0" spc="-10" dirty="0">
                <a:latin typeface="Mont Book"/>
                <a:cs typeface="Mont Book"/>
              </a:rPr>
              <a:t>)</a:t>
            </a:r>
            <a:endParaRPr sz="950" dirty="0">
              <a:latin typeface="Mont Book"/>
              <a:cs typeface="Mont Book"/>
            </a:endParaRPr>
          </a:p>
          <a:p>
            <a:pPr marL="12700" marR="5080">
              <a:lnSpc>
                <a:spcPct val="192000"/>
              </a:lnSpc>
            </a:pPr>
            <a:r>
              <a:rPr sz="950" b="0" dirty="0">
                <a:latin typeface="Mont Book"/>
                <a:cs typeface="Mont Book"/>
              </a:rPr>
              <a:t>continue groene </a:t>
            </a:r>
            <a:r>
              <a:rPr sz="950" b="0" spc="-10" dirty="0" err="1">
                <a:latin typeface="Mont Book"/>
                <a:cs typeface="Mont Book"/>
              </a:rPr>
              <a:t>structuur</a:t>
            </a:r>
            <a:r>
              <a:rPr sz="950" b="0" spc="500" dirty="0">
                <a:latin typeface="Mont Book"/>
                <a:cs typeface="Mont Book"/>
              </a:rPr>
              <a:t> </a:t>
            </a:r>
            <a:endParaRPr lang="nl-NL" sz="950" b="0" spc="500" dirty="0">
              <a:latin typeface="Mont Book"/>
              <a:cs typeface="Mont Book"/>
            </a:endParaRPr>
          </a:p>
          <a:p>
            <a:pPr marL="12700" marR="5080">
              <a:lnSpc>
                <a:spcPct val="192000"/>
              </a:lnSpc>
            </a:pPr>
            <a:r>
              <a:rPr sz="950" b="0" dirty="0" err="1">
                <a:latin typeface="Mont Book"/>
                <a:cs typeface="Mont Book"/>
              </a:rPr>
              <a:t>straten</a:t>
            </a:r>
            <a:r>
              <a:rPr sz="950" b="0" spc="-45" dirty="0">
                <a:latin typeface="Mont Book"/>
                <a:cs typeface="Mont Book"/>
              </a:rPr>
              <a:t> </a:t>
            </a:r>
            <a:r>
              <a:rPr sz="950" b="0" dirty="0">
                <a:latin typeface="Mont Book"/>
                <a:cs typeface="Mont Book"/>
              </a:rPr>
              <a:t>vergroenen</a:t>
            </a:r>
            <a:r>
              <a:rPr sz="950" b="0" spc="-35" dirty="0">
                <a:latin typeface="Mont Book"/>
                <a:cs typeface="Mont Book"/>
              </a:rPr>
              <a:t> </a:t>
            </a:r>
            <a:r>
              <a:rPr sz="950" b="0" dirty="0">
                <a:latin typeface="Mont Book"/>
                <a:cs typeface="Mont Book"/>
              </a:rPr>
              <a:t>waar</a:t>
            </a:r>
            <a:r>
              <a:rPr sz="950" b="0" spc="-40" dirty="0">
                <a:latin typeface="Mont Book"/>
                <a:cs typeface="Mont Book"/>
              </a:rPr>
              <a:t> </a:t>
            </a:r>
            <a:r>
              <a:rPr sz="950" b="0" spc="-10" dirty="0">
                <a:latin typeface="Mont Book"/>
                <a:cs typeface="Mont Book"/>
              </a:rPr>
              <a:t>mogelijk </a:t>
            </a:r>
            <a:r>
              <a:rPr sz="950" b="0" dirty="0">
                <a:latin typeface="Mont Book"/>
                <a:cs typeface="Mont Book"/>
              </a:rPr>
              <a:t>ontmoetingsplek </a:t>
            </a:r>
            <a:r>
              <a:rPr sz="950" b="0" spc="-10" dirty="0" err="1">
                <a:latin typeface="Mont Book"/>
                <a:cs typeface="Mont Book"/>
              </a:rPr>
              <a:t>buurt</a:t>
            </a:r>
            <a:r>
              <a:rPr sz="950" b="0" spc="-10" dirty="0">
                <a:latin typeface="Mont Book"/>
                <a:cs typeface="Mont Book"/>
              </a:rPr>
              <a:t> </a:t>
            </a:r>
            <a:endParaRPr lang="nl-NL" sz="950" b="0" spc="-10" dirty="0">
              <a:latin typeface="Mont Book"/>
              <a:cs typeface="Mont Book"/>
            </a:endParaRPr>
          </a:p>
          <a:p>
            <a:pPr marL="12700" marR="5080">
              <a:lnSpc>
                <a:spcPct val="192000"/>
              </a:lnSpc>
            </a:pPr>
            <a:r>
              <a:rPr sz="950" b="0" dirty="0" err="1">
                <a:latin typeface="Mont Book"/>
                <a:cs typeface="Mont Book"/>
              </a:rPr>
              <a:t>ontmoetingsplek</a:t>
            </a:r>
            <a:r>
              <a:rPr sz="950" b="0" spc="-15" dirty="0">
                <a:latin typeface="Mont Book"/>
                <a:cs typeface="Mont Book"/>
              </a:rPr>
              <a:t> </a:t>
            </a:r>
            <a:r>
              <a:rPr sz="950" b="0" spc="-20" dirty="0">
                <a:latin typeface="Mont Book"/>
                <a:cs typeface="Mont Book"/>
              </a:rPr>
              <a:t>wijk</a:t>
            </a:r>
            <a:endParaRPr sz="950" dirty="0">
              <a:latin typeface="Mont Book"/>
              <a:cs typeface="Mont Book"/>
            </a:endParaRPr>
          </a:p>
          <a:p>
            <a:pPr marL="12700" marR="868680">
              <a:lnSpc>
                <a:spcPct val="192000"/>
              </a:lnSpc>
            </a:pPr>
            <a:r>
              <a:rPr sz="950" b="0" spc="-10" dirty="0" err="1">
                <a:latin typeface="Mont Book"/>
                <a:cs typeface="Mont Book"/>
              </a:rPr>
              <a:t>buurttuin</a:t>
            </a:r>
            <a:r>
              <a:rPr sz="950" b="0" spc="-10" dirty="0">
                <a:latin typeface="Mont Book"/>
                <a:cs typeface="Mont Book"/>
              </a:rPr>
              <a:t> </a:t>
            </a:r>
            <a:endParaRPr lang="nl-NL" sz="950" b="0" spc="-10" dirty="0">
              <a:latin typeface="Mont Book"/>
              <a:cs typeface="Mont Book"/>
            </a:endParaRPr>
          </a:p>
          <a:p>
            <a:pPr marL="12700" marR="868680">
              <a:lnSpc>
                <a:spcPct val="192000"/>
              </a:lnSpc>
            </a:pPr>
            <a:r>
              <a:rPr sz="950" b="0" dirty="0" err="1">
                <a:latin typeface="Mont Book"/>
                <a:cs typeface="Mont Book"/>
              </a:rPr>
              <a:t>hoofdentree</a:t>
            </a:r>
            <a:r>
              <a:rPr sz="950" b="0" spc="-30" dirty="0">
                <a:latin typeface="Mont Book"/>
                <a:cs typeface="Mont Book"/>
              </a:rPr>
              <a:t> </a:t>
            </a:r>
            <a:r>
              <a:rPr sz="950" b="0" spc="-10" dirty="0">
                <a:latin typeface="Mont Book"/>
                <a:cs typeface="Mont Book"/>
              </a:rPr>
              <a:t>school</a:t>
            </a:r>
            <a:endParaRPr sz="95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sz="950" b="0" dirty="0">
                <a:latin typeface="Mont Book"/>
                <a:cs typeface="Mont Book"/>
              </a:rPr>
              <a:t>maatschappelijk</a:t>
            </a:r>
            <a:r>
              <a:rPr sz="950" b="0" spc="-5" dirty="0">
                <a:latin typeface="Mont Book"/>
                <a:cs typeface="Mont Book"/>
              </a:rPr>
              <a:t> </a:t>
            </a:r>
            <a:r>
              <a:rPr sz="950" b="0" spc="-10" dirty="0">
                <a:latin typeface="Mont Book"/>
                <a:cs typeface="Mont Book"/>
              </a:rPr>
              <a:t>programma</a:t>
            </a:r>
            <a:endParaRPr sz="950" dirty="0">
              <a:latin typeface="Mont Book"/>
              <a:cs typeface="Mont Book"/>
            </a:endParaRPr>
          </a:p>
          <a:p>
            <a:pPr marL="12700" marR="278130">
              <a:lnSpc>
                <a:spcPts val="1010"/>
              </a:lnSpc>
              <a:spcBef>
                <a:spcPts val="1195"/>
              </a:spcBef>
            </a:pPr>
            <a:r>
              <a:rPr sz="950" b="0" dirty="0">
                <a:latin typeface="Mont Book"/>
                <a:cs typeface="Mont Book"/>
              </a:rPr>
              <a:t>kleinschalig </a:t>
            </a:r>
            <a:r>
              <a:rPr sz="950" b="0" spc="-10" dirty="0">
                <a:latin typeface="Mont Book"/>
                <a:cs typeface="Mont Book"/>
              </a:rPr>
              <a:t>maatschappelijk </a:t>
            </a:r>
            <a:r>
              <a:rPr sz="950" b="0" dirty="0">
                <a:latin typeface="Mont Book"/>
                <a:cs typeface="Mont Book"/>
              </a:rPr>
              <a:t>programma</a:t>
            </a:r>
            <a:r>
              <a:rPr sz="950" b="0" spc="5" dirty="0">
                <a:latin typeface="Mont Book"/>
                <a:cs typeface="Mont Book"/>
              </a:rPr>
              <a:t> </a:t>
            </a:r>
            <a:r>
              <a:rPr sz="950" b="0" dirty="0">
                <a:latin typeface="Mont Book"/>
                <a:cs typeface="Mont Book"/>
              </a:rPr>
              <a:t>of</a:t>
            </a:r>
            <a:r>
              <a:rPr sz="950" b="0" spc="-40" dirty="0">
                <a:latin typeface="Mont Book"/>
                <a:cs typeface="Mont Book"/>
              </a:rPr>
              <a:t> </a:t>
            </a:r>
            <a:r>
              <a:rPr sz="950" b="0" spc="-10" dirty="0">
                <a:latin typeface="Mont Book"/>
                <a:cs typeface="Mont Book"/>
              </a:rPr>
              <a:t>toeristische verblijfsfunctie</a:t>
            </a:r>
            <a:endParaRPr sz="950" dirty="0">
              <a:latin typeface="Mont Book"/>
              <a:cs typeface="Mont Book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046006" y="5391530"/>
            <a:ext cx="562610" cy="2240280"/>
            <a:chOff x="3046006" y="5391530"/>
            <a:chExt cx="562610" cy="2240280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63925" y="5391530"/>
              <a:ext cx="544372" cy="57081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51505" y="7328319"/>
              <a:ext cx="363702" cy="30308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96691" y="5973914"/>
              <a:ext cx="309143" cy="23596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63925" y="6218491"/>
              <a:ext cx="544372" cy="25876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46006" y="6507721"/>
              <a:ext cx="544385" cy="798499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51504" y="7730972"/>
            <a:ext cx="363702" cy="20458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12457" y="7876006"/>
            <a:ext cx="544385" cy="276567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475881" y="5957112"/>
            <a:ext cx="509270" cy="1339215"/>
            <a:chOff x="475881" y="5957112"/>
            <a:chExt cx="509270" cy="1339215"/>
          </a:xfrm>
        </p:grpSpPr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5881" y="6197091"/>
              <a:ext cx="509092" cy="109870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43763" y="5957112"/>
              <a:ext cx="363715" cy="247281"/>
            </a:xfrm>
            <a:prstGeom prst="rect">
              <a:avLst/>
            </a:prstGeom>
          </p:spPr>
        </p:pic>
      </p:grpSp>
      <p:pic>
        <p:nvPicPr>
          <p:cNvPr id="20" name="object 2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461835" y="7350073"/>
            <a:ext cx="509092" cy="47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12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Afbeelding 21" descr="Afbeelding met tekst, kaart, tekening&#10;&#10;Door AI gegenereerde inhoud is mogelijk onjuist.">
            <a:extLst>
              <a:ext uri="{FF2B5EF4-FFF2-40B4-BE49-F238E27FC236}">
                <a16:creationId xmlns:a16="http://schemas.microsoft.com/office/drawing/2014/main" id="{ABB87DF1-2BF4-7B46-0155-F48EE5A6CA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6" t="19005" r="5227" b="25073"/>
          <a:stretch>
            <a:fillRect/>
          </a:stretch>
        </p:blipFill>
        <p:spPr>
          <a:xfrm>
            <a:off x="7977413" y="-580548"/>
            <a:ext cx="8243952" cy="1063894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2325580" y="2156459"/>
            <a:ext cx="82867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3025">
              <a:lnSpc>
                <a:spcPct val="100000"/>
              </a:lnSpc>
              <a:spcBef>
                <a:spcPts val="100"/>
              </a:spcBef>
            </a:pPr>
            <a:r>
              <a:rPr sz="800" b="1" i="1" spc="-10" dirty="0">
                <a:solidFill>
                  <a:srgbClr val="6B6C6D"/>
                </a:solidFill>
                <a:latin typeface="Mont Italic"/>
                <a:cs typeface="Mont Italic"/>
              </a:rPr>
              <a:t>buitenruimte </a:t>
            </a:r>
            <a:r>
              <a:rPr sz="800" b="1" i="1" dirty="0">
                <a:solidFill>
                  <a:srgbClr val="6B6C6D"/>
                </a:solidFill>
                <a:latin typeface="Mont Italic"/>
                <a:cs typeface="Mont Italic"/>
              </a:rPr>
              <a:t>op</a:t>
            </a:r>
            <a:r>
              <a:rPr sz="800" b="1" i="1" spc="-10" dirty="0">
                <a:solidFill>
                  <a:srgbClr val="6B6C6D"/>
                </a:solidFill>
                <a:latin typeface="Mont Italic"/>
                <a:cs typeface="Mont Italic"/>
              </a:rPr>
              <a:t> </a:t>
            </a:r>
            <a:r>
              <a:rPr sz="800" b="1" i="1" dirty="0">
                <a:solidFill>
                  <a:srgbClr val="6B6C6D"/>
                </a:solidFill>
                <a:latin typeface="Mont Italic"/>
                <a:cs typeface="Mont Italic"/>
              </a:rPr>
              <a:t>gelijk</a:t>
            </a:r>
            <a:r>
              <a:rPr sz="800" b="1" i="1" spc="-5" dirty="0">
                <a:solidFill>
                  <a:srgbClr val="6B6C6D"/>
                </a:solidFill>
                <a:latin typeface="Mont Italic"/>
                <a:cs typeface="Mont Italic"/>
              </a:rPr>
              <a:t> </a:t>
            </a:r>
            <a:r>
              <a:rPr sz="800" b="1" i="1" spc="-10" dirty="0">
                <a:solidFill>
                  <a:srgbClr val="6B6C6D"/>
                </a:solidFill>
                <a:latin typeface="Mont Italic"/>
                <a:cs typeface="Mont Italic"/>
              </a:rPr>
              <a:t>niveau</a:t>
            </a:r>
            <a:endParaRPr sz="800">
              <a:latin typeface="Mont Italic"/>
              <a:cs typeface="Mont Ital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300" y="94799"/>
            <a:ext cx="2171700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endParaRPr sz="2000" dirty="0"/>
          </a:p>
        </p:txBody>
      </p:sp>
      <p:sp>
        <p:nvSpPr>
          <p:cNvPr id="5" name="object 5"/>
          <p:cNvSpPr txBox="1"/>
          <p:nvPr/>
        </p:nvSpPr>
        <p:spPr>
          <a:xfrm>
            <a:off x="366307" y="329495"/>
            <a:ext cx="3876675" cy="13722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4500" b="1" dirty="0">
                <a:latin typeface="Mont Heavy"/>
                <a:cs typeface="Mont Heavy"/>
              </a:rPr>
              <a:t>Scenario 3 </a:t>
            </a:r>
            <a:endParaRPr sz="4500" dirty="0">
              <a:latin typeface="Mont Heavy"/>
              <a:cs typeface="Mont Heavy"/>
            </a:endParaRPr>
          </a:p>
          <a:p>
            <a:pPr marL="201295">
              <a:lnSpc>
                <a:spcPct val="100000"/>
              </a:lnSpc>
              <a:spcBef>
                <a:spcPts val="3485"/>
              </a:spcBef>
            </a:pPr>
            <a:r>
              <a:rPr sz="1400" b="1" dirty="0">
                <a:latin typeface="Mont Bold"/>
                <a:cs typeface="Mont Bold"/>
              </a:rPr>
              <a:t>In</a:t>
            </a:r>
            <a:r>
              <a:rPr sz="1400" b="1" spc="-20" dirty="0">
                <a:latin typeface="Mont Bold"/>
                <a:cs typeface="Mont Bold"/>
              </a:rPr>
              <a:t> </a:t>
            </a:r>
            <a:r>
              <a:rPr sz="1400" b="1" dirty="0">
                <a:latin typeface="Mont Bold"/>
                <a:cs typeface="Mont Bold"/>
              </a:rPr>
              <a:t>het</a:t>
            </a:r>
            <a:r>
              <a:rPr sz="1400" b="1" spc="-20" dirty="0">
                <a:latin typeface="Mont Bold"/>
                <a:cs typeface="Mont Bold"/>
              </a:rPr>
              <a:t> kort</a:t>
            </a:r>
            <a:endParaRPr sz="1400" dirty="0">
              <a:latin typeface="Mont Bold"/>
              <a:cs typeface="Mont 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5298" y="1737781"/>
            <a:ext cx="5820102" cy="271548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260"/>
              </a:spcBef>
              <a:buChar char="•"/>
              <a:tabLst>
                <a:tab pos="240665" algn="l"/>
              </a:tabLst>
            </a:pPr>
            <a:r>
              <a:rPr lang="nl-NL" dirty="0">
                <a:latin typeface="Mont Book"/>
                <a:cs typeface="Mont Book"/>
              </a:rPr>
              <a:t>B</a:t>
            </a:r>
            <a:r>
              <a:rPr b="0" dirty="0" err="1">
                <a:latin typeface="Mont Book"/>
                <a:cs typeface="Mont Book"/>
              </a:rPr>
              <a:t>ehoudende</a:t>
            </a:r>
            <a:r>
              <a:rPr b="0" spc="-80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scenario</a:t>
            </a:r>
            <a:endParaRPr dirty="0">
              <a:latin typeface="Mont Book"/>
              <a:cs typeface="Mont Book"/>
            </a:endParaRP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r>
              <a:rPr lang="nl-NL" dirty="0">
                <a:latin typeface="Mont Book"/>
                <a:cs typeface="Mont Book"/>
              </a:rPr>
              <a:t>Lage bebouwingsdichtheid</a:t>
            </a:r>
          </a:p>
          <a:p>
            <a:pPr marL="241300" marR="5080" indent="-228600">
              <a:lnSpc>
                <a:spcPct val="111100"/>
              </a:lnSpc>
              <a:buChar char="•"/>
              <a:tabLst>
                <a:tab pos="241300" algn="l"/>
              </a:tabLst>
            </a:pPr>
            <a:r>
              <a:rPr b="0" dirty="0">
                <a:latin typeface="Mont Book"/>
                <a:cs typeface="Mont Book"/>
              </a:rPr>
              <a:t>Pocket</a:t>
            </a:r>
            <a:r>
              <a:rPr b="0" spc="-15" dirty="0">
                <a:latin typeface="Mont Book"/>
                <a:cs typeface="Mont Book"/>
              </a:rPr>
              <a:t> </a:t>
            </a:r>
            <a:r>
              <a:rPr b="0" dirty="0">
                <a:latin typeface="Mont Book"/>
                <a:cs typeface="Mont Book"/>
              </a:rPr>
              <a:t>parks</a:t>
            </a:r>
            <a:r>
              <a:rPr b="0" spc="-10" dirty="0">
                <a:latin typeface="Mont Book"/>
                <a:cs typeface="Mont Book"/>
              </a:rPr>
              <a:t> </a:t>
            </a:r>
            <a:r>
              <a:rPr b="0" dirty="0">
                <a:latin typeface="Mont Book"/>
                <a:cs typeface="Mont Book"/>
              </a:rPr>
              <a:t>en</a:t>
            </a:r>
            <a:r>
              <a:rPr b="0" spc="-5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infiltratiezones </a:t>
            </a:r>
            <a:r>
              <a:rPr b="0" spc="-20" dirty="0">
                <a:latin typeface="Mont Book"/>
                <a:cs typeface="Mont Book"/>
              </a:rPr>
              <a:t>(voor</a:t>
            </a:r>
            <a:r>
              <a:rPr b="0" spc="-65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vertraagde</a:t>
            </a:r>
            <a:r>
              <a:rPr b="0" spc="-5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afvoer) </a:t>
            </a:r>
            <a:r>
              <a:rPr b="0" spc="-20" dirty="0">
                <a:latin typeface="Mont Book"/>
                <a:cs typeface="Mont Book"/>
              </a:rPr>
              <a:t>evenredig</a:t>
            </a:r>
            <a:r>
              <a:rPr b="0" spc="-30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verspreid</a:t>
            </a:r>
            <a:r>
              <a:rPr b="0" spc="5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over</a:t>
            </a:r>
            <a:r>
              <a:rPr b="0" spc="-30" dirty="0">
                <a:latin typeface="Mont Book"/>
                <a:cs typeface="Mont Book"/>
              </a:rPr>
              <a:t> </a:t>
            </a:r>
            <a:r>
              <a:rPr b="0" spc="-10" dirty="0">
                <a:latin typeface="Mont Book"/>
                <a:cs typeface="Mont Book"/>
              </a:rPr>
              <a:t>gebied</a:t>
            </a:r>
            <a:endParaRPr dirty="0">
              <a:latin typeface="Mont Book"/>
              <a:cs typeface="Mont Book"/>
            </a:endParaRP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r>
              <a:rPr lang="nl-NL" b="0" spc="-10" dirty="0">
                <a:latin typeface="Mont Book"/>
                <a:cs typeface="Mont Book"/>
              </a:rPr>
              <a:t>V</a:t>
            </a:r>
            <a:r>
              <a:rPr b="0" spc="-10" dirty="0" err="1">
                <a:latin typeface="Mont Book"/>
                <a:cs typeface="Mont Book"/>
              </a:rPr>
              <a:t>erkeersstructuur</a:t>
            </a:r>
            <a:r>
              <a:rPr b="0" spc="-15" dirty="0">
                <a:latin typeface="Mont Book"/>
                <a:cs typeface="Mont Book"/>
              </a:rPr>
              <a:t> </a:t>
            </a:r>
            <a:r>
              <a:rPr b="0" spc="-10" dirty="0" err="1">
                <a:latin typeface="Mont Book"/>
                <a:cs typeface="Mont Book"/>
              </a:rPr>
              <a:t>behouden</a:t>
            </a:r>
            <a:endParaRPr lang="nl-NL" b="0" spc="-10" dirty="0">
              <a:latin typeface="Mont Book"/>
              <a:cs typeface="Mont Book"/>
            </a:endParaRPr>
          </a:p>
          <a:p>
            <a:pPr marL="240665" indent="-227965">
              <a:spcBef>
                <a:spcPts val="160"/>
              </a:spcBef>
              <a:buFontTx/>
              <a:buChar char="•"/>
              <a:tabLst>
                <a:tab pos="240665" algn="l"/>
              </a:tabLst>
            </a:pPr>
            <a:r>
              <a:rPr lang="nl-NL" spc="-10" dirty="0">
                <a:latin typeface="Mont Book"/>
                <a:cs typeface="Mont Book"/>
              </a:rPr>
              <a:t>Meer privétuinen en daardoor minder gemeenschappelijk groen</a:t>
            </a:r>
            <a:r>
              <a:rPr lang="nl-NL" dirty="0">
                <a:latin typeface="Mont Book"/>
                <a:cs typeface="Mont Book"/>
              </a:rPr>
              <a:t> of ruimte voor ontmoeten</a:t>
            </a:r>
            <a:endParaRPr lang="nl-NL" b="0" spc="-10" dirty="0">
              <a:latin typeface="Mont Book"/>
              <a:cs typeface="Mont Book"/>
            </a:endParaRPr>
          </a:p>
          <a:p>
            <a:pPr marL="240665" indent="-227965">
              <a:spcBef>
                <a:spcPts val="160"/>
              </a:spcBef>
              <a:buFontTx/>
              <a:buChar char="•"/>
              <a:tabLst>
                <a:tab pos="240665" algn="l"/>
              </a:tabLst>
            </a:pPr>
            <a:r>
              <a:rPr lang="nl-NL" spc="-10" dirty="0">
                <a:latin typeface="Mont Book"/>
                <a:cs typeface="Mont Book"/>
              </a:rPr>
              <a:t>50-65 woningen</a:t>
            </a:r>
            <a:endParaRPr lang="nl-NL" dirty="0">
              <a:latin typeface="Mont Book"/>
              <a:cs typeface="Mont Book"/>
            </a:endParaRPr>
          </a:p>
          <a:p>
            <a:pPr marL="240665" indent="-227965">
              <a:lnSpc>
                <a:spcPct val="100000"/>
              </a:lnSpc>
              <a:spcBef>
                <a:spcPts val="160"/>
              </a:spcBef>
              <a:buChar char="•"/>
              <a:tabLst>
                <a:tab pos="240665" algn="l"/>
              </a:tabLst>
            </a:pPr>
            <a:endParaRPr dirty="0">
              <a:latin typeface="Mont Book"/>
              <a:cs typeface="Mont Boo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3742" y="6265532"/>
            <a:ext cx="528675" cy="58578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55299" y="5933489"/>
            <a:ext cx="3074035" cy="26325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latin typeface="Mont Bold"/>
                <a:cs typeface="Mont Bold"/>
              </a:rPr>
              <a:t>Legenda</a:t>
            </a:r>
            <a:endParaRPr sz="1400" dirty="0">
              <a:latin typeface="Mont Bold"/>
              <a:cs typeface="Mont Bold"/>
            </a:endParaRPr>
          </a:p>
          <a:p>
            <a:pPr marL="589280" marR="369570">
              <a:lnSpc>
                <a:spcPct val="188300"/>
              </a:lnSpc>
              <a:spcBef>
                <a:spcPts val="240"/>
              </a:spcBef>
            </a:pPr>
            <a:r>
              <a:rPr sz="1000" b="0" spc="-10" dirty="0" err="1">
                <a:latin typeface="Mont Book"/>
                <a:cs typeface="Mont Book"/>
              </a:rPr>
              <a:t>ontwikkellocatie</a:t>
            </a:r>
            <a:r>
              <a:rPr sz="1000" b="0" spc="500" dirty="0">
                <a:latin typeface="Mont Book"/>
                <a:cs typeface="Mont Book"/>
              </a:rPr>
              <a:t> </a:t>
            </a:r>
            <a:endParaRPr lang="nl-NL" sz="1000" b="0" spc="500" dirty="0">
              <a:latin typeface="Mont Book"/>
              <a:cs typeface="Mont Book"/>
            </a:endParaRPr>
          </a:p>
          <a:p>
            <a:pPr marL="589280" marR="369570">
              <a:lnSpc>
                <a:spcPct val="188300"/>
              </a:lnSpc>
              <a:spcBef>
                <a:spcPts val="240"/>
              </a:spcBef>
            </a:pPr>
            <a:r>
              <a:rPr sz="1000" b="0" spc="-10" dirty="0" err="1">
                <a:latin typeface="Mont Book"/>
                <a:cs typeface="Mont Book"/>
              </a:rPr>
              <a:t>ontwikkellocatie</a:t>
            </a:r>
            <a:r>
              <a:rPr sz="1000" b="0" spc="70" dirty="0">
                <a:latin typeface="Mont Book"/>
                <a:cs typeface="Mont Book"/>
              </a:rPr>
              <a:t> </a:t>
            </a:r>
            <a:r>
              <a:rPr sz="1000" b="0" spc="-10" dirty="0" err="1">
                <a:latin typeface="Mont Book"/>
                <a:cs typeface="Mont Book"/>
              </a:rPr>
              <a:t>transformatie</a:t>
            </a:r>
            <a:r>
              <a:rPr sz="1000" b="0" spc="-10" dirty="0">
                <a:latin typeface="Mont Book"/>
                <a:cs typeface="Mont Book"/>
              </a:rPr>
              <a:t> </a:t>
            </a:r>
            <a:endParaRPr lang="nl-NL" sz="1000" b="0" spc="-10" dirty="0">
              <a:latin typeface="Mont Book"/>
              <a:cs typeface="Mont Book"/>
            </a:endParaRPr>
          </a:p>
          <a:p>
            <a:pPr marL="589280" marR="369570">
              <a:lnSpc>
                <a:spcPct val="188300"/>
              </a:lnSpc>
              <a:spcBef>
                <a:spcPts val="240"/>
              </a:spcBef>
            </a:pPr>
            <a:r>
              <a:rPr sz="1000" b="0" dirty="0">
                <a:latin typeface="Mont Book"/>
                <a:cs typeface="Mont Book"/>
              </a:rPr>
              <a:t>max.</a:t>
            </a:r>
            <a:r>
              <a:rPr sz="1000" b="0" spc="-10" dirty="0">
                <a:latin typeface="Mont Book"/>
                <a:cs typeface="Mont Book"/>
              </a:rPr>
              <a:t> </a:t>
            </a:r>
            <a:r>
              <a:rPr sz="1000" b="0" dirty="0">
                <a:latin typeface="Mont Book"/>
                <a:cs typeface="Mont Book"/>
              </a:rPr>
              <a:t>hoogte</a:t>
            </a:r>
            <a:r>
              <a:rPr sz="1000" b="0" spc="-5" dirty="0">
                <a:latin typeface="Mont Book"/>
                <a:cs typeface="Mont Book"/>
              </a:rPr>
              <a:t> </a:t>
            </a:r>
            <a:r>
              <a:rPr sz="1000" b="0" dirty="0">
                <a:latin typeface="Mont Book"/>
                <a:cs typeface="Mont Book"/>
              </a:rPr>
              <a:t>in</a:t>
            </a:r>
            <a:r>
              <a:rPr sz="1000" b="0" spc="-5" dirty="0">
                <a:latin typeface="Mont Book"/>
                <a:cs typeface="Mont Book"/>
              </a:rPr>
              <a:t> </a:t>
            </a:r>
            <a:r>
              <a:rPr sz="1000" b="0" spc="-10" dirty="0" err="1">
                <a:latin typeface="Mont Book"/>
                <a:cs typeface="Mont Book"/>
              </a:rPr>
              <a:t>bouwlagen</a:t>
            </a:r>
            <a:r>
              <a:rPr sz="1000" b="0" spc="-10" dirty="0">
                <a:latin typeface="Mont Book"/>
                <a:cs typeface="Mont Book"/>
              </a:rPr>
              <a:t> </a:t>
            </a:r>
            <a:endParaRPr lang="nl-NL" sz="1000" b="0" spc="-10" dirty="0">
              <a:latin typeface="Mont Book"/>
              <a:cs typeface="Mont Book"/>
            </a:endParaRPr>
          </a:p>
          <a:p>
            <a:pPr marL="589280" marR="369570">
              <a:lnSpc>
                <a:spcPct val="188300"/>
              </a:lnSpc>
              <a:spcBef>
                <a:spcPts val="240"/>
              </a:spcBef>
            </a:pPr>
            <a:r>
              <a:rPr sz="1000" b="0" dirty="0" err="1">
                <a:latin typeface="Mont Book"/>
                <a:cs typeface="Mont Book"/>
              </a:rPr>
              <a:t>rijbaan</a:t>
            </a:r>
            <a:r>
              <a:rPr sz="1000" b="0" spc="-25" dirty="0">
                <a:latin typeface="Mont Book"/>
                <a:cs typeface="Mont Book"/>
              </a:rPr>
              <a:t> </a:t>
            </a:r>
            <a:r>
              <a:rPr sz="1000" b="0" dirty="0">
                <a:latin typeface="Mont Book"/>
                <a:cs typeface="Mont Book"/>
              </a:rPr>
              <a:t>op</a:t>
            </a:r>
            <a:r>
              <a:rPr sz="1000" b="0" spc="-20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zelfde</a:t>
            </a:r>
            <a:r>
              <a:rPr sz="1000" b="0" spc="-20" dirty="0">
                <a:latin typeface="Mont Book"/>
                <a:cs typeface="Mont Book"/>
              </a:rPr>
              <a:t> </a:t>
            </a:r>
            <a:r>
              <a:rPr sz="1000" b="0" dirty="0">
                <a:latin typeface="Mont Book"/>
                <a:cs typeface="Mont Book"/>
              </a:rPr>
              <a:t>niveau</a:t>
            </a:r>
            <a:r>
              <a:rPr sz="1000" b="0" spc="-25" dirty="0">
                <a:latin typeface="Mont Book"/>
                <a:cs typeface="Mont Book"/>
              </a:rPr>
              <a:t> </a:t>
            </a:r>
            <a:r>
              <a:rPr sz="1000" b="0" spc="-20" dirty="0">
                <a:latin typeface="Mont Book"/>
                <a:cs typeface="Mont Book"/>
              </a:rPr>
              <a:t>stoep </a:t>
            </a:r>
            <a:r>
              <a:rPr sz="1000" b="0" spc="-10" dirty="0">
                <a:latin typeface="Mont Book"/>
                <a:cs typeface="Mont Book"/>
              </a:rPr>
              <a:t>snelheidremmende</a:t>
            </a:r>
            <a:r>
              <a:rPr sz="1000" b="0" spc="35" dirty="0">
                <a:latin typeface="Mont Book"/>
                <a:cs typeface="Mont Book"/>
              </a:rPr>
              <a:t> </a:t>
            </a:r>
            <a:r>
              <a:rPr sz="1000" b="0" spc="-10" dirty="0" err="1">
                <a:latin typeface="Mont Book"/>
                <a:cs typeface="Mont Book"/>
              </a:rPr>
              <a:t>maatregelen</a:t>
            </a:r>
            <a:r>
              <a:rPr sz="1000" b="0" spc="-10" dirty="0">
                <a:latin typeface="Mont Book"/>
                <a:cs typeface="Mont Book"/>
              </a:rPr>
              <a:t> </a:t>
            </a:r>
            <a:endParaRPr lang="nl-NL" sz="1000" b="0" spc="-10" dirty="0">
              <a:latin typeface="Mont Book"/>
              <a:cs typeface="Mont Book"/>
            </a:endParaRPr>
          </a:p>
          <a:p>
            <a:pPr marL="589280" marR="369570">
              <a:lnSpc>
                <a:spcPct val="188300"/>
              </a:lnSpc>
              <a:spcBef>
                <a:spcPts val="240"/>
              </a:spcBef>
            </a:pPr>
            <a:r>
              <a:rPr sz="1000" b="0" spc="-20" dirty="0">
                <a:latin typeface="Mont Book"/>
                <a:cs typeface="Mont Book"/>
              </a:rPr>
              <a:t>park</a:t>
            </a:r>
            <a:endParaRPr sz="1000" dirty="0">
              <a:latin typeface="Mont Book"/>
              <a:cs typeface="Mont Book"/>
            </a:endParaRPr>
          </a:p>
          <a:p>
            <a:pPr marL="589280" marR="5080">
              <a:lnSpc>
                <a:spcPct val="188300"/>
              </a:lnSpc>
            </a:pPr>
            <a:r>
              <a:rPr lang="nl-NL" sz="1000" b="0" spc="-10" dirty="0">
                <a:latin typeface="Mont Book"/>
                <a:cs typeface="Mont Book"/>
              </a:rPr>
              <a:t>W</a:t>
            </a:r>
            <a:r>
              <a:rPr sz="1000" b="0" spc="-10" dirty="0" err="1">
                <a:latin typeface="Mont Book"/>
                <a:cs typeface="Mont Book"/>
              </a:rPr>
              <a:t>aterinfiltratiezones</a:t>
            </a:r>
            <a:endParaRPr lang="nl-NL" sz="1000" spc="-10" dirty="0">
              <a:latin typeface="Mont Book"/>
              <a:cs typeface="Mont Book"/>
            </a:endParaRPr>
          </a:p>
          <a:p>
            <a:pPr marL="589280" marR="5080">
              <a:lnSpc>
                <a:spcPct val="188300"/>
              </a:lnSpc>
            </a:pPr>
            <a:r>
              <a:rPr sz="1000" b="0" spc="-10" dirty="0">
                <a:latin typeface="Mont Book"/>
                <a:cs typeface="Mont Book"/>
              </a:rPr>
              <a:t> straten</a:t>
            </a:r>
            <a:r>
              <a:rPr sz="1000" b="0" spc="-3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vergroenen</a:t>
            </a:r>
            <a:r>
              <a:rPr sz="1000" b="0" spc="-20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waar</a:t>
            </a:r>
            <a:r>
              <a:rPr sz="1000" b="0" spc="-3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mogelijk</a:t>
            </a:r>
            <a:endParaRPr sz="1000" dirty="0">
              <a:latin typeface="Mont Book"/>
              <a:cs typeface="Mont Boo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72847" y="6312321"/>
            <a:ext cx="2956944" cy="2052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spc="-10" dirty="0">
                <a:latin typeface="Mont Book"/>
                <a:cs typeface="Mont Book"/>
              </a:rPr>
              <a:t>terrassen</a:t>
            </a:r>
            <a:r>
              <a:rPr sz="1000" b="0" spc="1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horeca</a:t>
            </a:r>
            <a:endParaRPr sz="1000" dirty="0">
              <a:latin typeface="Mont Book"/>
              <a:cs typeface="Mont Book"/>
            </a:endParaRPr>
          </a:p>
          <a:p>
            <a:pPr marL="12700" marR="1221105">
              <a:lnSpc>
                <a:spcPct val="188300"/>
              </a:lnSpc>
            </a:pPr>
            <a:r>
              <a:rPr sz="1000" b="0" spc="-10" dirty="0">
                <a:latin typeface="Mont Book"/>
                <a:cs typeface="Mont Book"/>
              </a:rPr>
              <a:t>recreatieve</a:t>
            </a:r>
            <a:r>
              <a:rPr sz="1000" b="0" spc="-3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fietsroute oversteek</a:t>
            </a:r>
            <a:r>
              <a:rPr sz="1000" b="0" spc="-2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(</a:t>
            </a:r>
            <a:r>
              <a:rPr sz="1000" b="0" spc="-10" dirty="0" err="1">
                <a:latin typeface="Mont Book"/>
                <a:cs typeface="Mont Book"/>
              </a:rPr>
              <a:t>bestaand</a:t>
            </a:r>
            <a:r>
              <a:rPr lang="nl-NL" sz="1000" b="0" spc="-10" dirty="0">
                <a:latin typeface="Mont Book"/>
                <a:cs typeface="Mont Book"/>
              </a:rPr>
              <a:t> en nieuw</a:t>
            </a:r>
            <a:r>
              <a:rPr sz="1000" b="0" spc="-10" dirty="0">
                <a:latin typeface="Mont Book"/>
                <a:cs typeface="Mont Book"/>
              </a:rPr>
              <a:t>) ontmoetingsplek</a:t>
            </a:r>
            <a:r>
              <a:rPr sz="1000" b="0" spc="4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buurt ontmoetingsplek</a:t>
            </a:r>
            <a:r>
              <a:rPr sz="1000" b="0" spc="30" dirty="0">
                <a:latin typeface="Mont Book"/>
                <a:cs typeface="Mont Book"/>
              </a:rPr>
              <a:t> </a:t>
            </a:r>
            <a:r>
              <a:rPr sz="1000" b="0" spc="-20" dirty="0">
                <a:latin typeface="Mont Book"/>
                <a:cs typeface="Mont Book"/>
              </a:rPr>
              <a:t>wijk </a:t>
            </a:r>
            <a:r>
              <a:rPr sz="1000" b="0" spc="-10" dirty="0">
                <a:latin typeface="Mont Book"/>
                <a:cs typeface="Mont Book"/>
              </a:rPr>
              <a:t>hoofdentree school</a:t>
            </a:r>
            <a:endParaRPr sz="1000" dirty="0">
              <a:latin typeface="Mont Book"/>
              <a:cs typeface="Mont Book"/>
            </a:endParaRPr>
          </a:p>
          <a:p>
            <a:pPr marL="12700" marR="5080">
              <a:lnSpc>
                <a:spcPct val="100000"/>
              </a:lnSpc>
              <a:spcBef>
                <a:spcPts val="1060"/>
              </a:spcBef>
            </a:pPr>
            <a:r>
              <a:rPr sz="1000" b="0" dirty="0">
                <a:latin typeface="Mont Book"/>
                <a:cs typeface="Mont Book"/>
              </a:rPr>
              <a:t>kleinschalig </a:t>
            </a:r>
            <a:r>
              <a:rPr sz="1000" b="0" spc="-10" dirty="0">
                <a:latin typeface="Mont Book"/>
                <a:cs typeface="Mont Book"/>
              </a:rPr>
              <a:t>maatschappelijk programma </a:t>
            </a:r>
            <a:r>
              <a:rPr sz="1000" b="0" dirty="0">
                <a:latin typeface="Mont Book"/>
                <a:cs typeface="Mont Book"/>
              </a:rPr>
              <a:t>of</a:t>
            </a:r>
            <a:r>
              <a:rPr sz="1000" b="0" spc="-35" dirty="0">
                <a:latin typeface="Mont Book"/>
                <a:cs typeface="Mont Book"/>
              </a:rPr>
              <a:t> </a:t>
            </a:r>
            <a:r>
              <a:rPr sz="1000" b="0" spc="-10" dirty="0">
                <a:latin typeface="Mont Book"/>
                <a:cs typeface="Mont Book"/>
              </a:rPr>
              <a:t>toeristische verblijfsfunctie</a:t>
            </a:r>
            <a:endParaRPr sz="1000" dirty="0">
              <a:latin typeface="Mont Book"/>
              <a:cs typeface="Mont Book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68007" y="6851319"/>
            <a:ext cx="528955" cy="1689735"/>
            <a:chOff x="568007" y="6851319"/>
            <a:chExt cx="528955" cy="168973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8007" y="7629220"/>
              <a:ext cx="528675" cy="38200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9640" y="7123226"/>
              <a:ext cx="409181" cy="54846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9640" y="7949158"/>
              <a:ext cx="409181" cy="33953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2706" y="8295970"/>
              <a:ext cx="321043" cy="24503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1357" y="6851319"/>
              <a:ext cx="377697" cy="256781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3886200" y="6864984"/>
            <a:ext cx="565785" cy="1081405"/>
            <a:chOff x="3886200" y="6864984"/>
            <a:chExt cx="565785" cy="1081405"/>
          </a:xfrm>
        </p:grpSpPr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86200" y="6864984"/>
              <a:ext cx="565327" cy="30295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86200" y="7124661"/>
              <a:ext cx="565327" cy="821296"/>
            </a:xfrm>
            <a:prstGeom prst="rect">
              <a:avLst/>
            </a:prstGeom>
          </p:spPr>
        </p:pic>
      </p:grpSp>
      <p:pic>
        <p:nvPicPr>
          <p:cNvPr id="19" name="object 1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985869" y="6257074"/>
            <a:ext cx="409181" cy="283286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985869" y="6601383"/>
            <a:ext cx="409181" cy="196354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001604" y="8099259"/>
            <a:ext cx="377710" cy="21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8626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86515-DCFA-983B-6BDA-53D74BFA1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F7B03BFE-CD85-4B37-1A28-AAF9A01B36A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034"/>
            <a:ext cx="16256000" cy="9126965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F1B3FF3B-6B67-3B33-F099-BBE044D46108}"/>
              </a:ext>
            </a:extLst>
          </p:cNvPr>
          <p:cNvSpPr txBox="1"/>
          <p:nvPr/>
        </p:nvSpPr>
        <p:spPr>
          <a:xfrm>
            <a:off x="4292724" y="5508218"/>
            <a:ext cx="115697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3C240A"/>
                </a:solidFill>
                <a:latin typeface="Mont Bold"/>
                <a:cs typeface="Mont Bold"/>
              </a:rPr>
              <a:t>Horecaboulevard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263607E4-D752-3AAF-8332-FBA639C47E70}"/>
              </a:ext>
            </a:extLst>
          </p:cNvPr>
          <p:cNvSpPr txBox="1"/>
          <p:nvPr/>
        </p:nvSpPr>
        <p:spPr>
          <a:xfrm>
            <a:off x="7025791" y="3852538"/>
            <a:ext cx="110490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45" dirty="0">
                <a:solidFill>
                  <a:srgbClr val="343140"/>
                </a:solidFill>
                <a:latin typeface="Mont Bold"/>
                <a:cs typeface="Mont Bold"/>
              </a:rPr>
              <a:t>T.</a:t>
            </a:r>
            <a:r>
              <a:rPr sz="1000" b="1" spc="-25" dirty="0">
                <a:solidFill>
                  <a:srgbClr val="343140"/>
                </a:solidFill>
                <a:latin typeface="Mont Bold"/>
                <a:cs typeface="Mont Bold"/>
              </a:rPr>
              <a:t> </a:t>
            </a:r>
            <a:r>
              <a:rPr sz="1000" b="1" spc="-10" dirty="0">
                <a:solidFill>
                  <a:srgbClr val="343140"/>
                </a:solidFill>
                <a:latin typeface="Mont Bold"/>
                <a:cs typeface="Mont Bold"/>
              </a:rPr>
              <a:t>Thijssenschool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E38906C-9A0F-9810-E934-296AAEBDA9ED}"/>
              </a:ext>
            </a:extLst>
          </p:cNvPr>
          <p:cNvSpPr txBox="1"/>
          <p:nvPr/>
        </p:nvSpPr>
        <p:spPr>
          <a:xfrm>
            <a:off x="12623680" y="1367338"/>
            <a:ext cx="621665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-10" dirty="0">
                <a:solidFill>
                  <a:srgbClr val="BAB1B0"/>
                </a:solidFill>
                <a:latin typeface="Mont Bold"/>
                <a:cs typeface="Mont Bold"/>
              </a:rPr>
              <a:t>Passage</a:t>
            </a:r>
            <a:endParaRPr sz="1050">
              <a:latin typeface="Mont Bold"/>
              <a:cs typeface="Mont Bold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C5B16030-3F2E-923A-4590-6E28BC9FD0D3}"/>
              </a:ext>
            </a:extLst>
          </p:cNvPr>
          <p:cNvSpPr txBox="1"/>
          <p:nvPr/>
        </p:nvSpPr>
        <p:spPr>
          <a:xfrm>
            <a:off x="11985871" y="205698"/>
            <a:ext cx="525780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-10" dirty="0">
                <a:solidFill>
                  <a:srgbClr val="A28467"/>
                </a:solidFill>
                <a:latin typeface="Mont Bold"/>
                <a:cs typeface="Mont Bold"/>
              </a:rPr>
              <a:t>station</a:t>
            </a:r>
            <a:endParaRPr sz="1050">
              <a:latin typeface="Mont Bold"/>
              <a:cs typeface="Mont Bo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8DAE9A81-419C-6858-60F8-CC5894C8DDC3}"/>
              </a:ext>
            </a:extLst>
          </p:cNvPr>
          <p:cNvSpPr txBox="1"/>
          <p:nvPr/>
        </p:nvSpPr>
        <p:spPr>
          <a:xfrm>
            <a:off x="10294081" y="3013852"/>
            <a:ext cx="84645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86746F"/>
                </a:solidFill>
                <a:latin typeface="Mont Bold"/>
                <a:cs typeface="Mont Bold"/>
              </a:rPr>
              <a:t>Boonstoppel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1EB3CB7F-16CB-DD18-8F2E-694EECAF5E74}"/>
              </a:ext>
            </a:extLst>
          </p:cNvPr>
          <p:cNvSpPr txBox="1"/>
          <p:nvPr/>
        </p:nvSpPr>
        <p:spPr>
          <a:xfrm>
            <a:off x="11772651" y="6113994"/>
            <a:ext cx="86296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798B9D"/>
                </a:solidFill>
                <a:latin typeface="Mont Bold"/>
                <a:cs typeface="Mont Bold"/>
              </a:rPr>
              <a:t>De </a:t>
            </a:r>
            <a:r>
              <a:rPr sz="1000" b="1" spc="-10" dirty="0">
                <a:solidFill>
                  <a:srgbClr val="798B9D"/>
                </a:solidFill>
                <a:latin typeface="Mont Bold"/>
                <a:cs typeface="Mont Bold"/>
              </a:rPr>
              <a:t>Stuurman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EA37514F-0C31-9885-3963-2F3B88B941EF}"/>
              </a:ext>
            </a:extLst>
          </p:cNvPr>
          <p:cNvSpPr txBox="1"/>
          <p:nvPr/>
        </p:nvSpPr>
        <p:spPr>
          <a:xfrm>
            <a:off x="8133297" y="5275040"/>
            <a:ext cx="67373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86746F"/>
                </a:solidFill>
                <a:latin typeface="Mont Bold"/>
                <a:cs typeface="Mont Bold"/>
              </a:rPr>
              <a:t>Nessepad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0D807543-B80F-4F39-290F-A1F1093179C6}"/>
              </a:ext>
            </a:extLst>
          </p:cNvPr>
          <p:cNvSpPr txBox="1"/>
          <p:nvPr/>
        </p:nvSpPr>
        <p:spPr>
          <a:xfrm>
            <a:off x="8117991" y="2075394"/>
            <a:ext cx="94869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798B9D"/>
                </a:solidFill>
                <a:latin typeface="Mont Bold"/>
                <a:cs typeface="Mont Bold"/>
              </a:rPr>
              <a:t>gemeentehuis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E9AF5862-C902-A0A4-EF80-FD48CB43E661}"/>
              </a:ext>
            </a:extLst>
          </p:cNvPr>
          <p:cNvSpPr txBox="1"/>
          <p:nvPr/>
        </p:nvSpPr>
        <p:spPr>
          <a:xfrm>
            <a:off x="5376313" y="3783956"/>
            <a:ext cx="59880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798B9D"/>
                </a:solidFill>
                <a:latin typeface="Mont Bold"/>
                <a:cs typeface="Mont Bold"/>
              </a:rPr>
              <a:t>Brugkerk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B28BFF4E-6E84-DD08-BFD8-A22F278B7013}"/>
              </a:ext>
            </a:extLst>
          </p:cNvPr>
          <p:cNvSpPr txBox="1"/>
          <p:nvPr/>
        </p:nvSpPr>
        <p:spPr>
          <a:xfrm>
            <a:off x="2056961" y="4602941"/>
            <a:ext cx="54229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11234F"/>
                </a:solidFill>
                <a:latin typeface="Mont Bold"/>
                <a:cs typeface="Mont Bold"/>
              </a:rPr>
              <a:t>hefbrug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73C0BE6E-A19C-EC01-28D7-0674DC5E0370}"/>
              </a:ext>
            </a:extLst>
          </p:cNvPr>
          <p:cNvSpPr txBox="1"/>
          <p:nvPr/>
        </p:nvSpPr>
        <p:spPr>
          <a:xfrm rot="300000">
            <a:off x="13569900" y="3058259"/>
            <a:ext cx="1079389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35"/>
              </a:lnSpc>
            </a:pPr>
            <a:r>
              <a:rPr sz="1275" b="1" spc="-15" baseline="3267" dirty="0">
                <a:solidFill>
                  <a:srgbClr val="6C6D82"/>
                </a:solidFill>
                <a:latin typeface="Mont"/>
                <a:cs typeface="Mont"/>
              </a:rPr>
              <a:t>J.</a:t>
            </a:r>
            <a:r>
              <a:rPr sz="1275" b="1" spc="-67" baseline="3267" dirty="0">
                <a:solidFill>
                  <a:srgbClr val="6C6D82"/>
                </a:solidFill>
                <a:latin typeface="Mont"/>
                <a:cs typeface="Mont"/>
              </a:rPr>
              <a:t> </a:t>
            </a:r>
            <a:r>
              <a:rPr sz="1275" b="1" baseline="3267" dirty="0">
                <a:solidFill>
                  <a:srgbClr val="6C6D82"/>
                </a:solidFill>
                <a:latin typeface="Mont"/>
                <a:cs typeface="Mont"/>
              </a:rPr>
              <a:t>van</a:t>
            </a:r>
            <a:r>
              <a:rPr sz="1275" b="1" spc="-37" baseline="3267" dirty="0">
                <a:solidFill>
                  <a:srgbClr val="6C6D82"/>
                </a:solidFill>
                <a:latin typeface="Mont"/>
                <a:cs typeface="Mont"/>
              </a:rPr>
              <a:t> </a:t>
            </a:r>
            <a:r>
              <a:rPr sz="1275" b="1" spc="-15" baseline="3267" dirty="0">
                <a:solidFill>
                  <a:srgbClr val="6C6D82"/>
                </a:solidFill>
                <a:latin typeface="Mont"/>
                <a:cs typeface="Mont"/>
              </a:rPr>
              <a:t>St</a:t>
            </a:r>
            <a:r>
              <a:rPr sz="850" b="1" spc="-10" dirty="0">
                <a:solidFill>
                  <a:srgbClr val="6C6D82"/>
                </a:solidFill>
                <a:latin typeface="Mont"/>
                <a:cs typeface="Mont"/>
              </a:rPr>
              <a:t>olberglaan</a:t>
            </a:r>
            <a:endParaRPr sz="850">
              <a:latin typeface="Mont"/>
              <a:cs typeface="Mont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2C692E84-0BE2-69C4-9A0C-92D89C232E8B}"/>
              </a:ext>
            </a:extLst>
          </p:cNvPr>
          <p:cNvSpPr txBox="1"/>
          <p:nvPr/>
        </p:nvSpPr>
        <p:spPr>
          <a:xfrm rot="20100000">
            <a:off x="11306819" y="3572503"/>
            <a:ext cx="798799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50"/>
              </a:lnSpc>
            </a:pPr>
            <a:r>
              <a:rPr sz="850" b="1" spc="-10" dirty="0">
                <a:solidFill>
                  <a:srgbClr val="6C6D82"/>
                </a:solidFill>
                <a:latin typeface="Mont"/>
                <a:cs typeface="Mont"/>
              </a:rPr>
              <a:t>Soubur</a:t>
            </a:r>
            <a:r>
              <a:rPr sz="1275" b="1" spc="-15" baseline="3267" dirty="0">
                <a:solidFill>
                  <a:srgbClr val="6C6D82"/>
                </a:solidFill>
                <a:latin typeface="Mont"/>
                <a:cs typeface="Mont"/>
              </a:rPr>
              <a:t>ghlaan</a:t>
            </a:r>
            <a:endParaRPr sz="1275" baseline="3267">
              <a:latin typeface="Mont"/>
              <a:cs typeface="Mont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E1075C53-B7BC-F337-73FA-F77A5E8FB819}"/>
              </a:ext>
            </a:extLst>
          </p:cNvPr>
          <p:cNvSpPr txBox="1"/>
          <p:nvPr/>
        </p:nvSpPr>
        <p:spPr>
          <a:xfrm rot="20460000">
            <a:off x="3652118" y="4856261"/>
            <a:ext cx="795026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50"/>
              </a:lnSpc>
            </a:pPr>
            <a:r>
              <a:rPr sz="850" b="1" spc="-10" dirty="0">
                <a:solidFill>
                  <a:srgbClr val="6C6D82"/>
                </a:solidFill>
                <a:latin typeface="Mont"/>
                <a:cs typeface="Mont"/>
              </a:rPr>
              <a:t>Kerkweg-</a:t>
            </a:r>
            <a:r>
              <a:rPr sz="850" b="1" spc="-20" dirty="0">
                <a:solidFill>
                  <a:srgbClr val="6C6D82"/>
                </a:solidFill>
                <a:latin typeface="Mont"/>
                <a:cs typeface="Mont"/>
              </a:rPr>
              <a:t>Oos</a:t>
            </a:r>
            <a:r>
              <a:rPr sz="1275" b="1" spc="-30" baseline="3267" dirty="0">
                <a:solidFill>
                  <a:srgbClr val="6C6D82"/>
                </a:solidFill>
                <a:latin typeface="Mont"/>
                <a:cs typeface="Mont"/>
              </a:rPr>
              <a:t>t</a:t>
            </a:r>
            <a:endParaRPr sz="1275" baseline="3267">
              <a:latin typeface="Mont"/>
              <a:cs typeface="Mont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720D57E-D899-600D-5B42-7E6A584E5406}"/>
              </a:ext>
            </a:extLst>
          </p:cNvPr>
          <p:cNvSpPr txBox="1"/>
          <p:nvPr/>
        </p:nvSpPr>
        <p:spPr>
          <a:xfrm rot="180000">
            <a:off x="13084007" y="8500164"/>
            <a:ext cx="633172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35"/>
              </a:lnSpc>
            </a:pPr>
            <a:r>
              <a:rPr sz="850" b="1" spc="-10" dirty="0">
                <a:solidFill>
                  <a:srgbClr val="3D4740"/>
                </a:solidFill>
                <a:latin typeface="Mont"/>
                <a:cs typeface="Mont"/>
              </a:rPr>
              <a:t>Noordkade</a:t>
            </a:r>
            <a:endParaRPr sz="850">
              <a:latin typeface="Mont"/>
              <a:cs typeface="Mont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D98C68DA-AB38-E970-97E1-54C06750DD9B}"/>
              </a:ext>
            </a:extLst>
          </p:cNvPr>
          <p:cNvSpPr txBox="1"/>
          <p:nvPr/>
        </p:nvSpPr>
        <p:spPr>
          <a:xfrm rot="180000">
            <a:off x="13594845" y="5113358"/>
            <a:ext cx="450480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35"/>
              </a:lnSpc>
            </a:pPr>
            <a:r>
              <a:rPr sz="850" b="1" spc="-10" dirty="0">
                <a:solidFill>
                  <a:srgbClr val="3D4740"/>
                </a:solidFill>
                <a:latin typeface="Mont"/>
                <a:cs typeface="Mont"/>
              </a:rPr>
              <a:t>Boezem</a:t>
            </a:r>
            <a:endParaRPr sz="850">
              <a:latin typeface="Mont"/>
              <a:cs typeface="Mont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8358694E-7AAC-37F8-CC9A-36EA190243FE}"/>
              </a:ext>
            </a:extLst>
          </p:cNvPr>
          <p:cNvSpPr txBox="1"/>
          <p:nvPr/>
        </p:nvSpPr>
        <p:spPr>
          <a:xfrm rot="180000">
            <a:off x="12468096" y="2597162"/>
            <a:ext cx="758566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35"/>
              </a:lnSpc>
            </a:pPr>
            <a:r>
              <a:rPr sz="850" b="1" dirty="0">
                <a:solidFill>
                  <a:srgbClr val="3D4740"/>
                </a:solidFill>
                <a:latin typeface="Mont"/>
                <a:cs typeface="Mont"/>
              </a:rPr>
              <a:t>Park</a:t>
            </a:r>
            <a:r>
              <a:rPr sz="850" b="1" spc="10" dirty="0">
                <a:solidFill>
                  <a:srgbClr val="3D4740"/>
                </a:solidFill>
                <a:latin typeface="Mont"/>
                <a:cs typeface="Mont"/>
              </a:rPr>
              <a:t> </a:t>
            </a:r>
            <a:r>
              <a:rPr sz="850" b="1" spc="-10" dirty="0">
                <a:solidFill>
                  <a:srgbClr val="3D4740"/>
                </a:solidFill>
                <a:latin typeface="Mont"/>
                <a:cs typeface="Mont"/>
              </a:rPr>
              <a:t>Passage</a:t>
            </a:r>
            <a:endParaRPr sz="850">
              <a:latin typeface="Mont"/>
              <a:cs typeface="Mont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1AA5DAE1-6CBE-88A0-1DEA-76CDA89058EE}"/>
              </a:ext>
            </a:extLst>
          </p:cNvPr>
          <p:cNvSpPr txBox="1"/>
          <p:nvPr/>
        </p:nvSpPr>
        <p:spPr>
          <a:xfrm>
            <a:off x="6055272" y="3103835"/>
            <a:ext cx="769620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-10" dirty="0">
                <a:solidFill>
                  <a:srgbClr val="BAB1B0"/>
                </a:solidFill>
                <a:latin typeface="Mont Bold"/>
                <a:cs typeface="Mont Bold"/>
              </a:rPr>
              <a:t>Beukenhof</a:t>
            </a:r>
            <a:endParaRPr sz="1050">
              <a:latin typeface="Mont Bold"/>
              <a:cs typeface="Mont Bold"/>
            </a:endParaRP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558FC49B-7D60-CBB9-5105-DE67B34367D5}"/>
              </a:ext>
            </a:extLst>
          </p:cNvPr>
          <p:cNvSpPr txBox="1"/>
          <p:nvPr/>
        </p:nvSpPr>
        <p:spPr>
          <a:xfrm>
            <a:off x="11661291" y="8069794"/>
            <a:ext cx="46926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86746F"/>
                </a:solidFill>
                <a:latin typeface="Mont Bold"/>
                <a:cs typeface="Mont Bold"/>
              </a:rPr>
              <a:t>Loswal</a:t>
            </a:r>
            <a:endParaRPr sz="1000">
              <a:latin typeface="Mont Bold"/>
              <a:cs typeface="Mont Bold"/>
            </a:endParaRPr>
          </a:p>
        </p:txBody>
      </p:sp>
    </p:spTree>
    <p:extLst>
      <p:ext uri="{BB962C8B-B14F-4D97-AF65-F5344CB8AC3E}">
        <p14:creationId xmlns:p14="http://schemas.microsoft.com/office/powerpoint/2010/main" val="29147835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60BC6-FD33-234E-63B5-B11DFF06B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9686E2FC-B948-EDD2-42B1-468F5555A686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26AD61C3-1C6F-466A-BB99-849C90772CE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BBFB74FB-4CFA-55BD-93E0-1C45A8131F8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</p:grpSp>
      <p:sp>
        <p:nvSpPr>
          <p:cNvPr id="5" name="object 5">
            <a:extLst>
              <a:ext uri="{FF2B5EF4-FFF2-40B4-BE49-F238E27FC236}">
                <a16:creationId xmlns:a16="http://schemas.microsoft.com/office/drawing/2014/main" id="{E3A8A2E1-DBDA-57CF-E2F1-B84B83F5C2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60030" y="4378866"/>
            <a:ext cx="8936355" cy="17979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4375785" algn="l"/>
              </a:tabLst>
            </a:pPr>
            <a:r>
              <a:rPr lang="nl-NL" sz="5800" spc="-10" dirty="0">
                <a:solidFill>
                  <a:srgbClr val="FFFFFF"/>
                </a:solidFill>
              </a:rPr>
              <a:t>Financiën, voorkeursrecht en voorbereidingskrediet</a:t>
            </a:r>
            <a:endParaRPr sz="5800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5A205DE-F6EB-C3DA-E57E-7367C7B0D84C}"/>
              </a:ext>
            </a:extLst>
          </p:cNvPr>
          <p:cNvSpPr/>
          <p:nvPr/>
        </p:nvSpPr>
        <p:spPr>
          <a:xfrm>
            <a:off x="7737894" y="3695700"/>
            <a:ext cx="744855" cy="555625"/>
          </a:xfrm>
          <a:custGeom>
            <a:avLst/>
            <a:gdLst/>
            <a:ahLst/>
            <a:cxnLst/>
            <a:rect l="l" t="t" r="r" b="b"/>
            <a:pathLst>
              <a:path w="744854" h="555625">
                <a:moveTo>
                  <a:pt x="198539" y="196341"/>
                </a:moveTo>
                <a:lnTo>
                  <a:pt x="198539" y="375945"/>
                </a:lnTo>
                <a:lnTo>
                  <a:pt x="18948" y="375945"/>
                </a:lnTo>
                <a:lnTo>
                  <a:pt x="25364" y="423688"/>
                </a:lnTo>
                <a:lnTo>
                  <a:pt x="43470" y="466589"/>
                </a:lnTo>
                <a:lnTo>
                  <a:pt x="71553" y="502935"/>
                </a:lnTo>
                <a:lnTo>
                  <a:pt x="107901" y="531017"/>
                </a:lnTo>
                <a:lnTo>
                  <a:pt x="150800" y="549121"/>
                </a:lnTo>
                <a:lnTo>
                  <a:pt x="198539" y="555536"/>
                </a:lnTo>
                <a:lnTo>
                  <a:pt x="246287" y="549121"/>
                </a:lnTo>
                <a:lnTo>
                  <a:pt x="289191" y="531017"/>
                </a:lnTo>
                <a:lnTo>
                  <a:pt x="325540" y="502935"/>
                </a:lnTo>
                <a:lnTo>
                  <a:pt x="353623" y="466589"/>
                </a:lnTo>
                <a:lnTo>
                  <a:pt x="371727" y="423688"/>
                </a:lnTo>
                <a:lnTo>
                  <a:pt x="378142" y="375945"/>
                </a:lnTo>
                <a:lnTo>
                  <a:pt x="371727" y="328197"/>
                </a:lnTo>
                <a:lnTo>
                  <a:pt x="353623" y="285292"/>
                </a:lnTo>
                <a:lnTo>
                  <a:pt x="325540" y="248943"/>
                </a:lnTo>
                <a:lnTo>
                  <a:pt x="289191" y="220861"/>
                </a:lnTo>
                <a:lnTo>
                  <a:pt x="246287" y="202757"/>
                </a:lnTo>
                <a:lnTo>
                  <a:pt x="198539" y="196341"/>
                </a:lnTo>
                <a:close/>
              </a:path>
              <a:path w="744854" h="555625">
                <a:moveTo>
                  <a:pt x="179603" y="0"/>
                </a:moveTo>
                <a:lnTo>
                  <a:pt x="131850" y="6415"/>
                </a:lnTo>
                <a:lnTo>
                  <a:pt x="88945" y="24522"/>
                </a:lnTo>
                <a:lnTo>
                  <a:pt x="52597" y="52606"/>
                </a:lnTo>
                <a:lnTo>
                  <a:pt x="24516" y="88956"/>
                </a:lnTo>
                <a:lnTo>
                  <a:pt x="6414" y="131859"/>
                </a:lnTo>
                <a:lnTo>
                  <a:pt x="0" y="179603"/>
                </a:lnTo>
                <a:lnTo>
                  <a:pt x="6414" y="227351"/>
                </a:lnTo>
                <a:lnTo>
                  <a:pt x="24516" y="270255"/>
                </a:lnTo>
                <a:lnTo>
                  <a:pt x="52597" y="306604"/>
                </a:lnTo>
                <a:lnTo>
                  <a:pt x="88945" y="334687"/>
                </a:lnTo>
                <a:lnTo>
                  <a:pt x="131850" y="352791"/>
                </a:lnTo>
                <a:lnTo>
                  <a:pt x="179603" y="359206"/>
                </a:lnTo>
                <a:lnTo>
                  <a:pt x="179603" y="179603"/>
                </a:lnTo>
                <a:lnTo>
                  <a:pt x="359194" y="179603"/>
                </a:lnTo>
                <a:lnTo>
                  <a:pt x="352779" y="131859"/>
                </a:lnTo>
                <a:lnTo>
                  <a:pt x="334675" y="88956"/>
                </a:lnTo>
                <a:lnTo>
                  <a:pt x="306593" y="52606"/>
                </a:lnTo>
                <a:lnTo>
                  <a:pt x="270247" y="24522"/>
                </a:lnTo>
                <a:lnTo>
                  <a:pt x="227346" y="6415"/>
                </a:lnTo>
                <a:lnTo>
                  <a:pt x="179603" y="0"/>
                </a:lnTo>
                <a:close/>
              </a:path>
              <a:path w="744854" h="555625">
                <a:moveTo>
                  <a:pt x="637692" y="22517"/>
                </a:moveTo>
                <a:lnTo>
                  <a:pt x="379615" y="280593"/>
                </a:lnTo>
                <a:lnTo>
                  <a:pt x="637692" y="538670"/>
                </a:lnTo>
                <a:lnTo>
                  <a:pt x="670353" y="501295"/>
                </a:lnTo>
                <a:lnTo>
                  <a:pt x="697075" y="460844"/>
                </a:lnTo>
                <a:lnTo>
                  <a:pt x="717859" y="417934"/>
                </a:lnTo>
                <a:lnTo>
                  <a:pt x="732705" y="373179"/>
                </a:lnTo>
                <a:lnTo>
                  <a:pt x="741612" y="327193"/>
                </a:lnTo>
                <a:lnTo>
                  <a:pt x="744581" y="280593"/>
                </a:lnTo>
                <a:lnTo>
                  <a:pt x="741612" y="233993"/>
                </a:lnTo>
                <a:lnTo>
                  <a:pt x="732705" y="188008"/>
                </a:lnTo>
                <a:lnTo>
                  <a:pt x="717859" y="143253"/>
                </a:lnTo>
                <a:lnTo>
                  <a:pt x="697075" y="100342"/>
                </a:lnTo>
                <a:lnTo>
                  <a:pt x="670353" y="59892"/>
                </a:lnTo>
                <a:lnTo>
                  <a:pt x="637692" y="225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3468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D4F5B-F1C4-52BD-E2F6-0850F8079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F35C3804-9D2E-A6FC-4E86-5CB53C1AC573}"/>
              </a:ext>
            </a:extLst>
          </p:cNvPr>
          <p:cNvSpPr txBox="1"/>
          <p:nvPr/>
        </p:nvSpPr>
        <p:spPr>
          <a:xfrm>
            <a:off x="584200" y="2133600"/>
            <a:ext cx="13559303" cy="6063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nl-NL" sz="3200" b="0" dirty="0">
                <a:latin typeface="Mont Book"/>
                <a:cs typeface="Mont Book"/>
              </a:rPr>
              <a:t>Meenemen in de </a:t>
            </a:r>
            <a:r>
              <a:rPr lang="nl-NL" sz="3200" b="1" dirty="0">
                <a:latin typeface="Mont Book"/>
                <a:cs typeface="Mont Book"/>
              </a:rPr>
              <a:t>achtergrond </a:t>
            </a:r>
            <a:r>
              <a:rPr lang="nl-NL" sz="3200" dirty="0">
                <a:latin typeface="Mont Book"/>
                <a:cs typeface="Mont Book"/>
              </a:rPr>
              <a:t>om tot de </a:t>
            </a:r>
            <a:r>
              <a:rPr lang="nl-NL" sz="3200" b="1" dirty="0">
                <a:latin typeface="Mont Book"/>
                <a:cs typeface="Mont Book"/>
              </a:rPr>
              <a:t>hoofdvisie en scenario’s</a:t>
            </a:r>
            <a:r>
              <a:rPr lang="nl-NL" sz="3200" dirty="0">
                <a:latin typeface="Mont Book"/>
                <a:cs typeface="Mont Book"/>
              </a:rPr>
              <a:t> te komen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nl-NL" sz="3200" b="1" dirty="0">
                <a:latin typeface="Mont Book"/>
                <a:cs typeface="Mont Book"/>
              </a:rPr>
              <a:t>Noodzaak</a:t>
            </a:r>
            <a:r>
              <a:rPr lang="nl-NL" sz="3200" dirty="0">
                <a:latin typeface="Mont Book"/>
                <a:cs typeface="Mont Book"/>
              </a:rPr>
              <a:t> van dit project en het vervolg toelichten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nl-NL" sz="3200" b="1" dirty="0">
                <a:latin typeface="Mont Book"/>
                <a:cs typeface="Mont Book"/>
              </a:rPr>
              <a:t>Voorbereiding</a:t>
            </a:r>
            <a:r>
              <a:rPr lang="nl-NL" sz="3200" dirty="0">
                <a:latin typeface="Mont Book"/>
                <a:cs typeface="Mont Book"/>
              </a:rPr>
              <a:t> op de te maken keuzes bij de raadsbehandeling van september.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3200" dirty="0">
              <a:latin typeface="Mont Book"/>
              <a:cs typeface="Mont Book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E5ED75C7-7C4C-0581-B6EF-ED167C1EF2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4200" y="381000"/>
            <a:ext cx="8147684" cy="716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pc="-20" dirty="0"/>
              <a:t>Doel</a:t>
            </a:r>
            <a:endParaRPr spc="-10" dirty="0"/>
          </a:p>
        </p:txBody>
      </p:sp>
    </p:spTree>
    <p:extLst>
      <p:ext uri="{BB962C8B-B14F-4D97-AF65-F5344CB8AC3E}">
        <p14:creationId xmlns:p14="http://schemas.microsoft.com/office/powerpoint/2010/main" val="29190284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ject 2">
            <a:extLst>
              <a:ext uri="{FF2B5EF4-FFF2-40B4-BE49-F238E27FC236}">
                <a16:creationId xmlns:a16="http://schemas.microsoft.com/office/drawing/2014/main" id="{F424D2BC-8AAA-0403-9D93-660764DC418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55947" y="3657600"/>
            <a:ext cx="8737600" cy="5257799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1300" y="250074"/>
            <a:ext cx="9182100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pc="-10" dirty="0"/>
              <a:t>“Het is nu of nooit”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5316" y="1081039"/>
            <a:ext cx="8737600" cy="7830349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600" b="1" spc="-10" dirty="0">
                <a:solidFill>
                  <a:srgbClr val="E8007D"/>
                </a:solidFill>
                <a:latin typeface="Mont Heavy"/>
                <a:cs typeface="Mont Heavy"/>
              </a:rPr>
              <a:t>Visitekaartje Waddinxveen horeca</a:t>
            </a:r>
            <a:r>
              <a:rPr sz="2600" b="1" spc="-10" dirty="0">
                <a:solidFill>
                  <a:srgbClr val="E8007D"/>
                </a:solidFill>
                <a:latin typeface="Mont Heavy"/>
                <a:cs typeface="Mont Heavy"/>
              </a:rPr>
              <a:t>boulevard</a:t>
            </a:r>
            <a:endParaRPr sz="2600" dirty="0">
              <a:latin typeface="Mont Heavy"/>
              <a:cs typeface="Mont Heavy"/>
            </a:endParaRP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FontTx/>
              <a:buChar char="•"/>
              <a:tabLst>
                <a:tab pos="320675" algn="l"/>
              </a:tabLst>
            </a:pPr>
            <a:r>
              <a:rPr lang="nl-NL" sz="1900" b="0" spc="-10" dirty="0">
                <a:latin typeface="Mont Book"/>
                <a:cs typeface="Mont Book"/>
              </a:rPr>
              <a:t>Met deze ontwikkeling maken we de horecaboulevard weer het visitekaartje</a:t>
            </a:r>
            <a:r>
              <a:rPr lang="nl-NL" sz="1900" b="0" spc="-110" dirty="0">
                <a:latin typeface="Mont Book"/>
                <a:cs typeface="Mont Book"/>
              </a:rPr>
              <a:t> </a:t>
            </a:r>
            <a:r>
              <a:rPr lang="nl-NL" sz="1900" b="0" dirty="0">
                <a:latin typeface="Mont Book"/>
                <a:cs typeface="Mont Book"/>
              </a:rPr>
              <a:t>van</a:t>
            </a:r>
            <a:r>
              <a:rPr lang="nl-NL" sz="1900" b="0" spc="-105" dirty="0">
                <a:latin typeface="Mont Book"/>
                <a:cs typeface="Mont Book"/>
              </a:rPr>
              <a:t> </a:t>
            </a:r>
            <a:r>
              <a:rPr lang="nl-NL" sz="1900" b="0" spc="-10" dirty="0">
                <a:latin typeface="Mont Book"/>
                <a:cs typeface="Mont Book"/>
              </a:rPr>
              <a:t>Waddinxveen</a:t>
            </a: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FontTx/>
              <a:buChar char="•"/>
              <a:tabLst>
                <a:tab pos="320675" algn="l"/>
              </a:tabLst>
            </a:pPr>
            <a:r>
              <a:rPr lang="nl-NL" sz="1900" b="0" spc="-10" dirty="0">
                <a:latin typeface="Mont Book"/>
                <a:cs typeface="Mont Book"/>
              </a:rPr>
              <a:t>De wens vanuit de ondernemers om dit gebied aan te pakken ligt er al een geruime tijd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lang="nl-NL" sz="1900" b="0" spc="-1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</a:pPr>
            <a:r>
              <a:rPr lang="nl-NL" sz="2600" b="1" dirty="0">
                <a:solidFill>
                  <a:srgbClr val="E8007D"/>
                </a:solidFill>
                <a:latin typeface="Mont Heavy"/>
                <a:cs typeface="Mont Heavy"/>
              </a:rPr>
              <a:t>Momentum en haalbaarheid</a:t>
            </a: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FontTx/>
              <a:buChar char="•"/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Grondeigenaren staan </a:t>
            </a:r>
            <a:r>
              <a:rPr lang="nl-NL" sz="1900" b="1" spc="-10" dirty="0">
                <a:latin typeface="Mont Book"/>
                <a:cs typeface="Mont Book"/>
              </a:rPr>
              <a:t>nu</a:t>
            </a:r>
            <a:r>
              <a:rPr lang="nl-NL" sz="1900" spc="-10" dirty="0">
                <a:latin typeface="Mont Book"/>
                <a:cs typeface="Mont Book"/>
              </a:rPr>
              <a:t> open voor de herontwikkeling van hun gronden 	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		</a:t>
            </a:r>
            <a:r>
              <a:rPr lang="nl-NL" sz="1900" i="1" spc="-10" dirty="0">
                <a:latin typeface="Mont Book"/>
                <a:cs typeface="Mont Book"/>
              </a:rPr>
              <a:t>- Nu is het moment dat eigenaren een keuze maken tussen 				</a:t>
            </a:r>
            <a:r>
              <a:rPr lang="nl-NL" sz="1900" i="1" spc="-10" dirty="0" err="1">
                <a:latin typeface="Mont Book"/>
                <a:cs typeface="Mont Book"/>
              </a:rPr>
              <a:t>herontwikkelen</a:t>
            </a:r>
            <a:r>
              <a:rPr lang="nl-NL" sz="1900" i="1" spc="-10" dirty="0">
                <a:latin typeface="Mont Book"/>
                <a:cs typeface="Mont Book"/>
              </a:rPr>
              <a:t> of investeren </a:t>
            </a:r>
            <a:r>
              <a:rPr lang="nl-NL" sz="1900" spc="-10" dirty="0">
                <a:latin typeface="Mont Book"/>
                <a:cs typeface="Mont Book"/>
              </a:rPr>
              <a:t>“</a:t>
            </a:r>
            <a:r>
              <a:rPr lang="nl-NL" sz="1900" i="1" spc="-10" dirty="0">
                <a:latin typeface="Mont Book"/>
                <a:cs typeface="Mont Book"/>
              </a:rPr>
              <a:t>grond van de buurman is maar 1x te koop”)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		- </a:t>
            </a:r>
            <a:r>
              <a:rPr lang="nl-NL" sz="1900" i="1" spc="-10" dirty="0">
                <a:latin typeface="Mont Book"/>
                <a:cs typeface="Mont Book"/>
              </a:rPr>
              <a:t>Er is een vervangende locatie voor het tankstation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lang="nl-NL" sz="1900" spc="-10" dirty="0">
              <a:latin typeface="Mont Book"/>
              <a:cs typeface="Mont Book"/>
            </a:endParaRPr>
          </a:p>
          <a:p>
            <a:pPr marL="12700"/>
            <a:endParaRPr lang="nl-NL" sz="2600" b="1" dirty="0">
              <a:solidFill>
                <a:srgbClr val="E8007D"/>
              </a:solidFill>
              <a:latin typeface="Mont Heavy"/>
              <a:cs typeface="Mont Heavy"/>
            </a:endParaRPr>
          </a:p>
          <a:p>
            <a:pPr marL="12700"/>
            <a:endParaRPr lang="nl-NL" sz="2600" b="1" spc="-10" dirty="0">
              <a:solidFill>
                <a:srgbClr val="E8007D"/>
              </a:solidFill>
              <a:latin typeface="Mont Heavy"/>
              <a:cs typeface="Mont Heavy"/>
            </a:endParaRPr>
          </a:p>
          <a:p>
            <a:pPr marL="12700">
              <a:lnSpc>
                <a:spcPct val="100000"/>
              </a:lnSpc>
            </a:pPr>
            <a:endParaRPr lang="nl-NL" sz="2600" b="1" dirty="0">
              <a:solidFill>
                <a:srgbClr val="E8007D"/>
              </a:solidFill>
              <a:latin typeface="Mont Heavy"/>
              <a:cs typeface="Mont Heavy"/>
            </a:endParaRPr>
          </a:p>
          <a:p>
            <a:pPr marL="12700">
              <a:lnSpc>
                <a:spcPct val="100000"/>
              </a:lnSpc>
            </a:pPr>
            <a:endParaRPr lang="nl-NL" sz="2600" b="1" dirty="0">
              <a:solidFill>
                <a:srgbClr val="E8007D"/>
              </a:solidFill>
              <a:latin typeface="Mont Heavy"/>
              <a:cs typeface="Mont Heavy"/>
            </a:endParaRPr>
          </a:p>
          <a:p>
            <a:pPr marL="12700"/>
            <a:endParaRPr lang="nl-NL" dirty="0">
              <a:solidFill>
                <a:schemeClr val="tx1"/>
              </a:solidFill>
              <a:latin typeface="Mont Book"/>
              <a:cs typeface="Mont Heavy"/>
            </a:endParaRPr>
          </a:p>
          <a:p>
            <a:pPr marL="12700">
              <a:lnSpc>
                <a:spcPct val="100000"/>
              </a:lnSpc>
            </a:pPr>
            <a:endParaRPr lang="nl-NL" sz="2600" b="1" dirty="0">
              <a:solidFill>
                <a:srgbClr val="E8007D"/>
              </a:solidFill>
              <a:latin typeface="Mont Heavy"/>
              <a:cs typeface="Mont Heavy"/>
            </a:endParaRPr>
          </a:p>
          <a:p>
            <a:pPr marL="12700">
              <a:lnSpc>
                <a:spcPct val="100000"/>
              </a:lnSpc>
            </a:pPr>
            <a:endParaRPr sz="2600" dirty="0">
              <a:latin typeface="Mont Heavy"/>
              <a:cs typeface="Mont Heavy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63884" y="0"/>
            <a:ext cx="6492115" cy="356032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AE5908FD-0415-12EC-EA50-A0743124F725}"/>
              </a:ext>
            </a:extLst>
          </p:cNvPr>
          <p:cNvSpPr txBox="1"/>
          <p:nvPr/>
        </p:nvSpPr>
        <p:spPr>
          <a:xfrm>
            <a:off x="723232" y="6019800"/>
            <a:ext cx="6819347" cy="351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b="1" dirty="0">
                <a:solidFill>
                  <a:srgbClr val="E8007D"/>
                </a:solidFill>
                <a:latin typeface="Mont Heavy"/>
                <a:cs typeface="Mont Heavy"/>
              </a:rPr>
              <a:t>Versterken door verbinden</a:t>
            </a:r>
            <a:endParaRPr lang="nl-NL" sz="1600" dirty="0">
              <a:latin typeface="Mont Book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900" dirty="0">
                <a:latin typeface="Mont Book"/>
              </a:rPr>
              <a:t>Uitvoering Omgevingsvisie Waddinxveen 2050: versterken van wonen, beleving en levendigheid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900" dirty="0">
                <a:latin typeface="Mont Book"/>
              </a:rPr>
              <a:t>Verbinden als sleutelfunctie van het Sleutelkwartier door afmaken van het centrum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900" dirty="0">
                <a:latin typeface="Mont Book"/>
              </a:rPr>
              <a:t>Katalysator voor andere ontwikkelingen, zoals </a:t>
            </a:r>
            <a:r>
              <a:rPr lang="nl-NL" sz="1900" dirty="0" err="1">
                <a:latin typeface="Mont Book"/>
              </a:rPr>
              <a:t>Noordkade</a:t>
            </a:r>
            <a:endParaRPr lang="nl-NL" sz="1900" dirty="0">
              <a:latin typeface="Mont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Mont Book"/>
            </a:endParaRPr>
          </a:p>
          <a:p>
            <a:pPr lvl="1"/>
            <a:endParaRPr lang="nl-NL" dirty="0">
              <a:latin typeface="Mont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Mont Book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E6545-791C-2BDD-DF0D-4E03D6FFD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6E810B5-F03C-2C54-97F9-1239046BFC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1300" y="250074"/>
            <a:ext cx="12611100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pc="-10" dirty="0"/>
              <a:t>Globale financiële doorrekening scenario’s</a:t>
            </a:r>
            <a:endParaRPr spc="-10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CB936EE5-0E51-2D33-51A4-F3FBCE7E0371}"/>
              </a:ext>
            </a:extLst>
          </p:cNvPr>
          <p:cNvSpPr txBox="1"/>
          <p:nvPr/>
        </p:nvSpPr>
        <p:spPr>
          <a:xfrm>
            <a:off x="876300" y="1335516"/>
            <a:ext cx="11976100" cy="3683316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600" b="1" spc="-10" dirty="0">
                <a:solidFill>
                  <a:srgbClr val="E8007D"/>
                </a:solidFill>
                <a:latin typeface="Mont Heavy"/>
                <a:cs typeface="Mont Heavy"/>
              </a:rPr>
              <a:t>Scenario’s zorgen voor een verschillend resultaat</a:t>
            </a:r>
          </a:p>
          <a:p>
            <a:pPr marL="355600" indent="-342900">
              <a:spcBef>
                <a:spcPts val="1240"/>
              </a:spcBef>
              <a:buFont typeface="Arial" panose="020B0604020202020204" pitchFamily="34" charset="0"/>
              <a:buChar char="•"/>
            </a:pPr>
            <a:r>
              <a:rPr lang="nl-NL" sz="1900" spc="-10" dirty="0">
                <a:latin typeface="Mont Book"/>
                <a:cs typeface="Mont Book"/>
              </a:rPr>
              <a:t>Vanwege accenten in bebouwingsdichtheid (aantal woningen, woningbouwprogramma, invulling openbare ruimte)</a:t>
            </a:r>
          </a:p>
          <a:p>
            <a:pPr marL="355600" indent="-342900">
              <a:spcBef>
                <a:spcPts val="1240"/>
              </a:spcBef>
              <a:buFont typeface="Arial" panose="020B0604020202020204" pitchFamily="34" charset="0"/>
              <a:buChar char="•"/>
            </a:pPr>
            <a:r>
              <a:rPr lang="nl-NL" sz="1900" spc="-10" dirty="0">
                <a:latin typeface="Mont Book"/>
                <a:cs typeface="Mont Book"/>
              </a:rPr>
              <a:t>Bandbreedtes resultaat </a:t>
            </a:r>
          </a:p>
          <a:p>
            <a:pPr marL="355600" indent="-342900">
              <a:spcBef>
                <a:spcPts val="1240"/>
              </a:spcBef>
              <a:buFont typeface="Arial" panose="020B0604020202020204" pitchFamily="34" charset="0"/>
              <a:buChar char="•"/>
            </a:pPr>
            <a:endParaRPr lang="nl-NL" sz="1900" spc="-1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600" b="1" spc="-10" dirty="0">
                <a:solidFill>
                  <a:srgbClr val="E8007D"/>
                </a:solidFill>
                <a:latin typeface="Mont Heavy"/>
                <a:cs typeface="Mont Heavy"/>
              </a:rPr>
              <a:t>In één keer of gefaseerde realisatie</a:t>
            </a:r>
            <a:endParaRPr lang="nl-NL" sz="2600" dirty="0">
              <a:latin typeface="Mont Heavy"/>
              <a:cs typeface="Mont Heavy"/>
            </a:endParaRP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900" b="0" spc="-10" dirty="0">
                <a:latin typeface="Mont Book"/>
                <a:cs typeface="Mont Book"/>
              </a:rPr>
              <a:t>Keuze om niet de gehele visie in één keer uit te voeren</a:t>
            </a: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Eerst de noodzakelijke ontwikkelingen, daarna vervolg op een financieel aantrekkelijk moment</a:t>
            </a:r>
            <a:endParaRPr lang="nl-NL" sz="1900" b="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sz="1900" dirty="0">
              <a:latin typeface="Mont Book"/>
              <a:cs typeface="Mont Book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A7AD08AB-4D55-E3EE-4000-6416BEED40D7}"/>
              </a:ext>
            </a:extLst>
          </p:cNvPr>
          <p:cNvSpPr txBox="1"/>
          <p:nvPr/>
        </p:nvSpPr>
        <p:spPr>
          <a:xfrm>
            <a:off x="889000" y="5006008"/>
            <a:ext cx="9461500" cy="2636876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600" b="1" spc="-10" dirty="0">
                <a:solidFill>
                  <a:srgbClr val="E8007D"/>
                </a:solidFill>
                <a:latin typeface="Mont Heavy"/>
                <a:cs typeface="Mont Heavy"/>
              </a:rPr>
              <a:t>Resultaat exclusief</a:t>
            </a: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Herontwikkeling Boonstoppellocatie (incl. tankstation verplaatsing)</a:t>
            </a: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Functie Hotel de Unie</a:t>
            </a: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Herontwikkeling </a:t>
            </a:r>
            <a:r>
              <a:rPr lang="nl-NL" sz="1900" spc="-10" dirty="0" err="1">
                <a:latin typeface="Mont Book"/>
                <a:cs typeface="Mont Book"/>
              </a:rPr>
              <a:t>loswal</a:t>
            </a: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sz="1900" dirty="0">
              <a:latin typeface="Mont Book"/>
              <a:cs typeface="Mont Book"/>
            </a:endParaRPr>
          </a:p>
        </p:txBody>
      </p:sp>
    </p:spTree>
    <p:extLst>
      <p:ext uri="{BB962C8B-B14F-4D97-AF65-F5344CB8AC3E}">
        <p14:creationId xmlns:p14="http://schemas.microsoft.com/office/powerpoint/2010/main" val="25357836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1DADD-26EB-C183-8814-D1A466DF7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9B720F9-DEE8-CE83-8860-B3343B8283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1300" y="250074"/>
            <a:ext cx="15138400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pc="-10" dirty="0"/>
              <a:t>Gefaseerde realisatie – Globale financiële doorrekening</a:t>
            </a:r>
            <a:endParaRPr spc="-10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75B51A95-FFBF-BE66-3C73-7FC3835127E3}"/>
              </a:ext>
            </a:extLst>
          </p:cNvPr>
          <p:cNvSpPr txBox="1"/>
          <p:nvPr/>
        </p:nvSpPr>
        <p:spPr>
          <a:xfrm>
            <a:off x="876300" y="1335516"/>
            <a:ext cx="8166100" cy="1351652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600" b="1" spc="-10" dirty="0">
                <a:solidFill>
                  <a:srgbClr val="E8007D"/>
                </a:solidFill>
                <a:latin typeface="Mont Heavy"/>
                <a:cs typeface="Mont Heavy"/>
              </a:rPr>
              <a:t>Financiële doorrekening ontwikkelingen (prioriteit)</a:t>
            </a: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r>
              <a:rPr lang="nl-NL" sz="1900" b="0" spc="-10" dirty="0">
                <a:latin typeface="Mont Book"/>
                <a:cs typeface="Mont Book"/>
              </a:rPr>
              <a:t>	</a:t>
            </a:r>
            <a:endParaRPr sz="1900" dirty="0">
              <a:latin typeface="Mont Book"/>
              <a:cs typeface="Mont Book"/>
            </a:endParaRPr>
          </a:p>
          <a:p>
            <a:pPr>
              <a:lnSpc>
                <a:spcPct val="100000"/>
              </a:lnSpc>
              <a:spcBef>
                <a:spcPts val="605"/>
              </a:spcBef>
            </a:pPr>
            <a:endParaRPr sz="1900" dirty="0">
              <a:latin typeface="Mont Book"/>
              <a:cs typeface="Mont Book"/>
            </a:endParaRPr>
          </a:p>
        </p:txBody>
      </p:sp>
      <p:grpSp>
        <p:nvGrpSpPr>
          <p:cNvPr id="147" name="object 2">
            <a:extLst>
              <a:ext uri="{FF2B5EF4-FFF2-40B4-BE49-F238E27FC236}">
                <a16:creationId xmlns:a16="http://schemas.microsoft.com/office/drawing/2014/main" id="{F437E7A1-7697-3BF7-1480-00B12DF27F20}"/>
              </a:ext>
            </a:extLst>
          </p:cNvPr>
          <p:cNvGrpSpPr/>
          <p:nvPr/>
        </p:nvGrpSpPr>
        <p:grpSpPr>
          <a:xfrm>
            <a:off x="10261600" y="1600200"/>
            <a:ext cx="5537213" cy="5119598"/>
            <a:chOff x="457187" y="1395412"/>
            <a:chExt cx="7830184" cy="7239634"/>
          </a:xfrm>
        </p:grpSpPr>
        <p:pic>
          <p:nvPicPr>
            <p:cNvPr id="148" name="object 3">
              <a:extLst>
                <a:ext uri="{FF2B5EF4-FFF2-40B4-BE49-F238E27FC236}">
                  <a16:creationId xmlns:a16="http://schemas.microsoft.com/office/drawing/2014/main" id="{B385075D-7A07-1959-2877-8E487F35733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187" y="1422400"/>
              <a:ext cx="7830121" cy="7185659"/>
            </a:xfrm>
            <a:prstGeom prst="rect">
              <a:avLst/>
            </a:prstGeom>
          </p:spPr>
        </p:pic>
        <p:sp>
          <p:nvSpPr>
            <p:cNvPr id="149" name="object 4">
              <a:extLst>
                <a:ext uri="{FF2B5EF4-FFF2-40B4-BE49-F238E27FC236}">
                  <a16:creationId xmlns:a16="http://schemas.microsoft.com/office/drawing/2014/main" id="{4DD116AD-947C-D30D-3C03-744CE3CB346E}"/>
                </a:ext>
              </a:extLst>
            </p:cNvPr>
            <p:cNvSpPr/>
            <p:nvPr/>
          </p:nvSpPr>
          <p:spPr>
            <a:xfrm>
              <a:off x="457174" y="1422399"/>
              <a:ext cx="7830184" cy="7157720"/>
            </a:xfrm>
            <a:custGeom>
              <a:avLst/>
              <a:gdLst/>
              <a:ahLst/>
              <a:cxnLst/>
              <a:rect l="l" t="t" r="r" b="b"/>
              <a:pathLst>
                <a:path w="7830184" h="7157720">
                  <a:moveTo>
                    <a:pt x="46710" y="5409603"/>
                  </a:moveTo>
                  <a:lnTo>
                    <a:pt x="0" y="5395861"/>
                  </a:lnTo>
                  <a:lnTo>
                    <a:pt x="0" y="5560784"/>
                  </a:lnTo>
                  <a:lnTo>
                    <a:pt x="2730" y="5561584"/>
                  </a:lnTo>
                  <a:lnTo>
                    <a:pt x="46710" y="5409603"/>
                  </a:lnTo>
                  <a:close/>
                </a:path>
                <a:path w="7830184" h="7157720">
                  <a:moveTo>
                    <a:pt x="126263" y="5432895"/>
                  </a:moveTo>
                  <a:lnTo>
                    <a:pt x="46723" y="5409603"/>
                  </a:lnTo>
                  <a:lnTo>
                    <a:pt x="2743" y="5561584"/>
                  </a:lnTo>
                  <a:lnTo>
                    <a:pt x="10502" y="5563527"/>
                  </a:lnTo>
                  <a:lnTo>
                    <a:pt x="8559" y="5569991"/>
                  </a:lnTo>
                  <a:lnTo>
                    <a:pt x="48653" y="5581637"/>
                  </a:lnTo>
                  <a:lnTo>
                    <a:pt x="50596" y="5575160"/>
                  </a:lnTo>
                  <a:lnTo>
                    <a:pt x="90690" y="5586806"/>
                  </a:lnTo>
                  <a:lnTo>
                    <a:pt x="126263" y="5464581"/>
                  </a:lnTo>
                  <a:lnTo>
                    <a:pt x="117208" y="5461990"/>
                  </a:lnTo>
                  <a:lnTo>
                    <a:pt x="126263" y="5432895"/>
                  </a:lnTo>
                  <a:close/>
                </a:path>
                <a:path w="7830184" h="7157720">
                  <a:moveTo>
                    <a:pt x="222618" y="8318"/>
                  </a:moveTo>
                  <a:lnTo>
                    <a:pt x="221729" y="12"/>
                  </a:lnTo>
                  <a:lnTo>
                    <a:pt x="113982" y="12"/>
                  </a:lnTo>
                  <a:lnTo>
                    <a:pt x="115912" y="19316"/>
                  </a:lnTo>
                  <a:lnTo>
                    <a:pt x="222618" y="8318"/>
                  </a:lnTo>
                  <a:close/>
                </a:path>
                <a:path w="7830184" h="7157720">
                  <a:moveTo>
                    <a:pt x="388823" y="6034964"/>
                  </a:moveTo>
                  <a:lnTo>
                    <a:pt x="371360" y="6030442"/>
                  </a:lnTo>
                  <a:lnTo>
                    <a:pt x="377177" y="6009741"/>
                  </a:lnTo>
                  <a:lnTo>
                    <a:pt x="284695" y="5983236"/>
                  </a:lnTo>
                  <a:lnTo>
                    <a:pt x="287286" y="5974816"/>
                  </a:lnTo>
                  <a:lnTo>
                    <a:pt x="233603" y="5959297"/>
                  </a:lnTo>
                  <a:lnTo>
                    <a:pt x="231025" y="5967704"/>
                  </a:lnTo>
                  <a:lnTo>
                    <a:pt x="134658" y="5939904"/>
                  </a:lnTo>
                  <a:lnTo>
                    <a:pt x="128193" y="5961240"/>
                  </a:lnTo>
                  <a:lnTo>
                    <a:pt x="97802" y="5952833"/>
                  </a:lnTo>
                  <a:lnTo>
                    <a:pt x="63525" y="6068606"/>
                  </a:lnTo>
                  <a:lnTo>
                    <a:pt x="95211" y="6077661"/>
                  </a:lnTo>
                  <a:lnTo>
                    <a:pt x="88747" y="6098997"/>
                  </a:lnTo>
                  <a:lnTo>
                    <a:pt x="333197" y="6168847"/>
                  </a:lnTo>
                  <a:lnTo>
                    <a:pt x="338378" y="6148794"/>
                  </a:lnTo>
                  <a:lnTo>
                    <a:pt x="355193" y="6153328"/>
                  </a:lnTo>
                  <a:lnTo>
                    <a:pt x="388823" y="6034964"/>
                  </a:lnTo>
                  <a:close/>
                </a:path>
                <a:path w="7830184" h="7157720">
                  <a:moveTo>
                    <a:pt x="454787" y="1503502"/>
                  </a:moveTo>
                  <a:lnTo>
                    <a:pt x="454139" y="1500263"/>
                  </a:lnTo>
                  <a:lnTo>
                    <a:pt x="452843" y="1498320"/>
                  </a:lnTo>
                  <a:lnTo>
                    <a:pt x="451548" y="1495742"/>
                  </a:lnTo>
                  <a:lnTo>
                    <a:pt x="449605" y="1493799"/>
                  </a:lnTo>
                  <a:lnTo>
                    <a:pt x="446976" y="1486776"/>
                  </a:lnTo>
                  <a:lnTo>
                    <a:pt x="441744" y="1487512"/>
                  </a:lnTo>
                  <a:lnTo>
                    <a:pt x="436029" y="1484744"/>
                  </a:lnTo>
                  <a:lnTo>
                    <a:pt x="112674" y="1438186"/>
                  </a:lnTo>
                  <a:lnTo>
                    <a:pt x="104914" y="1436890"/>
                  </a:lnTo>
                  <a:lnTo>
                    <a:pt x="92925" y="1436636"/>
                  </a:lnTo>
                  <a:lnTo>
                    <a:pt x="94945" y="1436979"/>
                  </a:lnTo>
                  <a:lnTo>
                    <a:pt x="83578" y="1445298"/>
                  </a:lnTo>
                  <a:lnTo>
                    <a:pt x="80987" y="1447876"/>
                  </a:lnTo>
                  <a:lnTo>
                    <a:pt x="79692" y="1451762"/>
                  </a:lnTo>
                  <a:lnTo>
                    <a:pt x="30543" y="1759597"/>
                  </a:lnTo>
                  <a:lnTo>
                    <a:pt x="0" y="1755063"/>
                  </a:lnTo>
                  <a:lnTo>
                    <a:pt x="0" y="2491295"/>
                  </a:lnTo>
                  <a:lnTo>
                    <a:pt x="274345" y="2536939"/>
                  </a:lnTo>
                  <a:lnTo>
                    <a:pt x="278879" y="2536939"/>
                  </a:lnTo>
                  <a:lnTo>
                    <a:pt x="281470" y="2535644"/>
                  </a:lnTo>
                  <a:lnTo>
                    <a:pt x="284695" y="2534348"/>
                  </a:lnTo>
                  <a:lnTo>
                    <a:pt x="291744" y="2530132"/>
                  </a:lnTo>
                  <a:lnTo>
                    <a:pt x="297688" y="2522880"/>
                  </a:lnTo>
                  <a:lnTo>
                    <a:pt x="298284" y="2514295"/>
                  </a:lnTo>
                  <a:lnTo>
                    <a:pt x="353250" y="2156676"/>
                  </a:lnTo>
                  <a:lnTo>
                    <a:pt x="353250" y="2150846"/>
                  </a:lnTo>
                  <a:lnTo>
                    <a:pt x="351307" y="2146973"/>
                  </a:lnTo>
                  <a:lnTo>
                    <a:pt x="349364" y="2141791"/>
                  </a:lnTo>
                  <a:lnTo>
                    <a:pt x="80987" y="2088121"/>
                  </a:lnTo>
                  <a:lnTo>
                    <a:pt x="60934" y="2084247"/>
                  </a:lnTo>
                  <a:lnTo>
                    <a:pt x="51320" y="2081568"/>
                  </a:lnTo>
                  <a:lnTo>
                    <a:pt x="43307" y="2077085"/>
                  </a:lnTo>
                  <a:lnTo>
                    <a:pt x="36995" y="2070531"/>
                  </a:lnTo>
                  <a:lnTo>
                    <a:pt x="32486" y="2061603"/>
                  </a:lnTo>
                  <a:lnTo>
                    <a:pt x="32486" y="2045436"/>
                  </a:lnTo>
                  <a:lnTo>
                    <a:pt x="48006" y="1954250"/>
                  </a:lnTo>
                  <a:lnTo>
                    <a:pt x="84213" y="1959432"/>
                  </a:lnTo>
                  <a:lnTo>
                    <a:pt x="101676" y="1854657"/>
                  </a:lnTo>
                  <a:lnTo>
                    <a:pt x="368769" y="1894751"/>
                  </a:lnTo>
                  <a:lnTo>
                    <a:pt x="372656" y="1894751"/>
                  </a:lnTo>
                  <a:lnTo>
                    <a:pt x="377177" y="1893468"/>
                  </a:lnTo>
                  <a:lnTo>
                    <a:pt x="382689" y="1890407"/>
                  </a:lnTo>
                  <a:lnTo>
                    <a:pt x="385457" y="1889760"/>
                  </a:lnTo>
                  <a:lnTo>
                    <a:pt x="389470" y="1885061"/>
                  </a:lnTo>
                  <a:lnTo>
                    <a:pt x="391401" y="1883117"/>
                  </a:lnTo>
                  <a:lnTo>
                    <a:pt x="395935" y="1876653"/>
                  </a:lnTo>
                  <a:lnTo>
                    <a:pt x="397865" y="1873415"/>
                  </a:lnTo>
                  <a:lnTo>
                    <a:pt x="398513" y="1870176"/>
                  </a:lnTo>
                  <a:lnTo>
                    <a:pt x="454787" y="1503502"/>
                  </a:lnTo>
                  <a:close/>
                </a:path>
                <a:path w="7830184" h="7157720">
                  <a:moveTo>
                    <a:pt x="530440" y="5573217"/>
                  </a:moveTo>
                  <a:lnTo>
                    <a:pt x="512978" y="5568048"/>
                  </a:lnTo>
                  <a:lnTo>
                    <a:pt x="528497" y="5517604"/>
                  </a:lnTo>
                  <a:lnTo>
                    <a:pt x="396570" y="5478157"/>
                  </a:lnTo>
                  <a:lnTo>
                    <a:pt x="395274" y="5482031"/>
                  </a:lnTo>
                  <a:lnTo>
                    <a:pt x="234251" y="5433530"/>
                  </a:lnTo>
                  <a:lnTo>
                    <a:pt x="260121" y="5348808"/>
                  </a:lnTo>
                  <a:lnTo>
                    <a:pt x="205143" y="5331993"/>
                  </a:lnTo>
                  <a:lnTo>
                    <a:pt x="200494" y="5348148"/>
                  </a:lnTo>
                  <a:lnTo>
                    <a:pt x="145656" y="5331358"/>
                  </a:lnTo>
                  <a:lnTo>
                    <a:pt x="122364" y="5409616"/>
                  </a:lnTo>
                  <a:lnTo>
                    <a:pt x="177977" y="5426430"/>
                  </a:lnTo>
                  <a:lnTo>
                    <a:pt x="159880" y="5484622"/>
                  </a:lnTo>
                  <a:lnTo>
                    <a:pt x="210972" y="5500141"/>
                  </a:lnTo>
                  <a:lnTo>
                    <a:pt x="184454" y="5588736"/>
                  </a:lnTo>
                  <a:lnTo>
                    <a:pt x="350659" y="5638533"/>
                  </a:lnTo>
                  <a:lnTo>
                    <a:pt x="348716" y="5643067"/>
                  </a:lnTo>
                  <a:lnTo>
                    <a:pt x="479996" y="5683161"/>
                  </a:lnTo>
                  <a:lnTo>
                    <a:pt x="494233" y="5636590"/>
                  </a:lnTo>
                  <a:lnTo>
                    <a:pt x="509752" y="5641124"/>
                  </a:lnTo>
                  <a:lnTo>
                    <a:pt x="530440" y="5573217"/>
                  </a:lnTo>
                  <a:close/>
                </a:path>
                <a:path w="7830184" h="7157720">
                  <a:moveTo>
                    <a:pt x="577659" y="7130491"/>
                  </a:moveTo>
                  <a:lnTo>
                    <a:pt x="550494" y="7125322"/>
                  </a:lnTo>
                  <a:lnTo>
                    <a:pt x="545325" y="7153122"/>
                  </a:lnTo>
                  <a:lnTo>
                    <a:pt x="572490" y="7157656"/>
                  </a:lnTo>
                  <a:lnTo>
                    <a:pt x="577659" y="7130491"/>
                  </a:lnTo>
                  <a:close/>
                </a:path>
                <a:path w="7830184" h="7157720">
                  <a:moveTo>
                    <a:pt x="774255" y="2469667"/>
                  </a:moveTo>
                  <a:lnTo>
                    <a:pt x="609346" y="2469667"/>
                  </a:lnTo>
                  <a:lnTo>
                    <a:pt x="609346" y="2465146"/>
                  </a:lnTo>
                  <a:lnTo>
                    <a:pt x="601548" y="2449322"/>
                  </a:lnTo>
                  <a:lnTo>
                    <a:pt x="587324" y="2443594"/>
                  </a:lnTo>
                  <a:lnTo>
                    <a:pt x="572630" y="2448153"/>
                  </a:lnTo>
                  <a:lnTo>
                    <a:pt x="563422" y="2463203"/>
                  </a:lnTo>
                  <a:lnTo>
                    <a:pt x="549198" y="2560853"/>
                  </a:lnTo>
                  <a:lnTo>
                    <a:pt x="388175" y="2536279"/>
                  </a:lnTo>
                  <a:lnTo>
                    <a:pt x="360362" y="2719946"/>
                  </a:lnTo>
                  <a:lnTo>
                    <a:pt x="340956" y="2843466"/>
                  </a:lnTo>
                  <a:lnTo>
                    <a:pt x="496176" y="2867393"/>
                  </a:lnTo>
                  <a:lnTo>
                    <a:pt x="509752" y="2869336"/>
                  </a:lnTo>
                  <a:lnTo>
                    <a:pt x="511695" y="2850578"/>
                  </a:lnTo>
                  <a:lnTo>
                    <a:pt x="603529" y="2850578"/>
                  </a:lnTo>
                  <a:lnTo>
                    <a:pt x="604177" y="2881617"/>
                  </a:lnTo>
                  <a:lnTo>
                    <a:pt x="736739" y="2881617"/>
                  </a:lnTo>
                  <a:lnTo>
                    <a:pt x="759383" y="2882265"/>
                  </a:lnTo>
                  <a:lnTo>
                    <a:pt x="773607" y="2882265"/>
                  </a:lnTo>
                  <a:lnTo>
                    <a:pt x="774255" y="2469667"/>
                  </a:lnTo>
                  <a:close/>
                </a:path>
                <a:path w="7830184" h="7157720">
                  <a:moveTo>
                    <a:pt x="815009" y="163525"/>
                  </a:moveTo>
                  <a:lnTo>
                    <a:pt x="797610" y="0"/>
                  </a:lnTo>
                  <a:lnTo>
                    <a:pt x="639203" y="0"/>
                  </a:lnTo>
                  <a:lnTo>
                    <a:pt x="657860" y="179692"/>
                  </a:lnTo>
                  <a:lnTo>
                    <a:pt x="815009" y="163525"/>
                  </a:lnTo>
                  <a:close/>
                </a:path>
                <a:path w="7830184" h="7157720">
                  <a:moveTo>
                    <a:pt x="1075626" y="3360191"/>
                  </a:moveTo>
                  <a:lnTo>
                    <a:pt x="1063980" y="3356953"/>
                  </a:lnTo>
                  <a:lnTo>
                    <a:pt x="1062050" y="3366008"/>
                  </a:lnTo>
                  <a:lnTo>
                    <a:pt x="1026477" y="3377006"/>
                  </a:lnTo>
                  <a:lnTo>
                    <a:pt x="1011605" y="3385413"/>
                  </a:lnTo>
                  <a:lnTo>
                    <a:pt x="996086" y="3393821"/>
                  </a:lnTo>
                  <a:lnTo>
                    <a:pt x="992200" y="3408692"/>
                  </a:lnTo>
                  <a:lnTo>
                    <a:pt x="876439" y="3378301"/>
                  </a:lnTo>
                  <a:lnTo>
                    <a:pt x="806602" y="3642804"/>
                  </a:lnTo>
                  <a:lnTo>
                    <a:pt x="988326" y="3691305"/>
                  </a:lnTo>
                  <a:lnTo>
                    <a:pt x="1075626" y="3360191"/>
                  </a:lnTo>
                  <a:close/>
                </a:path>
                <a:path w="7830184" h="7157720">
                  <a:moveTo>
                    <a:pt x="7474128" y="6852412"/>
                  </a:moveTo>
                  <a:lnTo>
                    <a:pt x="7466368" y="6761226"/>
                  </a:lnTo>
                  <a:lnTo>
                    <a:pt x="7418514" y="6765099"/>
                  </a:lnTo>
                  <a:lnTo>
                    <a:pt x="7370661" y="6769621"/>
                  </a:lnTo>
                  <a:lnTo>
                    <a:pt x="7323455" y="6773507"/>
                  </a:lnTo>
                  <a:lnTo>
                    <a:pt x="7331215" y="6864693"/>
                  </a:lnTo>
                  <a:lnTo>
                    <a:pt x="7379068" y="6860807"/>
                  </a:lnTo>
                  <a:lnTo>
                    <a:pt x="7426261" y="6856933"/>
                  </a:lnTo>
                  <a:lnTo>
                    <a:pt x="7474128" y="6852412"/>
                  </a:lnTo>
                  <a:close/>
                </a:path>
                <a:path w="7830184" h="7157720">
                  <a:moveTo>
                    <a:pt x="7569200" y="6844652"/>
                  </a:moveTo>
                  <a:lnTo>
                    <a:pt x="7561440" y="6752818"/>
                  </a:lnTo>
                  <a:lnTo>
                    <a:pt x="7513587" y="6757340"/>
                  </a:lnTo>
                  <a:lnTo>
                    <a:pt x="7466381" y="6761213"/>
                  </a:lnTo>
                  <a:lnTo>
                    <a:pt x="7474140" y="6852399"/>
                  </a:lnTo>
                  <a:lnTo>
                    <a:pt x="7521981" y="6848526"/>
                  </a:lnTo>
                  <a:lnTo>
                    <a:pt x="7569200" y="6844652"/>
                  </a:lnTo>
                  <a:close/>
                </a:path>
                <a:path w="7830184" h="7157720">
                  <a:moveTo>
                    <a:pt x="7617053" y="6840118"/>
                  </a:moveTo>
                  <a:lnTo>
                    <a:pt x="7609294" y="6748932"/>
                  </a:lnTo>
                  <a:lnTo>
                    <a:pt x="7561440" y="6752806"/>
                  </a:lnTo>
                  <a:lnTo>
                    <a:pt x="7569200" y="6844639"/>
                  </a:lnTo>
                  <a:lnTo>
                    <a:pt x="7617053" y="6840118"/>
                  </a:lnTo>
                  <a:close/>
                </a:path>
                <a:path w="7830184" h="7157720">
                  <a:moveTo>
                    <a:pt x="7644206" y="3296158"/>
                  </a:moveTo>
                  <a:lnTo>
                    <a:pt x="7642911" y="3248952"/>
                  </a:lnTo>
                  <a:lnTo>
                    <a:pt x="7606055" y="3250247"/>
                  </a:lnTo>
                  <a:lnTo>
                    <a:pt x="7607351" y="3297453"/>
                  </a:lnTo>
                  <a:lnTo>
                    <a:pt x="7644206" y="3296158"/>
                  </a:lnTo>
                  <a:close/>
                </a:path>
                <a:path w="7830184" h="7157720">
                  <a:moveTo>
                    <a:pt x="7725054" y="6606654"/>
                  </a:moveTo>
                  <a:lnTo>
                    <a:pt x="7721828" y="6547167"/>
                  </a:lnTo>
                  <a:lnTo>
                    <a:pt x="7660386" y="6551041"/>
                  </a:lnTo>
                  <a:lnTo>
                    <a:pt x="7664259" y="6610540"/>
                  </a:lnTo>
                  <a:lnTo>
                    <a:pt x="7725054" y="6606654"/>
                  </a:lnTo>
                  <a:close/>
                </a:path>
                <a:path w="7830184" h="7157720">
                  <a:moveTo>
                    <a:pt x="7805255" y="6748932"/>
                  </a:moveTo>
                  <a:lnTo>
                    <a:pt x="7803959" y="6692024"/>
                  </a:lnTo>
                  <a:lnTo>
                    <a:pt x="7787145" y="6692671"/>
                  </a:lnTo>
                  <a:lnTo>
                    <a:pt x="7787145" y="6686207"/>
                  </a:lnTo>
                  <a:lnTo>
                    <a:pt x="7736052" y="6687502"/>
                  </a:lnTo>
                  <a:lnTo>
                    <a:pt x="7737348" y="6741173"/>
                  </a:lnTo>
                  <a:lnTo>
                    <a:pt x="7788440" y="6739877"/>
                  </a:lnTo>
                  <a:lnTo>
                    <a:pt x="7789088" y="6749580"/>
                  </a:lnTo>
                  <a:lnTo>
                    <a:pt x="7805255" y="6748932"/>
                  </a:lnTo>
                  <a:close/>
                </a:path>
                <a:path w="7830184" h="7157720">
                  <a:moveTo>
                    <a:pt x="7830134" y="5962751"/>
                  </a:moveTo>
                  <a:lnTo>
                    <a:pt x="7820126" y="5963196"/>
                  </a:lnTo>
                  <a:lnTo>
                    <a:pt x="7820774" y="5967717"/>
                  </a:lnTo>
                  <a:lnTo>
                    <a:pt x="7736052" y="5970956"/>
                  </a:lnTo>
                  <a:lnTo>
                    <a:pt x="7695311" y="5972886"/>
                  </a:lnTo>
                  <a:lnTo>
                    <a:pt x="7647457" y="5974829"/>
                  </a:lnTo>
                  <a:lnTo>
                    <a:pt x="7536218" y="5980011"/>
                  </a:lnTo>
                  <a:lnTo>
                    <a:pt x="7531697" y="6129388"/>
                  </a:lnTo>
                  <a:lnTo>
                    <a:pt x="7562736" y="6128753"/>
                  </a:lnTo>
                  <a:lnTo>
                    <a:pt x="7707274" y="6122581"/>
                  </a:lnTo>
                  <a:lnTo>
                    <a:pt x="7755458" y="6120346"/>
                  </a:lnTo>
                  <a:lnTo>
                    <a:pt x="7825943" y="6117755"/>
                  </a:lnTo>
                  <a:lnTo>
                    <a:pt x="7825943" y="6114516"/>
                  </a:lnTo>
                  <a:lnTo>
                    <a:pt x="7830134" y="6114351"/>
                  </a:lnTo>
                  <a:lnTo>
                    <a:pt x="7830134" y="5962751"/>
                  </a:lnTo>
                  <a:close/>
                </a:path>
                <a:path w="7830184" h="7157720">
                  <a:moveTo>
                    <a:pt x="7830134" y="1900313"/>
                  </a:moveTo>
                  <a:lnTo>
                    <a:pt x="7763865" y="1890877"/>
                  </a:lnTo>
                  <a:lnTo>
                    <a:pt x="7749629" y="1989175"/>
                  </a:lnTo>
                  <a:lnTo>
                    <a:pt x="7830134" y="2001012"/>
                  </a:lnTo>
                  <a:lnTo>
                    <a:pt x="7830134" y="1900313"/>
                  </a:lnTo>
                  <a:close/>
                </a:path>
                <a:path w="7830184" h="7157720">
                  <a:moveTo>
                    <a:pt x="7830134" y="1593608"/>
                  </a:moveTo>
                  <a:lnTo>
                    <a:pt x="7779372" y="1585633"/>
                  </a:lnTo>
                  <a:lnTo>
                    <a:pt x="7762557" y="1694281"/>
                  </a:lnTo>
                  <a:lnTo>
                    <a:pt x="7745743" y="1802930"/>
                  </a:lnTo>
                  <a:lnTo>
                    <a:pt x="7830121" y="1816125"/>
                  </a:lnTo>
                  <a:lnTo>
                    <a:pt x="7830121" y="1704886"/>
                  </a:lnTo>
                  <a:lnTo>
                    <a:pt x="7830134" y="1593608"/>
                  </a:lnTo>
                  <a:close/>
                </a:path>
                <a:path w="7830184" h="7157720">
                  <a:moveTo>
                    <a:pt x="7830134" y="1317752"/>
                  </a:moveTo>
                  <a:lnTo>
                    <a:pt x="7826578" y="1317256"/>
                  </a:lnTo>
                  <a:lnTo>
                    <a:pt x="7821409" y="1355407"/>
                  </a:lnTo>
                  <a:lnTo>
                    <a:pt x="7800060" y="1352816"/>
                  </a:lnTo>
                  <a:lnTo>
                    <a:pt x="7798778" y="1359941"/>
                  </a:lnTo>
                  <a:lnTo>
                    <a:pt x="7789075" y="1365758"/>
                  </a:lnTo>
                  <a:lnTo>
                    <a:pt x="7783893" y="1400035"/>
                  </a:lnTo>
                  <a:lnTo>
                    <a:pt x="7791018" y="1408442"/>
                  </a:lnTo>
                  <a:lnTo>
                    <a:pt x="7788427" y="1427835"/>
                  </a:lnTo>
                  <a:lnTo>
                    <a:pt x="7830134" y="1433703"/>
                  </a:lnTo>
                  <a:lnTo>
                    <a:pt x="7830134" y="13177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0" name="object 5">
              <a:extLst>
                <a:ext uri="{FF2B5EF4-FFF2-40B4-BE49-F238E27FC236}">
                  <a16:creationId xmlns:a16="http://schemas.microsoft.com/office/drawing/2014/main" id="{53F6C38C-4340-0573-C83C-DD6CE56FF15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6059" y="1422400"/>
              <a:ext cx="214706" cy="221081"/>
            </a:xfrm>
            <a:prstGeom prst="rect">
              <a:avLst/>
            </a:prstGeom>
          </p:spPr>
        </p:pic>
        <p:sp>
          <p:nvSpPr>
            <p:cNvPr id="151" name="object 6">
              <a:extLst>
                <a:ext uri="{FF2B5EF4-FFF2-40B4-BE49-F238E27FC236}">
                  <a16:creationId xmlns:a16="http://schemas.microsoft.com/office/drawing/2014/main" id="{3B9B7305-FB11-E8D3-3313-B4193B0BE4ED}"/>
                </a:ext>
              </a:extLst>
            </p:cNvPr>
            <p:cNvSpPr/>
            <p:nvPr/>
          </p:nvSpPr>
          <p:spPr>
            <a:xfrm>
              <a:off x="573087" y="1430718"/>
              <a:ext cx="7712709" cy="3769360"/>
            </a:xfrm>
            <a:custGeom>
              <a:avLst/>
              <a:gdLst/>
              <a:ahLst/>
              <a:cxnLst/>
              <a:rect l="l" t="t" r="r" b="b"/>
              <a:pathLst>
                <a:path w="7712709" h="3769360">
                  <a:moveTo>
                    <a:pt x="116408" y="90538"/>
                  </a:moveTo>
                  <a:lnTo>
                    <a:pt x="106705" y="0"/>
                  </a:lnTo>
                  <a:lnTo>
                    <a:pt x="0" y="10998"/>
                  </a:lnTo>
                  <a:lnTo>
                    <a:pt x="9702" y="102184"/>
                  </a:lnTo>
                  <a:lnTo>
                    <a:pt x="116408" y="90538"/>
                  </a:lnTo>
                  <a:close/>
                </a:path>
                <a:path w="7712709" h="3769360">
                  <a:moveTo>
                    <a:pt x="7712621" y="3761892"/>
                  </a:moveTo>
                  <a:lnTo>
                    <a:pt x="7711326" y="3733431"/>
                  </a:lnTo>
                  <a:lnTo>
                    <a:pt x="7688046" y="3734727"/>
                  </a:lnTo>
                  <a:lnTo>
                    <a:pt x="7680922" y="3596335"/>
                  </a:lnTo>
                  <a:lnTo>
                    <a:pt x="7474623" y="3606673"/>
                  </a:lnTo>
                  <a:lnTo>
                    <a:pt x="7478509" y="3683635"/>
                  </a:lnTo>
                  <a:lnTo>
                    <a:pt x="7473340" y="3686873"/>
                  </a:lnTo>
                  <a:lnTo>
                    <a:pt x="7460704" y="3700030"/>
                  </a:lnTo>
                  <a:lnTo>
                    <a:pt x="7456754" y="3717544"/>
                  </a:lnTo>
                  <a:lnTo>
                    <a:pt x="7461593" y="3734752"/>
                  </a:lnTo>
                  <a:lnTo>
                    <a:pt x="7475271" y="3747008"/>
                  </a:lnTo>
                  <a:lnTo>
                    <a:pt x="7480452" y="3749598"/>
                  </a:lnTo>
                  <a:lnTo>
                    <a:pt x="7481100" y="3756710"/>
                  </a:lnTo>
                  <a:lnTo>
                    <a:pt x="7570343" y="3752189"/>
                  </a:lnTo>
                  <a:lnTo>
                    <a:pt x="7570991" y="3769004"/>
                  </a:lnTo>
                  <a:lnTo>
                    <a:pt x="7712621" y="37618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2" name="object 7">
              <a:extLst>
                <a:ext uri="{FF2B5EF4-FFF2-40B4-BE49-F238E27FC236}">
                  <a16:creationId xmlns:a16="http://schemas.microsoft.com/office/drawing/2014/main" id="{5048E109-494C-7764-0C3E-65EF3CC35094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85658" y="1610503"/>
              <a:ext cx="217944" cy="236689"/>
            </a:xfrm>
            <a:prstGeom prst="rect">
              <a:avLst/>
            </a:prstGeom>
          </p:spPr>
        </p:pic>
        <p:pic>
          <p:nvPicPr>
            <p:cNvPr id="153" name="object 8">
              <a:extLst>
                <a:ext uri="{FF2B5EF4-FFF2-40B4-BE49-F238E27FC236}">
                  <a16:creationId xmlns:a16="http://schemas.microsoft.com/office/drawing/2014/main" id="{3D0BE2D3-DEFE-E79F-D0D8-E2F53856C4C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74242" y="5250807"/>
              <a:ext cx="213066" cy="183667"/>
            </a:xfrm>
            <a:prstGeom prst="rect">
              <a:avLst/>
            </a:prstGeom>
          </p:spPr>
        </p:pic>
        <p:sp>
          <p:nvSpPr>
            <p:cNvPr id="154" name="object 9">
              <a:extLst>
                <a:ext uri="{FF2B5EF4-FFF2-40B4-BE49-F238E27FC236}">
                  <a16:creationId xmlns:a16="http://schemas.microsoft.com/office/drawing/2014/main" id="{9A8B714B-1682-58AE-EE4F-FB4FB433A759}"/>
                </a:ext>
              </a:extLst>
            </p:cNvPr>
            <p:cNvSpPr/>
            <p:nvPr/>
          </p:nvSpPr>
          <p:spPr>
            <a:xfrm>
              <a:off x="457174" y="1621497"/>
              <a:ext cx="7830184" cy="6316980"/>
            </a:xfrm>
            <a:custGeom>
              <a:avLst/>
              <a:gdLst/>
              <a:ahLst/>
              <a:cxnLst/>
              <a:rect l="l" t="t" r="r" b="b"/>
              <a:pathLst>
                <a:path w="7830184" h="6316980">
                  <a:moveTo>
                    <a:pt x="688886" y="4455795"/>
                  </a:moveTo>
                  <a:lnTo>
                    <a:pt x="644906" y="4444797"/>
                  </a:lnTo>
                  <a:lnTo>
                    <a:pt x="648792" y="4429925"/>
                  </a:lnTo>
                  <a:lnTo>
                    <a:pt x="425678" y="4371073"/>
                  </a:lnTo>
                  <a:lnTo>
                    <a:pt x="273697" y="4330992"/>
                  </a:lnTo>
                  <a:lnTo>
                    <a:pt x="179933" y="4306405"/>
                  </a:lnTo>
                  <a:lnTo>
                    <a:pt x="85509" y="4281182"/>
                  </a:lnTo>
                  <a:lnTo>
                    <a:pt x="12" y="4258932"/>
                  </a:lnTo>
                  <a:lnTo>
                    <a:pt x="12" y="4605883"/>
                  </a:lnTo>
                  <a:lnTo>
                    <a:pt x="0" y="4876457"/>
                  </a:lnTo>
                  <a:lnTo>
                    <a:pt x="26022" y="4883264"/>
                  </a:lnTo>
                  <a:lnTo>
                    <a:pt x="53822" y="4779149"/>
                  </a:lnTo>
                  <a:lnTo>
                    <a:pt x="55118" y="4779149"/>
                  </a:lnTo>
                  <a:lnTo>
                    <a:pt x="56413" y="4779797"/>
                  </a:lnTo>
                  <a:lnTo>
                    <a:pt x="83578" y="4678908"/>
                  </a:lnTo>
                  <a:lnTo>
                    <a:pt x="175399" y="4703483"/>
                  </a:lnTo>
                  <a:lnTo>
                    <a:pt x="322846" y="4742929"/>
                  </a:lnTo>
                  <a:lnTo>
                    <a:pt x="347421" y="4652391"/>
                  </a:lnTo>
                  <a:lnTo>
                    <a:pt x="571182" y="4711243"/>
                  </a:lnTo>
                  <a:lnTo>
                    <a:pt x="587349" y="4651095"/>
                  </a:lnTo>
                  <a:lnTo>
                    <a:pt x="630682" y="4662741"/>
                  </a:lnTo>
                  <a:lnTo>
                    <a:pt x="688886" y="4455795"/>
                  </a:lnTo>
                  <a:close/>
                </a:path>
                <a:path w="7830184" h="6316980">
                  <a:moveTo>
                    <a:pt x="812419" y="545820"/>
                  </a:moveTo>
                  <a:lnTo>
                    <a:pt x="754862" y="0"/>
                  </a:lnTo>
                  <a:lnTo>
                    <a:pt x="600951" y="16167"/>
                  </a:lnTo>
                  <a:lnTo>
                    <a:pt x="652043" y="507657"/>
                  </a:lnTo>
                  <a:lnTo>
                    <a:pt x="637806" y="508952"/>
                  </a:lnTo>
                  <a:lnTo>
                    <a:pt x="639102" y="525119"/>
                  </a:lnTo>
                  <a:lnTo>
                    <a:pt x="624230" y="527062"/>
                  </a:lnTo>
                  <a:lnTo>
                    <a:pt x="619048" y="481139"/>
                  </a:lnTo>
                  <a:lnTo>
                    <a:pt x="605472" y="471449"/>
                  </a:lnTo>
                  <a:lnTo>
                    <a:pt x="168948" y="516712"/>
                  </a:lnTo>
                  <a:lnTo>
                    <a:pt x="185115" y="669340"/>
                  </a:lnTo>
                  <a:lnTo>
                    <a:pt x="597065" y="626008"/>
                  </a:lnTo>
                  <a:lnTo>
                    <a:pt x="595769" y="607898"/>
                  </a:lnTo>
                  <a:lnTo>
                    <a:pt x="664972" y="600786"/>
                  </a:lnTo>
                  <a:lnTo>
                    <a:pt x="666267" y="617601"/>
                  </a:lnTo>
                  <a:lnTo>
                    <a:pt x="764565" y="607250"/>
                  </a:lnTo>
                  <a:lnTo>
                    <a:pt x="785241" y="600964"/>
                  </a:lnTo>
                  <a:lnTo>
                    <a:pt x="801331" y="586701"/>
                  </a:lnTo>
                  <a:lnTo>
                    <a:pt x="811009" y="567359"/>
                  </a:lnTo>
                  <a:lnTo>
                    <a:pt x="812419" y="545820"/>
                  </a:lnTo>
                  <a:close/>
                </a:path>
                <a:path w="7830184" h="6316980">
                  <a:moveTo>
                    <a:pt x="953401" y="3725024"/>
                  </a:moveTo>
                  <a:lnTo>
                    <a:pt x="746455" y="3670058"/>
                  </a:lnTo>
                  <a:lnTo>
                    <a:pt x="666915" y="3972064"/>
                  </a:lnTo>
                  <a:lnTo>
                    <a:pt x="873861" y="4027043"/>
                  </a:lnTo>
                  <a:lnTo>
                    <a:pt x="953401" y="3725024"/>
                  </a:lnTo>
                  <a:close/>
                </a:path>
                <a:path w="7830184" h="6316980">
                  <a:moveTo>
                    <a:pt x="6914731" y="467563"/>
                  </a:moveTo>
                  <a:lnTo>
                    <a:pt x="6861061" y="455269"/>
                  </a:lnTo>
                  <a:lnTo>
                    <a:pt x="6755638" y="432638"/>
                  </a:lnTo>
                  <a:lnTo>
                    <a:pt x="6721361" y="424878"/>
                  </a:lnTo>
                  <a:lnTo>
                    <a:pt x="6693560" y="550989"/>
                  </a:lnTo>
                  <a:lnTo>
                    <a:pt x="6705193" y="553567"/>
                  </a:lnTo>
                  <a:lnTo>
                    <a:pt x="6676098" y="680974"/>
                  </a:lnTo>
                  <a:lnTo>
                    <a:pt x="6771805" y="702957"/>
                  </a:lnTo>
                  <a:lnTo>
                    <a:pt x="6767284" y="723658"/>
                  </a:lnTo>
                  <a:lnTo>
                    <a:pt x="6805435" y="732066"/>
                  </a:lnTo>
                  <a:lnTo>
                    <a:pt x="6809321" y="711365"/>
                  </a:lnTo>
                  <a:lnTo>
                    <a:pt x="6828714" y="624065"/>
                  </a:lnTo>
                  <a:lnTo>
                    <a:pt x="6877228" y="635063"/>
                  </a:lnTo>
                  <a:lnTo>
                    <a:pt x="6914731" y="467563"/>
                  </a:lnTo>
                  <a:close/>
                </a:path>
                <a:path w="7830184" h="6316980">
                  <a:moveTo>
                    <a:pt x="6917969" y="227622"/>
                  </a:moveTo>
                  <a:lnTo>
                    <a:pt x="6894042" y="223748"/>
                  </a:lnTo>
                  <a:lnTo>
                    <a:pt x="6894042" y="225691"/>
                  </a:lnTo>
                  <a:lnTo>
                    <a:pt x="6785394" y="208876"/>
                  </a:lnTo>
                  <a:lnTo>
                    <a:pt x="6785394" y="206286"/>
                  </a:lnTo>
                  <a:lnTo>
                    <a:pt x="6719430" y="194640"/>
                  </a:lnTo>
                  <a:lnTo>
                    <a:pt x="6702615" y="292303"/>
                  </a:lnTo>
                  <a:lnTo>
                    <a:pt x="6777634" y="305231"/>
                  </a:lnTo>
                  <a:lnTo>
                    <a:pt x="6755651" y="432638"/>
                  </a:lnTo>
                  <a:lnTo>
                    <a:pt x="6861061" y="455269"/>
                  </a:lnTo>
                  <a:lnTo>
                    <a:pt x="6884987" y="324637"/>
                  </a:lnTo>
                  <a:lnTo>
                    <a:pt x="6914083" y="249618"/>
                  </a:lnTo>
                  <a:lnTo>
                    <a:pt x="6917969" y="227622"/>
                  </a:lnTo>
                  <a:close/>
                </a:path>
                <a:path w="7830184" h="6316980">
                  <a:moveTo>
                    <a:pt x="7639037" y="6309258"/>
                  </a:moveTo>
                  <a:lnTo>
                    <a:pt x="7627391" y="6103607"/>
                  </a:lnTo>
                  <a:lnTo>
                    <a:pt x="7503223" y="6110071"/>
                  </a:lnTo>
                  <a:lnTo>
                    <a:pt x="7514222" y="6316370"/>
                  </a:lnTo>
                  <a:lnTo>
                    <a:pt x="7639037" y="6309258"/>
                  </a:lnTo>
                  <a:close/>
                </a:path>
                <a:path w="7830184" h="6316980">
                  <a:moveTo>
                    <a:pt x="7780668" y="4387240"/>
                  </a:moveTo>
                  <a:lnTo>
                    <a:pt x="7746390" y="4385945"/>
                  </a:lnTo>
                  <a:lnTo>
                    <a:pt x="7745743" y="4413110"/>
                  </a:lnTo>
                  <a:lnTo>
                    <a:pt x="7779372" y="4413758"/>
                  </a:lnTo>
                  <a:lnTo>
                    <a:pt x="7780668" y="4387240"/>
                  </a:lnTo>
                  <a:close/>
                </a:path>
                <a:path w="7830184" h="6316980">
                  <a:moveTo>
                    <a:pt x="7830121" y="6009284"/>
                  </a:moveTo>
                  <a:lnTo>
                    <a:pt x="7790370" y="6010478"/>
                  </a:lnTo>
                  <a:lnTo>
                    <a:pt x="7792313" y="6061570"/>
                  </a:lnTo>
                  <a:lnTo>
                    <a:pt x="7778737" y="6062218"/>
                  </a:lnTo>
                  <a:lnTo>
                    <a:pt x="7776794" y="6010478"/>
                  </a:lnTo>
                  <a:lnTo>
                    <a:pt x="7712773" y="6013069"/>
                  </a:lnTo>
                  <a:lnTo>
                    <a:pt x="7718590" y="6193498"/>
                  </a:lnTo>
                  <a:lnTo>
                    <a:pt x="7713408" y="6033122"/>
                  </a:lnTo>
                  <a:lnTo>
                    <a:pt x="7713408" y="6234239"/>
                  </a:lnTo>
                  <a:lnTo>
                    <a:pt x="7712113" y="6193498"/>
                  </a:lnTo>
                  <a:lnTo>
                    <a:pt x="7713408" y="6234239"/>
                  </a:lnTo>
                  <a:lnTo>
                    <a:pt x="7713408" y="6033122"/>
                  </a:lnTo>
                  <a:lnTo>
                    <a:pt x="7712761" y="6013069"/>
                  </a:lnTo>
                  <a:lnTo>
                    <a:pt x="7627391" y="6015660"/>
                  </a:lnTo>
                  <a:lnTo>
                    <a:pt x="7631277" y="6138532"/>
                  </a:lnTo>
                  <a:lnTo>
                    <a:pt x="7668793" y="6137237"/>
                  </a:lnTo>
                  <a:lnTo>
                    <a:pt x="7673314" y="6271107"/>
                  </a:lnTo>
                  <a:lnTo>
                    <a:pt x="7714704" y="6269812"/>
                  </a:lnTo>
                  <a:lnTo>
                    <a:pt x="7720520" y="6269164"/>
                  </a:lnTo>
                  <a:lnTo>
                    <a:pt x="7719873" y="6234239"/>
                  </a:lnTo>
                  <a:lnTo>
                    <a:pt x="7720520" y="6269164"/>
                  </a:lnTo>
                  <a:lnTo>
                    <a:pt x="7750924" y="6269164"/>
                  </a:lnTo>
                  <a:lnTo>
                    <a:pt x="7758684" y="6268517"/>
                  </a:lnTo>
                  <a:lnTo>
                    <a:pt x="7757388" y="6227775"/>
                  </a:lnTo>
                  <a:lnTo>
                    <a:pt x="7748346" y="6227775"/>
                  </a:lnTo>
                  <a:lnTo>
                    <a:pt x="7745755" y="6137237"/>
                  </a:lnTo>
                  <a:lnTo>
                    <a:pt x="7795552" y="6135941"/>
                  </a:lnTo>
                  <a:lnTo>
                    <a:pt x="7801369" y="6313779"/>
                  </a:lnTo>
                  <a:lnTo>
                    <a:pt x="7830121" y="6312890"/>
                  </a:lnTo>
                  <a:lnTo>
                    <a:pt x="7830121" y="6009284"/>
                  </a:lnTo>
                  <a:close/>
                </a:path>
                <a:path w="7830184" h="6316980">
                  <a:moveTo>
                    <a:pt x="7830134" y="360718"/>
                  </a:moveTo>
                  <a:lnTo>
                    <a:pt x="7809776" y="358914"/>
                  </a:lnTo>
                  <a:lnTo>
                    <a:pt x="7806537" y="394487"/>
                  </a:lnTo>
                  <a:lnTo>
                    <a:pt x="7802016" y="393839"/>
                  </a:lnTo>
                  <a:lnTo>
                    <a:pt x="7797482" y="439102"/>
                  </a:lnTo>
                  <a:lnTo>
                    <a:pt x="7793609" y="483082"/>
                  </a:lnTo>
                  <a:lnTo>
                    <a:pt x="7798130" y="483082"/>
                  </a:lnTo>
                  <a:lnTo>
                    <a:pt x="7794904" y="519290"/>
                  </a:lnTo>
                  <a:lnTo>
                    <a:pt x="7830134" y="522427"/>
                  </a:lnTo>
                  <a:lnTo>
                    <a:pt x="7830134" y="442010"/>
                  </a:lnTo>
                  <a:lnTo>
                    <a:pt x="7830134" y="36071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5" name="object 10">
              <a:extLst>
                <a:ext uri="{FF2B5EF4-FFF2-40B4-BE49-F238E27FC236}">
                  <a16:creationId xmlns:a16="http://schemas.microsoft.com/office/drawing/2014/main" id="{DB21A9EE-5532-7035-621F-4492D760F6D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5430" y="7750968"/>
              <a:ext cx="148094" cy="136448"/>
            </a:xfrm>
            <a:prstGeom prst="rect">
              <a:avLst/>
            </a:prstGeom>
          </p:spPr>
        </p:pic>
        <p:pic>
          <p:nvPicPr>
            <p:cNvPr id="156" name="object 11">
              <a:extLst>
                <a:ext uri="{FF2B5EF4-FFF2-40B4-BE49-F238E27FC236}">
                  <a16:creationId xmlns:a16="http://schemas.microsoft.com/office/drawing/2014/main" id="{A7320DAE-6056-46CC-61C2-CA765998CCA2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87867" y="6074048"/>
              <a:ext cx="161671" cy="223113"/>
            </a:xfrm>
            <a:prstGeom prst="rect">
              <a:avLst/>
            </a:prstGeom>
          </p:spPr>
        </p:pic>
        <p:sp>
          <p:nvSpPr>
            <p:cNvPr id="157" name="object 12">
              <a:extLst>
                <a:ext uri="{FF2B5EF4-FFF2-40B4-BE49-F238E27FC236}">
                  <a16:creationId xmlns:a16="http://schemas.microsoft.com/office/drawing/2014/main" id="{9CAA9BE2-B6D2-BE87-79E7-3B0943182858}"/>
                </a:ext>
              </a:extLst>
            </p:cNvPr>
            <p:cNvSpPr/>
            <p:nvPr/>
          </p:nvSpPr>
          <p:spPr>
            <a:xfrm>
              <a:off x="8216508" y="6314512"/>
              <a:ext cx="71120" cy="353060"/>
            </a:xfrm>
            <a:custGeom>
              <a:avLst/>
              <a:gdLst/>
              <a:ahLst/>
              <a:cxnLst/>
              <a:rect l="l" t="t" r="r" b="b"/>
              <a:pathLst>
                <a:path w="71120" h="353059">
                  <a:moveTo>
                    <a:pt x="70799" y="0"/>
                  </a:moveTo>
                  <a:lnTo>
                    <a:pt x="0" y="2054"/>
                  </a:lnTo>
                  <a:lnTo>
                    <a:pt x="10350" y="352574"/>
                  </a:lnTo>
                  <a:lnTo>
                    <a:pt x="70799" y="350682"/>
                  </a:lnTo>
                  <a:lnTo>
                    <a:pt x="70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8" name="object 13">
              <a:extLst>
                <a:ext uri="{FF2B5EF4-FFF2-40B4-BE49-F238E27FC236}">
                  <a16:creationId xmlns:a16="http://schemas.microsoft.com/office/drawing/2014/main" id="{F0FD2BE3-9D53-CF39-EB9E-DB13933700B7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86027" y="7865432"/>
              <a:ext cx="149390" cy="137096"/>
            </a:xfrm>
            <a:prstGeom prst="rect">
              <a:avLst/>
            </a:prstGeom>
          </p:spPr>
        </p:pic>
        <p:sp>
          <p:nvSpPr>
            <p:cNvPr id="159" name="object 14">
              <a:extLst>
                <a:ext uri="{FF2B5EF4-FFF2-40B4-BE49-F238E27FC236}">
                  <a16:creationId xmlns:a16="http://schemas.microsoft.com/office/drawing/2014/main" id="{159D19CF-48D4-C13D-2488-FB5E60D492CC}"/>
                </a:ext>
              </a:extLst>
            </p:cNvPr>
            <p:cNvSpPr/>
            <p:nvPr/>
          </p:nvSpPr>
          <p:spPr>
            <a:xfrm>
              <a:off x="758699" y="6273893"/>
              <a:ext cx="389255" cy="264795"/>
            </a:xfrm>
            <a:custGeom>
              <a:avLst/>
              <a:gdLst/>
              <a:ahLst/>
              <a:cxnLst/>
              <a:rect l="l" t="t" r="r" b="b"/>
              <a:pathLst>
                <a:path w="389255" h="264795">
                  <a:moveTo>
                    <a:pt x="45910" y="0"/>
                  </a:moveTo>
                  <a:lnTo>
                    <a:pt x="0" y="169430"/>
                  </a:lnTo>
                  <a:lnTo>
                    <a:pt x="97002" y="195300"/>
                  </a:lnTo>
                  <a:lnTo>
                    <a:pt x="248983" y="235394"/>
                  </a:lnTo>
                  <a:lnTo>
                    <a:pt x="307822" y="251561"/>
                  </a:lnTo>
                  <a:lnTo>
                    <a:pt x="357619" y="264502"/>
                  </a:lnTo>
                  <a:lnTo>
                    <a:pt x="388670" y="148094"/>
                  </a:lnTo>
                  <a:lnTo>
                    <a:pt x="251561" y="111874"/>
                  </a:lnTo>
                  <a:lnTo>
                    <a:pt x="265798" y="60134"/>
                  </a:lnTo>
                  <a:lnTo>
                    <a:pt x="269024" y="60782"/>
                  </a:lnTo>
                  <a:lnTo>
                    <a:pt x="269671" y="58851"/>
                  </a:lnTo>
                  <a:lnTo>
                    <a:pt x="459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0" name="object 15">
              <a:extLst>
                <a:ext uri="{FF2B5EF4-FFF2-40B4-BE49-F238E27FC236}">
                  <a16:creationId xmlns:a16="http://schemas.microsoft.com/office/drawing/2014/main" id="{22832EBC-198C-4709-F8B4-078C5A50D1EC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16248" y="2684025"/>
              <a:ext cx="178498" cy="132575"/>
            </a:xfrm>
            <a:prstGeom prst="rect">
              <a:avLst/>
            </a:prstGeom>
          </p:spPr>
        </p:pic>
        <p:pic>
          <p:nvPicPr>
            <p:cNvPr id="161" name="object 16">
              <a:extLst>
                <a:ext uri="{FF2B5EF4-FFF2-40B4-BE49-F238E27FC236}">
                  <a16:creationId xmlns:a16="http://schemas.microsoft.com/office/drawing/2014/main" id="{8E15747E-5310-C401-3373-9CE1D6A268C1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7187" y="7980550"/>
              <a:ext cx="260770" cy="380899"/>
            </a:xfrm>
            <a:prstGeom prst="rect">
              <a:avLst/>
            </a:prstGeom>
          </p:spPr>
        </p:pic>
        <p:pic>
          <p:nvPicPr>
            <p:cNvPr id="162" name="object 17">
              <a:extLst>
                <a:ext uri="{FF2B5EF4-FFF2-40B4-BE49-F238E27FC236}">
                  <a16:creationId xmlns:a16="http://schemas.microsoft.com/office/drawing/2014/main" id="{6FE858A9-AD12-D544-6423-0748EE81015B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8333" y="6487303"/>
              <a:ext cx="214706" cy="189483"/>
            </a:xfrm>
            <a:prstGeom prst="rect">
              <a:avLst/>
            </a:prstGeom>
          </p:spPr>
        </p:pic>
        <p:sp>
          <p:nvSpPr>
            <p:cNvPr id="163" name="object 18">
              <a:extLst>
                <a:ext uri="{FF2B5EF4-FFF2-40B4-BE49-F238E27FC236}">
                  <a16:creationId xmlns:a16="http://schemas.microsoft.com/office/drawing/2014/main" id="{CBC3EBB3-039A-9425-73DE-FDE3096177DE}"/>
                </a:ext>
              </a:extLst>
            </p:cNvPr>
            <p:cNvSpPr/>
            <p:nvPr/>
          </p:nvSpPr>
          <p:spPr>
            <a:xfrm>
              <a:off x="830618" y="1422412"/>
              <a:ext cx="7456805" cy="7185659"/>
            </a:xfrm>
            <a:custGeom>
              <a:avLst/>
              <a:gdLst/>
              <a:ahLst/>
              <a:cxnLst/>
              <a:rect l="l" t="t" r="r" b="b"/>
              <a:pathLst>
                <a:path w="7456805" h="7185659">
                  <a:moveTo>
                    <a:pt x="41249" y="39344"/>
                  </a:moveTo>
                  <a:lnTo>
                    <a:pt x="36766" y="0"/>
                  </a:lnTo>
                  <a:lnTo>
                    <a:pt x="0" y="0"/>
                  </a:lnTo>
                  <a:lnTo>
                    <a:pt x="4381" y="43230"/>
                  </a:lnTo>
                  <a:lnTo>
                    <a:pt x="41249" y="39344"/>
                  </a:lnTo>
                  <a:close/>
                </a:path>
                <a:path w="7456805" h="7185659">
                  <a:moveTo>
                    <a:pt x="1255598" y="7185647"/>
                  </a:moveTo>
                  <a:lnTo>
                    <a:pt x="1195616" y="7166051"/>
                  </a:lnTo>
                  <a:lnTo>
                    <a:pt x="1189253" y="7185647"/>
                  </a:lnTo>
                  <a:lnTo>
                    <a:pt x="1255598" y="7185647"/>
                  </a:lnTo>
                  <a:close/>
                </a:path>
                <a:path w="7456805" h="7185659">
                  <a:moveTo>
                    <a:pt x="6883616" y="7185647"/>
                  </a:moveTo>
                  <a:lnTo>
                    <a:pt x="6880161" y="7141464"/>
                  </a:lnTo>
                  <a:lnTo>
                    <a:pt x="6765696" y="7149871"/>
                  </a:lnTo>
                  <a:lnTo>
                    <a:pt x="6765049" y="7138873"/>
                  </a:lnTo>
                  <a:lnTo>
                    <a:pt x="6739826" y="7140816"/>
                  </a:lnTo>
                  <a:lnTo>
                    <a:pt x="6740474" y="7153110"/>
                  </a:lnTo>
                  <a:lnTo>
                    <a:pt x="6725602" y="7153757"/>
                  </a:lnTo>
                  <a:lnTo>
                    <a:pt x="6728307" y="7185647"/>
                  </a:lnTo>
                  <a:lnTo>
                    <a:pt x="6883616" y="7185647"/>
                  </a:lnTo>
                  <a:close/>
                </a:path>
                <a:path w="7456805" h="7185659">
                  <a:moveTo>
                    <a:pt x="7456678" y="5261648"/>
                  </a:moveTo>
                  <a:lnTo>
                    <a:pt x="7302462" y="5267960"/>
                  </a:lnTo>
                  <a:lnTo>
                    <a:pt x="7290816" y="5716130"/>
                  </a:lnTo>
                  <a:lnTo>
                    <a:pt x="7456678" y="5709056"/>
                  </a:lnTo>
                  <a:lnTo>
                    <a:pt x="7456678" y="52616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4" name="object 19">
              <a:extLst>
                <a:ext uri="{FF2B5EF4-FFF2-40B4-BE49-F238E27FC236}">
                  <a16:creationId xmlns:a16="http://schemas.microsoft.com/office/drawing/2014/main" id="{2EAB58C2-6858-1E62-5E1E-4D2B3C725FE6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25240" y="6411639"/>
              <a:ext cx="133211" cy="131922"/>
            </a:xfrm>
            <a:prstGeom prst="rect">
              <a:avLst/>
            </a:prstGeom>
          </p:spPr>
        </p:pic>
        <p:pic>
          <p:nvPicPr>
            <p:cNvPr id="165" name="object 20">
              <a:extLst>
                <a:ext uri="{FF2B5EF4-FFF2-40B4-BE49-F238E27FC236}">
                  <a16:creationId xmlns:a16="http://schemas.microsoft.com/office/drawing/2014/main" id="{C186AC3C-6FD1-5211-5D25-D9DD3E2DC13C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300782" y="7525907"/>
              <a:ext cx="101523" cy="102184"/>
            </a:xfrm>
            <a:prstGeom prst="rect">
              <a:avLst/>
            </a:prstGeom>
          </p:spPr>
        </p:pic>
        <p:sp>
          <p:nvSpPr>
            <p:cNvPr id="166" name="object 21">
              <a:extLst>
                <a:ext uri="{FF2B5EF4-FFF2-40B4-BE49-F238E27FC236}">
                  <a16:creationId xmlns:a16="http://schemas.microsoft.com/office/drawing/2014/main" id="{0E70E583-3CE3-4C40-2C00-BFF55F1BACD8}"/>
                </a:ext>
              </a:extLst>
            </p:cNvPr>
            <p:cNvSpPr/>
            <p:nvPr/>
          </p:nvSpPr>
          <p:spPr>
            <a:xfrm>
              <a:off x="457174" y="7552436"/>
              <a:ext cx="4532630" cy="1058545"/>
            </a:xfrm>
            <a:custGeom>
              <a:avLst/>
              <a:gdLst/>
              <a:ahLst/>
              <a:cxnLst/>
              <a:rect l="l" t="t" r="r" b="b"/>
              <a:pathLst>
                <a:path w="4532630" h="1058545">
                  <a:moveTo>
                    <a:pt x="44119" y="532244"/>
                  </a:moveTo>
                  <a:lnTo>
                    <a:pt x="0" y="525360"/>
                  </a:lnTo>
                  <a:lnTo>
                    <a:pt x="0" y="583615"/>
                  </a:lnTo>
                  <a:lnTo>
                    <a:pt x="35712" y="589153"/>
                  </a:lnTo>
                  <a:lnTo>
                    <a:pt x="44119" y="532244"/>
                  </a:lnTo>
                  <a:close/>
                </a:path>
                <a:path w="4532630" h="1058545">
                  <a:moveTo>
                    <a:pt x="108800" y="93116"/>
                  </a:moveTo>
                  <a:lnTo>
                    <a:pt x="16319" y="62725"/>
                  </a:lnTo>
                  <a:lnTo>
                    <a:pt x="0" y="57518"/>
                  </a:lnTo>
                  <a:lnTo>
                    <a:pt x="0" y="118579"/>
                  </a:lnTo>
                  <a:lnTo>
                    <a:pt x="90043" y="148742"/>
                  </a:lnTo>
                  <a:lnTo>
                    <a:pt x="108800" y="93116"/>
                  </a:lnTo>
                  <a:close/>
                </a:path>
                <a:path w="4532630" h="1058545">
                  <a:moveTo>
                    <a:pt x="690181" y="1026960"/>
                  </a:moveTo>
                  <a:lnTo>
                    <a:pt x="659142" y="1021791"/>
                  </a:lnTo>
                  <a:lnTo>
                    <a:pt x="653973" y="1052830"/>
                  </a:lnTo>
                  <a:lnTo>
                    <a:pt x="685012" y="1058011"/>
                  </a:lnTo>
                  <a:lnTo>
                    <a:pt x="690181" y="1026960"/>
                  </a:lnTo>
                  <a:close/>
                </a:path>
                <a:path w="4532630" h="1058545">
                  <a:moveTo>
                    <a:pt x="734809" y="704265"/>
                  </a:moveTo>
                  <a:lnTo>
                    <a:pt x="690181" y="696506"/>
                  </a:lnTo>
                  <a:lnTo>
                    <a:pt x="682421" y="741133"/>
                  </a:lnTo>
                  <a:lnTo>
                    <a:pt x="727049" y="748245"/>
                  </a:lnTo>
                  <a:lnTo>
                    <a:pt x="734809" y="704265"/>
                  </a:lnTo>
                  <a:close/>
                </a:path>
                <a:path w="4532630" h="1058545">
                  <a:moveTo>
                    <a:pt x="840867" y="1017257"/>
                  </a:moveTo>
                  <a:lnTo>
                    <a:pt x="787184" y="1000442"/>
                  </a:lnTo>
                  <a:lnTo>
                    <a:pt x="769480" y="1055624"/>
                  </a:lnTo>
                  <a:lnTo>
                    <a:pt x="828738" y="1055624"/>
                  </a:lnTo>
                  <a:lnTo>
                    <a:pt x="840867" y="1017257"/>
                  </a:lnTo>
                  <a:close/>
                </a:path>
                <a:path w="4532630" h="1058545">
                  <a:moveTo>
                    <a:pt x="952754" y="71780"/>
                  </a:moveTo>
                  <a:lnTo>
                    <a:pt x="712825" y="0"/>
                  </a:lnTo>
                  <a:lnTo>
                    <a:pt x="675957" y="123520"/>
                  </a:lnTo>
                  <a:lnTo>
                    <a:pt x="688898" y="127406"/>
                  </a:lnTo>
                  <a:lnTo>
                    <a:pt x="681139" y="154559"/>
                  </a:lnTo>
                  <a:lnTo>
                    <a:pt x="741921" y="172669"/>
                  </a:lnTo>
                  <a:lnTo>
                    <a:pt x="750328" y="144856"/>
                  </a:lnTo>
                  <a:lnTo>
                    <a:pt x="915885" y="194665"/>
                  </a:lnTo>
                  <a:lnTo>
                    <a:pt x="952754" y="71780"/>
                  </a:lnTo>
                  <a:close/>
                </a:path>
                <a:path w="4532630" h="1058545">
                  <a:moveTo>
                    <a:pt x="1074978" y="659638"/>
                  </a:moveTo>
                  <a:lnTo>
                    <a:pt x="1042644" y="648639"/>
                  </a:lnTo>
                  <a:lnTo>
                    <a:pt x="1030998" y="682269"/>
                  </a:lnTo>
                  <a:lnTo>
                    <a:pt x="1063980" y="693267"/>
                  </a:lnTo>
                  <a:lnTo>
                    <a:pt x="1074978" y="659638"/>
                  </a:lnTo>
                  <a:close/>
                </a:path>
                <a:path w="4532630" h="1058545">
                  <a:moveTo>
                    <a:pt x="1570990" y="653808"/>
                  </a:moveTo>
                  <a:lnTo>
                    <a:pt x="1522488" y="640232"/>
                  </a:lnTo>
                  <a:lnTo>
                    <a:pt x="1507617" y="691972"/>
                  </a:lnTo>
                  <a:lnTo>
                    <a:pt x="1556118" y="706196"/>
                  </a:lnTo>
                  <a:lnTo>
                    <a:pt x="1570990" y="653808"/>
                  </a:lnTo>
                  <a:close/>
                </a:path>
                <a:path w="4532630" h="1058545">
                  <a:moveTo>
                    <a:pt x="1665414" y="600786"/>
                  </a:moveTo>
                  <a:lnTo>
                    <a:pt x="1603971" y="583323"/>
                  </a:lnTo>
                  <a:lnTo>
                    <a:pt x="1566468" y="713955"/>
                  </a:lnTo>
                  <a:lnTo>
                    <a:pt x="1627911" y="731418"/>
                  </a:lnTo>
                  <a:lnTo>
                    <a:pt x="1665414" y="600786"/>
                  </a:lnTo>
                  <a:close/>
                </a:path>
                <a:path w="4532630" h="1058545">
                  <a:moveTo>
                    <a:pt x="2213165" y="891794"/>
                  </a:moveTo>
                  <a:lnTo>
                    <a:pt x="2164016" y="878217"/>
                  </a:lnTo>
                  <a:lnTo>
                    <a:pt x="2149144" y="929957"/>
                  </a:lnTo>
                  <a:lnTo>
                    <a:pt x="2198293" y="944181"/>
                  </a:lnTo>
                  <a:lnTo>
                    <a:pt x="2213165" y="891794"/>
                  </a:lnTo>
                  <a:close/>
                </a:path>
                <a:path w="4532630" h="1058545">
                  <a:moveTo>
                    <a:pt x="2495791" y="958405"/>
                  </a:moveTo>
                  <a:lnTo>
                    <a:pt x="2433701" y="938364"/>
                  </a:lnTo>
                  <a:lnTo>
                    <a:pt x="2413012" y="1001737"/>
                  </a:lnTo>
                  <a:lnTo>
                    <a:pt x="2475090" y="1022438"/>
                  </a:lnTo>
                  <a:lnTo>
                    <a:pt x="2495791" y="958405"/>
                  </a:lnTo>
                  <a:close/>
                </a:path>
                <a:path w="4532630" h="1058545">
                  <a:moveTo>
                    <a:pt x="4532604" y="1055636"/>
                  </a:moveTo>
                  <a:lnTo>
                    <a:pt x="4470184" y="1037958"/>
                  </a:lnTo>
                  <a:lnTo>
                    <a:pt x="4465155" y="1055636"/>
                  </a:lnTo>
                  <a:lnTo>
                    <a:pt x="4532604" y="10556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7" name="object 22">
              <a:extLst>
                <a:ext uri="{FF2B5EF4-FFF2-40B4-BE49-F238E27FC236}">
                  <a16:creationId xmlns:a16="http://schemas.microsoft.com/office/drawing/2014/main" id="{39A949D0-32A9-B4AC-69B3-856A8E2237A6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81063" y="7729625"/>
              <a:ext cx="389319" cy="263855"/>
            </a:xfrm>
            <a:prstGeom prst="rect">
              <a:avLst/>
            </a:prstGeom>
          </p:spPr>
        </p:pic>
        <p:sp>
          <p:nvSpPr>
            <p:cNvPr id="168" name="object 23">
              <a:extLst>
                <a:ext uri="{FF2B5EF4-FFF2-40B4-BE49-F238E27FC236}">
                  <a16:creationId xmlns:a16="http://schemas.microsoft.com/office/drawing/2014/main" id="{6BFEBBBC-975A-A8BB-7EAB-8AA57350B8DF}"/>
                </a:ext>
              </a:extLst>
            </p:cNvPr>
            <p:cNvSpPr/>
            <p:nvPr/>
          </p:nvSpPr>
          <p:spPr>
            <a:xfrm>
              <a:off x="1812163" y="7790421"/>
              <a:ext cx="651510" cy="433070"/>
            </a:xfrm>
            <a:custGeom>
              <a:avLst/>
              <a:gdLst/>
              <a:ahLst/>
              <a:cxnLst/>
              <a:rect l="l" t="t" r="r" b="b"/>
              <a:pathLst>
                <a:path w="651510" h="433070">
                  <a:moveTo>
                    <a:pt x="270979" y="42037"/>
                  </a:moveTo>
                  <a:lnTo>
                    <a:pt x="128054" y="0"/>
                  </a:lnTo>
                  <a:lnTo>
                    <a:pt x="111239" y="56261"/>
                  </a:lnTo>
                  <a:lnTo>
                    <a:pt x="59499" y="41389"/>
                  </a:lnTo>
                  <a:lnTo>
                    <a:pt x="58204" y="43967"/>
                  </a:lnTo>
                  <a:lnTo>
                    <a:pt x="12293" y="203060"/>
                  </a:lnTo>
                  <a:lnTo>
                    <a:pt x="0" y="244449"/>
                  </a:lnTo>
                  <a:lnTo>
                    <a:pt x="58204" y="261912"/>
                  </a:lnTo>
                  <a:lnTo>
                    <a:pt x="76314" y="201764"/>
                  </a:lnTo>
                  <a:lnTo>
                    <a:pt x="116408" y="214058"/>
                  </a:lnTo>
                  <a:lnTo>
                    <a:pt x="136461" y="148094"/>
                  </a:lnTo>
                  <a:lnTo>
                    <a:pt x="231521" y="175895"/>
                  </a:lnTo>
                  <a:lnTo>
                    <a:pt x="270979" y="42037"/>
                  </a:lnTo>
                  <a:close/>
                </a:path>
                <a:path w="651510" h="433070">
                  <a:moveTo>
                    <a:pt x="651243" y="211480"/>
                  </a:moveTo>
                  <a:lnTo>
                    <a:pt x="598855" y="195948"/>
                  </a:lnTo>
                  <a:lnTo>
                    <a:pt x="615670" y="140982"/>
                  </a:lnTo>
                  <a:lnTo>
                    <a:pt x="494741" y="104775"/>
                  </a:lnTo>
                  <a:lnTo>
                    <a:pt x="441706" y="88595"/>
                  </a:lnTo>
                  <a:lnTo>
                    <a:pt x="437184" y="102831"/>
                  </a:lnTo>
                  <a:lnTo>
                    <a:pt x="380276" y="86017"/>
                  </a:lnTo>
                  <a:lnTo>
                    <a:pt x="327888" y="259334"/>
                  </a:lnTo>
                  <a:lnTo>
                    <a:pt x="437832" y="292315"/>
                  </a:lnTo>
                  <a:lnTo>
                    <a:pt x="452704" y="243166"/>
                  </a:lnTo>
                  <a:lnTo>
                    <a:pt x="565226" y="277444"/>
                  </a:lnTo>
                  <a:lnTo>
                    <a:pt x="577519" y="280670"/>
                  </a:lnTo>
                  <a:lnTo>
                    <a:pt x="536130" y="417779"/>
                  </a:lnTo>
                  <a:lnTo>
                    <a:pt x="585279" y="432650"/>
                  </a:lnTo>
                  <a:lnTo>
                    <a:pt x="608558" y="356984"/>
                  </a:lnTo>
                  <a:lnTo>
                    <a:pt x="626021" y="294259"/>
                  </a:lnTo>
                  <a:lnTo>
                    <a:pt x="651243" y="21148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24">
              <a:extLst>
                <a:ext uri="{FF2B5EF4-FFF2-40B4-BE49-F238E27FC236}">
                  <a16:creationId xmlns:a16="http://schemas.microsoft.com/office/drawing/2014/main" id="{4931D41C-8642-D6C7-8AE5-5309E5CA565A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45192" y="7952743"/>
              <a:ext cx="242506" cy="144856"/>
            </a:xfrm>
            <a:prstGeom prst="rect">
              <a:avLst/>
            </a:prstGeom>
          </p:spPr>
        </p:pic>
        <p:sp>
          <p:nvSpPr>
            <p:cNvPr id="170" name="object 25">
              <a:extLst>
                <a:ext uri="{FF2B5EF4-FFF2-40B4-BE49-F238E27FC236}">
                  <a16:creationId xmlns:a16="http://schemas.microsoft.com/office/drawing/2014/main" id="{9EE35593-CCC5-3DFC-83B6-0CC6C89A3C28}"/>
                </a:ext>
              </a:extLst>
            </p:cNvPr>
            <p:cNvSpPr/>
            <p:nvPr/>
          </p:nvSpPr>
          <p:spPr>
            <a:xfrm>
              <a:off x="2420729" y="7961145"/>
              <a:ext cx="254635" cy="217170"/>
            </a:xfrm>
            <a:custGeom>
              <a:avLst/>
              <a:gdLst/>
              <a:ahLst/>
              <a:cxnLst/>
              <a:rect l="l" t="t" r="r" b="b"/>
              <a:pathLst>
                <a:path w="254635" h="217170">
                  <a:moveTo>
                    <a:pt x="113169" y="0"/>
                  </a:moveTo>
                  <a:lnTo>
                    <a:pt x="96354" y="56908"/>
                  </a:lnTo>
                  <a:lnTo>
                    <a:pt x="42684" y="40741"/>
                  </a:lnTo>
                  <a:lnTo>
                    <a:pt x="17462" y="123520"/>
                  </a:lnTo>
                  <a:lnTo>
                    <a:pt x="0" y="186245"/>
                  </a:lnTo>
                  <a:lnTo>
                    <a:pt x="100888" y="216649"/>
                  </a:lnTo>
                  <a:lnTo>
                    <a:pt x="121577" y="148094"/>
                  </a:lnTo>
                  <a:lnTo>
                    <a:pt x="214058" y="175907"/>
                  </a:lnTo>
                  <a:lnTo>
                    <a:pt x="254152" y="42684"/>
                  </a:lnTo>
                  <a:lnTo>
                    <a:pt x="1131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1" name="object 26">
              <a:extLst>
                <a:ext uri="{FF2B5EF4-FFF2-40B4-BE49-F238E27FC236}">
                  <a16:creationId xmlns:a16="http://schemas.microsoft.com/office/drawing/2014/main" id="{8B886885-2AD7-9DB6-0977-E7F5694ADD13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661301" y="8049743"/>
              <a:ext cx="224408" cy="243166"/>
            </a:xfrm>
            <a:prstGeom prst="rect">
              <a:avLst/>
            </a:prstGeom>
          </p:spPr>
        </p:pic>
        <p:sp>
          <p:nvSpPr>
            <p:cNvPr id="172" name="object 27">
              <a:extLst>
                <a:ext uri="{FF2B5EF4-FFF2-40B4-BE49-F238E27FC236}">
                  <a16:creationId xmlns:a16="http://schemas.microsoft.com/office/drawing/2014/main" id="{79B6D75E-413E-244A-796D-DD1DD3DBC37D}"/>
                </a:ext>
              </a:extLst>
            </p:cNvPr>
            <p:cNvSpPr/>
            <p:nvPr/>
          </p:nvSpPr>
          <p:spPr>
            <a:xfrm>
              <a:off x="1022540" y="8060105"/>
              <a:ext cx="1990725" cy="304165"/>
            </a:xfrm>
            <a:custGeom>
              <a:avLst/>
              <a:gdLst/>
              <a:ahLst/>
              <a:cxnLst/>
              <a:rect l="l" t="t" r="r" b="b"/>
              <a:pathLst>
                <a:path w="1990725" h="304165">
                  <a:moveTo>
                    <a:pt x="258686" y="37503"/>
                  </a:moveTo>
                  <a:lnTo>
                    <a:pt x="23926" y="0"/>
                  </a:lnTo>
                  <a:lnTo>
                    <a:pt x="16167" y="47853"/>
                  </a:lnTo>
                  <a:lnTo>
                    <a:pt x="7759" y="45910"/>
                  </a:lnTo>
                  <a:lnTo>
                    <a:pt x="0" y="93116"/>
                  </a:lnTo>
                  <a:lnTo>
                    <a:pt x="8407" y="94411"/>
                  </a:lnTo>
                  <a:lnTo>
                    <a:pt x="7112" y="102171"/>
                  </a:lnTo>
                  <a:lnTo>
                    <a:pt x="150685" y="125450"/>
                  </a:lnTo>
                  <a:lnTo>
                    <a:pt x="163614" y="43967"/>
                  </a:lnTo>
                  <a:lnTo>
                    <a:pt x="194017" y="49149"/>
                  </a:lnTo>
                  <a:lnTo>
                    <a:pt x="191427" y="65316"/>
                  </a:lnTo>
                  <a:lnTo>
                    <a:pt x="252222" y="75006"/>
                  </a:lnTo>
                  <a:lnTo>
                    <a:pt x="258686" y="37503"/>
                  </a:lnTo>
                  <a:close/>
                </a:path>
                <a:path w="1990725" h="304165">
                  <a:moveTo>
                    <a:pt x="1990559" y="164896"/>
                  </a:moveTo>
                  <a:lnTo>
                    <a:pt x="1943354" y="150672"/>
                  </a:lnTo>
                  <a:lnTo>
                    <a:pt x="1972449" y="54952"/>
                  </a:lnTo>
                  <a:lnTo>
                    <a:pt x="1863153" y="22618"/>
                  </a:lnTo>
                  <a:lnTo>
                    <a:pt x="1817890" y="173951"/>
                  </a:lnTo>
                  <a:lnTo>
                    <a:pt x="1901964" y="199174"/>
                  </a:lnTo>
                  <a:lnTo>
                    <a:pt x="1876742" y="281952"/>
                  </a:lnTo>
                  <a:lnTo>
                    <a:pt x="1949170" y="303936"/>
                  </a:lnTo>
                  <a:lnTo>
                    <a:pt x="1990559" y="164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3" name="object 28">
              <a:extLst>
                <a:ext uri="{FF2B5EF4-FFF2-40B4-BE49-F238E27FC236}">
                  <a16:creationId xmlns:a16="http://schemas.microsoft.com/office/drawing/2014/main" id="{195B0AED-7875-3BDC-0615-EAC9809932AC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93447" y="8283848"/>
              <a:ext cx="240576" cy="143573"/>
            </a:xfrm>
            <a:prstGeom prst="rect">
              <a:avLst/>
            </a:prstGeom>
          </p:spPr>
        </p:pic>
        <p:pic>
          <p:nvPicPr>
            <p:cNvPr id="174" name="object 29">
              <a:extLst>
                <a:ext uri="{FF2B5EF4-FFF2-40B4-BE49-F238E27FC236}">
                  <a16:creationId xmlns:a16="http://schemas.microsoft.com/office/drawing/2014/main" id="{BF26CBA9-7029-C23F-5214-8552CCC74F61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346546" y="8369214"/>
              <a:ext cx="210184" cy="238845"/>
            </a:xfrm>
            <a:prstGeom prst="rect">
              <a:avLst/>
            </a:prstGeom>
          </p:spPr>
        </p:pic>
        <p:sp>
          <p:nvSpPr>
            <p:cNvPr id="175" name="object 30">
              <a:extLst>
                <a:ext uri="{FF2B5EF4-FFF2-40B4-BE49-F238E27FC236}">
                  <a16:creationId xmlns:a16="http://schemas.microsoft.com/office/drawing/2014/main" id="{8EE93D84-1677-FA71-F324-C7737203A69E}"/>
                </a:ext>
              </a:extLst>
            </p:cNvPr>
            <p:cNvSpPr/>
            <p:nvPr/>
          </p:nvSpPr>
          <p:spPr>
            <a:xfrm>
              <a:off x="970813" y="8389924"/>
              <a:ext cx="720090" cy="218440"/>
            </a:xfrm>
            <a:custGeom>
              <a:avLst/>
              <a:gdLst/>
              <a:ahLst/>
              <a:cxnLst/>
              <a:rect l="l" t="t" r="r" b="b"/>
              <a:pathLst>
                <a:path w="720089" h="218440">
                  <a:moveTo>
                    <a:pt x="256743" y="37503"/>
                  </a:moveTo>
                  <a:lnTo>
                    <a:pt x="22631" y="0"/>
                  </a:lnTo>
                  <a:lnTo>
                    <a:pt x="14871" y="48501"/>
                  </a:lnTo>
                  <a:lnTo>
                    <a:pt x="7759" y="47205"/>
                  </a:lnTo>
                  <a:lnTo>
                    <a:pt x="0" y="94411"/>
                  </a:lnTo>
                  <a:lnTo>
                    <a:pt x="7759" y="95707"/>
                  </a:lnTo>
                  <a:lnTo>
                    <a:pt x="6464" y="102819"/>
                  </a:lnTo>
                  <a:lnTo>
                    <a:pt x="87947" y="116395"/>
                  </a:lnTo>
                  <a:lnTo>
                    <a:pt x="86664" y="124802"/>
                  </a:lnTo>
                  <a:lnTo>
                    <a:pt x="131927" y="132575"/>
                  </a:lnTo>
                  <a:lnTo>
                    <a:pt x="133223" y="123520"/>
                  </a:lnTo>
                  <a:lnTo>
                    <a:pt x="150685" y="126098"/>
                  </a:lnTo>
                  <a:lnTo>
                    <a:pt x="164261" y="45262"/>
                  </a:lnTo>
                  <a:lnTo>
                    <a:pt x="193370" y="49796"/>
                  </a:lnTo>
                  <a:lnTo>
                    <a:pt x="190131" y="67246"/>
                  </a:lnTo>
                  <a:lnTo>
                    <a:pt x="250278" y="76949"/>
                  </a:lnTo>
                  <a:lnTo>
                    <a:pt x="256743" y="37503"/>
                  </a:lnTo>
                  <a:close/>
                </a:path>
                <a:path w="720089" h="218440">
                  <a:moveTo>
                    <a:pt x="423583" y="73075"/>
                  </a:moveTo>
                  <a:lnTo>
                    <a:pt x="366026" y="54317"/>
                  </a:lnTo>
                  <a:lnTo>
                    <a:pt x="338213" y="140335"/>
                  </a:lnTo>
                  <a:lnTo>
                    <a:pt x="395122" y="159092"/>
                  </a:lnTo>
                  <a:lnTo>
                    <a:pt x="423583" y="73075"/>
                  </a:lnTo>
                  <a:close/>
                </a:path>
                <a:path w="720089" h="218440">
                  <a:moveTo>
                    <a:pt x="719785" y="89877"/>
                  </a:moveTo>
                  <a:lnTo>
                    <a:pt x="653173" y="67894"/>
                  </a:lnTo>
                  <a:lnTo>
                    <a:pt x="585914" y="45910"/>
                  </a:lnTo>
                  <a:lnTo>
                    <a:pt x="530237" y="218147"/>
                  </a:lnTo>
                  <a:lnTo>
                    <a:pt x="603935" y="218147"/>
                  </a:lnTo>
                  <a:lnTo>
                    <a:pt x="678192" y="218135"/>
                  </a:lnTo>
                  <a:lnTo>
                    <a:pt x="719785" y="8987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6" name="object 31">
              <a:extLst>
                <a:ext uri="{FF2B5EF4-FFF2-40B4-BE49-F238E27FC236}">
                  <a16:creationId xmlns:a16="http://schemas.microsoft.com/office/drawing/2014/main" id="{609472B0-65F4-9528-1B2A-2AB03B501CE2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648999" y="8442946"/>
              <a:ext cx="377239" cy="165113"/>
            </a:xfrm>
            <a:prstGeom prst="rect">
              <a:avLst/>
            </a:prstGeom>
          </p:spPr>
        </p:pic>
        <p:sp>
          <p:nvSpPr>
            <p:cNvPr id="177" name="object 32">
              <a:extLst>
                <a:ext uri="{FF2B5EF4-FFF2-40B4-BE49-F238E27FC236}">
                  <a16:creationId xmlns:a16="http://schemas.microsoft.com/office/drawing/2014/main" id="{89984C11-0405-92D1-A7BF-3A560F4EE077}"/>
                </a:ext>
              </a:extLst>
            </p:cNvPr>
            <p:cNvSpPr/>
            <p:nvPr/>
          </p:nvSpPr>
          <p:spPr>
            <a:xfrm>
              <a:off x="2800226" y="8581331"/>
              <a:ext cx="92075" cy="27305"/>
            </a:xfrm>
            <a:custGeom>
              <a:avLst/>
              <a:gdLst/>
              <a:ahLst/>
              <a:cxnLst/>
              <a:rect l="l" t="t" r="r" b="b"/>
              <a:pathLst>
                <a:path w="92075" h="27304">
                  <a:moveTo>
                    <a:pt x="8529" y="0"/>
                  </a:moveTo>
                  <a:lnTo>
                    <a:pt x="0" y="26728"/>
                  </a:lnTo>
                  <a:lnTo>
                    <a:pt x="91514" y="26728"/>
                  </a:lnTo>
                  <a:lnTo>
                    <a:pt x="85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8" name="object 33">
              <a:extLst>
                <a:ext uri="{FF2B5EF4-FFF2-40B4-BE49-F238E27FC236}">
                  <a16:creationId xmlns:a16="http://schemas.microsoft.com/office/drawing/2014/main" id="{ED6DA36F-AF4D-D037-9C03-5D9EA0C239E9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192193" y="8539944"/>
              <a:ext cx="221042" cy="68115"/>
            </a:xfrm>
            <a:prstGeom prst="rect">
              <a:avLst/>
            </a:prstGeom>
          </p:spPr>
        </p:pic>
        <p:sp>
          <p:nvSpPr>
            <p:cNvPr id="179" name="object 34">
              <a:extLst>
                <a:ext uri="{FF2B5EF4-FFF2-40B4-BE49-F238E27FC236}">
                  <a16:creationId xmlns:a16="http://schemas.microsoft.com/office/drawing/2014/main" id="{19BFE71E-045A-8F78-F516-4684701B6482}"/>
                </a:ext>
              </a:extLst>
            </p:cNvPr>
            <p:cNvSpPr/>
            <p:nvPr/>
          </p:nvSpPr>
          <p:spPr>
            <a:xfrm>
              <a:off x="1365300" y="7747736"/>
              <a:ext cx="173990" cy="327025"/>
            </a:xfrm>
            <a:custGeom>
              <a:avLst/>
              <a:gdLst/>
              <a:ahLst/>
              <a:cxnLst/>
              <a:rect l="l" t="t" r="r" b="b"/>
              <a:pathLst>
                <a:path w="173990" h="327025">
                  <a:moveTo>
                    <a:pt x="72428" y="14224"/>
                  </a:moveTo>
                  <a:lnTo>
                    <a:pt x="23279" y="0"/>
                  </a:lnTo>
                  <a:lnTo>
                    <a:pt x="0" y="80835"/>
                  </a:lnTo>
                  <a:lnTo>
                    <a:pt x="48501" y="95059"/>
                  </a:lnTo>
                  <a:lnTo>
                    <a:pt x="72428" y="14224"/>
                  </a:lnTo>
                  <a:close/>
                </a:path>
                <a:path w="173990" h="327025">
                  <a:moveTo>
                    <a:pt x="173964" y="263220"/>
                  </a:moveTo>
                  <a:lnTo>
                    <a:pt x="157797" y="260629"/>
                  </a:lnTo>
                  <a:lnTo>
                    <a:pt x="75666" y="248996"/>
                  </a:lnTo>
                  <a:lnTo>
                    <a:pt x="65963" y="313016"/>
                  </a:lnTo>
                  <a:lnTo>
                    <a:pt x="164909" y="326593"/>
                  </a:lnTo>
                  <a:lnTo>
                    <a:pt x="173964" y="2632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0" name="object 35">
              <a:extLst>
                <a:ext uri="{FF2B5EF4-FFF2-40B4-BE49-F238E27FC236}">
                  <a16:creationId xmlns:a16="http://schemas.microsoft.com/office/drawing/2014/main" id="{184EB57D-F9A9-C16A-00C6-324C10E2C72E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48968" y="8155164"/>
              <a:ext cx="78905" cy="72428"/>
            </a:xfrm>
            <a:prstGeom prst="rect">
              <a:avLst/>
            </a:prstGeom>
          </p:spPr>
        </p:pic>
        <p:sp>
          <p:nvSpPr>
            <p:cNvPr id="181" name="object 36">
              <a:extLst>
                <a:ext uri="{FF2B5EF4-FFF2-40B4-BE49-F238E27FC236}">
                  <a16:creationId xmlns:a16="http://schemas.microsoft.com/office/drawing/2014/main" id="{36C62E12-FE32-8B1C-1A35-3C09A4DAF0D9}"/>
                </a:ext>
              </a:extLst>
            </p:cNvPr>
            <p:cNvSpPr/>
            <p:nvPr/>
          </p:nvSpPr>
          <p:spPr>
            <a:xfrm>
              <a:off x="1151890" y="3335273"/>
              <a:ext cx="5544185" cy="5273040"/>
            </a:xfrm>
            <a:custGeom>
              <a:avLst/>
              <a:gdLst/>
              <a:ahLst/>
              <a:cxnLst/>
              <a:rect l="l" t="t" r="r" b="b"/>
              <a:pathLst>
                <a:path w="5544184" h="5273040">
                  <a:moveTo>
                    <a:pt x="104114" y="4876152"/>
                  </a:moveTo>
                  <a:lnTo>
                    <a:pt x="7112" y="4861280"/>
                  </a:lnTo>
                  <a:lnTo>
                    <a:pt x="0" y="4909782"/>
                  </a:lnTo>
                  <a:lnTo>
                    <a:pt x="97002" y="4924653"/>
                  </a:lnTo>
                  <a:lnTo>
                    <a:pt x="104114" y="4876152"/>
                  </a:lnTo>
                  <a:close/>
                </a:path>
                <a:path w="5544184" h="5273040">
                  <a:moveTo>
                    <a:pt x="751459" y="4946650"/>
                  </a:moveTo>
                  <a:lnTo>
                    <a:pt x="747445" y="4945342"/>
                  </a:lnTo>
                  <a:lnTo>
                    <a:pt x="617601" y="4902670"/>
                  </a:lnTo>
                  <a:lnTo>
                    <a:pt x="543229" y="4878743"/>
                  </a:lnTo>
                  <a:lnTo>
                    <a:pt x="531583" y="4914316"/>
                  </a:lnTo>
                  <a:lnTo>
                    <a:pt x="605955" y="4938890"/>
                  </a:lnTo>
                  <a:lnTo>
                    <a:pt x="672566" y="4960874"/>
                  </a:lnTo>
                  <a:lnTo>
                    <a:pt x="739825" y="4982210"/>
                  </a:lnTo>
                  <a:lnTo>
                    <a:pt x="751459" y="4946650"/>
                  </a:lnTo>
                  <a:close/>
                </a:path>
                <a:path w="5544184" h="5273040">
                  <a:moveTo>
                    <a:pt x="1001750" y="2304199"/>
                  </a:moveTo>
                  <a:lnTo>
                    <a:pt x="919619" y="2276398"/>
                  </a:lnTo>
                  <a:lnTo>
                    <a:pt x="931913" y="2269934"/>
                  </a:lnTo>
                  <a:lnTo>
                    <a:pt x="888580" y="2190381"/>
                  </a:lnTo>
                  <a:lnTo>
                    <a:pt x="875639" y="2196198"/>
                  </a:lnTo>
                  <a:lnTo>
                    <a:pt x="902804" y="2110194"/>
                  </a:lnTo>
                  <a:lnTo>
                    <a:pt x="737895" y="2059101"/>
                  </a:lnTo>
                  <a:lnTo>
                    <a:pt x="681634" y="2232418"/>
                  </a:lnTo>
                  <a:lnTo>
                    <a:pt x="673874" y="2238235"/>
                  </a:lnTo>
                  <a:lnTo>
                    <a:pt x="766991" y="2417381"/>
                  </a:lnTo>
                  <a:lnTo>
                    <a:pt x="779284" y="2414790"/>
                  </a:lnTo>
                  <a:lnTo>
                    <a:pt x="952601" y="2468461"/>
                  </a:lnTo>
                  <a:lnTo>
                    <a:pt x="1001750" y="2304199"/>
                  </a:lnTo>
                  <a:close/>
                </a:path>
                <a:path w="5544184" h="5273040">
                  <a:moveTo>
                    <a:pt x="1019848" y="5033950"/>
                  </a:moveTo>
                  <a:lnTo>
                    <a:pt x="1014755" y="5032299"/>
                  </a:lnTo>
                  <a:lnTo>
                    <a:pt x="974585" y="5019103"/>
                  </a:lnTo>
                  <a:lnTo>
                    <a:pt x="952588" y="5011979"/>
                  </a:lnTo>
                  <a:lnTo>
                    <a:pt x="974585" y="5019167"/>
                  </a:lnTo>
                  <a:lnTo>
                    <a:pt x="885990" y="4989982"/>
                  </a:lnTo>
                  <a:lnTo>
                    <a:pt x="885850" y="4990363"/>
                  </a:lnTo>
                  <a:lnTo>
                    <a:pt x="818730" y="4968633"/>
                  </a:lnTo>
                  <a:lnTo>
                    <a:pt x="885977" y="4989982"/>
                  </a:lnTo>
                  <a:lnTo>
                    <a:pt x="751471" y="4946650"/>
                  </a:lnTo>
                  <a:lnTo>
                    <a:pt x="739825" y="4982210"/>
                  </a:lnTo>
                  <a:lnTo>
                    <a:pt x="807085" y="5004206"/>
                  </a:lnTo>
                  <a:lnTo>
                    <a:pt x="873696" y="5026190"/>
                  </a:lnTo>
                  <a:lnTo>
                    <a:pt x="940943" y="5048186"/>
                  </a:lnTo>
                  <a:lnTo>
                    <a:pt x="1008202" y="5070170"/>
                  </a:lnTo>
                  <a:lnTo>
                    <a:pt x="1019835" y="5033962"/>
                  </a:lnTo>
                  <a:close/>
                </a:path>
                <a:path w="5544184" h="5273040">
                  <a:moveTo>
                    <a:pt x="1129144" y="5069522"/>
                  </a:moveTo>
                  <a:lnTo>
                    <a:pt x="1019860" y="5033950"/>
                  </a:lnTo>
                  <a:lnTo>
                    <a:pt x="1008214" y="5070170"/>
                  </a:lnTo>
                  <a:lnTo>
                    <a:pt x="1117511" y="5105743"/>
                  </a:lnTo>
                  <a:lnTo>
                    <a:pt x="1129144" y="5069522"/>
                  </a:lnTo>
                  <a:close/>
                </a:path>
                <a:path w="5544184" h="5273040">
                  <a:moveTo>
                    <a:pt x="1392999" y="5158765"/>
                  </a:moveTo>
                  <a:lnTo>
                    <a:pt x="1257833" y="5114137"/>
                  </a:lnTo>
                  <a:lnTo>
                    <a:pt x="1189926" y="5092154"/>
                  </a:lnTo>
                  <a:lnTo>
                    <a:pt x="1178293" y="5125783"/>
                  </a:lnTo>
                  <a:lnTo>
                    <a:pt x="1246835" y="5147767"/>
                  </a:lnTo>
                  <a:lnTo>
                    <a:pt x="1314742" y="5169751"/>
                  </a:lnTo>
                  <a:lnTo>
                    <a:pt x="1325092" y="5136769"/>
                  </a:lnTo>
                  <a:lnTo>
                    <a:pt x="1392999" y="5158765"/>
                  </a:lnTo>
                  <a:close/>
                </a:path>
                <a:path w="5544184" h="5273040">
                  <a:moveTo>
                    <a:pt x="1656854" y="5246078"/>
                  </a:moveTo>
                  <a:lnTo>
                    <a:pt x="1596707" y="5226024"/>
                  </a:lnTo>
                  <a:lnTo>
                    <a:pt x="1594104" y="5225173"/>
                  </a:lnTo>
                  <a:lnTo>
                    <a:pt x="1460906" y="5181397"/>
                  </a:lnTo>
                  <a:lnTo>
                    <a:pt x="1392999" y="5158765"/>
                  </a:lnTo>
                  <a:lnTo>
                    <a:pt x="1392897" y="5159070"/>
                  </a:lnTo>
                  <a:lnTo>
                    <a:pt x="1325092" y="5136781"/>
                  </a:lnTo>
                  <a:lnTo>
                    <a:pt x="1314742" y="5169751"/>
                  </a:lnTo>
                  <a:lnTo>
                    <a:pt x="1382649" y="5191747"/>
                  </a:lnTo>
                  <a:lnTo>
                    <a:pt x="1450555" y="5213731"/>
                  </a:lnTo>
                  <a:lnTo>
                    <a:pt x="1518462" y="5235079"/>
                  </a:lnTo>
                  <a:lnTo>
                    <a:pt x="1586357" y="5257063"/>
                  </a:lnTo>
                  <a:lnTo>
                    <a:pt x="1635645" y="5272798"/>
                  </a:lnTo>
                  <a:lnTo>
                    <a:pt x="1648333" y="5272798"/>
                  </a:lnTo>
                  <a:lnTo>
                    <a:pt x="1656854" y="5246078"/>
                  </a:lnTo>
                  <a:close/>
                </a:path>
                <a:path w="5544184" h="5273040">
                  <a:moveTo>
                    <a:pt x="2844215" y="1812709"/>
                  </a:moveTo>
                  <a:lnTo>
                    <a:pt x="2816402" y="1803654"/>
                  </a:lnTo>
                  <a:lnTo>
                    <a:pt x="2801531" y="1851507"/>
                  </a:lnTo>
                  <a:lnTo>
                    <a:pt x="2829331" y="1860562"/>
                  </a:lnTo>
                  <a:lnTo>
                    <a:pt x="2844215" y="1812709"/>
                  </a:lnTo>
                  <a:close/>
                </a:path>
                <a:path w="5544184" h="5273040">
                  <a:moveTo>
                    <a:pt x="4645939" y="16167"/>
                  </a:moveTo>
                  <a:lnTo>
                    <a:pt x="4588383" y="0"/>
                  </a:lnTo>
                  <a:lnTo>
                    <a:pt x="4548289" y="118338"/>
                  </a:lnTo>
                  <a:lnTo>
                    <a:pt x="4611662" y="136448"/>
                  </a:lnTo>
                  <a:lnTo>
                    <a:pt x="4645939" y="16167"/>
                  </a:lnTo>
                  <a:close/>
                </a:path>
                <a:path w="5544184" h="5273040">
                  <a:moveTo>
                    <a:pt x="5543562" y="829056"/>
                  </a:moveTo>
                  <a:lnTo>
                    <a:pt x="5541619" y="815479"/>
                  </a:lnTo>
                  <a:lnTo>
                    <a:pt x="5530634" y="808367"/>
                  </a:lnTo>
                  <a:lnTo>
                    <a:pt x="5518340" y="809663"/>
                  </a:lnTo>
                  <a:lnTo>
                    <a:pt x="5509933" y="820648"/>
                  </a:lnTo>
                  <a:lnTo>
                    <a:pt x="5511876" y="834237"/>
                  </a:lnTo>
                  <a:lnTo>
                    <a:pt x="5522226" y="841349"/>
                  </a:lnTo>
                  <a:lnTo>
                    <a:pt x="5535155" y="840054"/>
                  </a:lnTo>
                  <a:lnTo>
                    <a:pt x="5543562" y="8290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2" name="object 37">
              <a:extLst>
                <a:ext uri="{FF2B5EF4-FFF2-40B4-BE49-F238E27FC236}">
                  <a16:creationId xmlns:a16="http://schemas.microsoft.com/office/drawing/2014/main" id="{3D271FF8-735A-3827-5FBC-2A62BD73765A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178861" y="5680862"/>
              <a:ext cx="235402" cy="221816"/>
            </a:xfrm>
            <a:prstGeom prst="rect">
              <a:avLst/>
            </a:prstGeom>
          </p:spPr>
        </p:pic>
        <p:pic>
          <p:nvPicPr>
            <p:cNvPr id="183" name="object 38">
              <a:extLst>
                <a:ext uri="{FF2B5EF4-FFF2-40B4-BE49-F238E27FC236}">
                  <a16:creationId xmlns:a16="http://schemas.microsoft.com/office/drawing/2014/main" id="{A42623D5-4E5B-8A52-C13C-C6A11A3BC8F4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475704" y="5690562"/>
              <a:ext cx="167487" cy="251574"/>
            </a:xfrm>
            <a:prstGeom prst="rect">
              <a:avLst/>
            </a:prstGeom>
          </p:spPr>
        </p:pic>
        <p:sp>
          <p:nvSpPr>
            <p:cNvPr id="184" name="object 39">
              <a:extLst>
                <a:ext uri="{FF2B5EF4-FFF2-40B4-BE49-F238E27FC236}">
                  <a16:creationId xmlns:a16="http://schemas.microsoft.com/office/drawing/2014/main" id="{AAC662FF-01E0-38FF-877B-AEFDC8B4759B}"/>
                </a:ext>
              </a:extLst>
            </p:cNvPr>
            <p:cNvSpPr/>
            <p:nvPr/>
          </p:nvSpPr>
          <p:spPr>
            <a:xfrm>
              <a:off x="6339764" y="5140870"/>
              <a:ext cx="52069" cy="622935"/>
            </a:xfrm>
            <a:custGeom>
              <a:avLst/>
              <a:gdLst/>
              <a:ahLst/>
              <a:cxnLst/>
              <a:rect l="l" t="t" r="r" b="b"/>
              <a:pathLst>
                <a:path w="52070" h="622935">
                  <a:moveTo>
                    <a:pt x="42684" y="618896"/>
                  </a:moveTo>
                  <a:lnTo>
                    <a:pt x="36868" y="573620"/>
                  </a:lnTo>
                  <a:lnTo>
                    <a:pt x="30403" y="528358"/>
                  </a:lnTo>
                  <a:lnTo>
                    <a:pt x="0" y="532231"/>
                  </a:lnTo>
                  <a:lnTo>
                    <a:pt x="6477" y="577507"/>
                  </a:lnTo>
                  <a:lnTo>
                    <a:pt x="12293" y="622769"/>
                  </a:lnTo>
                  <a:lnTo>
                    <a:pt x="42684" y="618896"/>
                  </a:lnTo>
                  <a:close/>
                </a:path>
                <a:path w="52070" h="622935">
                  <a:moveTo>
                    <a:pt x="45262" y="442353"/>
                  </a:moveTo>
                  <a:lnTo>
                    <a:pt x="38798" y="397078"/>
                  </a:lnTo>
                  <a:lnTo>
                    <a:pt x="32334" y="351802"/>
                  </a:lnTo>
                  <a:lnTo>
                    <a:pt x="2578" y="355688"/>
                  </a:lnTo>
                  <a:lnTo>
                    <a:pt x="8407" y="400964"/>
                  </a:lnTo>
                  <a:lnTo>
                    <a:pt x="14871" y="446227"/>
                  </a:lnTo>
                  <a:lnTo>
                    <a:pt x="45262" y="442353"/>
                  </a:lnTo>
                  <a:close/>
                </a:path>
                <a:path w="52070" h="622935">
                  <a:moveTo>
                    <a:pt x="45923" y="267081"/>
                  </a:moveTo>
                  <a:lnTo>
                    <a:pt x="39446" y="221818"/>
                  </a:lnTo>
                  <a:lnTo>
                    <a:pt x="33629" y="175895"/>
                  </a:lnTo>
                  <a:lnTo>
                    <a:pt x="3238" y="180428"/>
                  </a:lnTo>
                  <a:lnTo>
                    <a:pt x="9055" y="225691"/>
                  </a:lnTo>
                  <a:lnTo>
                    <a:pt x="15519" y="270967"/>
                  </a:lnTo>
                  <a:lnTo>
                    <a:pt x="45923" y="267081"/>
                  </a:lnTo>
                  <a:close/>
                </a:path>
                <a:path w="52070" h="622935">
                  <a:moveTo>
                    <a:pt x="51739" y="131927"/>
                  </a:moveTo>
                  <a:lnTo>
                    <a:pt x="40741" y="43980"/>
                  </a:lnTo>
                  <a:lnTo>
                    <a:pt x="34925" y="0"/>
                  </a:lnTo>
                  <a:lnTo>
                    <a:pt x="4521" y="3886"/>
                  </a:lnTo>
                  <a:lnTo>
                    <a:pt x="10350" y="47866"/>
                  </a:lnTo>
                  <a:lnTo>
                    <a:pt x="21983" y="135813"/>
                  </a:lnTo>
                  <a:lnTo>
                    <a:pt x="51739" y="1319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5" name="object 40">
              <a:extLst>
                <a:ext uri="{FF2B5EF4-FFF2-40B4-BE49-F238E27FC236}">
                  <a16:creationId xmlns:a16="http://schemas.microsoft.com/office/drawing/2014/main" id="{8F101188-33EF-B616-B171-66757FB26572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518906" y="4031762"/>
              <a:ext cx="230225" cy="118999"/>
            </a:xfrm>
            <a:prstGeom prst="rect">
              <a:avLst/>
            </a:prstGeom>
          </p:spPr>
        </p:pic>
        <p:sp>
          <p:nvSpPr>
            <p:cNvPr id="186" name="object 41">
              <a:extLst>
                <a:ext uri="{FF2B5EF4-FFF2-40B4-BE49-F238E27FC236}">
                  <a16:creationId xmlns:a16="http://schemas.microsoft.com/office/drawing/2014/main" id="{0BC5C1B5-3475-0795-30A4-6A9136301E6F}"/>
                </a:ext>
              </a:extLst>
            </p:cNvPr>
            <p:cNvSpPr/>
            <p:nvPr/>
          </p:nvSpPr>
          <p:spPr>
            <a:xfrm>
              <a:off x="6128944" y="3725874"/>
              <a:ext cx="602615" cy="2656840"/>
            </a:xfrm>
            <a:custGeom>
              <a:avLst/>
              <a:gdLst/>
              <a:ahLst/>
              <a:cxnLst/>
              <a:rect l="l" t="t" r="r" b="b"/>
              <a:pathLst>
                <a:path w="602615" h="2656840">
                  <a:moveTo>
                    <a:pt x="89890" y="2597175"/>
                  </a:moveTo>
                  <a:lnTo>
                    <a:pt x="14224" y="2579065"/>
                  </a:lnTo>
                  <a:lnTo>
                    <a:pt x="0" y="2639212"/>
                  </a:lnTo>
                  <a:lnTo>
                    <a:pt x="75666" y="2656675"/>
                  </a:lnTo>
                  <a:lnTo>
                    <a:pt x="89890" y="2597175"/>
                  </a:lnTo>
                  <a:close/>
                </a:path>
                <a:path w="602615" h="2656840">
                  <a:moveTo>
                    <a:pt x="602081" y="25869"/>
                  </a:moveTo>
                  <a:lnTo>
                    <a:pt x="468210" y="0"/>
                  </a:lnTo>
                  <a:lnTo>
                    <a:pt x="415823" y="269671"/>
                  </a:lnTo>
                  <a:lnTo>
                    <a:pt x="558749" y="297484"/>
                  </a:lnTo>
                  <a:lnTo>
                    <a:pt x="581380" y="180428"/>
                  </a:lnTo>
                  <a:lnTo>
                    <a:pt x="600138" y="84721"/>
                  </a:lnTo>
                  <a:lnTo>
                    <a:pt x="591083" y="82778"/>
                  </a:lnTo>
                  <a:lnTo>
                    <a:pt x="602081" y="258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7" name="object 42">
              <a:extLst>
                <a:ext uri="{FF2B5EF4-FFF2-40B4-BE49-F238E27FC236}">
                  <a16:creationId xmlns:a16="http://schemas.microsoft.com/office/drawing/2014/main" id="{F8ED1A73-C992-2550-83F9-992372199B85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267646" y="7104260"/>
              <a:ext cx="186258" cy="153911"/>
            </a:xfrm>
            <a:prstGeom prst="rect">
              <a:avLst/>
            </a:prstGeom>
          </p:spPr>
        </p:pic>
        <p:pic>
          <p:nvPicPr>
            <p:cNvPr id="188" name="object 43">
              <a:extLst>
                <a:ext uri="{FF2B5EF4-FFF2-40B4-BE49-F238E27FC236}">
                  <a16:creationId xmlns:a16="http://schemas.microsoft.com/office/drawing/2014/main" id="{2E3A3B8A-DB81-8276-8920-B73209F562B8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37731" y="7141123"/>
              <a:ext cx="131927" cy="109931"/>
            </a:xfrm>
            <a:prstGeom prst="rect">
              <a:avLst/>
            </a:prstGeom>
          </p:spPr>
        </p:pic>
        <p:sp>
          <p:nvSpPr>
            <p:cNvPr id="189" name="object 44">
              <a:extLst>
                <a:ext uri="{FF2B5EF4-FFF2-40B4-BE49-F238E27FC236}">
                  <a16:creationId xmlns:a16="http://schemas.microsoft.com/office/drawing/2014/main" id="{521A02A3-A7D3-F5E3-810C-1CFF68630403}"/>
                </a:ext>
              </a:extLst>
            </p:cNvPr>
            <p:cNvSpPr/>
            <p:nvPr/>
          </p:nvSpPr>
          <p:spPr>
            <a:xfrm>
              <a:off x="6491732" y="4195368"/>
              <a:ext cx="585470" cy="1373505"/>
            </a:xfrm>
            <a:custGeom>
              <a:avLst/>
              <a:gdLst/>
              <a:ahLst/>
              <a:cxnLst/>
              <a:rect l="l" t="t" r="r" b="b"/>
              <a:pathLst>
                <a:path w="585470" h="1373504">
                  <a:moveTo>
                    <a:pt x="300075" y="219240"/>
                  </a:moveTo>
                  <a:lnTo>
                    <a:pt x="210832" y="94424"/>
                  </a:lnTo>
                  <a:lnTo>
                    <a:pt x="186258" y="112534"/>
                  </a:lnTo>
                  <a:lnTo>
                    <a:pt x="105422" y="0"/>
                  </a:lnTo>
                  <a:lnTo>
                    <a:pt x="0" y="75666"/>
                  </a:lnTo>
                  <a:lnTo>
                    <a:pt x="81495" y="188849"/>
                  </a:lnTo>
                  <a:lnTo>
                    <a:pt x="49161" y="211480"/>
                  </a:lnTo>
                  <a:lnTo>
                    <a:pt x="138404" y="335648"/>
                  </a:lnTo>
                  <a:lnTo>
                    <a:pt x="300075" y="219240"/>
                  </a:lnTo>
                  <a:close/>
                </a:path>
                <a:path w="585470" h="1373504">
                  <a:moveTo>
                    <a:pt x="585279" y="1363268"/>
                  </a:moveTo>
                  <a:lnTo>
                    <a:pt x="573633" y="1272730"/>
                  </a:lnTo>
                  <a:lnTo>
                    <a:pt x="490855" y="1281785"/>
                  </a:lnTo>
                  <a:lnTo>
                    <a:pt x="501205" y="1372971"/>
                  </a:lnTo>
                  <a:lnTo>
                    <a:pt x="585279" y="13632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0" name="object 45">
              <a:extLst>
                <a:ext uri="{FF2B5EF4-FFF2-40B4-BE49-F238E27FC236}">
                  <a16:creationId xmlns:a16="http://schemas.microsoft.com/office/drawing/2014/main" id="{E6C22E2E-5549-A4D6-309D-76B0475E430E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325860" y="1422399"/>
              <a:ext cx="5488592" cy="7185660"/>
            </a:xfrm>
            <a:prstGeom prst="rect">
              <a:avLst/>
            </a:prstGeom>
          </p:spPr>
        </p:pic>
        <p:sp>
          <p:nvSpPr>
            <p:cNvPr id="191" name="object 46">
              <a:extLst>
                <a:ext uri="{FF2B5EF4-FFF2-40B4-BE49-F238E27FC236}">
                  <a16:creationId xmlns:a16="http://schemas.microsoft.com/office/drawing/2014/main" id="{11F6F369-682A-8419-1FA5-32158C06EC75}"/>
                </a:ext>
              </a:extLst>
            </p:cNvPr>
            <p:cNvSpPr/>
            <p:nvPr/>
          </p:nvSpPr>
          <p:spPr>
            <a:xfrm>
              <a:off x="8083931" y="1901519"/>
              <a:ext cx="203835" cy="2753995"/>
            </a:xfrm>
            <a:custGeom>
              <a:avLst/>
              <a:gdLst/>
              <a:ahLst/>
              <a:cxnLst/>
              <a:rect l="l" t="t" r="r" b="b"/>
              <a:pathLst>
                <a:path w="203834" h="2753995">
                  <a:moveTo>
                    <a:pt x="203365" y="2702712"/>
                  </a:moveTo>
                  <a:lnTo>
                    <a:pt x="154559" y="2703233"/>
                  </a:lnTo>
                  <a:lnTo>
                    <a:pt x="38798" y="2709697"/>
                  </a:lnTo>
                  <a:lnTo>
                    <a:pt x="647" y="2728455"/>
                  </a:lnTo>
                  <a:lnTo>
                    <a:pt x="0" y="2735567"/>
                  </a:lnTo>
                  <a:lnTo>
                    <a:pt x="3886" y="2743327"/>
                  </a:lnTo>
                  <a:lnTo>
                    <a:pt x="11645" y="2748496"/>
                  </a:lnTo>
                  <a:lnTo>
                    <a:pt x="37503" y="2751734"/>
                  </a:lnTo>
                  <a:lnTo>
                    <a:pt x="203365" y="2753918"/>
                  </a:lnTo>
                  <a:lnTo>
                    <a:pt x="203365" y="2702712"/>
                  </a:lnTo>
                  <a:close/>
                </a:path>
                <a:path w="203834" h="2753995">
                  <a:moveTo>
                    <a:pt x="203377" y="596"/>
                  </a:moveTo>
                  <a:lnTo>
                    <a:pt x="195948" y="0"/>
                  </a:lnTo>
                  <a:lnTo>
                    <a:pt x="191427" y="2590"/>
                  </a:lnTo>
                  <a:lnTo>
                    <a:pt x="188188" y="7112"/>
                  </a:lnTo>
                  <a:lnTo>
                    <a:pt x="187540" y="11645"/>
                  </a:lnTo>
                  <a:lnTo>
                    <a:pt x="188188" y="16167"/>
                  </a:lnTo>
                  <a:lnTo>
                    <a:pt x="191427" y="21348"/>
                  </a:lnTo>
                  <a:lnTo>
                    <a:pt x="203060" y="25222"/>
                  </a:lnTo>
                  <a:lnTo>
                    <a:pt x="203377" y="25361"/>
                  </a:lnTo>
                  <a:lnTo>
                    <a:pt x="203377" y="4673"/>
                  </a:lnTo>
                  <a:lnTo>
                    <a:pt x="203377" y="3810"/>
                  </a:lnTo>
                  <a:lnTo>
                    <a:pt x="203377" y="596"/>
                  </a:lnTo>
                  <a:close/>
                </a:path>
              </a:pathLst>
            </a:custGeom>
            <a:solidFill>
              <a:srgbClr val="C3D7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2" name="object 47">
              <a:extLst>
                <a:ext uri="{FF2B5EF4-FFF2-40B4-BE49-F238E27FC236}">
                  <a16:creationId xmlns:a16="http://schemas.microsoft.com/office/drawing/2014/main" id="{D9E83B8A-C8DB-599D-D35E-386F38045664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044485" y="4018182"/>
              <a:ext cx="242822" cy="89890"/>
            </a:xfrm>
            <a:prstGeom prst="rect">
              <a:avLst/>
            </a:prstGeom>
          </p:spPr>
        </p:pic>
        <p:pic>
          <p:nvPicPr>
            <p:cNvPr id="193" name="object 48">
              <a:extLst>
                <a:ext uri="{FF2B5EF4-FFF2-40B4-BE49-F238E27FC236}">
                  <a16:creationId xmlns:a16="http://schemas.microsoft.com/office/drawing/2014/main" id="{BA68D54C-D236-36C3-1331-F06E79C89420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8072291" y="3551260"/>
              <a:ext cx="215017" cy="101600"/>
            </a:xfrm>
            <a:prstGeom prst="rect">
              <a:avLst/>
            </a:prstGeom>
          </p:spPr>
        </p:pic>
        <p:pic>
          <p:nvPicPr>
            <p:cNvPr id="194" name="object 49">
              <a:extLst>
                <a:ext uri="{FF2B5EF4-FFF2-40B4-BE49-F238E27FC236}">
                  <a16:creationId xmlns:a16="http://schemas.microsoft.com/office/drawing/2014/main" id="{E3B34060-D8D4-3CF7-5ADE-EF74FD396841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080059" y="8174555"/>
              <a:ext cx="207248" cy="67548"/>
            </a:xfrm>
            <a:prstGeom prst="rect">
              <a:avLst/>
            </a:prstGeom>
          </p:spPr>
        </p:pic>
        <p:sp>
          <p:nvSpPr>
            <p:cNvPr id="195" name="object 50">
              <a:extLst>
                <a:ext uri="{FF2B5EF4-FFF2-40B4-BE49-F238E27FC236}">
                  <a16:creationId xmlns:a16="http://schemas.microsoft.com/office/drawing/2014/main" id="{56C4F2CF-4CB3-6867-B0BB-6E313CEAF468}"/>
                </a:ext>
              </a:extLst>
            </p:cNvPr>
            <p:cNvSpPr/>
            <p:nvPr/>
          </p:nvSpPr>
          <p:spPr>
            <a:xfrm>
              <a:off x="8083931" y="1901519"/>
              <a:ext cx="203835" cy="2753995"/>
            </a:xfrm>
            <a:custGeom>
              <a:avLst/>
              <a:gdLst/>
              <a:ahLst/>
              <a:cxnLst/>
              <a:rect l="l" t="t" r="r" b="b"/>
              <a:pathLst>
                <a:path w="203834" h="2753995">
                  <a:moveTo>
                    <a:pt x="203365" y="2702712"/>
                  </a:moveTo>
                  <a:lnTo>
                    <a:pt x="154559" y="2703233"/>
                  </a:lnTo>
                  <a:lnTo>
                    <a:pt x="38798" y="2709697"/>
                  </a:lnTo>
                  <a:lnTo>
                    <a:pt x="647" y="2728455"/>
                  </a:lnTo>
                  <a:lnTo>
                    <a:pt x="0" y="2735567"/>
                  </a:lnTo>
                  <a:lnTo>
                    <a:pt x="3886" y="2743327"/>
                  </a:lnTo>
                  <a:lnTo>
                    <a:pt x="11645" y="2748496"/>
                  </a:lnTo>
                  <a:lnTo>
                    <a:pt x="37503" y="2751734"/>
                  </a:lnTo>
                  <a:lnTo>
                    <a:pt x="203365" y="2753918"/>
                  </a:lnTo>
                  <a:lnTo>
                    <a:pt x="203365" y="2702712"/>
                  </a:lnTo>
                  <a:close/>
                </a:path>
                <a:path w="203834" h="2753995">
                  <a:moveTo>
                    <a:pt x="203377" y="596"/>
                  </a:moveTo>
                  <a:lnTo>
                    <a:pt x="195948" y="0"/>
                  </a:lnTo>
                  <a:lnTo>
                    <a:pt x="191427" y="2590"/>
                  </a:lnTo>
                  <a:lnTo>
                    <a:pt x="188188" y="7112"/>
                  </a:lnTo>
                  <a:lnTo>
                    <a:pt x="187540" y="11645"/>
                  </a:lnTo>
                  <a:lnTo>
                    <a:pt x="188188" y="16167"/>
                  </a:lnTo>
                  <a:lnTo>
                    <a:pt x="191427" y="21348"/>
                  </a:lnTo>
                  <a:lnTo>
                    <a:pt x="203060" y="25222"/>
                  </a:lnTo>
                  <a:lnTo>
                    <a:pt x="203377" y="25361"/>
                  </a:lnTo>
                  <a:lnTo>
                    <a:pt x="203377" y="4673"/>
                  </a:lnTo>
                  <a:lnTo>
                    <a:pt x="203377" y="3810"/>
                  </a:lnTo>
                  <a:lnTo>
                    <a:pt x="203377" y="596"/>
                  </a:lnTo>
                  <a:close/>
                </a:path>
              </a:pathLst>
            </a:custGeom>
            <a:solidFill>
              <a:srgbClr val="C3D7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6" name="object 51">
              <a:extLst>
                <a:ext uri="{FF2B5EF4-FFF2-40B4-BE49-F238E27FC236}">
                  <a16:creationId xmlns:a16="http://schemas.microsoft.com/office/drawing/2014/main" id="{2D49FECB-F13F-2275-C615-8D05A19051CA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044485" y="4018182"/>
              <a:ext cx="242822" cy="89890"/>
            </a:xfrm>
            <a:prstGeom prst="rect">
              <a:avLst/>
            </a:prstGeom>
          </p:spPr>
        </p:pic>
        <p:pic>
          <p:nvPicPr>
            <p:cNvPr id="197" name="object 52">
              <a:extLst>
                <a:ext uri="{FF2B5EF4-FFF2-40B4-BE49-F238E27FC236}">
                  <a16:creationId xmlns:a16="http://schemas.microsoft.com/office/drawing/2014/main" id="{9E7367F3-0407-8C4C-7E99-E38626C5B566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8072291" y="3551260"/>
              <a:ext cx="215017" cy="101600"/>
            </a:xfrm>
            <a:prstGeom prst="rect">
              <a:avLst/>
            </a:prstGeom>
          </p:spPr>
        </p:pic>
        <p:pic>
          <p:nvPicPr>
            <p:cNvPr id="198" name="object 53">
              <a:extLst>
                <a:ext uri="{FF2B5EF4-FFF2-40B4-BE49-F238E27FC236}">
                  <a16:creationId xmlns:a16="http://schemas.microsoft.com/office/drawing/2014/main" id="{CD0F1B1C-74B5-2CE6-F761-950475863A73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8080059" y="8174553"/>
              <a:ext cx="207248" cy="67550"/>
            </a:xfrm>
            <a:prstGeom prst="rect">
              <a:avLst/>
            </a:prstGeom>
          </p:spPr>
        </p:pic>
        <p:pic>
          <p:nvPicPr>
            <p:cNvPr id="199" name="object 54">
              <a:extLst>
                <a:ext uri="{FF2B5EF4-FFF2-40B4-BE49-F238E27FC236}">
                  <a16:creationId xmlns:a16="http://schemas.microsoft.com/office/drawing/2014/main" id="{836169A4-7FA6-0838-2926-C8D71063F434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072291" y="3551259"/>
              <a:ext cx="215017" cy="101602"/>
            </a:xfrm>
            <a:prstGeom prst="rect">
              <a:avLst/>
            </a:prstGeom>
          </p:spPr>
        </p:pic>
        <p:pic>
          <p:nvPicPr>
            <p:cNvPr id="200" name="object 55">
              <a:extLst>
                <a:ext uri="{FF2B5EF4-FFF2-40B4-BE49-F238E27FC236}">
                  <a16:creationId xmlns:a16="http://schemas.microsoft.com/office/drawing/2014/main" id="{D4BF7DA3-1849-D670-B71B-FB39308FC856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085098" y="1422400"/>
              <a:ext cx="2778543" cy="2979280"/>
            </a:xfrm>
            <a:prstGeom prst="rect">
              <a:avLst/>
            </a:prstGeom>
          </p:spPr>
        </p:pic>
        <p:sp>
          <p:nvSpPr>
            <p:cNvPr id="201" name="object 56">
              <a:extLst>
                <a:ext uri="{FF2B5EF4-FFF2-40B4-BE49-F238E27FC236}">
                  <a16:creationId xmlns:a16="http://schemas.microsoft.com/office/drawing/2014/main" id="{1A014305-0880-B98B-4043-D28556AC47AC}"/>
                </a:ext>
              </a:extLst>
            </p:cNvPr>
            <p:cNvSpPr/>
            <p:nvPr/>
          </p:nvSpPr>
          <p:spPr>
            <a:xfrm>
              <a:off x="4184831" y="2449926"/>
              <a:ext cx="300990" cy="68580"/>
            </a:xfrm>
            <a:custGeom>
              <a:avLst/>
              <a:gdLst/>
              <a:ahLst/>
              <a:cxnLst/>
              <a:rect l="l" t="t" r="r" b="b"/>
              <a:pathLst>
                <a:path w="300989" h="68580">
                  <a:moveTo>
                    <a:pt x="300507" y="0"/>
                  </a:moveTo>
                  <a:lnTo>
                    <a:pt x="295655" y="5816"/>
                  </a:lnTo>
                  <a:lnTo>
                    <a:pt x="293712" y="6464"/>
                  </a:lnTo>
                  <a:lnTo>
                    <a:pt x="291134" y="6464"/>
                  </a:lnTo>
                  <a:lnTo>
                    <a:pt x="266560" y="28460"/>
                  </a:lnTo>
                  <a:lnTo>
                    <a:pt x="244563" y="38798"/>
                  </a:lnTo>
                  <a:lnTo>
                    <a:pt x="226453" y="46558"/>
                  </a:lnTo>
                  <a:lnTo>
                    <a:pt x="209003" y="49796"/>
                  </a:lnTo>
                  <a:lnTo>
                    <a:pt x="191541" y="51739"/>
                  </a:lnTo>
                  <a:lnTo>
                    <a:pt x="171488" y="51092"/>
                  </a:lnTo>
                  <a:lnTo>
                    <a:pt x="15633" y="13576"/>
                  </a:lnTo>
                  <a:lnTo>
                    <a:pt x="0" y="11430"/>
                  </a:lnTo>
                  <a:lnTo>
                    <a:pt x="156616" y="65316"/>
                  </a:lnTo>
                  <a:lnTo>
                    <a:pt x="168897" y="67906"/>
                  </a:lnTo>
                  <a:lnTo>
                    <a:pt x="205769" y="68285"/>
                  </a:lnTo>
                  <a:lnTo>
                    <a:pt x="241087" y="57921"/>
                  </a:lnTo>
                  <a:lnTo>
                    <a:pt x="271999" y="37999"/>
                  </a:lnTo>
                  <a:lnTo>
                    <a:pt x="295655" y="9702"/>
                  </a:lnTo>
                  <a:lnTo>
                    <a:pt x="300507" y="0"/>
                  </a:lnTo>
                  <a:close/>
                </a:path>
              </a:pathLst>
            </a:custGeom>
            <a:solidFill>
              <a:srgbClr val="C3D7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2" name="object 57">
              <a:extLst>
                <a:ext uri="{FF2B5EF4-FFF2-40B4-BE49-F238E27FC236}">
                  <a16:creationId xmlns:a16="http://schemas.microsoft.com/office/drawing/2014/main" id="{E036E7B8-397D-9811-2B29-B97EEBD0907D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044485" y="4018182"/>
              <a:ext cx="242822" cy="89890"/>
            </a:xfrm>
            <a:prstGeom prst="rect">
              <a:avLst/>
            </a:prstGeom>
          </p:spPr>
        </p:pic>
        <p:sp>
          <p:nvSpPr>
            <p:cNvPr id="203" name="object 58">
              <a:extLst>
                <a:ext uri="{FF2B5EF4-FFF2-40B4-BE49-F238E27FC236}">
                  <a16:creationId xmlns:a16="http://schemas.microsoft.com/office/drawing/2014/main" id="{F7554C0A-6A75-38EE-79FE-0B0BCF69A459}"/>
                </a:ext>
              </a:extLst>
            </p:cNvPr>
            <p:cNvSpPr/>
            <p:nvPr/>
          </p:nvSpPr>
          <p:spPr>
            <a:xfrm>
              <a:off x="8271472" y="1901519"/>
              <a:ext cx="15875" cy="25400"/>
            </a:xfrm>
            <a:custGeom>
              <a:avLst/>
              <a:gdLst/>
              <a:ahLst/>
              <a:cxnLst/>
              <a:rect l="l" t="t" r="r" b="b"/>
              <a:pathLst>
                <a:path w="15875" h="25400">
                  <a:moveTo>
                    <a:pt x="15824" y="4673"/>
                  </a:moveTo>
                  <a:lnTo>
                    <a:pt x="8407" y="0"/>
                  </a:lnTo>
                  <a:lnTo>
                    <a:pt x="3873" y="2590"/>
                  </a:lnTo>
                  <a:lnTo>
                    <a:pt x="647" y="7112"/>
                  </a:lnTo>
                  <a:lnTo>
                    <a:pt x="0" y="11645"/>
                  </a:lnTo>
                  <a:lnTo>
                    <a:pt x="647" y="16167"/>
                  </a:lnTo>
                  <a:lnTo>
                    <a:pt x="3873" y="21348"/>
                  </a:lnTo>
                  <a:lnTo>
                    <a:pt x="15519" y="25222"/>
                  </a:lnTo>
                  <a:lnTo>
                    <a:pt x="15824" y="25247"/>
                  </a:lnTo>
                  <a:lnTo>
                    <a:pt x="15824" y="4673"/>
                  </a:lnTo>
                  <a:close/>
                </a:path>
                <a:path w="15875" h="25400">
                  <a:moveTo>
                    <a:pt x="15824" y="596"/>
                  </a:moveTo>
                  <a:lnTo>
                    <a:pt x="8407" y="0"/>
                  </a:lnTo>
                  <a:lnTo>
                    <a:pt x="15824" y="3810"/>
                  </a:lnTo>
                  <a:lnTo>
                    <a:pt x="15824" y="596"/>
                  </a:lnTo>
                  <a:close/>
                </a:path>
              </a:pathLst>
            </a:custGeom>
            <a:solidFill>
              <a:srgbClr val="C3D7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4" name="object 59">
              <a:extLst>
                <a:ext uri="{FF2B5EF4-FFF2-40B4-BE49-F238E27FC236}">
                  <a16:creationId xmlns:a16="http://schemas.microsoft.com/office/drawing/2014/main" id="{F68A1A06-D20F-610A-5F0E-34EB2CC2DCFD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941520" y="1422394"/>
              <a:ext cx="2134276" cy="1110945"/>
            </a:xfrm>
            <a:prstGeom prst="rect">
              <a:avLst/>
            </a:prstGeom>
          </p:spPr>
        </p:pic>
        <p:sp>
          <p:nvSpPr>
            <p:cNvPr id="205" name="object 60">
              <a:extLst>
                <a:ext uri="{FF2B5EF4-FFF2-40B4-BE49-F238E27FC236}">
                  <a16:creationId xmlns:a16="http://schemas.microsoft.com/office/drawing/2014/main" id="{DA16880D-6255-25A8-F6EB-2BDF2EED3E89}"/>
                </a:ext>
              </a:extLst>
            </p:cNvPr>
            <p:cNvSpPr/>
            <p:nvPr/>
          </p:nvSpPr>
          <p:spPr>
            <a:xfrm>
              <a:off x="8271472" y="1901519"/>
              <a:ext cx="15875" cy="25400"/>
            </a:xfrm>
            <a:custGeom>
              <a:avLst/>
              <a:gdLst/>
              <a:ahLst/>
              <a:cxnLst/>
              <a:rect l="l" t="t" r="r" b="b"/>
              <a:pathLst>
                <a:path w="15875" h="25400">
                  <a:moveTo>
                    <a:pt x="15824" y="596"/>
                  </a:moveTo>
                  <a:lnTo>
                    <a:pt x="8407" y="0"/>
                  </a:lnTo>
                  <a:lnTo>
                    <a:pt x="3886" y="2590"/>
                  </a:lnTo>
                  <a:lnTo>
                    <a:pt x="647" y="7112"/>
                  </a:lnTo>
                  <a:lnTo>
                    <a:pt x="0" y="11645"/>
                  </a:lnTo>
                  <a:lnTo>
                    <a:pt x="647" y="16167"/>
                  </a:lnTo>
                  <a:lnTo>
                    <a:pt x="3886" y="21336"/>
                  </a:lnTo>
                  <a:lnTo>
                    <a:pt x="15519" y="25222"/>
                  </a:lnTo>
                  <a:lnTo>
                    <a:pt x="15824" y="25361"/>
                  </a:lnTo>
                  <a:lnTo>
                    <a:pt x="15824" y="596"/>
                  </a:lnTo>
                  <a:close/>
                </a:path>
              </a:pathLst>
            </a:custGeom>
            <a:solidFill>
              <a:srgbClr val="C3D7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6" name="object 61">
              <a:extLst>
                <a:ext uri="{FF2B5EF4-FFF2-40B4-BE49-F238E27FC236}">
                  <a16:creationId xmlns:a16="http://schemas.microsoft.com/office/drawing/2014/main" id="{C2B1FACC-26A9-DEB8-8DC2-ABBF2A454741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301349" y="2967278"/>
              <a:ext cx="64020" cy="71793"/>
            </a:xfrm>
            <a:prstGeom prst="rect">
              <a:avLst/>
            </a:prstGeom>
          </p:spPr>
        </p:pic>
        <p:pic>
          <p:nvPicPr>
            <p:cNvPr id="207" name="object 62">
              <a:extLst>
                <a:ext uri="{FF2B5EF4-FFF2-40B4-BE49-F238E27FC236}">
                  <a16:creationId xmlns:a16="http://schemas.microsoft.com/office/drawing/2014/main" id="{6A826A8C-525D-AC7F-3991-2107C05505AA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57187" y="1422400"/>
              <a:ext cx="7830121" cy="7185659"/>
            </a:xfrm>
            <a:prstGeom prst="rect">
              <a:avLst/>
            </a:prstGeom>
          </p:spPr>
        </p:pic>
        <p:sp>
          <p:nvSpPr>
            <p:cNvPr id="208" name="object 63">
              <a:extLst>
                <a:ext uri="{FF2B5EF4-FFF2-40B4-BE49-F238E27FC236}">
                  <a16:creationId xmlns:a16="http://schemas.microsoft.com/office/drawing/2014/main" id="{6FC442B2-2EDC-1848-D0E5-950D4E7F7327}"/>
                </a:ext>
              </a:extLst>
            </p:cNvPr>
            <p:cNvSpPr/>
            <p:nvPr/>
          </p:nvSpPr>
          <p:spPr>
            <a:xfrm>
              <a:off x="1729958" y="2666143"/>
              <a:ext cx="4954905" cy="2324100"/>
            </a:xfrm>
            <a:custGeom>
              <a:avLst/>
              <a:gdLst/>
              <a:ahLst/>
              <a:cxnLst/>
              <a:rect l="l" t="t" r="r" b="b"/>
              <a:pathLst>
                <a:path w="4954905" h="2324100">
                  <a:moveTo>
                    <a:pt x="0" y="1842783"/>
                  </a:moveTo>
                  <a:lnTo>
                    <a:pt x="1832787" y="2323173"/>
                  </a:lnTo>
                  <a:lnTo>
                    <a:pt x="1846824" y="2324084"/>
                  </a:lnTo>
                  <a:lnTo>
                    <a:pt x="1859778" y="2319895"/>
                  </a:lnTo>
                  <a:lnTo>
                    <a:pt x="1870346" y="2311313"/>
                  </a:lnTo>
                  <a:lnTo>
                    <a:pt x="1877225" y="2299043"/>
                  </a:lnTo>
                  <a:lnTo>
                    <a:pt x="2266784" y="1123506"/>
                  </a:lnTo>
                  <a:lnTo>
                    <a:pt x="2272100" y="1111397"/>
                  </a:lnTo>
                  <a:lnTo>
                    <a:pt x="2299754" y="1083907"/>
                  </a:lnTo>
                  <a:lnTo>
                    <a:pt x="2655023" y="888708"/>
                  </a:lnTo>
                  <a:lnTo>
                    <a:pt x="4248962" y="12967"/>
                  </a:lnTo>
                  <a:lnTo>
                    <a:pt x="4287043" y="618"/>
                  </a:lnTo>
                  <a:lnTo>
                    <a:pt x="4307052" y="0"/>
                  </a:lnTo>
                  <a:lnTo>
                    <a:pt x="4326991" y="3175"/>
                  </a:lnTo>
                  <a:lnTo>
                    <a:pt x="4954485" y="165189"/>
                  </a:lnTo>
                </a:path>
              </a:pathLst>
            </a:custGeom>
            <a:ln w="53886">
              <a:solidFill>
                <a:srgbClr val="9191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64">
              <a:extLst>
                <a:ext uri="{FF2B5EF4-FFF2-40B4-BE49-F238E27FC236}">
                  <a16:creationId xmlns:a16="http://schemas.microsoft.com/office/drawing/2014/main" id="{571A043B-B49D-827A-0515-473F2ED916A0}"/>
                </a:ext>
              </a:extLst>
            </p:cNvPr>
            <p:cNvSpPr/>
            <p:nvPr/>
          </p:nvSpPr>
          <p:spPr>
            <a:xfrm>
              <a:off x="4384969" y="3554858"/>
              <a:ext cx="626745" cy="1182370"/>
            </a:xfrm>
            <a:custGeom>
              <a:avLst/>
              <a:gdLst/>
              <a:ahLst/>
              <a:cxnLst/>
              <a:rect l="l" t="t" r="r" b="b"/>
              <a:pathLst>
                <a:path w="626745" h="1182370">
                  <a:moveTo>
                    <a:pt x="626681" y="1182115"/>
                  </a:moveTo>
                  <a:lnTo>
                    <a:pt x="0" y="0"/>
                  </a:lnTo>
                </a:path>
              </a:pathLst>
            </a:custGeom>
            <a:ln w="53886">
              <a:solidFill>
                <a:srgbClr val="9191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65">
              <a:extLst>
                <a:ext uri="{FF2B5EF4-FFF2-40B4-BE49-F238E27FC236}">
                  <a16:creationId xmlns:a16="http://schemas.microsoft.com/office/drawing/2014/main" id="{A1647180-B5C7-0592-8FE8-9BFC648D6DA7}"/>
                </a:ext>
              </a:extLst>
            </p:cNvPr>
            <p:cNvSpPr/>
            <p:nvPr/>
          </p:nvSpPr>
          <p:spPr>
            <a:xfrm>
              <a:off x="3818016" y="1422400"/>
              <a:ext cx="3262629" cy="5136515"/>
            </a:xfrm>
            <a:custGeom>
              <a:avLst/>
              <a:gdLst/>
              <a:ahLst/>
              <a:cxnLst/>
              <a:rect l="l" t="t" r="r" b="b"/>
              <a:pathLst>
                <a:path w="3262629" h="5136515">
                  <a:moveTo>
                    <a:pt x="3262464" y="0"/>
                  </a:moveTo>
                  <a:lnTo>
                    <a:pt x="3158324" y="664086"/>
                  </a:lnTo>
                  <a:lnTo>
                    <a:pt x="3143086" y="733490"/>
                  </a:lnTo>
                  <a:lnTo>
                    <a:pt x="3119589" y="800561"/>
                  </a:lnTo>
                  <a:lnTo>
                    <a:pt x="2472677" y="2342137"/>
                  </a:lnTo>
                  <a:lnTo>
                    <a:pt x="2441586" y="2405329"/>
                  </a:lnTo>
                  <a:lnTo>
                    <a:pt x="2403170" y="2464349"/>
                  </a:lnTo>
                  <a:lnTo>
                    <a:pt x="2332355" y="2560057"/>
                  </a:lnTo>
                  <a:lnTo>
                    <a:pt x="2296404" y="2604049"/>
                  </a:lnTo>
                  <a:lnTo>
                    <a:pt x="2256472" y="2644275"/>
                  </a:lnTo>
                  <a:lnTo>
                    <a:pt x="2212854" y="2680470"/>
                  </a:lnTo>
                  <a:lnTo>
                    <a:pt x="2165845" y="2712368"/>
                  </a:lnTo>
                  <a:lnTo>
                    <a:pt x="886904" y="3492656"/>
                  </a:lnTo>
                  <a:lnTo>
                    <a:pt x="860574" y="3509697"/>
                  </a:lnTo>
                  <a:lnTo>
                    <a:pt x="810857" y="3547836"/>
                  </a:lnTo>
                  <a:lnTo>
                    <a:pt x="626960" y="3721840"/>
                  </a:lnTo>
                  <a:lnTo>
                    <a:pt x="595541" y="3754160"/>
                  </a:lnTo>
                  <a:lnTo>
                    <a:pt x="566674" y="3788794"/>
                  </a:lnTo>
                  <a:lnTo>
                    <a:pt x="460997" y="3925980"/>
                  </a:lnTo>
                  <a:lnTo>
                    <a:pt x="432715" y="3966031"/>
                  </a:lnTo>
                  <a:lnTo>
                    <a:pt x="407873" y="4008301"/>
                  </a:lnTo>
                  <a:lnTo>
                    <a:pt x="283146" y="4242311"/>
                  </a:lnTo>
                  <a:lnTo>
                    <a:pt x="258729" y="4294073"/>
                  </a:lnTo>
                  <a:lnTo>
                    <a:pt x="239445" y="4347950"/>
                  </a:lnTo>
                  <a:lnTo>
                    <a:pt x="0" y="5135947"/>
                  </a:lnTo>
                </a:path>
              </a:pathLst>
            </a:custGeom>
            <a:ln w="53886">
              <a:solidFill>
                <a:srgbClr val="9191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66">
              <a:extLst>
                <a:ext uri="{FF2B5EF4-FFF2-40B4-BE49-F238E27FC236}">
                  <a16:creationId xmlns:a16="http://schemas.microsoft.com/office/drawing/2014/main" id="{25019477-EDD3-A427-D015-11FDC8960D43}"/>
                </a:ext>
              </a:extLst>
            </p:cNvPr>
            <p:cNvSpPr/>
            <p:nvPr/>
          </p:nvSpPr>
          <p:spPr>
            <a:xfrm>
              <a:off x="6276844" y="4515124"/>
              <a:ext cx="111760" cy="139700"/>
            </a:xfrm>
            <a:custGeom>
              <a:avLst/>
              <a:gdLst/>
              <a:ahLst/>
              <a:cxnLst/>
              <a:rect l="l" t="t" r="r" b="b"/>
              <a:pathLst>
                <a:path w="111760" h="139700">
                  <a:moveTo>
                    <a:pt x="0" y="139115"/>
                  </a:moveTo>
                  <a:lnTo>
                    <a:pt x="111556" y="0"/>
                  </a:lnTo>
                  <a:lnTo>
                    <a:pt x="0" y="139115"/>
                  </a:lnTo>
                  <a:close/>
                </a:path>
              </a:pathLst>
            </a:custGeom>
            <a:ln w="53886">
              <a:solidFill>
                <a:srgbClr val="9191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67">
              <a:extLst>
                <a:ext uri="{FF2B5EF4-FFF2-40B4-BE49-F238E27FC236}">
                  <a16:creationId xmlns:a16="http://schemas.microsoft.com/office/drawing/2014/main" id="{5081B570-8CC8-6FC3-BAEF-B887C21FB520}"/>
                </a:ext>
              </a:extLst>
            </p:cNvPr>
            <p:cNvSpPr/>
            <p:nvPr/>
          </p:nvSpPr>
          <p:spPr>
            <a:xfrm>
              <a:off x="6231039" y="4654247"/>
              <a:ext cx="46355" cy="99695"/>
            </a:xfrm>
            <a:custGeom>
              <a:avLst/>
              <a:gdLst/>
              <a:ahLst/>
              <a:cxnLst/>
              <a:rect l="l" t="t" r="r" b="b"/>
              <a:pathLst>
                <a:path w="46354" h="99695">
                  <a:moveTo>
                    <a:pt x="0" y="99491"/>
                  </a:moveTo>
                  <a:lnTo>
                    <a:pt x="45808" y="0"/>
                  </a:lnTo>
                  <a:lnTo>
                    <a:pt x="0" y="99491"/>
                  </a:lnTo>
                  <a:close/>
                </a:path>
              </a:pathLst>
            </a:custGeom>
            <a:ln w="53886">
              <a:solidFill>
                <a:srgbClr val="9191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68">
              <a:extLst>
                <a:ext uri="{FF2B5EF4-FFF2-40B4-BE49-F238E27FC236}">
                  <a16:creationId xmlns:a16="http://schemas.microsoft.com/office/drawing/2014/main" id="{6FFEDDDC-3075-E715-D57A-A23AE6DE2F9E}"/>
                </a:ext>
              </a:extLst>
            </p:cNvPr>
            <p:cNvSpPr/>
            <p:nvPr/>
          </p:nvSpPr>
          <p:spPr>
            <a:xfrm>
              <a:off x="5948375" y="4753739"/>
              <a:ext cx="283210" cy="2057400"/>
            </a:xfrm>
            <a:custGeom>
              <a:avLst/>
              <a:gdLst/>
              <a:ahLst/>
              <a:cxnLst/>
              <a:rect l="l" t="t" r="r" b="b"/>
              <a:pathLst>
                <a:path w="283210" h="2057400">
                  <a:moveTo>
                    <a:pt x="282663" y="0"/>
                  </a:moveTo>
                  <a:lnTo>
                    <a:pt x="274929" y="268465"/>
                  </a:lnTo>
                  <a:lnTo>
                    <a:pt x="266496" y="635927"/>
                  </a:lnTo>
                  <a:lnTo>
                    <a:pt x="265412" y="660644"/>
                  </a:lnTo>
                  <a:lnTo>
                    <a:pt x="263286" y="685282"/>
                  </a:lnTo>
                  <a:lnTo>
                    <a:pt x="260128" y="709811"/>
                  </a:lnTo>
                  <a:lnTo>
                    <a:pt x="255943" y="734199"/>
                  </a:lnTo>
                  <a:lnTo>
                    <a:pt x="115138" y="1461846"/>
                  </a:lnTo>
                  <a:lnTo>
                    <a:pt x="0" y="2056866"/>
                  </a:lnTo>
                </a:path>
              </a:pathLst>
            </a:custGeom>
            <a:ln w="53886">
              <a:solidFill>
                <a:srgbClr val="9191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69">
              <a:extLst>
                <a:ext uri="{FF2B5EF4-FFF2-40B4-BE49-F238E27FC236}">
                  <a16:creationId xmlns:a16="http://schemas.microsoft.com/office/drawing/2014/main" id="{CD803F0E-49A2-5E26-7AFC-25D5EC0AD7E5}"/>
                </a:ext>
              </a:extLst>
            </p:cNvPr>
            <p:cNvSpPr/>
            <p:nvPr/>
          </p:nvSpPr>
          <p:spPr>
            <a:xfrm>
              <a:off x="4536078" y="6771303"/>
              <a:ext cx="24765" cy="67310"/>
            </a:xfrm>
            <a:custGeom>
              <a:avLst/>
              <a:gdLst/>
              <a:ahLst/>
              <a:cxnLst/>
              <a:rect l="l" t="t" r="r" b="b"/>
              <a:pathLst>
                <a:path w="24764" h="67309">
                  <a:moveTo>
                    <a:pt x="0" y="67297"/>
                  </a:moveTo>
                  <a:lnTo>
                    <a:pt x="24320" y="0"/>
                  </a:lnTo>
                  <a:lnTo>
                    <a:pt x="0" y="67297"/>
                  </a:lnTo>
                  <a:close/>
                </a:path>
              </a:pathLst>
            </a:custGeom>
            <a:ln w="53886">
              <a:solidFill>
                <a:srgbClr val="9191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70">
              <a:extLst>
                <a:ext uri="{FF2B5EF4-FFF2-40B4-BE49-F238E27FC236}">
                  <a16:creationId xmlns:a16="http://schemas.microsoft.com/office/drawing/2014/main" id="{FC87ECBA-8FC8-94F2-068C-0254A3DA4508}"/>
                </a:ext>
              </a:extLst>
            </p:cNvPr>
            <p:cNvSpPr/>
            <p:nvPr/>
          </p:nvSpPr>
          <p:spPr>
            <a:xfrm>
              <a:off x="4536077" y="6853064"/>
              <a:ext cx="2174240" cy="1755139"/>
            </a:xfrm>
            <a:custGeom>
              <a:avLst/>
              <a:gdLst/>
              <a:ahLst/>
              <a:cxnLst/>
              <a:rect l="l" t="t" r="r" b="b"/>
              <a:pathLst>
                <a:path w="2174240" h="1755140">
                  <a:moveTo>
                    <a:pt x="0" y="0"/>
                  </a:moveTo>
                  <a:lnTo>
                    <a:pt x="760704" y="139649"/>
                  </a:lnTo>
                  <a:lnTo>
                    <a:pt x="800684" y="150904"/>
                  </a:lnTo>
                  <a:lnTo>
                    <a:pt x="1336878" y="336600"/>
                  </a:lnTo>
                  <a:lnTo>
                    <a:pt x="1718627" y="475767"/>
                  </a:lnTo>
                  <a:lnTo>
                    <a:pt x="1763193" y="494113"/>
                  </a:lnTo>
                  <a:lnTo>
                    <a:pt x="1805966" y="515965"/>
                  </a:lnTo>
                  <a:lnTo>
                    <a:pt x="1846746" y="541189"/>
                  </a:lnTo>
                  <a:lnTo>
                    <a:pt x="1885335" y="569651"/>
                  </a:lnTo>
                  <a:lnTo>
                    <a:pt x="1921532" y="601216"/>
                  </a:lnTo>
                  <a:lnTo>
                    <a:pt x="1955139" y="635749"/>
                  </a:lnTo>
                  <a:lnTo>
                    <a:pt x="1994228" y="682271"/>
                  </a:lnTo>
                  <a:lnTo>
                    <a:pt x="2021555" y="721490"/>
                  </a:lnTo>
                  <a:lnTo>
                    <a:pt x="2045534" y="762664"/>
                  </a:lnTo>
                  <a:lnTo>
                    <a:pt x="2066074" y="805573"/>
                  </a:lnTo>
                  <a:lnTo>
                    <a:pt x="2083079" y="850002"/>
                  </a:lnTo>
                  <a:lnTo>
                    <a:pt x="2096458" y="895733"/>
                  </a:lnTo>
                  <a:lnTo>
                    <a:pt x="2106115" y="942548"/>
                  </a:lnTo>
                  <a:lnTo>
                    <a:pt x="2111959" y="990231"/>
                  </a:lnTo>
                  <a:lnTo>
                    <a:pt x="2174120" y="1754995"/>
                  </a:lnTo>
                </a:path>
              </a:pathLst>
            </a:custGeom>
            <a:ln w="53886">
              <a:solidFill>
                <a:srgbClr val="9191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71">
              <a:extLst>
                <a:ext uri="{FF2B5EF4-FFF2-40B4-BE49-F238E27FC236}">
                  <a16:creationId xmlns:a16="http://schemas.microsoft.com/office/drawing/2014/main" id="{7B3C502D-5E3C-C50A-48DD-7A6F44734AB0}"/>
                </a:ext>
              </a:extLst>
            </p:cNvPr>
            <p:cNvSpPr/>
            <p:nvPr/>
          </p:nvSpPr>
          <p:spPr>
            <a:xfrm>
              <a:off x="802548" y="1558607"/>
              <a:ext cx="7128509" cy="6255385"/>
            </a:xfrm>
            <a:custGeom>
              <a:avLst/>
              <a:gdLst/>
              <a:ahLst/>
              <a:cxnLst/>
              <a:rect l="l" t="t" r="r" b="b"/>
              <a:pathLst>
                <a:path w="7128509" h="6255384">
                  <a:moveTo>
                    <a:pt x="0" y="6044958"/>
                  </a:moveTo>
                  <a:lnTo>
                    <a:pt x="135178" y="6255207"/>
                  </a:lnTo>
                  <a:lnTo>
                    <a:pt x="345478" y="6120104"/>
                  </a:lnTo>
                  <a:lnTo>
                    <a:pt x="220129" y="6092837"/>
                  </a:lnTo>
                  <a:lnTo>
                    <a:pt x="224610" y="6072238"/>
                  </a:lnTo>
                  <a:lnTo>
                    <a:pt x="125348" y="6072238"/>
                  </a:lnTo>
                  <a:lnTo>
                    <a:pt x="0" y="6044958"/>
                  </a:lnTo>
                  <a:close/>
                </a:path>
                <a:path w="7128509" h="6255384">
                  <a:moveTo>
                    <a:pt x="1014966" y="4441736"/>
                  </a:moveTo>
                  <a:lnTo>
                    <a:pt x="791619" y="4441736"/>
                  </a:lnTo>
                  <a:lnTo>
                    <a:pt x="827024" y="4460887"/>
                  </a:lnTo>
                  <a:lnTo>
                    <a:pt x="873837" y="4485114"/>
                  </a:lnTo>
                  <a:lnTo>
                    <a:pt x="921482" y="4507596"/>
                  </a:lnTo>
                  <a:lnTo>
                    <a:pt x="969904" y="4528312"/>
                  </a:lnTo>
                  <a:lnTo>
                    <a:pt x="1019047" y="4547242"/>
                  </a:lnTo>
                  <a:lnTo>
                    <a:pt x="1068854" y="4564363"/>
                  </a:lnTo>
                  <a:lnTo>
                    <a:pt x="1119271" y="4579654"/>
                  </a:lnTo>
                  <a:lnTo>
                    <a:pt x="1170241" y="4593094"/>
                  </a:lnTo>
                  <a:lnTo>
                    <a:pt x="3303024" y="5113554"/>
                  </a:lnTo>
                  <a:lnTo>
                    <a:pt x="3349484" y="5123895"/>
                  </a:lnTo>
                  <a:lnTo>
                    <a:pt x="3396142" y="5133622"/>
                  </a:lnTo>
                  <a:lnTo>
                    <a:pt x="3442957" y="5142726"/>
                  </a:lnTo>
                  <a:lnTo>
                    <a:pt x="3489888" y="5151200"/>
                  </a:lnTo>
                  <a:lnTo>
                    <a:pt x="3536896" y="5159036"/>
                  </a:lnTo>
                  <a:lnTo>
                    <a:pt x="3583940" y="5166225"/>
                  </a:lnTo>
                  <a:lnTo>
                    <a:pt x="3832223" y="5199796"/>
                  </a:lnTo>
                  <a:lnTo>
                    <a:pt x="3885672" y="5208217"/>
                  </a:lnTo>
                  <a:lnTo>
                    <a:pt x="3939000" y="5217522"/>
                  </a:lnTo>
                  <a:lnTo>
                    <a:pt x="3992089" y="5227690"/>
                  </a:lnTo>
                  <a:lnTo>
                    <a:pt x="4414877" y="5319554"/>
                  </a:lnTo>
                  <a:lnTo>
                    <a:pt x="4465463" y="5331715"/>
                  </a:lnTo>
                  <a:lnTo>
                    <a:pt x="4515912" y="5344617"/>
                  </a:lnTo>
                  <a:lnTo>
                    <a:pt x="4566202" y="5358254"/>
                  </a:lnTo>
                  <a:lnTo>
                    <a:pt x="4616308" y="5372619"/>
                  </a:lnTo>
                  <a:lnTo>
                    <a:pt x="4666209" y="5387704"/>
                  </a:lnTo>
                  <a:lnTo>
                    <a:pt x="4715880" y="5403504"/>
                  </a:lnTo>
                  <a:lnTo>
                    <a:pt x="4765300" y="5420010"/>
                  </a:lnTo>
                  <a:lnTo>
                    <a:pt x="4814444" y="5437216"/>
                  </a:lnTo>
                  <a:lnTo>
                    <a:pt x="4863289" y="5455115"/>
                  </a:lnTo>
                  <a:lnTo>
                    <a:pt x="5400370" y="5664923"/>
                  </a:lnTo>
                  <a:lnTo>
                    <a:pt x="5446387" y="5682424"/>
                  </a:lnTo>
                  <a:lnTo>
                    <a:pt x="5492754" y="5699039"/>
                  </a:lnTo>
                  <a:lnTo>
                    <a:pt x="5539451" y="5714762"/>
                  </a:lnTo>
                  <a:lnTo>
                    <a:pt x="5586453" y="5729587"/>
                  </a:lnTo>
                  <a:lnTo>
                    <a:pt x="5633740" y="5743508"/>
                  </a:lnTo>
                  <a:lnTo>
                    <a:pt x="5681289" y="5756519"/>
                  </a:lnTo>
                  <a:lnTo>
                    <a:pt x="5729077" y="5768614"/>
                  </a:lnTo>
                  <a:lnTo>
                    <a:pt x="5777083" y="5779786"/>
                  </a:lnTo>
                  <a:lnTo>
                    <a:pt x="5825285" y="5790030"/>
                  </a:lnTo>
                  <a:lnTo>
                    <a:pt x="5873661" y="5799340"/>
                  </a:lnTo>
                  <a:lnTo>
                    <a:pt x="6946252" y="5974181"/>
                  </a:lnTo>
                  <a:lnTo>
                    <a:pt x="6925678" y="6100800"/>
                  </a:lnTo>
                  <a:lnTo>
                    <a:pt x="7128459" y="5954661"/>
                  </a:lnTo>
                  <a:lnTo>
                    <a:pt x="7073581" y="5878449"/>
                  </a:lnTo>
                  <a:lnTo>
                    <a:pt x="6961822" y="5878449"/>
                  </a:lnTo>
                  <a:lnTo>
                    <a:pt x="5937745" y="5711977"/>
                  </a:lnTo>
                  <a:lnTo>
                    <a:pt x="5886398" y="5703068"/>
                  </a:lnTo>
                  <a:lnTo>
                    <a:pt x="5835231" y="5693065"/>
                  </a:lnTo>
                  <a:lnTo>
                    <a:pt x="5784271" y="5681976"/>
                  </a:lnTo>
                  <a:lnTo>
                    <a:pt x="5733547" y="5669808"/>
                  </a:lnTo>
                  <a:lnTo>
                    <a:pt x="5683086" y="5656570"/>
                  </a:lnTo>
                  <a:lnTo>
                    <a:pt x="5632917" y="5642269"/>
                  </a:lnTo>
                  <a:lnTo>
                    <a:pt x="5583067" y="5626912"/>
                  </a:lnTo>
                  <a:lnTo>
                    <a:pt x="5533565" y="5610508"/>
                  </a:lnTo>
                  <a:lnTo>
                    <a:pt x="5484438" y="5593064"/>
                  </a:lnTo>
                  <a:lnTo>
                    <a:pt x="5435714" y="5574588"/>
                  </a:lnTo>
                  <a:lnTo>
                    <a:pt x="4901505" y="5365843"/>
                  </a:lnTo>
                  <a:lnTo>
                    <a:pt x="4855561" y="5348913"/>
                  </a:lnTo>
                  <a:lnTo>
                    <a:pt x="4809356" y="5332579"/>
                  </a:lnTo>
                  <a:lnTo>
                    <a:pt x="4762909" y="5316847"/>
                  </a:lnTo>
                  <a:lnTo>
                    <a:pt x="4716238" y="5301723"/>
                  </a:lnTo>
                  <a:lnTo>
                    <a:pt x="4669361" y="5287213"/>
                  </a:lnTo>
                  <a:lnTo>
                    <a:pt x="4622296" y="5273321"/>
                  </a:lnTo>
                  <a:lnTo>
                    <a:pt x="4575061" y="5260055"/>
                  </a:lnTo>
                  <a:lnTo>
                    <a:pt x="4527675" y="5247419"/>
                  </a:lnTo>
                  <a:lnTo>
                    <a:pt x="4480155" y="5235419"/>
                  </a:lnTo>
                  <a:lnTo>
                    <a:pt x="4432521" y="5224060"/>
                  </a:lnTo>
                  <a:lnTo>
                    <a:pt x="4011144" y="5132568"/>
                  </a:lnTo>
                  <a:lnTo>
                    <a:pt x="3956475" y="5122098"/>
                  </a:lnTo>
                  <a:lnTo>
                    <a:pt x="3901558" y="5112519"/>
                  </a:lnTo>
                  <a:lnTo>
                    <a:pt x="3846517" y="5103851"/>
                  </a:lnTo>
                  <a:lnTo>
                    <a:pt x="3591400" y="5069276"/>
                  </a:lnTo>
                  <a:lnTo>
                    <a:pt x="3539122" y="5061128"/>
                  </a:lnTo>
                  <a:lnTo>
                    <a:pt x="3486904" y="5052163"/>
                  </a:lnTo>
                  <a:lnTo>
                    <a:pt x="3434806" y="5042393"/>
                  </a:lnTo>
                  <a:lnTo>
                    <a:pt x="3382886" y="5031827"/>
                  </a:lnTo>
                  <a:lnTo>
                    <a:pt x="3331202" y="5020479"/>
                  </a:lnTo>
                  <a:lnTo>
                    <a:pt x="1193253" y="4498873"/>
                  </a:lnTo>
                  <a:lnTo>
                    <a:pt x="1145722" y="4486334"/>
                  </a:lnTo>
                  <a:lnTo>
                    <a:pt x="1098706" y="4472071"/>
                  </a:lnTo>
                  <a:lnTo>
                    <a:pt x="1052258" y="4456102"/>
                  </a:lnTo>
                  <a:lnTo>
                    <a:pt x="1014966" y="4441736"/>
                  </a:lnTo>
                  <a:close/>
                </a:path>
                <a:path w="7128509" h="6255384">
                  <a:moveTo>
                    <a:pt x="648042" y="4105910"/>
                  </a:moveTo>
                  <a:lnTo>
                    <a:pt x="646506" y="4105910"/>
                  </a:lnTo>
                  <a:lnTo>
                    <a:pt x="600848" y="4111184"/>
                  </a:lnTo>
                  <a:lnTo>
                    <a:pt x="558907" y="4126204"/>
                  </a:lnTo>
                  <a:lnTo>
                    <a:pt x="521887" y="4149763"/>
                  </a:lnTo>
                  <a:lnTo>
                    <a:pt x="490994" y="4180655"/>
                  </a:lnTo>
                  <a:lnTo>
                    <a:pt x="467435" y="4217675"/>
                  </a:lnTo>
                  <a:lnTo>
                    <a:pt x="452416" y="4259617"/>
                  </a:lnTo>
                  <a:lnTo>
                    <a:pt x="447141" y="4305274"/>
                  </a:lnTo>
                  <a:lnTo>
                    <a:pt x="453751" y="4356192"/>
                  </a:lnTo>
                  <a:lnTo>
                    <a:pt x="472440" y="4402237"/>
                  </a:lnTo>
                  <a:lnTo>
                    <a:pt x="501491" y="4441736"/>
                  </a:lnTo>
                  <a:lnTo>
                    <a:pt x="539191" y="4473016"/>
                  </a:lnTo>
                  <a:lnTo>
                    <a:pt x="184137" y="5802172"/>
                  </a:lnTo>
                  <a:lnTo>
                    <a:pt x="125348" y="6072238"/>
                  </a:lnTo>
                  <a:lnTo>
                    <a:pt x="224610" y="6072238"/>
                  </a:lnTo>
                  <a:lnTo>
                    <a:pt x="278155" y="5826099"/>
                  </a:lnTo>
                  <a:lnTo>
                    <a:pt x="631355" y="4503864"/>
                  </a:lnTo>
                  <a:lnTo>
                    <a:pt x="653715" y="4503864"/>
                  </a:lnTo>
                  <a:lnTo>
                    <a:pt x="688153" y="4500224"/>
                  </a:lnTo>
                  <a:lnTo>
                    <a:pt x="726786" y="4487641"/>
                  </a:lnTo>
                  <a:lnTo>
                    <a:pt x="761527" y="4467812"/>
                  </a:lnTo>
                  <a:lnTo>
                    <a:pt x="791429" y="4441736"/>
                  </a:lnTo>
                  <a:lnTo>
                    <a:pt x="1014966" y="4441736"/>
                  </a:lnTo>
                  <a:lnTo>
                    <a:pt x="1006430" y="4438447"/>
                  </a:lnTo>
                  <a:lnTo>
                    <a:pt x="961274" y="4419127"/>
                  </a:lnTo>
                  <a:lnTo>
                    <a:pt x="936895" y="4407623"/>
                  </a:lnTo>
                  <a:lnTo>
                    <a:pt x="646506" y="4407623"/>
                  </a:lnTo>
                  <a:lnTo>
                    <a:pt x="606702" y="4399568"/>
                  </a:lnTo>
                  <a:lnTo>
                    <a:pt x="574160" y="4377613"/>
                  </a:lnTo>
                  <a:lnTo>
                    <a:pt x="552201" y="4345076"/>
                  </a:lnTo>
                  <a:lnTo>
                    <a:pt x="544144" y="4305274"/>
                  </a:lnTo>
                  <a:lnTo>
                    <a:pt x="552201" y="4265472"/>
                  </a:lnTo>
                  <a:lnTo>
                    <a:pt x="574160" y="4232935"/>
                  </a:lnTo>
                  <a:lnTo>
                    <a:pt x="606702" y="4210980"/>
                  </a:lnTo>
                  <a:lnTo>
                    <a:pt x="646506" y="4202925"/>
                  </a:lnTo>
                  <a:lnTo>
                    <a:pt x="817329" y="4202925"/>
                  </a:lnTo>
                  <a:lnTo>
                    <a:pt x="785888" y="4163033"/>
                  </a:lnTo>
                  <a:lnTo>
                    <a:pt x="744588" y="4131919"/>
                  </a:lnTo>
                  <a:lnTo>
                    <a:pt x="751084" y="4106138"/>
                  </a:lnTo>
                  <a:lnTo>
                    <a:pt x="649714" y="4106138"/>
                  </a:lnTo>
                  <a:lnTo>
                    <a:pt x="648042" y="4105910"/>
                  </a:lnTo>
                  <a:close/>
                </a:path>
                <a:path w="7128509" h="6255384">
                  <a:moveTo>
                    <a:pt x="6982409" y="5751830"/>
                  </a:moveTo>
                  <a:lnTo>
                    <a:pt x="6961822" y="5878449"/>
                  </a:lnTo>
                  <a:lnTo>
                    <a:pt x="7073581" y="5878449"/>
                  </a:lnTo>
                  <a:lnTo>
                    <a:pt x="6982409" y="5751830"/>
                  </a:lnTo>
                  <a:close/>
                </a:path>
                <a:path w="7128509" h="6255384">
                  <a:moveTo>
                    <a:pt x="653715" y="4503864"/>
                  </a:moveTo>
                  <a:lnTo>
                    <a:pt x="631355" y="4503864"/>
                  </a:lnTo>
                  <a:lnTo>
                    <a:pt x="641400" y="4504626"/>
                  </a:lnTo>
                  <a:lnTo>
                    <a:pt x="646506" y="4504626"/>
                  </a:lnTo>
                  <a:lnTo>
                    <a:pt x="653715" y="4503864"/>
                  </a:lnTo>
                  <a:close/>
                </a:path>
                <a:path w="7128509" h="6255384">
                  <a:moveTo>
                    <a:pt x="817329" y="4202925"/>
                  </a:moveTo>
                  <a:lnTo>
                    <a:pt x="646506" y="4202925"/>
                  </a:lnTo>
                  <a:lnTo>
                    <a:pt x="686308" y="4210980"/>
                  </a:lnTo>
                  <a:lnTo>
                    <a:pt x="718845" y="4232935"/>
                  </a:lnTo>
                  <a:lnTo>
                    <a:pt x="740800" y="4265472"/>
                  </a:lnTo>
                  <a:lnTo>
                    <a:pt x="748855" y="4305274"/>
                  </a:lnTo>
                  <a:lnTo>
                    <a:pt x="740800" y="4345076"/>
                  </a:lnTo>
                  <a:lnTo>
                    <a:pt x="718845" y="4377613"/>
                  </a:lnTo>
                  <a:lnTo>
                    <a:pt x="686308" y="4399568"/>
                  </a:lnTo>
                  <a:lnTo>
                    <a:pt x="646506" y="4407623"/>
                  </a:lnTo>
                  <a:lnTo>
                    <a:pt x="936895" y="4407623"/>
                  </a:lnTo>
                  <a:lnTo>
                    <a:pt x="916843" y="4398161"/>
                  </a:lnTo>
                  <a:lnTo>
                    <a:pt x="873188" y="4375569"/>
                  </a:lnTo>
                  <a:lnTo>
                    <a:pt x="838822" y="4356976"/>
                  </a:lnTo>
                  <a:lnTo>
                    <a:pt x="841796" y="4344445"/>
                  </a:lnTo>
                  <a:lnTo>
                    <a:pt x="844007" y="4331644"/>
                  </a:lnTo>
                  <a:lnTo>
                    <a:pt x="845383" y="4318584"/>
                  </a:lnTo>
                  <a:lnTo>
                    <a:pt x="845858" y="4305274"/>
                  </a:lnTo>
                  <a:lnTo>
                    <a:pt x="838526" y="4251679"/>
                  </a:lnTo>
                  <a:lnTo>
                    <a:pt x="817868" y="4203609"/>
                  </a:lnTo>
                  <a:lnTo>
                    <a:pt x="817329" y="4202925"/>
                  </a:lnTo>
                  <a:close/>
                </a:path>
                <a:path w="7128509" h="6255384">
                  <a:moveTo>
                    <a:pt x="669616" y="180898"/>
                  </a:moveTo>
                  <a:lnTo>
                    <a:pt x="572046" y="180898"/>
                  </a:lnTo>
                  <a:lnTo>
                    <a:pt x="838530" y="2646603"/>
                  </a:lnTo>
                  <a:lnTo>
                    <a:pt x="843385" y="2695632"/>
                  </a:lnTo>
                  <a:lnTo>
                    <a:pt x="847355" y="2744705"/>
                  </a:lnTo>
                  <a:lnTo>
                    <a:pt x="850439" y="2793810"/>
                  </a:lnTo>
                  <a:lnTo>
                    <a:pt x="852638" y="2842937"/>
                  </a:lnTo>
                  <a:lnTo>
                    <a:pt x="853907" y="2890355"/>
                  </a:lnTo>
                  <a:lnTo>
                    <a:pt x="853953" y="2892075"/>
                  </a:lnTo>
                  <a:lnTo>
                    <a:pt x="854384" y="2941236"/>
                  </a:lnTo>
                  <a:lnTo>
                    <a:pt x="853932" y="2990341"/>
                  </a:lnTo>
                  <a:lnTo>
                    <a:pt x="852597" y="3039448"/>
                  </a:lnTo>
                  <a:lnTo>
                    <a:pt x="850378" y="3088522"/>
                  </a:lnTo>
                  <a:lnTo>
                    <a:pt x="847278" y="3137554"/>
                  </a:lnTo>
                  <a:lnTo>
                    <a:pt x="843295" y="3186533"/>
                  </a:lnTo>
                  <a:lnTo>
                    <a:pt x="838431" y="3235447"/>
                  </a:lnTo>
                  <a:lnTo>
                    <a:pt x="832687" y="3284285"/>
                  </a:lnTo>
                  <a:lnTo>
                    <a:pt x="826061" y="3333039"/>
                  </a:lnTo>
                  <a:lnTo>
                    <a:pt x="818556" y="3381695"/>
                  </a:lnTo>
                  <a:lnTo>
                    <a:pt x="810171" y="3430244"/>
                  </a:lnTo>
                  <a:lnTo>
                    <a:pt x="800215" y="3483252"/>
                  </a:lnTo>
                  <a:lnTo>
                    <a:pt x="789637" y="3536302"/>
                  </a:lnTo>
                  <a:lnTo>
                    <a:pt x="778456" y="3589312"/>
                  </a:lnTo>
                  <a:lnTo>
                    <a:pt x="766688" y="3642199"/>
                  </a:lnTo>
                  <a:lnTo>
                    <a:pt x="754351" y="3694880"/>
                  </a:lnTo>
                  <a:lnTo>
                    <a:pt x="741464" y="3747274"/>
                  </a:lnTo>
                  <a:lnTo>
                    <a:pt x="651097" y="4105910"/>
                  </a:lnTo>
                  <a:lnTo>
                    <a:pt x="651040" y="4106138"/>
                  </a:lnTo>
                  <a:lnTo>
                    <a:pt x="751084" y="4106138"/>
                  </a:lnTo>
                  <a:lnTo>
                    <a:pt x="835532" y="3770985"/>
                  </a:lnTo>
                  <a:lnTo>
                    <a:pt x="846832" y="3725196"/>
                  </a:lnTo>
                  <a:lnTo>
                    <a:pt x="857722" y="3679184"/>
                  </a:lnTo>
                  <a:lnTo>
                    <a:pt x="868190" y="3633002"/>
                  </a:lnTo>
                  <a:lnTo>
                    <a:pt x="878225" y="3586702"/>
                  </a:lnTo>
                  <a:lnTo>
                    <a:pt x="887815" y="3540336"/>
                  </a:lnTo>
                  <a:lnTo>
                    <a:pt x="896947" y="3493957"/>
                  </a:lnTo>
                  <a:lnTo>
                    <a:pt x="905611" y="3447618"/>
                  </a:lnTo>
                  <a:lnTo>
                    <a:pt x="914295" y="3397345"/>
                  </a:lnTo>
                  <a:lnTo>
                    <a:pt x="922067" y="3346962"/>
                  </a:lnTo>
                  <a:lnTo>
                    <a:pt x="928928" y="3296478"/>
                  </a:lnTo>
                  <a:lnTo>
                    <a:pt x="934877" y="3245906"/>
                  </a:lnTo>
                  <a:lnTo>
                    <a:pt x="939914" y="3195257"/>
                  </a:lnTo>
                  <a:lnTo>
                    <a:pt x="944038" y="3144541"/>
                  </a:lnTo>
                  <a:lnTo>
                    <a:pt x="947248" y="3093770"/>
                  </a:lnTo>
                  <a:lnTo>
                    <a:pt x="949545" y="3042954"/>
                  </a:lnTo>
                  <a:lnTo>
                    <a:pt x="950928" y="2992106"/>
                  </a:lnTo>
                  <a:lnTo>
                    <a:pt x="951397" y="2941236"/>
                  </a:lnTo>
                  <a:lnTo>
                    <a:pt x="950966" y="2892075"/>
                  </a:lnTo>
                  <a:lnTo>
                    <a:pt x="949682" y="2842937"/>
                  </a:lnTo>
                  <a:lnTo>
                    <a:pt x="947313" y="2788605"/>
                  </a:lnTo>
                  <a:lnTo>
                    <a:pt x="944121" y="2737758"/>
                  </a:lnTo>
                  <a:lnTo>
                    <a:pt x="940012" y="2686945"/>
                  </a:lnTo>
                  <a:lnTo>
                    <a:pt x="934986" y="2636177"/>
                  </a:lnTo>
                  <a:lnTo>
                    <a:pt x="669616" y="180898"/>
                  </a:lnTo>
                  <a:close/>
                </a:path>
                <a:path w="7128509" h="6255384">
                  <a:moveTo>
                    <a:pt x="601294" y="0"/>
                  </a:moveTo>
                  <a:lnTo>
                    <a:pt x="444525" y="194678"/>
                  </a:lnTo>
                  <a:lnTo>
                    <a:pt x="572046" y="180898"/>
                  </a:lnTo>
                  <a:lnTo>
                    <a:pt x="669616" y="180898"/>
                  </a:lnTo>
                  <a:lnTo>
                    <a:pt x="668489" y="170472"/>
                  </a:lnTo>
                  <a:lnTo>
                    <a:pt x="796023" y="156692"/>
                  </a:lnTo>
                  <a:lnTo>
                    <a:pt x="601294" y="0"/>
                  </a:lnTo>
                  <a:close/>
                </a:path>
              </a:pathLst>
            </a:custGeom>
            <a:solidFill>
              <a:srgbClr val="9191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72">
              <a:extLst>
                <a:ext uri="{FF2B5EF4-FFF2-40B4-BE49-F238E27FC236}">
                  <a16:creationId xmlns:a16="http://schemas.microsoft.com/office/drawing/2014/main" id="{EAD629D4-08C2-12E5-2DC4-415032600BBE}"/>
                </a:ext>
              </a:extLst>
            </p:cNvPr>
            <p:cNvSpPr/>
            <p:nvPr/>
          </p:nvSpPr>
          <p:spPr>
            <a:xfrm>
              <a:off x="6105014" y="4044833"/>
              <a:ext cx="784225" cy="3689985"/>
            </a:xfrm>
            <a:custGeom>
              <a:avLst/>
              <a:gdLst/>
              <a:ahLst/>
              <a:cxnLst/>
              <a:rect l="l" t="t" r="r" b="b"/>
              <a:pathLst>
                <a:path w="784225" h="3689984">
                  <a:moveTo>
                    <a:pt x="0" y="0"/>
                  </a:moveTo>
                  <a:lnTo>
                    <a:pt x="534962" y="771613"/>
                  </a:lnTo>
                  <a:lnTo>
                    <a:pt x="561996" y="814686"/>
                  </a:lnTo>
                  <a:lnTo>
                    <a:pt x="584914" y="859902"/>
                  </a:lnTo>
                  <a:lnTo>
                    <a:pt x="603599" y="906968"/>
                  </a:lnTo>
                  <a:lnTo>
                    <a:pt x="617937" y="955589"/>
                  </a:lnTo>
                  <a:lnTo>
                    <a:pt x="627811" y="1005471"/>
                  </a:lnTo>
                  <a:lnTo>
                    <a:pt x="777494" y="1997951"/>
                  </a:lnTo>
                  <a:lnTo>
                    <a:pt x="782504" y="2044217"/>
                  </a:lnTo>
                  <a:lnTo>
                    <a:pt x="783628" y="2090750"/>
                  </a:lnTo>
                  <a:lnTo>
                    <a:pt x="778865" y="2357793"/>
                  </a:lnTo>
                  <a:lnTo>
                    <a:pt x="775781" y="2407302"/>
                  </a:lnTo>
                  <a:lnTo>
                    <a:pt x="768286" y="2456345"/>
                  </a:lnTo>
                  <a:lnTo>
                    <a:pt x="522960" y="3689959"/>
                  </a:lnTo>
                  <a:lnTo>
                    <a:pt x="561403" y="3396869"/>
                  </a:lnTo>
                </a:path>
              </a:pathLst>
            </a:custGeom>
            <a:ln w="53886">
              <a:solidFill>
                <a:srgbClr val="9191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8" name="object 73">
              <a:extLst>
                <a:ext uri="{FF2B5EF4-FFF2-40B4-BE49-F238E27FC236}">
                  <a16:creationId xmlns:a16="http://schemas.microsoft.com/office/drawing/2014/main" id="{799CA09D-4D23-527F-B245-1F9E154B5ABF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657605" y="1683802"/>
              <a:ext cx="5706990" cy="6779967"/>
            </a:xfrm>
            <a:prstGeom prst="rect">
              <a:avLst/>
            </a:prstGeom>
          </p:spPr>
        </p:pic>
        <p:sp>
          <p:nvSpPr>
            <p:cNvPr id="219" name="object 74">
              <a:extLst>
                <a:ext uri="{FF2B5EF4-FFF2-40B4-BE49-F238E27FC236}">
                  <a16:creationId xmlns:a16="http://schemas.microsoft.com/office/drawing/2014/main" id="{083952E9-CA76-A69D-06C6-85ABE2B224B9}"/>
                </a:ext>
              </a:extLst>
            </p:cNvPr>
            <p:cNvSpPr/>
            <p:nvPr/>
          </p:nvSpPr>
          <p:spPr>
            <a:xfrm>
              <a:off x="1777302" y="5098294"/>
              <a:ext cx="2187575" cy="673100"/>
            </a:xfrm>
            <a:custGeom>
              <a:avLst/>
              <a:gdLst/>
              <a:ahLst/>
              <a:cxnLst/>
              <a:rect l="l" t="t" r="r" b="b"/>
              <a:pathLst>
                <a:path w="2187575" h="673100">
                  <a:moveTo>
                    <a:pt x="2187168" y="672858"/>
                  </a:moveTo>
                  <a:lnTo>
                    <a:pt x="1992909" y="624598"/>
                  </a:lnTo>
                  <a:lnTo>
                    <a:pt x="1991690" y="624598"/>
                  </a:lnTo>
                  <a:lnTo>
                    <a:pt x="1851075" y="589635"/>
                  </a:lnTo>
                  <a:lnTo>
                    <a:pt x="1849729" y="589102"/>
                  </a:lnTo>
                  <a:lnTo>
                    <a:pt x="1709102" y="554139"/>
                  </a:lnTo>
                  <a:lnTo>
                    <a:pt x="1707769" y="553605"/>
                  </a:lnTo>
                  <a:lnTo>
                    <a:pt x="1554911" y="515569"/>
                  </a:lnTo>
                  <a:lnTo>
                    <a:pt x="1309014" y="454266"/>
                  </a:lnTo>
                  <a:lnTo>
                    <a:pt x="1003846" y="378701"/>
                  </a:lnTo>
                  <a:lnTo>
                    <a:pt x="836739" y="336765"/>
                  </a:lnTo>
                  <a:lnTo>
                    <a:pt x="818718" y="312966"/>
                  </a:lnTo>
                  <a:lnTo>
                    <a:pt x="834186" y="259321"/>
                  </a:lnTo>
                  <a:lnTo>
                    <a:pt x="258114" y="80657"/>
                  </a:lnTo>
                  <a:lnTo>
                    <a:pt x="185788" y="58064"/>
                  </a:lnTo>
                  <a:lnTo>
                    <a:pt x="0" y="0"/>
                  </a:lnTo>
                </a:path>
              </a:pathLst>
            </a:custGeom>
            <a:ln w="10083">
              <a:solidFill>
                <a:srgbClr val="2F2F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0" name="object 75">
              <a:extLst>
                <a:ext uri="{FF2B5EF4-FFF2-40B4-BE49-F238E27FC236}">
                  <a16:creationId xmlns:a16="http://schemas.microsoft.com/office/drawing/2014/main" id="{2329021E-A206-DF70-8BC8-DE809BD91C5B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672736" y="1698926"/>
              <a:ext cx="5676733" cy="6749717"/>
            </a:xfrm>
            <a:prstGeom prst="rect">
              <a:avLst/>
            </a:prstGeom>
          </p:spPr>
        </p:pic>
        <p:pic>
          <p:nvPicPr>
            <p:cNvPr id="221" name="object 76">
              <a:extLst>
                <a:ext uri="{FF2B5EF4-FFF2-40B4-BE49-F238E27FC236}">
                  <a16:creationId xmlns:a16="http://schemas.microsoft.com/office/drawing/2014/main" id="{62416014-C66D-D86A-1972-8C2AB6C3C877}"/>
                </a:ext>
              </a:extLst>
            </p:cNvPr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6813041" y="1422400"/>
              <a:ext cx="1176286" cy="7185660"/>
            </a:xfrm>
            <a:prstGeom prst="rect">
              <a:avLst/>
            </a:prstGeom>
          </p:spPr>
        </p:pic>
        <p:sp>
          <p:nvSpPr>
            <p:cNvPr id="222" name="object 77">
              <a:extLst>
                <a:ext uri="{FF2B5EF4-FFF2-40B4-BE49-F238E27FC236}">
                  <a16:creationId xmlns:a16="http://schemas.microsoft.com/office/drawing/2014/main" id="{68A400C3-1F3F-16AF-4514-F05ED9A842C6}"/>
                </a:ext>
              </a:extLst>
            </p:cNvPr>
            <p:cNvSpPr/>
            <p:nvPr/>
          </p:nvSpPr>
          <p:spPr>
            <a:xfrm>
              <a:off x="6744788" y="7229370"/>
              <a:ext cx="713740" cy="313055"/>
            </a:xfrm>
            <a:custGeom>
              <a:avLst/>
              <a:gdLst/>
              <a:ahLst/>
              <a:cxnLst/>
              <a:rect l="l" t="t" r="r" b="b"/>
              <a:pathLst>
                <a:path w="713740" h="313054">
                  <a:moveTo>
                    <a:pt x="95364" y="0"/>
                  </a:moveTo>
                  <a:lnTo>
                    <a:pt x="0" y="184162"/>
                  </a:lnTo>
                  <a:lnTo>
                    <a:pt x="115570" y="214414"/>
                  </a:lnTo>
                  <a:lnTo>
                    <a:pt x="686879" y="312813"/>
                  </a:lnTo>
                  <a:lnTo>
                    <a:pt x="713371" y="102844"/>
                  </a:lnTo>
                  <a:lnTo>
                    <a:pt x="95364" y="0"/>
                  </a:lnTo>
                  <a:close/>
                </a:path>
              </a:pathLst>
            </a:custGeom>
            <a:solidFill>
              <a:srgbClr val="D7CE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78">
              <a:extLst>
                <a:ext uri="{FF2B5EF4-FFF2-40B4-BE49-F238E27FC236}">
                  <a16:creationId xmlns:a16="http://schemas.microsoft.com/office/drawing/2014/main" id="{53101C00-7E61-75AC-BAC9-21FE370CA390}"/>
                </a:ext>
              </a:extLst>
            </p:cNvPr>
            <p:cNvSpPr/>
            <p:nvPr/>
          </p:nvSpPr>
          <p:spPr>
            <a:xfrm>
              <a:off x="6851961" y="7432857"/>
              <a:ext cx="11430" cy="156210"/>
            </a:xfrm>
            <a:custGeom>
              <a:avLst/>
              <a:gdLst/>
              <a:ahLst/>
              <a:cxnLst/>
              <a:rect l="l" t="t" r="r" b="b"/>
              <a:pathLst>
                <a:path w="11429" h="156209">
                  <a:moveTo>
                    <a:pt x="10820" y="0"/>
                  </a:moveTo>
                  <a:lnTo>
                    <a:pt x="8407" y="10934"/>
                  </a:lnTo>
                  <a:lnTo>
                    <a:pt x="3873" y="46494"/>
                  </a:lnTo>
                  <a:lnTo>
                    <a:pt x="8407" y="47142"/>
                  </a:lnTo>
                  <a:lnTo>
                    <a:pt x="7111" y="59435"/>
                  </a:lnTo>
                  <a:lnTo>
                    <a:pt x="2590" y="58788"/>
                  </a:lnTo>
                  <a:lnTo>
                    <a:pt x="0" y="81419"/>
                  </a:lnTo>
                  <a:lnTo>
                    <a:pt x="3225" y="98882"/>
                  </a:lnTo>
                  <a:lnTo>
                    <a:pt x="2590" y="109232"/>
                  </a:lnTo>
                  <a:lnTo>
                    <a:pt x="4521" y="109232"/>
                  </a:lnTo>
                  <a:lnTo>
                    <a:pt x="660" y="156121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79">
              <a:extLst>
                <a:ext uri="{FF2B5EF4-FFF2-40B4-BE49-F238E27FC236}">
                  <a16:creationId xmlns:a16="http://schemas.microsoft.com/office/drawing/2014/main" id="{2FC7A242-E20F-9701-8CE8-1E300297064D}"/>
                </a:ext>
              </a:extLst>
            </p:cNvPr>
            <p:cNvSpPr/>
            <p:nvPr/>
          </p:nvSpPr>
          <p:spPr>
            <a:xfrm>
              <a:off x="6817297" y="7678004"/>
              <a:ext cx="27940" cy="669290"/>
            </a:xfrm>
            <a:custGeom>
              <a:avLst/>
              <a:gdLst/>
              <a:ahLst/>
              <a:cxnLst/>
              <a:rect l="l" t="t" r="r" b="b"/>
              <a:pathLst>
                <a:path w="27940" h="669290">
                  <a:moveTo>
                    <a:pt x="27927" y="0"/>
                  </a:moveTo>
                  <a:lnTo>
                    <a:pt x="23760" y="51004"/>
                  </a:lnTo>
                  <a:lnTo>
                    <a:pt x="20054" y="102141"/>
                  </a:lnTo>
                  <a:lnTo>
                    <a:pt x="16775" y="153395"/>
                  </a:lnTo>
                  <a:lnTo>
                    <a:pt x="13888" y="204752"/>
                  </a:lnTo>
                  <a:lnTo>
                    <a:pt x="11360" y="256197"/>
                  </a:lnTo>
                  <a:lnTo>
                    <a:pt x="9157" y="307716"/>
                  </a:lnTo>
                  <a:lnTo>
                    <a:pt x="7246" y="359294"/>
                  </a:lnTo>
                  <a:lnTo>
                    <a:pt x="5592" y="410916"/>
                  </a:lnTo>
                  <a:lnTo>
                    <a:pt x="4161" y="462569"/>
                  </a:lnTo>
                  <a:lnTo>
                    <a:pt x="2921" y="514237"/>
                  </a:lnTo>
                  <a:lnTo>
                    <a:pt x="1836" y="565906"/>
                  </a:lnTo>
                  <a:lnTo>
                    <a:pt x="874" y="617561"/>
                  </a:lnTo>
                  <a:lnTo>
                    <a:pt x="0" y="669188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80">
              <a:extLst>
                <a:ext uri="{FF2B5EF4-FFF2-40B4-BE49-F238E27FC236}">
                  <a16:creationId xmlns:a16="http://schemas.microsoft.com/office/drawing/2014/main" id="{A05AAA73-ABE8-58F9-5E18-EB282865FF22}"/>
                </a:ext>
              </a:extLst>
            </p:cNvPr>
            <p:cNvSpPr/>
            <p:nvPr/>
          </p:nvSpPr>
          <p:spPr>
            <a:xfrm>
              <a:off x="6768819" y="8391903"/>
              <a:ext cx="48260" cy="48260"/>
            </a:xfrm>
            <a:custGeom>
              <a:avLst/>
              <a:gdLst/>
              <a:ahLst/>
              <a:cxnLst/>
              <a:rect l="l" t="t" r="r" b="b"/>
              <a:pathLst>
                <a:path w="48259" h="48259">
                  <a:moveTo>
                    <a:pt x="47764" y="0"/>
                  </a:moveTo>
                  <a:lnTo>
                    <a:pt x="47578" y="11770"/>
                  </a:lnTo>
                  <a:lnTo>
                    <a:pt x="47396" y="23536"/>
                  </a:lnTo>
                  <a:lnTo>
                    <a:pt x="47214" y="35297"/>
                  </a:lnTo>
                  <a:lnTo>
                    <a:pt x="47028" y="47053"/>
                  </a:lnTo>
                  <a:lnTo>
                    <a:pt x="15239" y="47701"/>
                  </a:lnTo>
                  <a:lnTo>
                    <a:pt x="0" y="47167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81">
              <a:extLst>
                <a:ext uri="{FF2B5EF4-FFF2-40B4-BE49-F238E27FC236}">
                  <a16:creationId xmlns:a16="http://schemas.microsoft.com/office/drawing/2014/main" id="{A3D3C8B0-20CE-5900-5F39-5070D8414758}"/>
                </a:ext>
              </a:extLst>
            </p:cNvPr>
            <p:cNvSpPr/>
            <p:nvPr/>
          </p:nvSpPr>
          <p:spPr>
            <a:xfrm>
              <a:off x="6636289" y="8435727"/>
              <a:ext cx="80010" cy="1905"/>
            </a:xfrm>
            <a:custGeom>
              <a:avLst/>
              <a:gdLst/>
              <a:ahLst/>
              <a:cxnLst/>
              <a:rect l="l" t="t" r="r" b="b"/>
              <a:pathLst>
                <a:path w="80009" h="1904">
                  <a:moveTo>
                    <a:pt x="79514" y="1447"/>
                  </a:moveTo>
                  <a:lnTo>
                    <a:pt x="39014" y="0"/>
                  </a:lnTo>
                  <a:lnTo>
                    <a:pt x="0" y="1574"/>
                  </a:lnTo>
                </a:path>
              </a:pathLst>
            </a:custGeom>
            <a:ln w="26885">
              <a:solidFill>
                <a:srgbClr val="FF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82">
              <a:extLst>
                <a:ext uri="{FF2B5EF4-FFF2-40B4-BE49-F238E27FC236}">
                  <a16:creationId xmlns:a16="http://schemas.microsoft.com/office/drawing/2014/main" id="{CC525144-1ACC-D63A-82D4-365139F2CB73}"/>
                </a:ext>
              </a:extLst>
            </p:cNvPr>
            <p:cNvSpPr/>
            <p:nvPr/>
          </p:nvSpPr>
          <p:spPr>
            <a:xfrm>
              <a:off x="6555142" y="8238988"/>
              <a:ext cx="55244" cy="201295"/>
            </a:xfrm>
            <a:custGeom>
              <a:avLst/>
              <a:gdLst/>
              <a:ahLst/>
              <a:cxnLst/>
              <a:rect l="l" t="t" r="r" b="b"/>
              <a:pathLst>
                <a:path w="55245" h="201295">
                  <a:moveTo>
                    <a:pt x="54648" y="199377"/>
                  </a:moveTo>
                  <a:lnTo>
                    <a:pt x="7632" y="201269"/>
                  </a:lnTo>
                  <a:lnTo>
                    <a:pt x="4394" y="136588"/>
                  </a:lnTo>
                  <a:lnTo>
                    <a:pt x="12153" y="136588"/>
                  </a:lnTo>
                  <a:lnTo>
                    <a:pt x="8280" y="44767"/>
                  </a:lnTo>
                  <a:lnTo>
                    <a:pt x="1485" y="47028"/>
                  </a:ln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83">
              <a:extLst>
                <a:ext uri="{FF2B5EF4-FFF2-40B4-BE49-F238E27FC236}">
                  <a16:creationId xmlns:a16="http://schemas.microsoft.com/office/drawing/2014/main" id="{450463FC-0434-C3EE-E5C2-4AE33B23BEB1}"/>
                </a:ext>
              </a:extLst>
            </p:cNvPr>
            <p:cNvSpPr/>
            <p:nvPr/>
          </p:nvSpPr>
          <p:spPr>
            <a:xfrm>
              <a:off x="6511034" y="7713066"/>
              <a:ext cx="41910" cy="445134"/>
            </a:xfrm>
            <a:custGeom>
              <a:avLst/>
              <a:gdLst/>
              <a:ahLst/>
              <a:cxnLst/>
              <a:rect l="l" t="t" r="r" b="b"/>
              <a:pathLst>
                <a:path w="41909" h="445134">
                  <a:moveTo>
                    <a:pt x="41541" y="444550"/>
                  </a:moveTo>
                  <a:lnTo>
                    <a:pt x="40741" y="419366"/>
                  </a:lnTo>
                  <a:lnTo>
                    <a:pt x="18110" y="305866"/>
                  </a:lnTo>
                  <a:lnTo>
                    <a:pt x="0" y="107645"/>
                  </a:lnTo>
                  <a:lnTo>
                    <a:pt x="5346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9" name="object 84">
              <a:extLst>
                <a:ext uri="{FF2B5EF4-FFF2-40B4-BE49-F238E27FC236}">
                  <a16:creationId xmlns:a16="http://schemas.microsoft.com/office/drawing/2014/main" id="{996AA6BA-80E2-DF64-EC92-CC9D19B2910E}"/>
                </a:ext>
              </a:extLst>
            </p:cNvPr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413115" y="7506230"/>
              <a:ext cx="121069" cy="179616"/>
            </a:xfrm>
            <a:prstGeom prst="rect">
              <a:avLst/>
            </a:prstGeom>
          </p:spPr>
        </p:pic>
        <p:pic>
          <p:nvPicPr>
            <p:cNvPr id="230" name="object 85">
              <a:extLst>
                <a:ext uri="{FF2B5EF4-FFF2-40B4-BE49-F238E27FC236}">
                  <a16:creationId xmlns:a16="http://schemas.microsoft.com/office/drawing/2014/main" id="{7F6E9B19-7D09-25A5-8B4F-2BD557AA1776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169512" y="7364173"/>
              <a:ext cx="218268" cy="165707"/>
            </a:xfrm>
            <a:prstGeom prst="rect">
              <a:avLst/>
            </a:prstGeom>
          </p:spPr>
        </p:pic>
        <p:sp>
          <p:nvSpPr>
            <p:cNvPr id="231" name="object 86">
              <a:extLst>
                <a:ext uri="{FF2B5EF4-FFF2-40B4-BE49-F238E27FC236}">
                  <a16:creationId xmlns:a16="http://schemas.microsoft.com/office/drawing/2014/main" id="{4CD4F8E9-33F4-617F-5A6C-D5D0E642DF12}"/>
                </a:ext>
              </a:extLst>
            </p:cNvPr>
            <p:cNvSpPr/>
            <p:nvPr/>
          </p:nvSpPr>
          <p:spPr>
            <a:xfrm>
              <a:off x="5911682" y="7297375"/>
              <a:ext cx="163195" cy="52069"/>
            </a:xfrm>
            <a:custGeom>
              <a:avLst/>
              <a:gdLst/>
              <a:ahLst/>
              <a:cxnLst/>
              <a:rect l="l" t="t" r="r" b="b"/>
              <a:pathLst>
                <a:path w="163195" h="52070">
                  <a:moveTo>
                    <a:pt x="162763" y="51968"/>
                  </a:move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87">
              <a:extLst>
                <a:ext uri="{FF2B5EF4-FFF2-40B4-BE49-F238E27FC236}">
                  <a16:creationId xmlns:a16="http://schemas.microsoft.com/office/drawing/2014/main" id="{86D88B9E-1E28-FE43-495F-025AC4B09799}"/>
                </a:ext>
              </a:extLst>
            </p:cNvPr>
            <p:cNvSpPr/>
            <p:nvPr/>
          </p:nvSpPr>
          <p:spPr>
            <a:xfrm>
              <a:off x="5779239" y="7214463"/>
              <a:ext cx="78740" cy="66040"/>
            </a:xfrm>
            <a:custGeom>
              <a:avLst/>
              <a:gdLst/>
              <a:ahLst/>
              <a:cxnLst/>
              <a:rect l="l" t="t" r="r" b="b"/>
              <a:pathLst>
                <a:path w="78739" h="66040">
                  <a:moveTo>
                    <a:pt x="78181" y="65582"/>
                  </a:moveTo>
                  <a:lnTo>
                    <a:pt x="33350" y="51269"/>
                  </a:lnTo>
                  <a:lnTo>
                    <a:pt x="44996" y="13754"/>
                  </a:ln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88">
              <a:extLst>
                <a:ext uri="{FF2B5EF4-FFF2-40B4-BE49-F238E27FC236}">
                  <a16:creationId xmlns:a16="http://schemas.microsoft.com/office/drawing/2014/main" id="{75E89F4D-E1AF-E7D9-61AC-3C3BC4B8053D}"/>
                </a:ext>
              </a:extLst>
            </p:cNvPr>
            <p:cNvSpPr/>
            <p:nvPr/>
          </p:nvSpPr>
          <p:spPr>
            <a:xfrm>
              <a:off x="5642887" y="7172721"/>
              <a:ext cx="81915" cy="25400"/>
            </a:xfrm>
            <a:custGeom>
              <a:avLst/>
              <a:gdLst/>
              <a:ahLst/>
              <a:cxnLst/>
              <a:rect l="l" t="t" r="r" b="b"/>
              <a:pathLst>
                <a:path w="81914" h="25400">
                  <a:moveTo>
                    <a:pt x="81813" y="25044"/>
                  </a:move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89">
              <a:extLst>
                <a:ext uri="{FF2B5EF4-FFF2-40B4-BE49-F238E27FC236}">
                  <a16:creationId xmlns:a16="http://schemas.microsoft.com/office/drawing/2014/main" id="{D2DB3528-99FC-2FC3-C74C-896D14E87AC8}"/>
                </a:ext>
              </a:extLst>
            </p:cNvPr>
            <p:cNvSpPr/>
            <p:nvPr/>
          </p:nvSpPr>
          <p:spPr>
            <a:xfrm>
              <a:off x="5529101" y="7119948"/>
              <a:ext cx="86995" cy="44450"/>
            </a:xfrm>
            <a:custGeom>
              <a:avLst/>
              <a:gdLst/>
              <a:ahLst/>
              <a:cxnLst/>
              <a:rect l="l" t="t" r="r" b="b"/>
              <a:pathLst>
                <a:path w="86995" h="44450">
                  <a:moveTo>
                    <a:pt x="86512" y="44437"/>
                  </a:moveTo>
                  <a:lnTo>
                    <a:pt x="41529" y="30670"/>
                  </a:lnTo>
                  <a:lnTo>
                    <a:pt x="44754" y="14503"/>
                  </a:ln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90">
              <a:extLst>
                <a:ext uri="{FF2B5EF4-FFF2-40B4-BE49-F238E27FC236}">
                  <a16:creationId xmlns:a16="http://schemas.microsoft.com/office/drawing/2014/main" id="{6C0B91F6-9CCA-FB58-397E-3A901DF0060A}"/>
                </a:ext>
              </a:extLst>
            </p:cNvPr>
            <p:cNvSpPr/>
            <p:nvPr/>
          </p:nvSpPr>
          <p:spPr>
            <a:xfrm>
              <a:off x="4483949" y="6836775"/>
              <a:ext cx="963294" cy="256540"/>
            </a:xfrm>
            <a:custGeom>
              <a:avLst/>
              <a:gdLst/>
              <a:ahLst/>
              <a:cxnLst/>
              <a:rect l="l" t="t" r="r" b="b"/>
              <a:pathLst>
                <a:path w="963295" h="256540">
                  <a:moveTo>
                    <a:pt x="962698" y="256463"/>
                  </a:moveTo>
                  <a:lnTo>
                    <a:pt x="894270" y="234289"/>
                  </a:lnTo>
                  <a:lnTo>
                    <a:pt x="826046" y="216827"/>
                  </a:lnTo>
                  <a:lnTo>
                    <a:pt x="644969" y="165099"/>
                  </a:lnTo>
                  <a:lnTo>
                    <a:pt x="431558" y="113360"/>
                  </a:lnTo>
                  <a:lnTo>
                    <a:pt x="313207" y="83604"/>
                  </a:lnTo>
                  <a:lnTo>
                    <a:pt x="209092" y="58394"/>
                  </a:lnTo>
                  <a:lnTo>
                    <a:pt x="104216" y="32626"/>
                  </a:ln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91">
              <a:extLst>
                <a:ext uri="{FF2B5EF4-FFF2-40B4-BE49-F238E27FC236}">
                  <a16:creationId xmlns:a16="http://schemas.microsoft.com/office/drawing/2014/main" id="{40B6D217-BC11-6614-667B-140CA5F36ABA}"/>
                </a:ext>
              </a:extLst>
            </p:cNvPr>
            <p:cNvSpPr/>
            <p:nvPr/>
          </p:nvSpPr>
          <p:spPr>
            <a:xfrm>
              <a:off x="4352906" y="6794356"/>
              <a:ext cx="89535" cy="31115"/>
            </a:xfrm>
            <a:custGeom>
              <a:avLst/>
              <a:gdLst/>
              <a:ahLst/>
              <a:cxnLst/>
              <a:rect l="l" t="t" r="r" b="b"/>
              <a:pathLst>
                <a:path w="89535" h="31115">
                  <a:moveTo>
                    <a:pt x="89280" y="30873"/>
                  </a:moveTo>
                  <a:lnTo>
                    <a:pt x="43840" y="18681"/>
                  </a:lnTo>
                  <a:lnTo>
                    <a:pt x="45783" y="10922"/>
                  </a:ln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92">
              <a:extLst>
                <a:ext uri="{FF2B5EF4-FFF2-40B4-BE49-F238E27FC236}">
                  <a16:creationId xmlns:a16="http://schemas.microsoft.com/office/drawing/2014/main" id="{8EBF3AC0-1A9C-CD05-32EE-9B9F15F5725A}"/>
                </a:ext>
              </a:extLst>
            </p:cNvPr>
            <p:cNvSpPr/>
            <p:nvPr/>
          </p:nvSpPr>
          <p:spPr>
            <a:xfrm>
              <a:off x="4096428" y="6754828"/>
              <a:ext cx="137160" cy="60325"/>
            </a:xfrm>
            <a:custGeom>
              <a:avLst/>
              <a:gdLst/>
              <a:ahLst/>
              <a:cxnLst/>
              <a:rect l="l" t="t" r="r" b="b"/>
              <a:pathLst>
                <a:path w="137160" h="60325">
                  <a:moveTo>
                    <a:pt x="136550" y="10921"/>
                  </a:moveTo>
                  <a:lnTo>
                    <a:pt x="90779" y="0"/>
                  </a:lnTo>
                  <a:lnTo>
                    <a:pt x="86258" y="17462"/>
                  </a:lnTo>
                  <a:lnTo>
                    <a:pt x="57797" y="10998"/>
                  </a:lnTo>
                  <a:lnTo>
                    <a:pt x="45516" y="60147"/>
                  </a:lnTo>
                  <a:lnTo>
                    <a:pt x="0" y="48209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93">
              <a:extLst>
                <a:ext uri="{FF2B5EF4-FFF2-40B4-BE49-F238E27FC236}">
                  <a16:creationId xmlns:a16="http://schemas.microsoft.com/office/drawing/2014/main" id="{B2CB1B50-5A6D-84C2-0358-C468CDB573A4}"/>
                </a:ext>
              </a:extLst>
            </p:cNvPr>
            <p:cNvSpPr/>
            <p:nvPr/>
          </p:nvSpPr>
          <p:spPr>
            <a:xfrm>
              <a:off x="3286282" y="6590444"/>
              <a:ext cx="715010" cy="187960"/>
            </a:xfrm>
            <a:custGeom>
              <a:avLst/>
              <a:gdLst/>
              <a:ahLst/>
              <a:cxnLst/>
              <a:rect l="l" t="t" r="r" b="b"/>
              <a:pathLst>
                <a:path w="715010" h="187959">
                  <a:moveTo>
                    <a:pt x="714832" y="187579"/>
                  </a:move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94">
              <a:extLst>
                <a:ext uri="{FF2B5EF4-FFF2-40B4-BE49-F238E27FC236}">
                  <a16:creationId xmlns:a16="http://schemas.microsoft.com/office/drawing/2014/main" id="{13E347E7-F151-DB5E-251F-A63FB4873509}"/>
                </a:ext>
              </a:extLst>
            </p:cNvPr>
            <p:cNvSpPr/>
            <p:nvPr/>
          </p:nvSpPr>
          <p:spPr>
            <a:xfrm>
              <a:off x="3128669" y="6566000"/>
              <a:ext cx="110489" cy="64135"/>
            </a:xfrm>
            <a:custGeom>
              <a:avLst/>
              <a:gdLst/>
              <a:ahLst/>
              <a:cxnLst/>
              <a:rect l="l" t="t" r="r" b="b"/>
              <a:pathLst>
                <a:path w="110489" h="64134">
                  <a:moveTo>
                    <a:pt x="109956" y="11937"/>
                  </a:moveTo>
                  <a:lnTo>
                    <a:pt x="64439" y="0"/>
                  </a:lnTo>
                  <a:lnTo>
                    <a:pt x="45034" y="64020"/>
                  </a:lnTo>
                  <a:lnTo>
                    <a:pt x="0" y="5038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95">
              <a:extLst>
                <a:ext uri="{FF2B5EF4-FFF2-40B4-BE49-F238E27FC236}">
                  <a16:creationId xmlns:a16="http://schemas.microsoft.com/office/drawing/2014/main" id="{8F11CEC4-664C-6C44-C150-4DADD90D5617}"/>
                </a:ext>
              </a:extLst>
            </p:cNvPr>
            <p:cNvSpPr/>
            <p:nvPr/>
          </p:nvSpPr>
          <p:spPr>
            <a:xfrm>
              <a:off x="2885225" y="6542638"/>
              <a:ext cx="146685" cy="44450"/>
            </a:xfrm>
            <a:custGeom>
              <a:avLst/>
              <a:gdLst/>
              <a:ahLst/>
              <a:cxnLst/>
              <a:rect l="l" t="t" r="r" b="b"/>
              <a:pathLst>
                <a:path w="146685" h="44450">
                  <a:moveTo>
                    <a:pt x="146075" y="44246"/>
                  </a:move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96">
              <a:extLst>
                <a:ext uri="{FF2B5EF4-FFF2-40B4-BE49-F238E27FC236}">
                  <a16:creationId xmlns:a16="http://schemas.microsoft.com/office/drawing/2014/main" id="{E83531A9-9808-3207-77D2-D2DA21FE68B4}"/>
                </a:ext>
              </a:extLst>
            </p:cNvPr>
            <p:cNvSpPr/>
            <p:nvPr/>
          </p:nvSpPr>
          <p:spPr>
            <a:xfrm>
              <a:off x="2738866" y="6514259"/>
              <a:ext cx="97790" cy="26034"/>
            </a:xfrm>
            <a:custGeom>
              <a:avLst/>
              <a:gdLst/>
              <a:ahLst/>
              <a:cxnLst/>
              <a:rect l="l" t="t" r="r" b="b"/>
              <a:pathLst>
                <a:path w="97789" h="26034">
                  <a:moveTo>
                    <a:pt x="97675" y="13639"/>
                  </a:moveTo>
                  <a:lnTo>
                    <a:pt x="52641" y="0"/>
                  </a:lnTo>
                  <a:lnTo>
                    <a:pt x="44881" y="25869"/>
                  </a:lnTo>
                  <a:lnTo>
                    <a:pt x="0" y="11734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97">
              <a:extLst>
                <a:ext uri="{FF2B5EF4-FFF2-40B4-BE49-F238E27FC236}">
                  <a16:creationId xmlns:a16="http://schemas.microsoft.com/office/drawing/2014/main" id="{D1A01938-73C3-819A-D772-166FBB9E09A0}"/>
                </a:ext>
              </a:extLst>
            </p:cNvPr>
            <p:cNvSpPr/>
            <p:nvPr/>
          </p:nvSpPr>
          <p:spPr>
            <a:xfrm>
              <a:off x="2490309" y="6447694"/>
              <a:ext cx="149225" cy="46990"/>
            </a:xfrm>
            <a:custGeom>
              <a:avLst/>
              <a:gdLst/>
              <a:ahLst/>
              <a:cxnLst/>
              <a:rect l="l" t="t" r="r" b="b"/>
              <a:pathLst>
                <a:path w="149225" h="46989">
                  <a:moveTo>
                    <a:pt x="149136" y="46977"/>
                  </a:move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98">
              <a:extLst>
                <a:ext uri="{FF2B5EF4-FFF2-40B4-BE49-F238E27FC236}">
                  <a16:creationId xmlns:a16="http://schemas.microsoft.com/office/drawing/2014/main" id="{F3905CA1-DDF2-2A4F-03FC-B7CA932220C4}"/>
                </a:ext>
              </a:extLst>
            </p:cNvPr>
            <p:cNvSpPr/>
            <p:nvPr/>
          </p:nvSpPr>
          <p:spPr>
            <a:xfrm>
              <a:off x="2358510" y="6380119"/>
              <a:ext cx="82550" cy="52069"/>
            </a:xfrm>
            <a:custGeom>
              <a:avLst/>
              <a:gdLst/>
              <a:ahLst/>
              <a:cxnLst/>
              <a:rect l="l" t="t" r="r" b="b"/>
              <a:pathLst>
                <a:path w="82550" h="52070">
                  <a:moveTo>
                    <a:pt x="82092" y="51917"/>
                  </a:moveTo>
                  <a:lnTo>
                    <a:pt x="37210" y="37782"/>
                  </a:lnTo>
                  <a:lnTo>
                    <a:pt x="44970" y="13842"/>
                  </a:ln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99">
              <a:extLst>
                <a:ext uri="{FF2B5EF4-FFF2-40B4-BE49-F238E27FC236}">
                  <a16:creationId xmlns:a16="http://schemas.microsoft.com/office/drawing/2014/main" id="{F9E0188E-B532-D33E-8DA6-E3D2C48080DE}"/>
                </a:ext>
              </a:extLst>
            </p:cNvPr>
            <p:cNvSpPr/>
            <p:nvPr/>
          </p:nvSpPr>
          <p:spPr>
            <a:xfrm>
              <a:off x="1887618" y="6244543"/>
              <a:ext cx="367030" cy="104139"/>
            </a:xfrm>
            <a:custGeom>
              <a:avLst/>
              <a:gdLst/>
              <a:ahLst/>
              <a:cxnLst/>
              <a:rect l="l" t="t" r="r" b="b"/>
              <a:pathLst>
                <a:path w="367030" h="104139">
                  <a:moveTo>
                    <a:pt x="366737" y="103758"/>
                  </a:moveTo>
                  <a:lnTo>
                    <a:pt x="172364" y="45415"/>
                  </a:lnTo>
                  <a:lnTo>
                    <a:pt x="107035" y="29032"/>
                  </a:ln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100">
              <a:extLst>
                <a:ext uri="{FF2B5EF4-FFF2-40B4-BE49-F238E27FC236}">
                  <a16:creationId xmlns:a16="http://schemas.microsoft.com/office/drawing/2014/main" id="{AE9DAA2D-6488-1B1B-6136-40A70F1B2654}"/>
                </a:ext>
              </a:extLst>
            </p:cNvPr>
            <p:cNvSpPr/>
            <p:nvPr/>
          </p:nvSpPr>
          <p:spPr>
            <a:xfrm>
              <a:off x="1744742" y="6210404"/>
              <a:ext cx="90805" cy="20320"/>
            </a:xfrm>
            <a:custGeom>
              <a:avLst/>
              <a:gdLst/>
              <a:ahLst/>
              <a:cxnLst/>
              <a:rect l="l" t="t" r="r" b="b"/>
              <a:pathLst>
                <a:path w="90805" h="20320">
                  <a:moveTo>
                    <a:pt x="90322" y="19875"/>
                  </a:moveTo>
                  <a:lnTo>
                    <a:pt x="44907" y="7556"/>
                  </a:lnTo>
                  <a:lnTo>
                    <a:pt x="44907" y="14020"/>
                  </a:ln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101">
              <a:extLst>
                <a:ext uri="{FF2B5EF4-FFF2-40B4-BE49-F238E27FC236}">
                  <a16:creationId xmlns:a16="http://schemas.microsoft.com/office/drawing/2014/main" id="{17F1F3C5-9F69-02B9-B941-9EE9EB738084}"/>
                </a:ext>
              </a:extLst>
            </p:cNvPr>
            <p:cNvSpPr/>
            <p:nvPr/>
          </p:nvSpPr>
          <p:spPr>
            <a:xfrm>
              <a:off x="1677769" y="6143301"/>
              <a:ext cx="45085" cy="60325"/>
            </a:xfrm>
            <a:custGeom>
              <a:avLst/>
              <a:gdLst/>
              <a:ahLst/>
              <a:cxnLst/>
              <a:rect l="l" t="t" r="r" b="b"/>
              <a:pathLst>
                <a:path w="45085" h="60325">
                  <a:moveTo>
                    <a:pt x="44919" y="60223"/>
                  </a:moveTo>
                  <a:lnTo>
                    <a:pt x="0" y="46202"/>
                  </a:lnTo>
                  <a:lnTo>
                    <a:pt x="8915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102">
              <a:extLst>
                <a:ext uri="{FF2B5EF4-FFF2-40B4-BE49-F238E27FC236}">
                  <a16:creationId xmlns:a16="http://schemas.microsoft.com/office/drawing/2014/main" id="{24A99140-CF2C-510C-4FC8-368F815D08CC}"/>
                </a:ext>
              </a:extLst>
            </p:cNvPr>
            <p:cNvSpPr/>
            <p:nvPr/>
          </p:nvSpPr>
          <p:spPr>
            <a:xfrm>
              <a:off x="1690061" y="4688230"/>
              <a:ext cx="193675" cy="1366520"/>
            </a:xfrm>
            <a:custGeom>
              <a:avLst/>
              <a:gdLst/>
              <a:ahLst/>
              <a:cxnLst/>
              <a:rect l="l" t="t" r="r" b="b"/>
              <a:pathLst>
                <a:path w="193675" h="1366520">
                  <a:moveTo>
                    <a:pt x="13804" y="1366138"/>
                  </a:moveTo>
                  <a:lnTo>
                    <a:pt x="41922" y="1220495"/>
                  </a:lnTo>
                  <a:lnTo>
                    <a:pt x="45865" y="1207097"/>
                  </a:lnTo>
                  <a:lnTo>
                    <a:pt x="49777" y="1193715"/>
                  </a:lnTo>
                  <a:lnTo>
                    <a:pt x="53670" y="1180331"/>
                  </a:lnTo>
                  <a:lnTo>
                    <a:pt x="57556" y="1166926"/>
                  </a:lnTo>
                  <a:lnTo>
                    <a:pt x="55229" y="1146076"/>
                  </a:lnTo>
                  <a:lnTo>
                    <a:pt x="52920" y="1125232"/>
                  </a:lnTo>
                  <a:lnTo>
                    <a:pt x="50612" y="1104408"/>
                  </a:lnTo>
                  <a:lnTo>
                    <a:pt x="48285" y="1083614"/>
                  </a:lnTo>
                  <a:lnTo>
                    <a:pt x="36220" y="1051925"/>
                  </a:lnTo>
                  <a:lnTo>
                    <a:pt x="24137" y="1020235"/>
                  </a:lnTo>
                  <a:lnTo>
                    <a:pt x="12057" y="988545"/>
                  </a:lnTo>
                  <a:lnTo>
                    <a:pt x="0" y="956856"/>
                  </a:lnTo>
                  <a:lnTo>
                    <a:pt x="1779" y="936567"/>
                  </a:lnTo>
                  <a:lnTo>
                    <a:pt x="3555" y="916279"/>
                  </a:lnTo>
                  <a:lnTo>
                    <a:pt x="7111" y="875703"/>
                  </a:lnTo>
                  <a:lnTo>
                    <a:pt x="18265" y="823659"/>
                  </a:lnTo>
                  <a:lnTo>
                    <a:pt x="29421" y="771647"/>
                  </a:lnTo>
                  <a:lnTo>
                    <a:pt x="40578" y="719656"/>
                  </a:lnTo>
                  <a:lnTo>
                    <a:pt x="51739" y="667677"/>
                  </a:lnTo>
                  <a:lnTo>
                    <a:pt x="56136" y="613860"/>
                  </a:lnTo>
                  <a:lnTo>
                    <a:pt x="60533" y="560027"/>
                  </a:lnTo>
                  <a:lnTo>
                    <a:pt x="64930" y="506188"/>
                  </a:lnTo>
                  <a:lnTo>
                    <a:pt x="69326" y="452355"/>
                  </a:lnTo>
                  <a:lnTo>
                    <a:pt x="73723" y="398538"/>
                  </a:lnTo>
                  <a:lnTo>
                    <a:pt x="193332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103">
              <a:extLst>
                <a:ext uri="{FF2B5EF4-FFF2-40B4-BE49-F238E27FC236}">
                  <a16:creationId xmlns:a16="http://schemas.microsoft.com/office/drawing/2014/main" id="{BDD41936-5E5C-8645-C050-4E887C384D82}"/>
                </a:ext>
              </a:extLst>
            </p:cNvPr>
            <p:cNvSpPr/>
            <p:nvPr/>
          </p:nvSpPr>
          <p:spPr>
            <a:xfrm>
              <a:off x="1882774" y="4526384"/>
              <a:ext cx="27305" cy="118745"/>
            </a:xfrm>
            <a:custGeom>
              <a:avLst/>
              <a:gdLst/>
              <a:ahLst/>
              <a:cxnLst/>
              <a:rect l="l" t="t" r="r" b="b"/>
              <a:pathLst>
                <a:path w="27305" h="118745">
                  <a:moveTo>
                    <a:pt x="13639" y="118478"/>
                  </a:moveTo>
                  <a:lnTo>
                    <a:pt x="27165" y="73418"/>
                  </a:lnTo>
                  <a:lnTo>
                    <a:pt x="0" y="46901"/>
                  </a:lnTo>
                  <a:lnTo>
                    <a:pt x="3835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104">
              <a:extLst>
                <a:ext uri="{FF2B5EF4-FFF2-40B4-BE49-F238E27FC236}">
                  <a16:creationId xmlns:a16="http://schemas.microsoft.com/office/drawing/2014/main" id="{D8B05283-4538-C263-7480-97E19FC04461}"/>
                </a:ext>
              </a:extLst>
            </p:cNvPr>
            <p:cNvSpPr/>
            <p:nvPr/>
          </p:nvSpPr>
          <p:spPr>
            <a:xfrm>
              <a:off x="1851375" y="4397142"/>
              <a:ext cx="41910" cy="96520"/>
            </a:xfrm>
            <a:custGeom>
              <a:avLst/>
              <a:gdLst/>
              <a:ahLst/>
              <a:cxnLst/>
              <a:rect l="l" t="t" r="r" b="b"/>
              <a:pathLst>
                <a:path w="41910" h="96520">
                  <a:moveTo>
                    <a:pt x="37922" y="96278"/>
                  </a:moveTo>
                  <a:lnTo>
                    <a:pt x="41744" y="49377"/>
                  </a:lnTo>
                  <a:lnTo>
                    <a:pt x="32532" y="48731"/>
                  </a:lnTo>
                  <a:lnTo>
                    <a:pt x="23317" y="48088"/>
                  </a:lnTo>
                  <a:lnTo>
                    <a:pt x="14102" y="47445"/>
                  </a:lnTo>
                  <a:lnTo>
                    <a:pt x="4889" y="46799"/>
                  </a:lnTo>
                  <a:lnTo>
                    <a:pt x="3668" y="35100"/>
                  </a:lnTo>
                  <a:lnTo>
                    <a:pt x="2444" y="23399"/>
                  </a:lnTo>
                  <a:lnTo>
                    <a:pt x="1221" y="11698"/>
                  </a:lnTo>
                  <a:lnTo>
                    <a:pt x="0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105">
              <a:extLst>
                <a:ext uri="{FF2B5EF4-FFF2-40B4-BE49-F238E27FC236}">
                  <a16:creationId xmlns:a16="http://schemas.microsoft.com/office/drawing/2014/main" id="{C34ED024-9B3C-9038-75D4-517EC1779212}"/>
                </a:ext>
              </a:extLst>
            </p:cNvPr>
            <p:cNvSpPr/>
            <p:nvPr/>
          </p:nvSpPr>
          <p:spPr>
            <a:xfrm>
              <a:off x="1747719" y="1703809"/>
              <a:ext cx="1132840" cy="2600960"/>
            </a:xfrm>
            <a:custGeom>
              <a:avLst/>
              <a:gdLst/>
              <a:ahLst/>
              <a:cxnLst/>
              <a:rect l="l" t="t" r="r" b="b"/>
              <a:pathLst>
                <a:path w="1132839" h="2600960">
                  <a:moveTo>
                    <a:pt x="93992" y="2600411"/>
                  </a:moveTo>
                  <a:lnTo>
                    <a:pt x="88624" y="2548681"/>
                  </a:lnTo>
                  <a:lnTo>
                    <a:pt x="83262" y="2496952"/>
                  </a:lnTo>
                  <a:lnTo>
                    <a:pt x="77903" y="2445225"/>
                  </a:lnTo>
                  <a:lnTo>
                    <a:pt x="72542" y="2393502"/>
                  </a:lnTo>
                  <a:lnTo>
                    <a:pt x="67283" y="2342454"/>
                  </a:lnTo>
                  <a:lnTo>
                    <a:pt x="62036" y="2291399"/>
                  </a:lnTo>
                  <a:lnTo>
                    <a:pt x="56802" y="2240339"/>
                  </a:lnTo>
                  <a:lnTo>
                    <a:pt x="51581" y="2189274"/>
                  </a:lnTo>
                  <a:lnTo>
                    <a:pt x="46372" y="2138205"/>
                  </a:lnTo>
                  <a:lnTo>
                    <a:pt x="41175" y="2087131"/>
                  </a:lnTo>
                  <a:lnTo>
                    <a:pt x="35990" y="2036055"/>
                  </a:lnTo>
                  <a:lnTo>
                    <a:pt x="30816" y="1984975"/>
                  </a:lnTo>
                  <a:lnTo>
                    <a:pt x="25653" y="1933892"/>
                  </a:lnTo>
                  <a:lnTo>
                    <a:pt x="20502" y="1882807"/>
                  </a:lnTo>
                  <a:lnTo>
                    <a:pt x="15361" y="1831720"/>
                  </a:lnTo>
                  <a:lnTo>
                    <a:pt x="10230" y="1780633"/>
                  </a:lnTo>
                  <a:lnTo>
                    <a:pt x="5110" y="1729544"/>
                  </a:lnTo>
                  <a:lnTo>
                    <a:pt x="0" y="1678454"/>
                  </a:lnTo>
                  <a:lnTo>
                    <a:pt x="15323" y="1631101"/>
                  </a:lnTo>
                  <a:lnTo>
                    <a:pt x="30645" y="1583746"/>
                  </a:lnTo>
                  <a:lnTo>
                    <a:pt x="45965" y="1536389"/>
                  </a:lnTo>
                  <a:lnTo>
                    <a:pt x="61282" y="1489029"/>
                  </a:lnTo>
                  <a:lnTo>
                    <a:pt x="76599" y="1441668"/>
                  </a:lnTo>
                  <a:lnTo>
                    <a:pt x="91914" y="1394306"/>
                  </a:lnTo>
                  <a:lnTo>
                    <a:pt x="107227" y="1346941"/>
                  </a:lnTo>
                  <a:lnTo>
                    <a:pt x="122539" y="1299576"/>
                  </a:lnTo>
                  <a:lnTo>
                    <a:pt x="137850" y="1252209"/>
                  </a:lnTo>
                  <a:lnTo>
                    <a:pt x="153160" y="1204841"/>
                  </a:lnTo>
                  <a:lnTo>
                    <a:pt x="168469" y="1157473"/>
                  </a:lnTo>
                  <a:lnTo>
                    <a:pt x="183777" y="1110103"/>
                  </a:lnTo>
                  <a:lnTo>
                    <a:pt x="199084" y="1062733"/>
                  </a:lnTo>
                  <a:lnTo>
                    <a:pt x="214391" y="1015362"/>
                  </a:lnTo>
                  <a:lnTo>
                    <a:pt x="229698" y="967991"/>
                  </a:lnTo>
                  <a:lnTo>
                    <a:pt x="245004" y="920620"/>
                  </a:lnTo>
                  <a:lnTo>
                    <a:pt x="260309" y="873249"/>
                  </a:lnTo>
                  <a:lnTo>
                    <a:pt x="275615" y="825878"/>
                  </a:lnTo>
                  <a:lnTo>
                    <a:pt x="283932" y="796040"/>
                  </a:lnTo>
                  <a:lnTo>
                    <a:pt x="294416" y="760621"/>
                  </a:lnTo>
                  <a:lnTo>
                    <a:pt x="307163" y="720270"/>
                  </a:lnTo>
                  <a:lnTo>
                    <a:pt x="322275" y="675637"/>
                  </a:lnTo>
                  <a:lnTo>
                    <a:pt x="342023" y="619640"/>
                  </a:lnTo>
                  <a:lnTo>
                    <a:pt x="361001" y="567027"/>
                  </a:lnTo>
                  <a:lnTo>
                    <a:pt x="379734" y="517511"/>
                  </a:lnTo>
                  <a:lnTo>
                    <a:pt x="398745" y="470801"/>
                  </a:lnTo>
                  <a:lnTo>
                    <a:pt x="418558" y="426609"/>
                  </a:lnTo>
                  <a:lnTo>
                    <a:pt x="439696" y="384645"/>
                  </a:lnTo>
                  <a:lnTo>
                    <a:pt x="462684" y="344619"/>
                  </a:lnTo>
                  <a:lnTo>
                    <a:pt x="488044" y="306243"/>
                  </a:lnTo>
                  <a:lnTo>
                    <a:pt x="516302" y="269228"/>
                  </a:lnTo>
                  <a:lnTo>
                    <a:pt x="547979" y="233283"/>
                  </a:lnTo>
                  <a:lnTo>
                    <a:pt x="598012" y="185291"/>
                  </a:lnTo>
                  <a:lnTo>
                    <a:pt x="648859" y="144936"/>
                  </a:lnTo>
                  <a:lnTo>
                    <a:pt x="699092" y="111589"/>
                  </a:lnTo>
                  <a:lnTo>
                    <a:pt x="747283" y="84620"/>
                  </a:lnTo>
                  <a:lnTo>
                    <a:pt x="792004" y="63401"/>
                  </a:lnTo>
                  <a:lnTo>
                    <a:pt x="831825" y="47303"/>
                  </a:lnTo>
                  <a:lnTo>
                    <a:pt x="891057" y="27950"/>
                  </a:lnTo>
                  <a:lnTo>
                    <a:pt x="944975" y="14932"/>
                  </a:lnTo>
                  <a:lnTo>
                    <a:pt x="996506" y="6367"/>
                  </a:lnTo>
                  <a:lnTo>
                    <a:pt x="1045232" y="1606"/>
                  </a:lnTo>
                  <a:lnTo>
                    <a:pt x="1090732" y="0"/>
                  </a:lnTo>
                  <a:lnTo>
                    <a:pt x="1132586" y="899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1" name="object 106">
              <a:extLst>
                <a:ext uri="{FF2B5EF4-FFF2-40B4-BE49-F238E27FC236}">
                  <a16:creationId xmlns:a16="http://schemas.microsoft.com/office/drawing/2014/main" id="{58CD8763-27EF-015F-ED3C-667D1220E8FB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2913416" y="1694920"/>
              <a:ext cx="73469" cy="79603"/>
            </a:xfrm>
            <a:prstGeom prst="rect">
              <a:avLst/>
            </a:prstGeom>
          </p:spPr>
        </p:pic>
        <p:pic>
          <p:nvPicPr>
            <p:cNvPr id="252" name="object 107">
              <a:extLst>
                <a:ext uri="{FF2B5EF4-FFF2-40B4-BE49-F238E27FC236}">
                  <a16:creationId xmlns:a16="http://schemas.microsoft.com/office/drawing/2014/main" id="{BF76544F-0BD5-472B-FAFB-12C32213E695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2931872" y="1801483"/>
              <a:ext cx="73558" cy="79121"/>
            </a:xfrm>
            <a:prstGeom prst="rect">
              <a:avLst/>
            </a:prstGeom>
          </p:spPr>
        </p:pic>
        <p:sp>
          <p:nvSpPr>
            <p:cNvPr id="253" name="object 108">
              <a:extLst>
                <a:ext uri="{FF2B5EF4-FFF2-40B4-BE49-F238E27FC236}">
                  <a16:creationId xmlns:a16="http://schemas.microsoft.com/office/drawing/2014/main" id="{98E80E18-1B2F-9489-91F2-A29C492788C2}"/>
                </a:ext>
              </a:extLst>
            </p:cNvPr>
            <p:cNvSpPr/>
            <p:nvPr/>
          </p:nvSpPr>
          <p:spPr>
            <a:xfrm>
              <a:off x="3083397" y="1880462"/>
              <a:ext cx="1206500" cy="313055"/>
            </a:xfrm>
            <a:custGeom>
              <a:avLst/>
              <a:gdLst/>
              <a:ahLst/>
              <a:cxnLst/>
              <a:rect l="l" t="t" r="r" b="b"/>
              <a:pathLst>
                <a:path w="1206500" h="313055">
                  <a:moveTo>
                    <a:pt x="0" y="0"/>
                  </a:moveTo>
                  <a:lnTo>
                    <a:pt x="55860" y="9080"/>
                  </a:lnTo>
                  <a:lnTo>
                    <a:pt x="106479" y="17940"/>
                  </a:lnTo>
                  <a:lnTo>
                    <a:pt x="151579" y="26355"/>
                  </a:lnTo>
                  <a:lnTo>
                    <a:pt x="190881" y="34099"/>
                  </a:lnTo>
                  <a:lnTo>
                    <a:pt x="232981" y="42803"/>
                  </a:lnTo>
                  <a:lnTo>
                    <a:pt x="273421" y="51613"/>
                  </a:lnTo>
                  <a:lnTo>
                    <a:pt x="312634" y="60604"/>
                  </a:lnTo>
                  <a:lnTo>
                    <a:pt x="351053" y="69852"/>
                  </a:lnTo>
                  <a:lnTo>
                    <a:pt x="389114" y="79434"/>
                  </a:lnTo>
                  <a:lnTo>
                    <a:pt x="427251" y="89424"/>
                  </a:lnTo>
                  <a:lnTo>
                    <a:pt x="465897" y="99899"/>
                  </a:lnTo>
                  <a:lnTo>
                    <a:pt x="505488" y="110933"/>
                  </a:lnTo>
                  <a:lnTo>
                    <a:pt x="546457" y="122604"/>
                  </a:lnTo>
                  <a:lnTo>
                    <a:pt x="589238" y="134986"/>
                  </a:lnTo>
                  <a:lnTo>
                    <a:pt x="634266" y="148155"/>
                  </a:lnTo>
                  <a:lnTo>
                    <a:pt x="681974" y="162187"/>
                  </a:lnTo>
                  <a:lnTo>
                    <a:pt x="732798" y="177158"/>
                  </a:lnTo>
                  <a:lnTo>
                    <a:pt x="787171" y="193144"/>
                  </a:lnTo>
                  <a:lnTo>
                    <a:pt x="845528" y="210219"/>
                  </a:lnTo>
                  <a:lnTo>
                    <a:pt x="908303" y="228461"/>
                  </a:lnTo>
                  <a:lnTo>
                    <a:pt x="975929" y="247944"/>
                  </a:lnTo>
                  <a:lnTo>
                    <a:pt x="1048842" y="268744"/>
                  </a:lnTo>
                  <a:lnTo>
                    <a:pt x="1092204" y="281035"/>
                  </a:lnTo>
                  <a:lnTo>
                    <a:pt x="1133028" y="292541"/>
                  </a:lnTo>
                  <a:lnTo>
                    <a:pt x="1171098" y="303213"/>
                  </a:lnTo>
                  <a:lnTo>
                    <a:pt x="1206195" y="313004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4" name="object 109">
              <a:extLst>
                <a:ext uri="{FF2B5EF4-FFF2-40B4-BE49-F238E27FC236}">
                  <a16:creationId xmlns:a16="http://schemas.microsoft.com/office/drawing/2014/main" id="{34F912A4-7245-7443-6CA5-B7C2D3A7EC36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320620" y="2192361"/>
              <a:ext cx="72583" cy="86321"/>
            </a:xfrm>
            <a:prstGeom prst="rect">
              <a:avLst/>
            </a:prstGeom>
          </p:spPr>
        </p:pic>
        <p:sp>
          <p:nvSpPr>
            <p:cNvPr id="255" name="object 110">
              <a:extLst>
                <a:ext uri="{FF2B5EF4-FFF2-40B4-BE49-F238E27FC236}">
                  <a16:creationId xmlns:a16="http://schemas.microsoft.com/office/drawing/2014/main" id="{6CB991B6-3453-5E8E-1DC4-C3D10EE8CF25}"/>
                </a:ext>
              </a:extLst>
            </p:cNvPr>
            <p:cNvSpPr/>
            <p:nvPr/>
          </p:nvSpPr>
          <p:spPr>
            <a:xfrm>
              <a:off x="4148410" y="2348731"/>
              <a:ext cx="184150" cy="838200"/>
            </a:xfrm>
            <a:custGeom>
              <a:avLst/>
              <a:gdLst/>
              <a:ahLst/>
              <a:cxnLst/>
              <a:rect l="l" t="t" r="r" b="b"/>
              <a:pathLst>
                <a:path w="184150" h="838200">
                  <a:moveTo>
                    <a:pt x="183845" y="0"/>
                  </a:moveTo>
                  <a:lnTo>
                    <a:pt x="151358" y="36849"/>
                  </a:lnTo>
                  <a:lnTo>
                    <a:pt x="131333" y="71437"/>
                  </a:lnTo>
                  <a:lnTo>
                    <a:pt x="116624" y="113271"/>
                  </a:lnTo>
                  <a:lnTo>
                    <a:pt x="101685" y="163452"/>
                  </a:lnTo>
                  <a:lnTo>
                    <a:pt x="86766" y="213615"/>
                  </a:lnTo>
                  <a:lnTo>
                    <a:pt x="71847" y="263781"/>
                  </a:lnTo>
                  <a:lnTo>
                    <a:pt x="56908" y="313969"/>
                  </a:lnTo>
                  <a:lnTo>
                    <a:pt x="42678" y="367158"/>
                  </a:lnTo>
                  <a:lnTo>
                    <a:pt x="28449" y="420350"/>
                  </a:lnTo>
                  <a:lnTo>
                    <a:pt x="14223" y="473542"/>
                  </a:lnTo>
                  <a:lnTo>
                    <a:pt x="0" y="526732"/>
                  </a:lnTo>
                  <a:lnTo>
                    <a:pt x="164401" y="837819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111">
              <a:extLst>
                <a:ext uri="{FF2B5EF4-FFF2-40B4-BE49-F238E27FC236}">
                  <a16:creationId xmlns:a16="http://schemas.microsoft.com/office/drawing/2014/main" id="{5977C85D-C240-7F2E-313F-C5A263120D70}"/>
                </a:ext>
              </a:extLst>
            </p:cNvPr>
            <p:cNvSpPr/>
            <p:nvPr/>
          </p:nvSpPr>
          <p:spPr>
            <a:xfrm>
              <a:off x="4335306" y="3229104"/>
              <a:ext cx="68580" cy="49530"/>
            </a:xfrm>
            <a:custGeom>
              <a:avLst/>
              <a:gdLst/>
              <a:ahLst/>
              <a:cxnLst/>
              <a:rect l="l" t="t" r="r" b="b"/>
              <a:pathLst>
                <a:path w="68579" h="49529">
                  <a:moveTo>
                    <a:pt x="0" y="0"/>
                  </a:moveTo>
                  <a:lnTo>
                    <a:pt x="21983" y="41605"/>
                  </a:lnTo>
                  <a:lnTo>
                    <a:pt x="68427" y="4911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112">
              <a:extLst>
                <a:ext uri="{FF2B5EF4-FFF2-40B4-BE49-F238E27FC236}">
                  <a16:creationId xmlns:a16="http://schemas.microsoft.com/office/drawing/2014/main" id="{CECF1FCE-D5D0-C327-FDAA-E99E069A24AB}"/>
                </a:ext>
              </a:extLst>
            </p:cNvPr>
            <p:cNvSpPr/>
            <p:nvPr/>
          </p:nvSpPr>
          <p:spPr>
            <a:xfrm>
              <a:off x="4422722" y="3281295"/>
              <a:ext cx="124460" cy="78740"/>
            </a:xfrm>
            <a:custGeom>
              <a:avLst/>
              <a:gdLst/>
              <a:ahLst/>
              <a:cxnLst/>
              <a:rect l="l" t="t" r="r" b="b"/>
              <a:pathLst>
                <a:path w="124460" h="78739">
                  <a:moveTo>
                    <a:pt x="0" y="0"/>
                  </a:moveTo>
                  <a:lnTo>
                    <a:pt x="46443" y="7531"/>
                  </a:lnTo>
                  <a:lnTo>
                    <a:pt x="82664" y="78651"/>
                  </a:lnTo>
                  <a:lnTo>
                    <a:pt x="124180" y="56515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113">
              <a:extLst>
                <a:ext uri="{FF2B5EF4-FFF2-40B4-BE49-F238E27FC236}">
                  <a16:creationId xmlns:a16="http://schemas.microsoft.com/office/drawing/2014/main" id="{D911F84D-1902-D239-705D-09918C1E35D8}"/>
                </a:ext>
              </a:extLst>
            </p:cNvPr>
            <p:cNvSpPr/>
            <p:nvPr/>
          </p:nvSpPr>
          <p:spPr>
            <a:xfrm>
              <a:off x="4627986" y="2624118"/>
              <a:ext cx="1257300" cy="670560"/>
            </a:xfrm>
            <a:custGeom>
              <a:avLst/>
              <a:gdLst/>
              <a:ahLst/>
              <a:cxnLst/>
              <a:rect l="l" t="t" r="r" b="b"/>
              <a:pathLst>
                <a:path w="1257300" h="670560">
                  <a:moveTo>
                    <a:pt x="0" y="670432"/>
                  </a:moveTo>
                  <a:lnTo>
                    <a:pt x="1256792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114">
              <a:extLst>
                <a:ext uri="{FF2B5EF4-FFF2-40B4-BE49-F238E27FC236}">
                  <a16:creationId xmlns:a16="http://schemas.microsoft.com/office/drawing/2014/main" id="{EE70C770-15DF-A522-E25C-A4B4DA6B0522}"/>
                </a:ext>
              </a:extLst>
            </p:cNvPr>
            <p:cNvSpPr/>
            <p:nvPr/>
          </p:nvSpPr>
          <p:spPr>
            <a:xfrm>
              <a:off x="5925313" y="2567694"/>
              <a:ext cx="78105" cy="34925"/>
            </a:xfrm>
            <a:custGeom>
              <a:avLst/>
              <a:gdLst/>
              <a:ahLst/>
              <a:cxnLst/>
              <a:rect l="l" t="t" r="r" b="b"/>
              <a:pathLst>
                <a:path w="78104" h="34925">
                  <a:moveTo>
                    <a:pt x="0" y="34798"/>
                  </a:moveTo>
                  <a:lnTo>
                    <a:pt x="10795" y="29032"/>
                  </a:lnTo>
                  <a:lnTo>
                    <a:pt x="30848" y="571"/>
                  </a:lnTo>
                  <a:lnTo>
                    <a:pt x="77901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115">
              <a:extLst>
                <a:ext uri="{FF2B5EF4-FFF2-40B4-BE49-F238E27FC236}">
                  <a16:creationId xmlns:a16="http://schemas.microsoft.com/office/drawing/2014/main" id="{EFFB0F22-8C89-3B69-B312-7B2B4EAE7A05}"/>
                </a:ext>
              </a:extLst>
            </p:cNvPr>
            <p:cNvSpPr/>
            <p:nvPr/>
          </p:nvSpPr>
          <p:spPr>
            <a:xfrm>
              <a:off x="6068204" y="2519423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0" y="47485"/>
                  </a:moveTo>
                  <a:lnTo>
                    <a:pt x="47053" y="46913"/>
                  </a:lnTo>
                  <a:lnTo>
                    <a:pt x="43421" y="0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116">
              <a:extLst>
                <a:ext uri="{FF2B5EF4-FFF2-40B4-BE49-F238E27FC236}">
                  <a16:creationId xmlns:a16="http://schemas.microsoft.com/office/drawing/2014/main" id="{0FFA5D7A-DF58-8418-FED2-7C9B5511B4C8}"/>
                </a:ext>
              </a:extLst>
            </p:cNvPr>
            <p:cNvSpPr/>
            <p:nvPr/>
          </p:nvSpPr>
          <p:spPr>
            <a:xfrm>
              <a:off x="6101675" y="2380038"/>
              <a:ext cx="5715" cy="83820"/>
            </a:xfrm>
            <a:custGeom>
              <a:avLst/>
              <a:gdLst/>
              <a:ahLst/>
              <a:cxnLst/>
              <a:rect l="l" t="t" r="r" b="b"/>
              <a:pathLst>
                <a:path w="5714" h="83819">
                  <a:moveTo>
                    <a:pt x="5613" y="83515"/>
                  </a:moveTo>
                  <a:lnTo>
                    <a:pt x="0" y="11036"/>
                  </a:lnTo>
                  <a:lnTo>
                    <a:pt x="2628" y="0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" name="object 117">
              <a:extLst>
                <a:ext uri="{FF2B5EF4-FFF2-40B4-BE49-F238E27FC236}">
                  <a16:creationId xmlns:a16="http://schemas.microsoft.com/office/drawing/2014/main" id="{EE696AAA-03E8-C1CF-A385-9EB63410258A}"/>
                </a:ext>
              </a:extLst>
            </p:cNvPr>
            <p:cNvSpPr/>
            <p:nvPr/>
          </p:nvSpPr>
          <p:spPr>
            <a:xfrm>
              <a:off x="6110808" y="2307004"/>
              <a:ext cx="57150" cy="46355"/>
            </a:xfrm>
            <a:custGeom>
              <a:avLst/>
              <a:gdLst/>
              <a:ahLst/>
              <a:cxnLst/>
              <a:rect l="l" t="t" r="r" b="b"/>
              <a:pathLst>
                <a:path w="57150" h="46355">
                  <a:moveTo>
                    <a:pt x="0" y="45770"/>
                  </a:moveTo>
                  <a:lnTo>
                    <a:pt x="10922" y="0"/>
                  </a:lnTo>
                  <a:lnTo>
                    <a:pt x="56654" y="11049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118">
              <a:extLst>
                <a:ext uri="{FF2B5EF4-FFF2-40B4-BE49-F238E27FC236}">
                  <a16:creationId xmlns:a16="http://schemas.microsoft.com/office/drawing/2014/main" id="{89001F53-6F18-2B4D-9032-B6A3B552B204}"/>
                </a:ext>
              </a:extLst>
            </p:cNvPr>
            <p:cNvSpPr/>
            <p:nvPr/>
          </p:nvSpPr>
          <p:spPr>
            <a:xfrm>
              <a:off x="6271779" y="2343252"/>
              <a:ext cx="365125" cy="88265"/>
            </a:xfrm>
            <a:custGeom>
              <a:avLst/>
              <a:gdLst/>
              <a:ahLst/>
              <a:cxnLst/>
              <a:rect l="l" t="t" r="r" b="b"/>
              <a:pathLst>
                <a:path w="365125" h="88264">
                  <a:moveTo>
                    <a:pt x="0" y="0"/>
                  </a:moveTo>
                  <a:lnTo>
                    <a:pt x="365125" y="88201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4" name="object 119">
              <a:extLst>
                <a:ext uri="{FF2B5EF4-FFF2-40B4-BE49-F238E27FC236}">
                  <a16:creationId xmlns:a16="http://schemas.microsoft.com/office/drawing/2014/main" id="{8E2A2DFC-DA37-DAF9-5CA8-365732C80257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6675617" y="2299394"/>
              <a:ext cx="181192" cy="169150"/>
            </a:xfrm>
            <a:prstGeom prst="rect">
              <a:avLst/>
            </a:prstGeom>
          </p:spPr>
        </p:pic>
        <p:sp>
          <p:nvSpPr>
            <p:cNvPr id="265" name="object 120">
              <a:extLst>
                <a:ext uri="{FF2B5EF4-FFF2-40B4-BE49-F238E27FC236}">
                  <a16:creationId xmlns:a16="http://schemas.microsoft.com/office/drawing/2014/main" id="{3A394328-8052-DBE4-A9AF-FCA752C17C0D}"/>
                </a:ext>
              </a:extLst>
            </p:cNvPr>
            <p:cNvSpPr/>
            <p:nvPr/>
          </p:nvSpPr>
          <p:spPr>
            <a:xfrm>
              <a:off x="6937370" y="2336900"/>
              <a:ext cx="328295" cy="60325"/>
            </a:xfrm>
            <a:custGeom>
              <a:avLst/>
              <a:gdLst/>
              <a:ahLst/>
              <a:cxnLst/>
              <a:rect l="l" t="t" r="r" b="b"/>
              <a:pathLst>
                <a:path w="328295" h="60325">
                  <a:moveTo>
                    <a:pt x="0" y="0"/>
                  </a:moveTo>
                  <a:lnTo>
                    <a:pt x="127355" y="21831"/>
                  </a:lnTo>
                  <a:lnTo>
                    <a:pt x="314896" y="55460"/>
                  </a:lnTo>
                  <a:lnTo>
                    <a:pt x="328269" y="59817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121">
              <a:extLst>
                <a:ext uri="{FF2B5EF4-FFF2-40B4-BE49-F238E27FC236}">
                  <a16:creationId xmlns:a16="http://schemas.microsoft.com/office/drawing/2014/main" id="{5C5DDDA2-31CC-26F4-3E02-4503EB28BAE8}"/>
                </a:ext>
              </a:extLst>
            </p:cNvPr>
            <p:cNvSpPr/>
            <p:nvPr/>
          </p:nvSpPr>
          <p:spPr>
            <a:xfrm>
              <a:off x="7310996" y="2411455"/>
              <a:ext cx="45085" cy="45085"/>
            </a:xfrm>
            <a:custGeom>
              <a:avLst/>
              <a:gdLst/>
              <a:ahLst/>
              <a:cxnLst/>
              <a:rect l="l" t="t" r="r" b="b"/>
              <a:pathLst>
                <a:path w="45084" h="45085">
                  <a:moveTo>
                    <a:pt x="0" y="0"/>
                  </a:moveTo>
                  <a:lnTo>
                    <a:pt x="44754" y="14541"/>
                  </a:lnTo>
                  <a:lnTo>
                    <a:pt x="29883" y="26822"/>
                  </a:lnTo>
                  <a:lnTo>
                    <a:pt x="8521" y="44564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122">
              <a:extLst>
                <a:ext uri="{FF2B5EF4-FFF2-40B4-BE49-F238E27FC236}">
                  <a16:creationId xmlns:a16="http://schemas.microsoft.com/office/drawing/2014/main" id="{595878F4-943A-6802-0597-8DF67B625F46}"/>
                </a:ext>
              </a:extLst>
            </p:cNvPr>
            <p:cNvSpPr/>
            <p:nvPr/>
          </p:nvSpPr>
          <p:spPr>
            <a:xfrm>
              <a:off x="6886237" y="2516139"/>
              <a:ext cx="361950" cy="1938020"/>
            </a:xfrm>
            <a:custGeom>
              <a:avLst/>
              <a:gdLst/>
              <a:ahLst/>
              <a:cxnLst/>
              <a:rect l="l" t="t" r="r" b="b"/>
              <a:pathLst>
                <a:path w="361950" h="1938020">
                  <a:moveTo>
                    <a:pt x="361670" y="0"/>
                  </a:moveTo>
                  <a:lnTo>
                    <a:pt x="348576" y="17856"/>
                  </a:lnTo>
                  <a:lnTo>
                    <a:pt x="270967" y="226098"/>
                  </a:lnTo>
                  <a:lnTo>
                    <a:pt x="206946" y="399415"/>
                  </a:lnTo>
                  <a:lnTo>
                    <a:pt x="117055" y="642581"/>
                  </a:lnTo>
                  <a:lnTo>
                    <a:pt x="0" y="963345"/>
                  </a:lnTo>
                  <a:lnTo>
                    <a:pt x="1295" y="979512"/>
                  </a:lnTo>
                  <a:lnTo>
                    <a:pt x="29095" y="1086866"/>
                  </a:lnTo>
                  <a:lnTo>
                    <a:pt x="27812" y="1165758"/>
                  </a:lnTo>
                  <a:lnTo>
                    <a:pt x="19405" y="1326794"/>
                  </a:lnTo>
                  <a:lnTo>
                    <a:pt x="9702" y="1474241"/>
                  </a:lnTo>
                  <a:lnTo>
                    <a:pt x="7759" y="1505927"/>
                  </a:lnTo>
                  <a:lnTo>
                    <a:pt x="6464" y="1536966"/>
                  </a:lnTo>
                  <a:lnTo>
                    <a:pt x="5168" y="1600352"/>
                  </a:lnTo>
                  <a:lnTo>
                    <a:pt x="5168" y="1632038"/>
                  </a:lnTo>
                  <a:lnTo>
                    <a:pt x="5816" y="1663725"/>
                  </a:lnTo>
                  <a:lnTo>
                    <a:pt x="7111" y="1694764"/>
                  </a:lnTo>
                  <a:lnTo>
                    <a:pt x="19405" y="1804708"/>
                  </a:lnTo>
                  <a:lnTo>
                    <a:pt x="31686" y="1877136"/>
                  </a:lnTo>
                  <a:lnTo>
                    <a:pt x="42506" y="1937943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123">
              <a:extLst>
                <a:ext uri="{FF2B5EF4-FFF2-40B4-BE49-F238E27FC236}">
                  <a16:creationId xmlns:a16="http://schemas.microsoft.com/office/drawing/2014/main" id="{4A1F4413-B368-17E6-7C63-4487B8EE264C}"/>
                </a:ext>
              </a:extLst>
            </p:cNvPr>
            <p:cNvSpPr/>
            <p:nvPr/>
          </p:nvSpPr>
          <p:spPr>
            <a:xfrm>
              <a:off x="6904987" y="4498643"/>
              <a:ext cx="23495" cy="86360"/>
            </a:xfrm>
            <a:custGeom>
              <a:avLst/>
              <a:gdLst/>
              <a:ahLst/>
              <a:cxnLst/>
              <a:rect l="l" t="t" r="r" b="b"/>
              <a:pathLst>
                <a:path w="23495" h="86360">
                  <a:moveTo>
                    <a:pt x="23456" y="0"/>
                  </a:moveTo>
                  <a:lnTo>
                    <a:pt x="0" y="40792"/>
                  </a:lnTo>
                  <a:lnTo>
                    <a:pt x="10998" y="75704"/>
                  </a:lnTo>
                  <a:lnTo>
                    <a:pt x="13944" y="85737"/>
                  </a:lnTo>
                </a:path>
              </a:pathLst>
            </a:custGeom>
            <a:ln w="2688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124">
              <a:extLst>
                <a:ext uri="{FF2B5EF4-FFF2-40B4-BE49-F238E27FC236}">
                  <a16:creationId xmlns:a16="http://schemas.microsoft.com/office/drawing/2014/main" id="{5AFE0686-1E8A-8677-76BD-CE9924409AC2}"/>
                </a:ext>
              </a:extLst>
            </p:cNvPr>
            <p:cNvSpPr/>
            <p:nvPr/>
          </p:nvSpPr>
          <p:spPr>
            <a:xfrm>
              <a:off x="6873001" y="4675319"/>
              <a:ext cx="316865" cy="2711450"/>
            </a:xfrm>
            <a:custGeom>
              <a:avLst/>
              <a:gdLst/>
              <a:ahLst/>
              <a:cxnLst/>
              <a:rect l="l" t="t" r="r" b="b"/>
              <a:pathLst>
                <a:path w="316865" h="2711450">
                  <a:moveTo>
                    <a:pt x="72694" y="0"/>
                  </a:moveTo>
                  <a:lnTo>
                    <a:pt x="185902" y="384721"/>
                  </a:lnTo>
                  <a:lnTo>
                    <a:pt x="238925" y="424815"/>
                  </a:lnTo>
                  <a:lnTo>
                    <a:pt x="242176" y="443560"/>
                  </a:lnTo>
                  <a:lnTo>
                    <a:pt x="248640" y="484949"/>
                  </a:lnTo>
                  <a:lnTo>
                    <a:pt x="254457" y="526986"/>
                  </a:lnTo>
                  <a:lnTo>
                    <a:pt x="260921" y="569023"/>
                  </a:lnTo>
                  <a:lnTo>
                    <a:pt x="276453" y="695134"/>
                  </a:lnTo>
                  <a:lnTo>
                    <a:pt x="280314" y="737171"/>
                  </a:lnTo>
                  <a:lnTo>
                    <a:pt x="303606" y="945413"/>
                  </a:lnTo>
                  <a:lnTo>
                    <a:pt x="309224" y="1008381"/>
                  </a:lnTo>
                  <a:lnTo>
                    <a:pt x="313309" y="1071511"/>
                  </a:lnTo>
                  <a:lnTo>
                    <a:pt x="313944" y="1096733"/>
                  </a:lnTo>
                  <a:lnTo>
                    <a:pt x="315239" y="1122603"/>
                  </a:lnTo>
                  <a:lnTo>
                    <a:pt x="316534" y="1157528"/>
                  </a:lnTo>
                  <a:lnTo>
                    <a:pt x="316478" y="1209639"/>
                  </a:lnTo>
                  <a:lnTo>
                    <a:pt x="313918" y="1261604"/>
                  </a:lnTo>
                  <a:lnTo>
                    <a:pt x="309074" y="1313399"/>
                  </a:lnTo>
                  <a:lnTo>
                    <a:pt x="302165" y="1365002"/>
                  </a:lnTo>
                  <a:lnTo>
                    <a:pt x="293409" y="1416389"/>
                  </a:lnTo>
                  <a:lnTo>
                    <a:pt x="283025" y="1467536"/>
                  </a:lnTo>
                  <a:lnTo>
                    <a:pt x="271233" y="1518421"/>
                  </a:lnTo>
                  <a:lnTo>
                    <a:pt x="258250" y="1569020"/>
                  </a:lnTo>
                  <a:lnTo>
                    <a:pt x="244297" y="1619310"/>
                  </a:lnTo>
                  <a:lnTo>
                    <a:pt x="229590" y="1669267"/>
                  </a:lnTo>
                  <a:lnTo>
                    <a:pt x="214350" y="1718868"/>
                  </a:lnTo>
                  <a:lnTo>
                    <a:pt x="187845" y="1802295"/>
                  </a:lnTo>
                  <a:lnTo>
                    <a:pt x="185254" y="1808759"/>
                  </a:lnTo>
                  <a:lnTo>
                    <a:pt x="176212" y="1835924"/>
                  </a:lnTo>
                  <a:lnTo>
                    <a:pt x="145821" y="1896071"/>
                  </a:lnTo>
                  <a:lnTo>
                    <a:pt x="30060" y="2575102"/>
                  </a:lnTo>
                  <a:lnTo>
                    <a:pt x="0" y="2711246"/>
                  </a:lnTo>
                </a:path>
              </a:pathLst>
            </a:custGeom>
            <a:ln w="26885">
              <a:solidFill>
                <a:srgbClr val="FF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5" name="object 3">
            <a:extLst>
              <a:ext uri="{FF2B5EF4-FFF2-40B4-BE49-F238E27FC236}">
                <a16:creationId xmlns:a16="http://schemas.microsoft.com/office/drawing/2014/main" id="{331F86F3-1533-6693-8392-4A2756F3AB25}"/>
              </a:ext>
            </a:extLst>
          </p:cNvPr>
          <p:cNvSpPr txBox="1"/>
          <p:nvPr/>
        </p:nvSpPr>
        <p:spPr>
          <a:xfrm>
            <a:off x="876301" y="1998642"/>
            <a:ext cx="9994900" cy="7238135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Bij realisatie van de visie in één keer is het tekort </a:t>
            </a:r>
            <a:r>
              <a:rPr lang="nl-NL" sz="1900" dirty="0">
                <a:latin typeface="Mont Book"/>
              </a:rPr>
              <a:t>€ </a:t>
            </a:r>
            <a:r>
              <a:rPr lang="nl-NL" sz="1900" spc="-10" dirty="0">
                <a:latin typeface="Mont Book"/>
                <a:cs typeface="Mont Book"/>
              </a:rPr>
              <a:t>4,8 en </a:t>
            </a:r>
            <a:r>
              <a:rPr lang="nl-NL" sz="1900" dirty="0">
                <a:latin typeface="Mont Book"/>
              </a:rPr>
              <a:t>€ </a:t>
            </a:r>
            <a:r>
              <a:rPr lang="nl-NL" sz="1900" spc="-10" dirty="0">
                <a:latin typeface="Mont Book"/>
                <a:cs typeface="Mont Book"/>
              </a:rPr>
              <a:t>7,1 mln.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Een groot deel van het plangebied is openbare ruimte met een grote kostenpost voor de herinrichting van de horecaboulevard. Met het noodzakelijk onderhoud kan niet voorzien worden in een kwaliteitsverbetering. 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r>
              <a:rPr lang="nl-NL" sz="2000" b="1" spc="-10" dirty="0">
                <a:solidFill>
                  <a:srgbClr val="E8007D"/>
                </a:solidFill>
                <a:latin typeface="Mont Heavy"/>
              </a:rPr>
              <a:t>Donkerrode gebieden (noodzakelijk) start realisatie binnen 3 tot 6 jaar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Door temporisering wordt het tekort van de noodzakelijke ontwikkelingen teruggebracht naar de </a:t>
            </a:r>
            <a:r>
              <a:rPr lang="nl-NL" sz="1900" b="1" dirty="0">
                <a:latin typeface="Mont Book"/>
              </a:rPr>
              <a:t>€ </a:t>
            </a:r>
            <a:r>
              <a:rPr lang="nl-NL" sz="1900" b="1" spc="-10" dirty="0">
                <a:latin typeface="Mont Book"/>
                <a:cs typeface="Mont Book"/>
              </a:rPr>
              <a:t>2,5 en </a:t>
            </a:r>
            <a:r>
              <a:rPr lang="nl-NL" sz="1900" b="1" dirty="0">
                <a:latin typeface="Mont Book"/>
              </a:rPr>
              <a:t>€ </a:t>
            </a:r>
            <a:r>
              <a:rPr lang="nl-NL" sz="1900" b="1" spc="-10" dirty="0">
                <a:latin typeface="Mont Book"/>
                <a:cs typeface="Mont Book"/>
              </a:rPr>
              <a:t>4,3 mln</a:t>
            </a:r>
            <a:r>
              <a:rPr lang="nl-NL" sz="1900" spc="-10" dirty="0">
                <a:latin typeface="Mont Book"/>
                <a:cs typeface="Mont Book"/>
              </a:rPr>
              <a:t>.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De rest van de herinrichting van de openbare ruimte volgt op het moment dat daar op het reguliere moment dekking voor is (als de afschrijving van het openbaar gebied is behaald)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r>
              <a:rPr lang="nl-NL" sz="2000" b="1" i="1" spc="-10" dirty="0">
                <a:solidFill>
                  <a:srgbClr val="E8007D"/>
                </a:solidFill>
                <a:latin typeface="Mont Heavy"/>
                <a:cs typeface="Mont Heavy"/>
              </a:rPr>
              <a:t>Resultaat exclusief  </a:t>
            </a:r>
            <a:r>
              <a:rPr lang="nl-NL" sz="2000" i="1" spc="-10" dirty="0">
                <a:latin typeface="Mont Book"/>
                <a:cs typeface="Mont Book"/>
              </a:rPr>
              <a:t>Herontwikkeling Boonstoppellocatie (en tankstation verplaatsing), Herontwikkeling Hotel de Unie en de </a:t>
            </a:r>
            <a:r>
              <a:rPr lang="nl-NL" sz="2000" i="1" spc="-10" dirty="0" err="1">
                <a:latin typeface="Mont Book"/>
                <a:cs typeface="Mont Book"/>
              </a:rPr>
              <a:t>loswal</a:t>
            </a: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sz="1900" dirty="0">
              <a:latin typeface="Mont Book"/>
              <a:cs typeface="Mont Book"/>
            </a:endParaRPr>
          </a:p>
        </p:txBody>
      </p:sp>
    </p:spTree>
    <p:extLst>
      <p:ext uri="{BB962C8B-B14F-4D97-AF65-F5344CB8AC3E}">
        <p14:creationId xmlns:p14="http://schemas.microsoft.com/office/powerpoint/2010/main" val="34195543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14A3D-5E6D-956F-C716-888E82229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029BA68-BDE3-D94B-B237-7A3D5040631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pc="-10" dirty="0"/>
              <a:t>Voorkeursrecht</a:t>
            </a:r>
            <a:endParaRPr spc="-10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71756B4D-951B-5F3F-61A4-CF2666C87E71}"/>
              </a:ext>
            </a:extLst>
          </p:cNvPr>
          <p:cNvSpPr txBox="1"/>
          <p:nvPr/>
        </p:nvSpPr>
        <p:spPr>
          <a:xfrm>
            <a:off x="870778" y="1482585"/>
            <a:ext cx="6178550" cy="2200859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600" b="1" spc="-10" dirty="0">
                <a:solidFill>
                  <a:srgbClr val="E8007D"/>
                </a:solidFill>
                <a:latin typeface="Mont Heavy"/>
                <a:cs typeface="Mont Heavy"/>
              </a:rPr>
              <a:t>Gemeentelijke sturing noodzakelijk</a:t>
            </a:r>
            <a:endParaRPr sz="2600" dirty="0">
              <a:latin typeface="Mont Heavy"/>
              <a:cs typeface="Mont Heavy"/>
            </a:endParaRP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900" b="0" spc="-10" dirty="0">
                <a:latin typeface="Mont Book"/>
                <a:cs typeface="Mont Book"/>
              </a:rPr>
              <a:t>Kwaliteitsverbetering uit scenario’s alleen mogelijk door sturing </a:t>
            </a:r>
            <a:r>
              <a:rPr lang="nl-NL" sz="1900" spc="-10" dirty="0">
                <a:latin typeface="Mont Book"/>
                <a:cs typeface="Mont Book"/>
              </a:rPr>
              <a:t>van de gemeente</a:t>
            </a:r>
            <a:endParaRPr lang="nl-NL" sz="1900" b="0" spc="-10" dirty="0">
              <a:latin typeface="Mont Book"/>
              <a:cs typeface="Mont Book"/>
            </a:endParaRPr>
          </a:p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Voorbereidingsbesluit loopt af op 28 september 2025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sz="1900" dirty="0">
              <a:latin typeface="Mont Book"/>
              <a:cs typeface="Mont Book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3C4ABDD-DB5B-3D93-00BD-520A257A3584}"/>
              </a:ext>
            </a:extLst>
          </p:cNvPr>
          <p:cNvSpPr txBox="1"/>
          <p:nvPr/>
        </p:nvSpPr>
        <p:spPr>
          <a:xfrm>
            <a:off x="876300" y="4772364"/>
            <a:ext cx="324675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nl-NL" sz="2600" b="1" dirty="0">
                <a:solidFill>
                  <a:srgbClr val="E8007D"/>
                </a:solidFill>
                <a:latin typeface="Mont Heavy"/>
                <a:cs typeface="Mont Heavy"/>
              </a:rPr>
              <a:t>Voorkeursrecht</a:t>
            </a:r>
            <a:endParaRPr sz="2600" dirty="0">
              <a:latin typeface="Mont Heavy"/>
              <a:cs typeface="Mont Heavy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D611876-7BEB-1B71-E0F6-79A0FA944243}"/>
              </a:ext>
            </a:extLst>
          </p:cNvPr>
          <p:cNvSpPr txBox="1"/>
          <p:nvPr/>
        </p:nvSpPr>
        <p:spPr>
          <a:xfrm>
            <a:off x="876300" y="5150570"/>
            <a:ext cx="5956300" cy="2746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320675" indent="-307975">
              <a:lnSpc>
                <a:spcPct val="100000"/>
              </a:lnSpc>
              <a:spcBef>
                <a:spcPts val="1060"/>
              </a:spcBef>
              <a:buChar char="•"/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8 juli voorkeursrecht gevestigd door het college (3 maanden geldig)</a:t>
            </a:r>
            <a:endParaRPr lang="nl-NL" sz="1900" b="0" spc="-10" dirty="0">
              <a:latin typeface="Mont Book"/>
              <a:cs typeface="Mont Book"/>
            </a:endParaRPr>
          </a:p>
          <a:p>
            <a:pPr marL="320675" indent="-307975">
              <a:lnSpc>
                <a:spcPct val="100000"/>
              </a:lnSpc>
              <a:spcBef>
                <a:spcPts val="1060"/>
              </a:spcBef>
              <a:buChar char="•"/>
              <a:tabLst>
                <a:tab pos="320675" algn="l"/>
              </a:tabLst>
            </a:pPr>
            <a:r>
              <a:rPr lang="nl-NL" sz="1900" b="0" spc="-10" dirty="0">
                <a:latin typeface="Mont Book"/>
                <a:cs typeface="Mont Book"/>
              </a:rPr>
              <a:t>Gemeenteraad vestigt voorkeursrecht voor 3 jaar</a:t>
            </a:r>
          </a:p>
          <a:p>
            <a:pPr marL="320675" indent="-307975">
              <a:lnSpc>
                <a:spcPct val="100000"/>
              </a:lnSpc>
              <a:spcBef>
                <a:spcPts val="1060"/>
              </a:spcBef>
              <a:buChar char="•"/>
              <a:tabLst>
                <a:tab pos="320675" algn="l"/>
              </a:tabLst>
            </a:pPr>
            <a:r>
              <a:rPr lang="nl-NL" sz="1900" b="0" spc="-10" dirty="0">
                <a:latin typeface="Mont Book"/>
                <a:cs typeface="Mont Book"/>
              </a:rPr>
              <a:t>Gemeente krijgt eerste recht op koop</a:t>
            </a:r>
          </a:p>
          <a:p>
            <a:pPr marL="320675" indent="-307975">
              <a:spcBef>
                <a:spcPts val="1060"/>
              </a:spcBef>
              <a:buFontTx/>
              <a:buChar char="•"/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Grip op de cruciale gronden voor uitvoering gebiedsontwikkeling</a:t>
            </a:r>
            <a:endParaRPr lang="nl-NL" sz="1900" dirty="0">
              <a:latin typeface="Mont Book"/>
              <a:cs typeface="Mont Book"/>
            </a:endParaRPr>
          </a:p>
          <a:p>
            <a:pPr marL="320675" indent="-307975">
              <a:lnSpc>
                <a:spcPct val="100000"/>
              </a:lnSpc>
              <a:spcBef>
                <a:spcPts val="1060"/>
              </a:spcBef>
              <a:buChar char="•"/>
              <a:tabLst>
                <a:tab pos="320675" algn="l"/>
              </a:tabLst>
            </a:pPr>
            <a:r>
              <a:rPr lang="nl-NL" sz="1900" spc="-10" dirty="0">
                <a:latin typeface="Mont Book"/>
                <a:cs typeface="Mont Book"/>
              </a:rPr>
              <a:t>Grondspeculatie tegengaan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3FCCEADB-2C73-7672-0CF8-A1FE86B4AF94}"/>
              </a:ext>
            </a:extLst>
          </p:cNvPr>
          <p:cNvSpPr txBox="1"/>
          <p:nvPr/>
        </p:nvSpPr>
        <p:spPr>
          <a:xfrm>
            <a:off x="7217819" y="7574311"/>
            <a:ext cx="755283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nl-NL" sz="1500" b="1" spc="-10" dirty="0">
                <a:solidFill>
                  <a:srgbClr val="844F08"/>
                </a:solidFill>
                <a:latin typeface="Mont"/>
              </a:rPr>
              <a:t>Overzichtskaart: voorkeursrecht voor de rood gearceerde percelen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FF68CB4-7529-B069-02DC-9BB477D75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916" y="1717342"/>
            <a:ext cx="8167687" cy="5750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094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A5345-F553-148A-6EAC-2E3AC690E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AE5645A-FF67-C9CF-F7FB-F614C0998AD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1300" y="250074"/>
            <a:ext cx="8959852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pc="-10" dirty="0"/>
              <a:t>Voorbereidingsbudget </a:t>
            </a:r>
            <a:endParaRPr spc="-1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5EB0ED3-C86F-2E2B-6115-7222C3E0AD3E}"/>
              </a:ext>
            </a:extLst>
          </p:cNvPr>
          <p:cNvSpPr txBox="1"/>
          <p:nvPr/>
        </p:nvSpPr>
        <p:spPr>
          <a:xfrm>
            <a:off x="870778" y="3593379"/>
            <a:ext cx="11811000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900" dirty="0"/>
          </a:p>
          <a:p>
            <a:r>
              <a:rPr lang="nl-NL" sz="2600" b="1" spc="-10" dirty="0">
                <a:solidFill>
                  <a:srgbClr val="E8007D"/>
                </a:solidFill>
                <a:latin typeface="Mont Book"/>
                <a:cs typeface="Mont Heavy"/>
              </a:rPr>
              <a:t>Totaal plankosten (2025-2026</a:t>
            </a:r>
            <a:r>
              <a:rPr lang="nl-NL" sz="2600" b="1" spc="-10" dirty="0">
                <a:solidFill>
                  <a:srgbClr val="E8007D"/>
                </a:solidFill>
                <a:latin typeface="Mont Book"/>
              </a:rPr>
              <a:t>): € 543.717,-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900" b="1" dirty="0">
                <a:latin typeface="Mont Book"/>
              </a:rPr>
              <a:t>Reeds uitgegeven (1 juli 2025) € 45.000,-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900" b="1" dirty="0">
                <a:latin typeface="Mont Book"/>
              </a:rPr>
              <a:t>Nog te maken kosten € 498.717,-*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900" b="1" dirty="0">
              <a:latin typeface="Mont Book"/>
            </a:endParaRPr>
          </a:p>
          <a:p>
            <a:r>
              <a:rPr lang="nl-NL" sz="1900" dirty="0">
                <a:latin typeface="Mont Book"/>
              </a:rPr>
              <a:t>(*) Minimaal € 150.000,- te verhalen op de uiteindelijk ontwikkelaars</a:t>
            </a: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77E897D0-8DE5-4661-E57F-8B634B6C6D41}"/>
              </a:ext>
            </a:extLst>
          </p:cNvPr>
          <p:cNvSpPr txBox="1"/>
          <p:nvPr/>
        </p:nvSpPr>
        <p:spPr>
          <a:xfrm>
            <a:off x="870778" y="1524000"/>
            <a:ext cx="11067222" cy="2113656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600" b="1" spc="-10" dirty="0">
                <a:solidFill>
                  <a:srgbClr val="E8007D"/>
                </a:solidFill>
                <a:latin typeface="Mont Book"/>
                <a:cs typeface="Mont Heavy"/>
              </a:rPr>
              <a:t>Nodig voor verdere uitwerking visie</a:t>
            </a:r>
            <a:endParaRPr sz="2600" dirty="0">
              <a:latin typeface="Mont Book"/>
              <a:cs typeface="Mont Heavy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900" dirty="0">
                <a:latin typeface="Mont Book"/>
              </a:rPr>
              <a:t>Scenariostudie uitwerken tot gebiedsvisie met deellocaties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900" dirty="0">
                <a:latin typeface="Mont Book"/>
              </a:rPr>
              <a:t>Complexe binnenstedelijke ontwikkeling die op voorhand vraagt om:</a:t>
            </a:r>
          </a:p>
          <a:p>
            <a:pPr lvl="1"/>
            <a:r>
              <a:rPr lang="nl-NL" sz="1900" dirty="0">
                <a:latin typeface="Mont Book"/>
              </a:rPr>
              <a:t>	</a:t>
            </a:r>
            <a:r>
              <a:rPr lang="nl-NL" sz="1900" i="1" dirty="0">
                <a:latin typeface="Mont Book"/>
              </a:rPr>
              <a:t>Intensief participatietraject</a:t>
            </a:r>
          </a:p>
          <a:p>
            <a:pPr lvl="1"/>
            <a:r>
              <a:rPr lang="nl-NL" sz="1900" i="1" dirty="0">
                <a:latin typeface="Mont Book"/>
              </a:rPr>
              <a:t>	Zorgvuldige grondstrategie</a:t>
            </a: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sz="1900" dirty="0">
              <a:latin typeface="Mont Book"/>
              <a:cs typeface="Mont Book"/>
            </a:endParaRPr>
          </a:p>
        </p:txBody>
      </p:sp>
    </p:spTree>
    <p:extLst>
      <p:ext uri="{BB962C8B-B14F-4D97-AF65-F5344CB8AC3E}">
        <p14:creationId xmlns:p14="http://schemas.microsoft.com/office/powerpoint/2010/main" val="16122362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B4763-5B1B-34DF-0829-1746FC585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4CFE500F-2140-2A11-1380-E18DA243AFFB}"/>
              </a:ext>
            </a:extLst>
          </p:cNvPr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7D635D8B-BF5A-8A6F-28DC-493963360C6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BE3991B7-69E8-B067-4125-E383EB64E25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</p:grpSp>
      <p:sp>
        <p:nvSpPr>
          <p:cNvPr id="5" name="object 5">
            <a:extLst>
              <a:ext uri="{FF2B5EF4-FFF2-40B4-BE49-F238E27FC236}">
                <a16:creationId xmlns:a16="http://schemas.microsoft.com/office/drawing/2014/main" id="{1D8E389C-D7FD-C892-3927-F286427004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60030" y="4378866"/>
            <a:ext cx="8936355" cy="9053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4375785" algn="l"/>
              </a:tabLst>
            </a:pPr>
            <a:r>
              <a:rPr lang="nl-NL" sz="5800" spc="-10" dirty="0">
                <a:solidFill>
                  <a:srgbClr val="FFFFFF"/>
                </a:solidFill>
              </a:rPr>
              <a:t>Conclusie</a:t>
            </a:r>
            <a:endParaRPr sz="5800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BCD85F0-6907-7F0C-DB08-4C5A73B96784}"/>
              </a:ext>
            </a:extLst>
          </p:cNvPr>
          <p:cNvSpPr/>
          <p:nvPr/>
        </p:nvSpPr>
        <p:spPr>
          <a:xfrm>
            <a:off x="7737894" y="3695700"/>
            <a:ext cx="744855" cy="555625"/>
          </a:xfrm>
          <a:custGeom>
            <a:avLst/>
            <a:gdLst/>
            <a:ahLst/>
            <a:cxnLst/>
            <a:rect l="l" t="t" r="r" b="b"/>
            <a:pathLst>
              <a:path w="744854" h="555625">
                <a:moveTo>
                  <a:pt x="198539" y="196341"/>
                </a:moveTo>
                <a:lnTo>
                  <a:pt x="198539" y="375945"/>
                </a:lnTo>
                <a:lnTo>
                  <a:pt x="18948" y="375945"/>
                </a:lnTo>
                <a:lnTo>
                  <a:pt x="25364" y="423688"/>
                </a:lnTo>
                <a:lnTo>
                  <a:pt x="43470" y="466589"/>
                </a:lnTo>
                <a:lnTo>
                  <a:pt x="71553" y="502935"/>
                </a:lnTo>
                <a:lnTo>
                  <a:pt x="107901" y="531017"/>
                </a:lnTo>
                <a:lnTo>
                  <a:pt x="150800" y="549121"/>
                </a:lnTo>
                <a:lnTo>
                  <a:pt x="198539" y="555536"/>
                </a:lnTo>
                <a:lnTo>
                  <a:pt x="246287" y="549121"/>
                </a:lnTo>
                <a:lnTo>
                  <a:pt x="289191" y="531017"/>
                </a:lnTo>
                <a:lnTo>
                  <a:pt x="325540" y="502935"/>
                </a:lnTo>
                <a:lnTo>
                  <a:pt x="353623" y="466589"/>
                </a:lnTo>
                <a:lnTo>
                  <a:pt x="371727" y="423688"/>
                </a:lnTo>
                <a:lnTo>
                  <a:pt x="378142" y="375945"/>
                </a:lnTo>
                <a:lnTo>
                  <a:pt x="371727" y="328197"/>
                </a:lnTo>
                <a:lnTo>
                  <a:pt x="353623" y="285292"/>
                </a:lnTo>
                <a:lnTo>
                  <a:pt x="325540" y="248943"/>
                </a:lnTo>
                <a:lnTo>
                  <a:pt x="289191" y="220861"/>
                </a:lnTo>
                <a:lnTo>
                  <a:pt x="246287" y="202757"/>
                </a:lnTo>
                <a:lnTo>
                  <a:pt x="198539" y="196341"/>
                </a:lnTo>
                <a:close/>
              </a:path>
              <a:path w="744854" h="555625">
                <a:moveTo>
                  <a:pt x="179603" y="0"/>
                </a:moveTo>
                <a:lnTo>
                  <a:pt x="131850" y="6415"/>
                </a:lnTo>
                <a:lnTo>
                  <a:pt x="88945" y="24522"/>
                </a:lnTo>
                <a:lnTo>
                  <a:pt x="52597" y="52606"/>
                </a:lnTo>
                <a:lnTo>
                  <a:pt x="24516" y="88956"/>
                </a:lnTo>
                <a:lnTo>
                  <a:pt x="6414" y="131859"/>
                </a:lnTo>
                <a:lnTo>
                  <a:pt x="0" y="179603"/>
                </a:lnTo>
                <a:lnTo>
                  <a:pt x="6414" y="227351"/>
                </a:lnTo>
                <a:lnTo>
                  <a:pt x="24516" y="270255"/>
                </a:lnTo>
                <a:lnTo>
                  <a:pt x="52597" y="306604"/>
                </a:lnTo>
                <a:lnTo>
                  <a:pt x="88945" y="334687"/>
                </a:lnTo>
                <a:lnTo>
                  <a:pt x="131850" y="352791"/>
                </a:lnTo>
                <a:lnTo>
                  <a:pt x="179603" y="359206"/>
                </a:lnTo>
                <a:lnTo>
                  <a:pt x="179603" y="179603"/>
                </a:lnTo>
                <a:lnTo>
                  <a:pt x="359194" y="179603"/>
                </a:lnTo>
                <a:lnTo>
                  <a:pt x="352779" y="131859"/>
                </a:lnTo>
                <a:lnTo>
                  <a:pt x="334675" y="88956"/>
                </a:lnTo>
                <a:lnTo>
                  <a:pt x="306593" y="52606"/>
                </a:lnTo>
                <a:lnTo>
                  <a:pt x="270247" y="24522"/>
                </a:lnTo>
                <a:lnTo>
                  <a:pt x="227346" y="6415"/>
                </a:lnTo>
                <a:lnTo>
                  <a:pt x="179603" y="0"/>
                </a:lnTo>
                <a:close/>
              </a:path>
              <a:path w="744854" h="555625">
                <a:moveTo>
                  <a:pt x="637692" y="22517"/>
                </a:moveTo>
                <a:lnTo>
                  <a:pt x="379615" y="280593"/>
                </a:lnTo>
                <a:lnTo>
                  <a:pt x="637692" y="538670"/>
                </a:lnTo>
                <a:lnTo>
                  <a:pt x="670353" y="501295"/>
                </a:lnTo>
                <a:lnTo>
                  <a:pt x="697075" y="460844"/>
                </a:lnTo>
                <a:lnTo>
                  <a:pt x="717859" y="417934"/>
                </a:lnTo>
                <a:lnTo>
                  <a:pt x="732705" y="373179"/>
                </a:lnTo>
                <a:lnTo>
                  <a:pt x="741612" y="327193"/>
                </a:lnTo>
                <a:lnTo>
                  <a:pt x="744581" y="280593"/>
                </a:lnTo>
                <a:lnTo>
                  <a:pt x="741612" y="233993"/>
                </a:lnTo>
                <a:lnTo>
                  <a:pt x="732705" y="188008"/>
                </a:lnTo>
                <a:lnTo>
                  <a:pt x="717859" y="143253"/>
                </a:lnTo>
                <a:lnTo>
                  <a:pt x="697075" y="100342"/>
                </a:lnTo>
                <a:lnTo>
                  <a:pt x="670353" y="59892"/>
                </a:lnTo>
                <a:lnTo>
                  <a:pt x="637692" y="225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73811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B4B82-B5F9-B527-F5D3-15C91AAD1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AF30BC14-3B36-00CD-3824-F2425297704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9400" y="2313036"/>
            <a:ext cx="12166600" cy="6830963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D261FB75-5CF9-B600-CAE1-323F4C92C5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1300" y="108275"/>
            <a:ext cx="8147684" cy="716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endParaRPr spc="-10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78A94A2-1DE0-CF75-C8EF-02863C1BA594}"/>
              </a:ext>
            </a:extLst>
          </p:cNvPr>
          <p:cNvSpPr txBox="1"/>
          <p:nvPr/>
        </p:nvSpPr>
        <p:spPr>
          <a:xfrm>
            <a:off x="660400" y="1143000"/>
            <a:ext cx="9906000" cy="80586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nl-NL" sz="3200" dirty="0">
                <a:latin typeface="Mont Book"/>
                <a:cs typeface="Mont Book"/>
              </a:rPr>
              <a:t>Door de uitvoering van deze visie maken we een gebied waar Waddinxveen trots op kan zijn!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nl-NL" sz="3200" dirty="0">
                <a:latin typeface="Mont Book"/>
                <a:cs typeface="Mont Book"/>
              </a:rPr>
              <a:t>Een </a:t>
            </a:r>
            <a:r>
              <a:rPr lang="nl-NL" sz="3200" b="1" dirty="0">
                <a:latin typeface="Mont Book"/>
                <a:cs typeface="Mont Book"/>
              </a:rPr>
              <a:t>bruisende horecaboulevard 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nl-NL" sz="3200" dirty="0">
                <a:latin typeface="Mont Book"/>
                <a:cs typeface="Mont Book"/>
              </a:rPr>
              <a:t>De laatste stap tot </a:t>
            </a:r>
            <a:r>
              <a:rPr lang="nl-NL" sz="3200" b="1" dirty="0">
                <a:latin typeface="Mont Book"/>
                <a:cs typeface="Mont Book"/>
              </a:rPr>
              <a:t>afronding</a:t>
            </a:r>
            <a:r>
              <a:rPr lang="nl-NL" sz="3200" dirty="0">
                <a:latin typeface="Mont Book"/>
                <a:cs typeface="Mont Book"/>
              </a:rPr>
              <a:t> van het </a:t>
            </a:r>
            <a:r>
              <a:rPr lang="nl-NL" sz="3200" b="1" dirty="0">
                <a:latin typeface="Mont Book"/>
                <a:cs typeface="Mont Book"/>
              </a:rPr>
              <a:t>centrumgebied</a:t>
            </a:r>
            <a:r>
              <a:rPr lang="nl-NL" sz="3200" dirty="0">
                <a:latin typeface="Mont Book"/>
                <a:cs typeface="Mont Book"/>
              </a:rPr>
              <a:t> van Waddinxveen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nl-NL" sz="3200" b="1" dirty="0">
                <a:latin typeface="Mont Book"/>
                <a:cs typeface="Mont Book"/>
              </a:rPr>
              <a:t>Het is nu of nooit</a:t>
            </a: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3200" dirty="0">
              <a:latin typeface="Mont Book"/>
              <a:cs typeface="Mont Book"/>
            </a:endParaRPr>
          </a:p>
        </p:txBody>
      </p:sp>
    </p:spTree>
    <p:extLst>
      <p:ext uri="{BB962C8B-B14F-4D97-AF65-F5344CB8AC3E}">
        <p14:creationId xmlns:p14="http://schemas.microsoft.com/office/powerpoint/2010/main" val="30918025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93F32-EC2F-30D4-4908-BB09FAD0B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F1D5B45C-821B-DFB3-E29C-96C12C9C4DB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034"/>
            <a:ext cx="16256000" cy="9126965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DB846EA7-529F-21E1-A7C2-C7974DC25050}"/>
              </a:ext>
            </a:extLst>
          </p:cNvPr>
          <p:cNvSpPr txBox="1"/>
          <p:nvPr/>
        </p:nvSpPr>
        <p:spPr>
          <a:xfrm>
            <a:off x="4292724" y="5508218"/>
            <a:ext cx="115697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3C240A"/>
                </a:solidFill>
                <a:latin typeface="Mont Bold"/>
                <a:cs typeface="Mont Bold"/>
              </a:rPr>
              <a:t>Horecaboulevard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C4918E9-89A0-2FF5-E69F-1332E76704F5}"/>
              </a:ext>
            </a:extLst>
          </p:cNvPr>
          <p:cNvSpPr txBox="1"/>
          <p:nvPr/>
        </p:nvSpPr>
        <p:spPr>
          <a:xfrm>
            <a:off x="7025791" y="3852538"/>
            <a:ext cx="110490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45" dirty="0">
                <a:solidFill>
                  <a:srgbClr val="343140"/>
                </a:solidFill>
                <a:latin typeface="Mont Bold"/>
                <a:cs typeface="Mont Bold"/>
              </a:rPr>
              <a:t>T.</a:t>
            </a:r>
            <a:r>
              <a:rPr sz="1000" b="1" spc="-25" dirty="0">
                <a:solidFill>
                  <a:srgbClr val="343140"/>
                </a:solidFill>
                <a:latin typeface="Mont Bold"/>
                <a:cs typeface="Mont Bold"/>
              </a:rPr>
              <a:t> </a:t>
            </a:r>
            <a:r>
              <a:rPr sz="1000" b="1" spc="-10" dirty="0">
                <a:solidFill>
                  <a:srgbClr val="343140"/>
                </a:solidFill>
                <a:latin typeface="Mont Bold"/>
                <a:cs typeface="Mont Bold"/>
              </a:rPr>
              <a:t>Thijssenschool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A5843BA-E7A9-9C41-E6F3-3EC2EA9C0FDA}"/>
              </a:ext>
            </a:extLst>
          </p:cNvPr>
          <p:cNvSpPr txBox="1"/>
          <p:nvPr/>
        </p:nvSpPr>
        <p:spPr>
          <a:xfrm>
            <a:off x="12623680" y="1367338"/>
            <a:ext cx="621665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-10" dirty="0">
                <a:solidFill>
                  <a:srgbClr val="BAB1B0"/>
                </a:solidFill>
                <a:latin typeface="Mont Bold"/>
                <a:cs typeface="Mont Bold"/>
              </a:rPr>
              <a:t>Passage</a:t>
            </a:r>
            <a:endParaRPr sz="1050">
              <a:latin typeface="Mont Bold"/>
              <a:cs typeface="Mont Bold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6D5B1854-E72F-A26C-2FD0-62029FD58197}"/>
              </a:ext>
            </a:extLst>
          </p:cNvPr>
          <p:cNvSpPr txBox="1"/>
          <p:nvPr/>
        </p:nvSpPr>
        <p:spPr>
          <a:xfrm>
            <a:off x="11985871" y="205698"/>
            <a:ext cx="525780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-10" dirty="0">
                <a:solidFill>
                  <a:srgbClr val="A28467"/>
                </a:solidFill>
                <a:latin typeface="Mont Bold"/>
                <a:cs typeface="Mont Bold"/>
              </a:rPr>
              <a:t>station</a:t>
            </a:r>
            <a:endParaRPr sz="1050">
              <a:latin typeface="Mont Bold"/>
              <a:cs typeface="Mont Bold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EE5AFC61-48E6-7D32-72C2-072040725F0B}"/>
              </a:ext>
            </a:extLst>
          </p:cNvPr>
          <p:cNvSpPr txBox="1"/>
          <p:nvPr/>
        </p:nvSpPr>
        <p:spPr>
          <a:xfrm>
            <a:off x="10294081" y="3013852"/>
            <a:ext cx="84645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86746F"/>
                </a:solidFill>
                <a:latin typeface="Mont Bold"/>
                <a:cs typeface="Mont Bold"/>
              </a:rPr>
              <a:t>Boonstoppel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F04BEBA3-F96D-FBBB-08BD-AA1F9B8731BD}"/>
              </a:ext>
            </a:extLst>
          </p:cNvPr>
          <p:cNvSpPr txBox="1"/>
          <p:nvPr/>
        </p:nvSpPr>
        <p:spPr>
          <a:xfrm>
            <a:off x="11772651" y="6113994"/>
            <a:ext cx="86296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798B9D"/>
                </a:solidFill>
                <a:latin typeface="Mont Bold"/>
                <a:cs typeface="Mont Bold"/>
              </a:rPr>
              <a:t>De </a:t>
            </a:r>
            <a:r>
              <a:rPr sz="1000" b="1" spc="-10" dirty="0">
                <a:solidFill>
                  <a:srgbClr val="798B9D"/>
                </a:solidFill>
                <a:latin typeface="Mont Bold"/>
                <a:cs typeface="Mont Bold"/>
              </a:rPr>
              <a:t>Stuurman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929713C8-28C0-B934-225F-B0758069DE40}"/>
              </a:ext>
            </a:extLst>
          </p:cNvPr>
          <p:cNvSpPr txBox="1"/>
          <p:nvPr/>
        </p:nvSpPr>
        <p:spPr>
          <a:xfrm>
            <a:off x="8133297" y="5275040"/>
            <a:ext cx="67373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86746F"/>
                </a:solidFill>
                <a:latin typeface="Mont Bold"/>
                <a:cs typeface="Mont Bold"/>
              </a:rPr>
              <a:t>Nessepad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14DE9121-4C94-90CF-C84C-98431322D920}"/>
              </a:ext>
            </a:extLst>
          </p:cNvPr>
          <p:cNvSpPr txBox="1"/>
          <p:nvPr/>
        </p:nvSpPr>
        <p:spPr>
          <a:xfrm>
            <a:off x="8117991" y="2075394"/>
            <a:ext cx="94869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798B9D"/>
                </a:solidFill>
                <a:latin typeface="Mont Bold"/>
                <a:cs typeface="Mont Bold"/>
              </a:rPr>
              <a:t>gemeentehuis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139C37D4-C9D5-303B-8423-F87C60069E5C}"/>
              </a:ext>
            </a:extLst>
          </p:cNvPr>
          <p:cNvSpPr txBox="1"/>
          <p:nvPr/>
        </p:nvSpPr>
        <p:spPr>
          <a:xfrm>
            <a:off x="5376313" y="3783956"/>
            <a:ext cx="59880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798B9D"/>
                </a:solidFill>
                <a:latin typeface="Mont Bold"/>
                <a:cs typeface="Mont Bold"/>
              </a:rPr>
              <a:t>Brugkerk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1CDE0A6F-B284-2D70-50DB-F7E26C5455C8}"/>
              </a:ext>
            </a:extLst>
          </p:cNvPr>
          <p:cNvSpPr txBox="1"/>
          <p:nvPr/>
        </p:nvSpPr>
        <p:spPr>
          <a:xfrm>
            <a:off x="2056961" y="4602941"/>
            <a:ext cx="54229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11234F"/>
                </a:solidFill>
                <a:latin typeface="Mont Bold"/>
                <a:cs typeface="Mont Bold"/>
              </a:rPr>
              <a:t>hefbrug</a:t>
            </a:r>
            <a:endParaRPr sz="1000">
              <a:latin typeface="Mont Bold"/>
              <a:cs typeface="Mont Bold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AF85BCF3-DE54-990A-5515-185905BC463D}"/>
              </a:ext>
            </a:extLst>
          </p:cNvPr>
          <p:cNvSpPr txBox="1"/>
          <p:nvPr/>
        </p:nvSpPr>
        <p:spPr>
          <a:xfrm rot="300000">
            <a:off x="13569900" y="3058259"/>
            <a:ext cx="1079389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35"/>
              </a:lnSpc>
            </a:pPr>
            <a:r>
              <a:rPr sz="1275" b="1" spc="-15" baseline="3267" dirty="0">
                <a:solidFill>
                  <a:srgbClr val="6C6D82"/>
                </a:solidFill>
                <a:latin typeface="Mont"/>
                <a:cs typeface="Mont"/>
              </a:rPr>
              <a:t>J.</a:t>
            </a:r>
            <a:r>
              <a:rPr sz="1275" b="1" spc="-67" baseline="3267" dirty="0">
                <a:solidFill>
                  <a:srgbClr val="6C6D82"/>
                </a:solidFill>
                <a:latin typeface="Mont"/>
                <a:cs typeface="Mont"/>
              </a:rPr>
              <a:t> </a:t>
            </a:r>
            <a:r>
              <a:rPr sz="1275" b="1" baseline="3267" dirty="0">
                <a:solidFill>
                  <a:srgbClr val="6C6D82"/>
                </a:solidFill>
                <a:latin typeface="Mont"/>
                <a:cs typeface="Mont"/>
              </a:rPr>
              <a:t>van</a:t>
            </a:r>
            <a:r>
              <a:rPr sz="1275" b="1" spc="-37" baseline="3267" dirty="0">
                <a:solidFill>
                  <a:srgbClr val="6C6D82"/>
                </a:solidFill>
                <a:latin typeface="Mont"/>
                <a:cs typeface="Mont"/>
              </a:rPr>
              <a:t> </a:t>
            </a:r>
            <a:r>
              <a:rPr sz="1275" b="1" spc="-15" baseline="3267" dirty="0">
                <a:solidFill>
                  <a:srgbClr val="6C6D82"/>
                </a:solidFill>
                <a:latin typeface="Mont"/>
                <a:cs typeface="Mont"/>
              </a:rPr>
              <a:t>St</a:t>
            </a:r>
            <a:r>
              <a:rPr sz="850" b="1" spc="-10" dirty="0">
                <a:solidFill>
                  <a:srgbClr val="6C6D82"/>
                </a:solidFill>
                <a:latin typeface="Mont"/>
                <a:cs typeface="Mont"/>
              </a:rPr>
              <a:t>olberglaan</a:t>
            </a:r>
            <a:endParaRPr sz="850">
              <a:latin typeface="Mont"/>
              <a:cs typeface="Mont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1CAFB025-785F-74E3-744F-1104DAFBD53C}"/>
              </a:ext>
            </a:extLst>
          </p:cNvPr>
          <p:cNvSpPr txBox="1"/>
          <p:nvPr/>
        </p:nvSpPr>
        <p:spPr>
          <a:xfrm rot="20100000">
            <a:off x="11306819" y="3572503"/>
            <a:ext cx="798799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50"/>
              </a:lnSpc>
            </a:pPr>
            <a:r>
              <a:rPr sz="850" b="1" spc="-10" dirty="0">
                <a:solidFill>
                  <a:srgbClr val="6C6D82"/>
                </a:solidFill>
                <a:latin typeface="Mont"/>
                <a:cs typeface="Mont"/>
              </a:rPr>
              <a:t>Soubur</a:t>
            </a:r>
            <a:r>
              <a:rPr sz="1275" b="1" spc="-15" baseline="3267" dirty="0">
                <a:solidFill>
                  <a:srgbClr val="6C6D82"/>
                </a:solidFill>
                <a:latin typeface="Mont"/>
                <a:cs typeface="Mont"/>
              </a:rPr>
              <a:t>ghlaan</a:t>
            </a:r>
            <a:endParaRPr sz="1275" baseline="3267">
              <a:latin typeface="Mont"/>
              <a:cs typeface="Mont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96BD0765-F85A-0061-6CCF-7F788831439B}"/>
              </a:ext>
            </a:extLst>
          </p:cNvPr>
          <p:cNvSpPr txBox="1"/>
          <p:nvPr/>
        </p:nvSpPr>
        <p:spPr>
          <a:xfrm rot="20460000">
            <a:off x="3652118" y="4856261"/>
            <a:ext cx="795026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50"/>
              </a:lnSpc>
            </a:pPr>
            <a:r>
              <a:rPr sz="850" b="1" spc="-10" dirty="0">
                <a:solidFill>
                  <a:srgbClr val="6C6D82"/>
                </a:solidFill>
                <a:latin typeface="Mont"/>
                <a:cs typeface="Mont"/>
              </a:rPr>
              <a:t>Kerkweg-</a:t>
            </a:r>
            <a:r>
              <a:rPr sz="850" b="1" spc="-20" dirty="0">
                <a:solidFill>
                  <a:srgbClr val="6C6D82"/>
                </a:solidFill>
                <a:latin typeface="Mont"/>
                <a:cs typeface="Mont"/>
              </a:rPr>
              <a:t>Oos</a:t>
            </a:r>
            <a:r>
              <a:rPr sz="1275" b="1" spc="-30" baseline="3267" dirty="0">
                <a:solidFill>
                  <a:srgbClr val="6C6D82"/>
                </a:solidFill>
                <a:latin typeface="Mont"/>
                <a:cs typeface="Mont"/>
              </a:rPr>
              <a:t>t</a:t>
            </a:r>
            <a:endParaRPr sz="1275" baseline="3267">
              <a:latin typeface="Mont"/>
              <a:cs typeface="Mont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D88334B-A824-F78C-EC20-F1CD550410A1}"/>
              </a:ext>
            </a:extLst>
          </p:cNvPr>
          <p:cNvSpPr txBox="1"/>
          <p:nvPr/>
        </p:nvSpPr>
        <p:spPr>
          <a:xfrm rot="180000">
            <a:off x="13084007" y="8500164"/>
            <a:ext cx="633172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35"/>
              </a:lnSpc>
            </a:pPr>
            <a:r>
              <a:rPr sz="850" b="1" spc="-10" dirty="0">
                <a:solidFill>
                  <a:srgbClr val="3D4740"/>
                </a:solidFill>
                <a:latin typeface="Mont"/>
                <a:cs typeface="Mont"/>
              </a:rPr>
              <a:t>Noordkade</a:t>
            </a:r>
            <a:endParaRPr sz="850">
              <a:latin typeface="Mont"/>
              <a:cs typeface="Mont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E99FB96B-6797-5D1A-F07F-8FC4049C9999}"/>
              </a:ext>
            </a:extLst>
          </p:cNvPr>
          <p:cNvSpPr txBox="1"/>
          <p:nvPr/>
        </p:nvSpPr>
        <p:spPr>
          <a:xfrm rot="180000">
            <a:off x="13594845" y="5113358"/>
            <a:ext cx="450480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35"/>
              </a:lnSpc>
            </a:pPr>
            <a:r>
              <a:rPr sz="850" b="1" spc="-10" dirty="0">
                <a:solidFill>
                  <a:srgbClr val="3D4740"/>
                </a:solidFill>
                <a:latin typeface="Mont"/>
                <a:cs typeface="Mont"/>
              </a:rPr>
              <a:t>Boezem</a:t>
            </a:r>
            <a:endParaRPr sz="850">
              <a:latin typeface="Mont"/>
              <a:cs typeface="Mont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3423A1BB-13E1-8D54-E913-CAB119E98CEF}"/>
              </a:ext>
            </a:extLst>
          </p:cNvPr>
          <p:cNvSpPr txBox="1"/>
          <p:nvPr/>
        </p:nvSpPr>
        <p:spPr>
          <a:xfrm rot="180000">
            <a:off x="12468096" y="2597162"/>
            <a:ext cx="758566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35"/>
              </a:lnSpc>
            </a:pPr>
            <a:r>
              <a:rPr sz="850" b="1" dirty="0">
                <a:solidFill>
                  <a:srgbClr val="3D4740"/>
                </a:solidFill>
                <a:latin typeface="Mont"/>
                <a:cs typeface="Mont"/>
              </a:rPr>
              <a:t>Park</a:t>
            </a:r>
            <a:r>
              <a:rPr sz="850" b="1" spc="10" dirty="0">
                <a:solidFill>
                  <a:srgbClr val="3D4740"/>
                </a:solidFill>
                <a:latin typeface="Mont"/>
                <a:cs typeface="Mont"/>
              </a:rPr>
              <a:t> </a:t>
            </a:r>
            <a:r>
              <a:rPr sz="850" b="1" spc="-10" dirty="0">
                <a:solidFill>
                  <a:srgbClr val="3D4740"/>
                </a:solidFill>
                <a:latin typeface="Mont"/>
                <a:cs typeface="Mont"/>
              </a:rPr>
              <a:t>Passage</a:t>
            </a:r>
            <a:endParaRPr sz="850">
              <a:latin typeface="Mont"/>
              <a:cs typeface="Mont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1440963C-458E-B7BC-D4FB-732A2A96B22F}"/>
              </a:ext>
            </a:extLst>
          </p:cNvPr>
          <p:cNvSpPr txBox="1"/>
          <p:nvPr/>
        </p:nvSpPr>
        <p:spPr>
          <a:xfrm>
            <a:off x="6055272" y="3103835"/>
            <a:ext cx="769620" cy="1905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-10" dirty="0">
                <a:solidFill>
                  <a:srgbClr val="BAB1B0"/>
                </a:solidFill>
                <a:latin typeface="Mont Bold"/>
                <a:cs typeface="Mont Bold"/>
              </a:rPr>
              <a:t>Beukenhof</a:t>
            </a:r>
            <a:endParaRPr sz="1050">
              <a:latin typeface="Mont Bold"/>
              <a:cs typeface="Mont Bold"/>
            </a:endParaRP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5AD0F800-AA26-B105-3D3E-D06D2CA38D9B}"/>
              </a:ext>
            </a:extLst>
          </p:cNvPr>
          <p:cNvSpPr txBox="1"/>
          <p:nvPr/>
        </p:nvSpPr>
        <p:spPr>
          <a:xfrm>
            <a:off x="11661291" y="8069794"/>
            <a:ext cx="46926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86746F"/>
                </a:solidFill>
                <a:latin typeface="Mont Bold"/>
                <a:cs typeface="Mont Bold"/>
              </a:rPr>
              <a:t>Loswal</a:t>
            </a:r>
            <a:endParaRPr sz="1000">
              <a:latin typeface="Mont Bold"/>
              <a:cs typeface="Mont Bold"/>
            </a:endParaRPr>
          </a:p>
        </p:txBody>
      </p:sp>
    </p:spTree>
    <p:extLst>
      <p:ext uri="{BB962C8B-B14F-4D97-AF65-F5344CB8AC3E}">
        <p14:creationId xmlns:p14="http://schemas.microsoft.com/office/powerpoint/2010/main" val="2480555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2BE40-8734-8233-B3FB-D57BB9ED9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6BD1C8CA-3316-6F3C-7F13-661D3EDADCE7}"/>
              </a:ext>
            </a:extLst>
          </p:cNvPr>
          <p:cNvSpPr txBox="1"/>
          <p:nvPr/>
        </p:nvSpPr>
        <p:spPr>
          <a:xfrm>
            <a:off x="1041400" y="1524000"/>
            <a:ext cx="13559303" cy="98668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240"/>
              </a:spcBef>
            </a:pPr>
            <a:r>
              <a:rPr lang="nl-NL" sz="2800" b="1" spc="-10" dirty="0">
                <a:solidFill>
                  <a:srgbClr val="E8007D"/>
                </a:solidFill>
                <a:latin typeface="Mont Heavy"/>
              </a:rPr>
              <a:t>Deel 1:</a:t>
            </a:r>
          </a:p>
          <a:p>
            <a:pPr marL="1270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Aanleiding en noodzaak </a:t>
            </a:r>
          </a:p>
          <a:p>
            <a:pPr marL="1270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1270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Achtergrond</a:t>
            </a:r>
          </a:p>
          <a:p>
            <a:pPr marL="1270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1270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Visie “Versterken door verbinden”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800" b="1" spc="-10" dirty="0">
                <a:solidFill>
                  <a:srgbClr val="E8007D"/>
                </a:solidFill>
                <a:latin typeface="Mont Heavy"/>
              </a:rPr>
              <a:t>Deel 2: (niet openbaar)</a:t>
            </a:r>
          </a:p>
          <a:p>
            <a:pPr marL="1270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Financiële doorrekening herontwikkeling</a:t>
            </a:r>
          </a:p>
          <a:p>
            <a:pPr marL="1270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1270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Voorkeursrecht</a:t>
            </a:r>
          </a:p>
          <a:p>
            <a:pPr marL="1270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1270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Voorbereidingsbudget</a:t>
            </a:r>
          </a:p>
          <a:p>
            <a:pPr marL="1270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12700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Conclusie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nl-NL" sz="3200" dirty="0">
              <a:latin typeface="Mont Book"/>
              <a:cs typeface="Mont Book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3200" dirty="0">
              <a:latin typeface="Mont Book"/>
              <a:cs typeface="Mont Book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46999EAC-AD66-F6D2-D488-916B22C7301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1800" y="304800"/>
            <a:ext cx="8147684" cy="716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pc="-20" dirty="0"/>
              <a:t>Agenda</a:t>
            </a:r>
            <a:endParaRPr spc="-10" dirty="0"/>
          </a:p>
        </p:txBody>
      </p:sp>
    </p:spTree>
    <p:extLst>
      <p:ext uri="{BB962C8B-B14F-4D97-AF65-F5344CB8AC3E}">
        <p14:creationId xmlns:p14="http://schemas.microsoft.com/office/powerpoint/2010/main" val="1218777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7BA29-541F-787E-FC88-D3A40998C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619F8227-87BC-DAA5-14B4-2BD8019F15E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1300" y="250074"/>
            <a:ext cx="8959852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pc="-10" dirty="0"/>
              <a:t>Besluitvorming college en raad </a:t>
            </a:r>
            <a:endParaRPr spc="-10" dirty="0"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1C7A9FE1-C370-BC61-FB62-6E6831BAC22D}"/>
              </a:ext>
            </a:extLst>
          </p:cNvPr>
          <p:cNvSpPr txBox="1"/>
          <p:nvPr/>
        </p:nvSpPr>
        <p:spPr>
          <a:xfrm>
            <a:off x="876300" y="3113182"/>
            <a:ext cx="9461500" cy="954364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lang="nl-NL" sz="1900" b="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sz="1900" dirty="0">
              <a:latin typeface="Mont Book"/>
              <a:cs typeface="Mont Book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36FA54B5-E194-888C-7699-E665F153B760}"/>
              </a:ext>
            </a:extLst>
          </p:cNvPr>
          <p:cNvSpPr txBox="1"/>
          <p:nvPr/>
        </p:nvSpPr>
        <p:spPr>
          <a:xfrm>
            <a:off x="854213" y="5867400"/>
            <a:ext cx="9461500" cy="954364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320675" marR="467359" indent="-308610">
              <a:lnSpc>
                <a:spcPts val="3240"/>
              </a:lnSpc>
              <a:spcBef>
                <a:spcPts val="130"/>
              </a:spcBef>
              <a:buChar char="•"/>
              <a:tabLst>
                <a:tab pos="320675" algn="l"/>
              </a:tabLst>
            </a:pPr>
            <a:endParaRPr lang="nl-NL" sz="1900" spc="-10" dirty="0">
              <a:latin typeface="Mont Book"/>
              <a:cs typeface="Mont Book"/>
            </a:endParaRPr>
          </a:p>
          <a:p>
            <a:pPr marL="12065" marR="467359">
              <a:lnSpc>
                <a:spcPts val="3240"/>
              </a:lnSpc>
              <a:spcBef>
                <a:spcPts val="130"/>
              </a:spcBef>
              <a:tabLst>
                <a:tab pos="320675" algn="l"/>
              </a:tabLst>
            </a:pPr>
            <a:endParaRPr sz="1900" dirty="0">
              <a:latin typeface="Mont Book"/>
              <a:cs typeface="Mont Book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131DC695-E8ED-5869-79BD-C24C6EE6BF22}"/>
              </a:ext>
            </a:extLst>
          </p:cNvPr>
          <p:cNvSpPr txBox="1"/>
          <p:nvPr/>
        </p:nvSpPr>
        <p:spPr>
          <a:xfrm>
            <a:off x="736600" y="959884"/>
            <a:ext cx="10169387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40"/>
              </a:spcBef>
            </a:pPr>
            <a:endParaRPr lang="nl-NL" sz="2600" b="1" spc="-10" dirty="0">
              <a:solidFill>
                <a:srgbClr val="E8007D"/>
              </a:solidFill>
              <a:latin typeface="Mont Heavy"/>
              <a:cs typeface="Mont Heavy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800" b="1" spc="-10" dirty="0">
                <a:solidFill>
                  <a:srgbClr val="E8007D"/>
                </a:solidFill>
                <a:latin typeface="Mont Heavy"/>
                <a:cs typeface="Mont Heavy"/>
              </a:rPr>
              <a:t>Startdocument </a:t>
            </a:r>
            <a:endParaRPr lang="nl-NL" sz="2800" dirty="0">
              <a:latin typeface="Mont Heavy"/>
              <a:cs typeface="Mont Heavy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/>
              <a:t>Het Startdocument Sleutelkwartier Noord is in december met de raad gedeeld</a:t>
            </a:r>
            <a:endParaRPr lang="nl-NL" sz="2000" b="1" spc="-10" dirty="0">
              <a:solidFill>
                <a:srgbClr val="E8007D"/>
              </a:solidFill>
              <a:latin typeface="Mont Heavy"/>
              <a:cs typeface="Mont Heavy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lang="nl-NL" sz="2800" b="1" spc="-10" dirty="0">
                <a:solidFill>
                  <a:srgbClr val="E8007D"/>
                </a:solidFill>
                <a:latin typeface="Mont Heavy"/>
                <a:cs typeface="Mont Heavy"/>
              </a:rPr>
              <a:t>College 8 juli </a:t>
            </a:r>
          </a:p>
          <a:p>
            <a:pPr marL="298450" indent="-285750">
              <a:lnSpc>
                <a:spcPct val="100000"/>
              </a:lnSpc>
              <a:spcBef>
                <a:spcPts val="124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Vaststelling hoofdvisie en scenario’s voor vervolg participatie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/>
              <a:t>Vestiging voorkeursrecht </a:t>
            </a:r>
          </a:p>
          <a:p>
            <a:endParaRPr lang="nl-NL" dirty="0"/>
          </a:p>
          <a:p>
            <a:r>
              <a:rPr lang="nl-NL" sz="2800" b="1" spc="-10" dirty="0">
                <a:solidFill>
                  <a:srgbClr val="E8007D"/>
                </a:solidFill>
                <a:latin typeface="Mont Heavy"/>
                <a:cs typeface="Mont Heavy"/>
              </a:rPr>
              <a:t>Gemeenteraad 24 september</a:t>
            </a:r>
            <a:endParaRPr lang="nl-NL" sz="2800" dirty="0">
              <a:latin typeface="Mont Heavy"/>
              <a:cs typeface="Mont Heavy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/>
              <a:t>Verlenging voorkeursrecht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/>
              <a:t>Budgetaanvraag voorbereidingskrediet</a:t>
            </a:r>
          </a:p>
          <a:p>
            <a:endParaRPr lang="nl-NL" dirty="0"/>
          </a:p>
          <a:p>
            <a:r>
              <a:rPr lang="nl-NL" sz="2800" b="1" spc="-10" dirty="0">
                <a:solidFill>
                  <a:srgbClr val="E8007D"/>
                </a:solidFill>
                <a:latin typeface="Mont Heavy"/>
                <a:cs typeface="Mont Heavy"/>
              </a:rPr>
              <a:t>Vervolg</a:t>
            </a:r>
            <a:endParaRPr lang="nl-NL" sz="2800" dirty="0">
              <a:latin typeface="Mont Heavy"/>
              <a:cs typeface="Mont Heavy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/>
              <a:t>Participatie over de scenario’s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/>
              <a:t>Gebiedsvisie vaststellen door college van B&amp;W</a:t>
            </a:r>
          </a:p>
          <a:p>
            <a:pPr marL="285750" lvl="4" indent="-285750">
              <a:buFont typeface="Arial" panose="020B0604020202020204" pitchFamily="34" charset="0"/>
              <a:buChar char="•"/>
            </a:pPr>
            <a:r>
              <a:rPr lang="nl-NL" sz="2000" dirty="0"/>
              <a:t>Financiële kaders door de gemeenteraad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/>
              <a:t>Omgevingsplanwijziging / planologische procedure (gemeenteraad</a:t>
            </a:r>
            <a:r>
              <a:rPr lang="nl-NL" sz="2400" dirty="0"/>
              <a:t>)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9973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6256000" cy="9144000"/>
            <a:chOff x="0" y="0"/>
            <a:chExt cx="16256000" cy="9144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6256000" cy="9144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6255999" cy="9143999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693754" y="4132846"/>
            <a:ext cx="4919345" cy="1793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75920">
              <a:lnSpc>
                <a:spcPct val="100000"/>
              </a:lnSpc>
              <a:spcBef>
                <a:spcPts val="100"/>
              </a:spcBef>
              <a:tabLst>
                <a:tab pos="1119505" algn="l"/>
              </a:tabLst>
            </a:pPr>
            <a:r>
              <a:rPr sz="5800" spc="-10" dirty="0">
                <a:solidFill>
                  <a:srgbClr val="FFFFFF"/>
                </a:solidFill>
              </a:rPr>
              <a:t>Aanleiding </a:t>
            </a:r>
            <a:r>
              <a:rPr sz="5800" spc="-25" dirty="0">
                <a:solidFill>
                  <a:srgbClr val="FFFFFF"/>
                </a:solidFill>
              </a:rPr>
              <a:t>en</a:t>
            </a:r>
            <a:r>
              <a:rPr sz="5800" dirty="0">
                <a:solidFill>
                  <a:srgbClr val="FFFFFF"/>
                </a:solidFill>
              </a:rPr>
              <a:t>	</a:t>
            </a:r>
            <a:r>
              <a:rPr sz="5800" spc="-10" dirty="0">
                <a:solidFill>
                  <a:srgbClr val="FFFFFF"/>
                </a:solidFill>
              </a:rPr>
              <a:t>noodzaak</a:t>
            </a:r>
            <a:endParaRPr sz="5800" dirty="0"/>
          </a:p>
        </p:txBody>
      </p:sp>
      <p:sp>
        <p:nvSpPr>
          <p:cNvPr id="6" name="object 6"/>
          <p:cNvSpPr/>
          <p:nvPr/>
        </p:nvSpPr>
        <p:spPr>
          <a:xfrm>
            <a:off x="7737894" y="3449675"/>
            <a:ext cx="744855" cy="555625"/>
          </a:xfrm>
          <a:custGeom>
            <a:avLst/>
            <a:gdLst/>
            <a:ahLst/>
            <a:cxnLst/>
            <a:rect l="l" t="t" r="r" b="b"/>
            <a:pathLst>
              <a:path w="744854" h="555625">
                <a:moveTo>
                  <a:pt x="198539" y="196342"/>
                </a:moveTo>
                <a:lnTo>
                  <a:pt x="198539" y="375945"/>
                </a:lnTo>
                <a:lnTo>
                  <a:pt x="18948" y="375945"/>
                </a:lnTo>
                <a:lnTo>
                  <a:pt x="25364" y="423689"/>
                </a:lnTo>
                <a:lnTo>
                  <a:pt x="43470" y="466592"/>
                </a:lnTo>
                <a:lnTo>
                  <a:pt x="71553" y="502942"/>
                </a:lnTo>
                <a:lnTo>
                  <a:pt x="107901" y="531026"/>
                </a:lnTo>
                <a:lnTo>
                  <a:pt x="150800" y="549132"/>
                </a:lnTo>
                <a:lnTo>
                  <a:pt x="198539" y="555548"/>
                </a:lnTo>
                <a:lnTo>
                  <a:pt x="246287" y="549132"/>
                </a:lnTo>
                <a:lnTo>
                  <a:pt x="289191" y="531026"/>
                </a:lnTo>
                <a:lnTo>
                  <a:pt x="325540" y="502942"/>
                </a:lnTo>
                <a:lnTo>
                  <a:pt x="353623" y="466592"/>
                </a:lnTo>
                <a:lnTo>
                  <a:pt x="371727" y="423689"/>
                </a:lnTo>
                <a:lnTo>
                  <a:pt x="378142" y="375945"/>
                </a:lnTo>
                <a:lnTo>
                  <a:pt x="371727" y="328201"/>
                </a:lnTo>
                <a:lnTo>
                  <a:pt x="353623" y="285298"/>
                </a:lnTo>
                <a:lnTo>
                  <a:pt x="325540" y="248948"/>
                </a:lnTo>
                <a:lnTo>
                  <a:pt x="289191" y="220864"/>
                </a:lnTo>
                <a:lnTo>
                  <a:pt x="246287" y="202757"/>
                </a:lnTo>
                <a:lnTo>
                  <a:pt x="198539" y="196342"/>
                </a:lnTo>
                <a:close/>
              </a:path>
              <a:path w="744854" h="555625">
                <a:moveTo>
                  <a:pt x="179603" y="0"/>
                </a:moveTo>
                <a:lnTo>
                  <a:pt x="131850" y="6416"/>
                </a:lnTo>
                <a:lnTo>
                  <a:pt x="88945" y="24525"/>
                </a:lnTo>
                <a:lnTo>
                  <a:pt x="52597" y="52612"/>
                </a:lnTo>
                <a:lnTo>
                  <a:pt x="24516" y="88965"/>
                </a:lnTo>
                <a:lnTo>
                  <a:pt x="6414" y="131871"/>
                </a:lnTo>
                <a:lnTo>
                  <a:pt x="0" y="179616"/>
                </a:lnTo>
                <a:lnTo>
                  <a:pt x="6414" y="227359"/>
                </a:lnTo>
                <a:lnTo>
                  <a:pt x="24516" y="270259"/>
                </a:lnTo>
                <a:lnTo>
                  <a:pt x="52597" y="306606"/>
                </a:lnTo>
                <a:lnTo>
                  <a:pt x="88945" y="334687"/>
                </a:lnTo>
                <a:lnTo>
                  <a:pt x="131850" y="352791"/>
                </a:lnTo>
                <a:lnTo>
                  <a:pt x="179603" y="359206"/>
                </a:lnTo>
                <a:lnTo>
                  <a:pt x="179603" y="179616"/>
                </a:lnTo>
                <a:lnTo>
                  <a:pt x="359194" y="179616"/>
                </a:lnTo>
                <a:lnTo>
                  <a:pt x="352779" y="131871"/>
                </a:lnTo>
                <a:lnTo>
                  <a:pt x="334675" y="88965"/>
                </a:lnTo>
                <a:lnTo>
                  <a:pt x="306593" y="52612"/>
                </a:lnTo>
                <a:lnTo>
                  <a:pt x="270247" y="24525"/>
                </a:lnTo>
                <a:lnTo>
                  <a:pt x="227346" y="6416"/>
                </a:lnTo>
                <a:lnTo>
                  <a:pt x="179603" y="0"/>
                </a:lnTo>
                <a:close/>
              </a:path>
              <a:path w="744854" h="555625">
                <a:moveTo>
                  <a:pt x="637692" y="22517"/>
                </a:moveTo>
                <a:lnTo>
                  <a:pt x="379615" y="280593"/>
                </a:lnTo>
                <a:lnTo>
                  <a:pt x="637692" y="538670"/>
                </a:lnTo>
                <a:lnTo>
                  <a:pt x="670353" y="501295"/>
                </a:lnTo>
                <a:lnTo>
                  <a:pt x="697075" y="460844"/>
                </a:lnTo>
                <a:lnTo>
                  <a:pt x="717859" y="417934"/>
                </a:lnTo>
                <a:lnTo>
                  <a:pt x="732705" y="373179"/>
                </a:lnTo>
                <a:lnTo>
                  <a:pt x="741612" y="327193"/>
                </a:lnTo>
                <a:lnTo>
                  <a:pt x="744581" y="280593"/>
                </a:lnTo>
                <a:lnTo>
                  <a:pt x="741612" y="233993"/>
                </a:lnTo>
                <a:lnTo>
                  <a:pt x="732705" y="188008"/>
                </a:lnTo>
                <a:lnTo>
                  <a:pt x="717859" y="143253"/>
                </a:lnTo>
                <a:lnTo>
                  <a:pt x="697075" y="100342"/>
                </a:lnTo>
                <a:lnTo>
                  <a:pt x="670353" y="59892"/>
                </a:lnTo>
                <a:lnTo>
                  <a:pt x="637692" y="225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1300" y="94799"/>
            <a:ext cx="1464945" cy="332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spc="-10" dirty="0"/>
              <a:t>Aanleiding</a:t>
            </a:r>
            <a:endParaRPr sz="2000"/>
          </a:p>
        </p:txBody>
      </p:sp>
      <p:sp>
        <p:nvSpPr>
          <p:cNvPr id="3" name="object 3"/>
          <p:cNvSpPr txBox="1"/>
          <p:nvPr/>
        </p:nvSpPr>
        <p:spPr>
          <a:xfrm>
            <a:off x="241300" y="329495"/>
            <a:ext cx="15278100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500" b="1" spc="-20" dirty="0" err="1">
                <a:latin typeface="Mont Heavy"/>
                <a:cs typeface="Mont Heavy"/>
              </a:rPr>
              <a:t>Kwaliteitsverbetering</a:t>
            </a:r>
            <a:r>
              <a:rPr sz="4500" b="1" spc="-90" dirty="0">
                <a:latin typeface="Mont Heavy"/>
                <a:cs typeface="Mont Heavy"/>
              </a:rPr>
              <a:t> </a:t>
            </a:r>
            <a:r>
              <a:rPr lang="nl-NL" sz="4500" b="1" dirty="0">
                <a:latin typeface="Mont Heavy"/>
                <a:cs typeface="Mont Heavy"/>
              </a:rPr>
              <a:t>horeca noodzakelijk</a:t>
            </a:r>
            <a:endParaRPr sz="4500" dirty="0">
              <a:latin typeface="Mont Heavy"/>
              <a:cs typeface="Mont Heavy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30500" y="4608398"/>
            <a:ext cx="4199255" cy="2398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nl-NL" sz="1450" dirty="0">
                <a:solidFill>
                  <a:srgbClr val="333333"/>
                </a:solidFill>
                <a:latin typeface="Mont Book"/>
                <a:cs typeface="Mont Book"/>
              </a:rPr>
              <a:t>Ontbreken sfeer en samenhang</a:t>
            </a:r>
            <a:endParaRPr sz="1450" dirty="0">
              <a:latin typeface="Mont Book"/>
              <a:cs typeface="Mont Boo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384539" y="4602534"/>
            <a:ext cx="4461510" cy="2398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nl-NL" sz="1450" b="0" spc="-10" dirty="0">
                <a:solidFill>
                  <a:srgbClr val="333333"/>
                </a:solidFill>
                <a:latin typeface="Mont Book"/>
                <a:cs typeface="Mont Book"/>
              </a:rPr>
              <a:t>Tijdelijke oplossingen houden auto’s en fietsers niet buiten</a:t>
            </a:r>
            <a:endParaRPr sz="1450" dirty="0">
              <a:latin typeface="Mont Book"/>
              <a:cs typeface="Mont Book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3200" y="5227027"/>
            <a:ext cx="4809820" cy="331712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730500" y="8546405"/>
            <a:ext cx="4461510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1450" dirty="0">
                <a:solidFill>
                  <a:srgbClr val="333333"/>
                </a:solidFill>
                <a:latin typeface="Mont Book"/>
                <a:cs typeface="Mont Book"/>
              </a:rPr>
              <a:t>Rommelig en obstakels voor fietsers en voetgangers</a:t>
            </a:r>
            <a:endParaRPr sz="1450" dirty="0">
              <a:latin typeface="Mont Book"/>
              <a:cs typeface="Mont Boo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84539" y="8551952"/>
            <a:ext cx="4809807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nl-NL" sz="1450" dirty="0">
                <a:solidFill>
                  <a:srgbClr val="333333"/>
                </a:solidFill>
                <a:latin typeface="Mont Book"/>
                <a:cs typeface="Mont Book"/>
              </a:rPr>
              <a:t>Onaantrekkelijke routes: horecaboulevard is slecht bereikbaar</a:t>
            </a:r>
            <a:endParaRPr sz="1450" dirty="0">
              <a:latin typeface="Mont Book"/>
              <a:cs typeface="Mont Boo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97240" y="5227040"/>
            <a:ext cx="4809807" cy="3317113"/>
          </a:xfrm>
          <a:prstGeom prst="rect">
            <a:avLst/>
          </a:prstGeom>
        </p:spPr>
      </p:pic>
      <p:pic>
        <p:nvPicPr>
          <p:cNvPr id="12" name="object 146">
            <a:extLst>
              <a:ext uri="{FF2B5EF4-FFF2-40B4-BE49-F238E27FC236}">
                <a16:creationId xmlns:a16="http://schemas.microsoft.com/office/drawing/2014/main" id="{93AC30D8-2AD3-7D63-2B33-7458257F6AE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30500" y="1281106"/>
            <a:ext cx="4822520" cy="3290894"/>
          </a:xfrm>
          <a:prstGeom prst="rect">
            <a:avLst/>
          </a:prstGeom>
        </p:spPr>
      </p:pic>
      <p:pic>
        <p:nvPicPr>
          <p:cNvPr id="13" name="object 147">
            <a:extLst>
              <a:ext uri="{FF2B5EF4-FFF2-40B4-BE49-F238E27FC236}">
                <a16:creationId xmlns:a16="http://schemas.microsoft.com/office/drawing/2014/main" id="{DB9F9726-CE38-88AB-3FDF-0431DC5751C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360741" y="1267854"/>
            <a:ext cx="4846306" cy="332688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>
            <a:extLst>
              <a:ext uri="{FF2B5EF4-FFF2-40B4-BE49-F238E27FC236}">
                <a16:creationId xmlns:a16="http://schemas.microsoft.com/office/drawing/2014/main" id="{9A369554-B852-5757-9B1E-9A0FE6CE6D37}"/>
              </a:ext>
            </a:extLst>
          </p:cNvPr>
          <p:cNvGrpSpPr/>
          <p:nvPr/>
        </p:nvGrpSpPr>
        <p:grpSpPr>
          <a:xfrm>
            <a:off x="241300" y="1219201"/>
            <a:ext cx="8801100" cy="7620000"/>
            <a:chOff x="3568700" y="1179017"/>
            <a:chExt cx="9118598" cy="7721587"/>
          </a:xfrm>
        </p:grpSpPr>
        <p:pic>
          <p:nvPicPr>
            <p:cNvPr id="2" name="object 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68700" y="1179017"/>
              <a:ext cx="9118598" cy="7721587"/>
            </a:xfrm>
            <a:prstGeom prst="rect">
              <a:avLst/>
            </a:prstGeom>
          </p:spPr>
        </p:pic>
        <p:sp>
          <p:nvSpPr>
            <p:cNvPr id="3" name="object 3"/>
            <p:cNvSpPr txBox="1"/>
            <p:nvPr/>
          </p:nvSpPr>
          <p:spPr>
            <a:xfrm>
              <a:off x="9722897" y="4430857"/>
              <a:ext cx="1385420" cy="3911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solidFill>
                    <a:srgbClr val="77666D"/>
                  </a:solidFill>
                  <a:latin typeface="Mont Heavy"/>
                  <a:cs typeface="Mont Heavy"/>
                </a:rPr>
                <a:t>Sleutelkwartier Noord</a:t>
              </a:r>
              <a:endParaRPr sz="1200" dirty="0">
                <a:latin typeface="Mont Heavy"/>
                <a:cs typeface="Mont Heavy"/>
              </a:endParaRPr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10045699" y="2699187"/>
              <a:ext cx="1062620" cy="2001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solidFill>
                    <a:srgbClr val="A5989E"/>
                  </a:solidFill>
                  <a:latin typeface="Mont Heavy"/>
                  <a:cs typeface="Mont Heavy"/>
                </a:rPr>
                <a:t>Noordkade</a:t>
              </a:r>
              <a:endParaRPr sz="1200" dirty="0">
                <a:latin typeface="Mont Heavy"/>
                <a:cs typeface="Mont Heavy"/>
              </a:endParaRPr>
            </a:p>
          </p:txBody>
        </p:sp>
        <p:grpSp>
          <p:nvGrpSpPr>
            <p:cNvPr id="13" name="object 13"/>
            <p:cNvGrpSpPr/>
            <p:nvPr/>
          </p:nvGrpSpPr>
          <p:grpSpPr>
            <a:xfrm>
              <a:off x="8925197" y="2804591"/>
              <a:ext cx="1108075" cy="1791335"/>
              <a:chOff x="8925197" y="2804591"/>
              <a:chExt cx="1108075" cy="1791335"/>
            </a:xfrm>
          </p:grpSpPr>
          <p:sp>
            <p:nvSpPr>
              <p:cNvPr id="14" name="object 14"/>
              <p:cNvSpPr/>
              <p:nvPr/>
            </p:nvSpPr>
            <p:spPr>
              <a:xfrm>
                <a:off x="8937897" y="4130695"/>
                <a:ext cx="0" cy="464820"/>
              </a:xfrm>
              <a:custGeom>
                <a:avLst/>
                <a:gdLst/>
                <a:ahLst/>
                <a:cxnLst/>
                <a:rect l="l" t="t" r="r" b="b"/>
                <a:pathLst>
                  <a:path h="464820">
                    <a:moveTo>
                      <a:pt x="0" y="464604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34386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>
                <a:off x="9778999" y="2817291"/>
                <a:ext cx="2540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54000">
                    <a:moveTo>
                      <a:pt x="254000" y="0"/>
                    </a:move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A5989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5" name="object 5"/>
          <p:cNvSpPr txBox="1"/>
          <p:nvPr/>
        </p:nvSpPr>
        <p:spPr>
          <a:xfrm>
            <a:off x="3048000" y="4530069"/>
            <a:ext cx="85154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A5989E"/>
                </a:solidFill>
                <a:latin typeface="Mont Heavy"/>
                <a:cs typeface="Mont Heavy"/>
              </a:rPr>
              <a:t>Passage</a:t>
            </a:r>
            <a:endParaRPr sz="1200" dirty="0">
              <a:latin typeface="Mont Heavy"/>
              <a:cs typeface="Mont Heavy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10698" y="6304871"/>
            <a:ext cx="95989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A5989E"/>
                </a:solidFill>
                <a:latin typeface="Mont Heavy"/>
                <a:cs typeface="Mont Heavy"/>
              </a:rPr>
              <a:t>Beukenhof</a:t>
            </a:r>
            <a:endParaRPr sz="1200" dirty="0">
              <a:latin typeface="Mont Heavy"/>
              <a:cs typeface="Mont Heavy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67661" y="8080771"/>
            <a:ext cx="9671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692E01"/>
                </a:solidFill>
                <a:latin typeface="Mont SemiBold"/>
                <a:cs typeface="Mont SemiBold"/>
              </a:rPr>
              <a:t>Gouweplein</a:t>
            </a:r>
            <a:endParaRPr sz="1200" dirty="0">
              <a:latin typeface="Mont SemiBold"/>
              <a:cs typeface="Mont Semi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82871" y="6148246"/>
            <a:ext cx="684790" cy="3860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795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692E01"/>
                </a:solidFill>
                <a:latin typeface="Mont SemiBold"/>
                <a:cs typeface="Mont SemiBold"/>
              </a:rPr>
              <a:t>station </a:t>
            </a:r>
            <a:r>
              <a:rPr sz="1200" b="1" spc="-20" dirty="0">
                <a:solidFill>
                  <a:srgbClr val="692E01"/>
                </a:solidFill>
                <a:latin typeface="Mont SemiBold"/>
                <a:cs typeface="Mont SemiBold"/>
              </a:rPr>
              <a:t>W’veen</a:t>
            </a:r>
            <a:endParaRPr sz="1200" dirty="0">
              <a:latin typeface="Mont SemiBold"/>
              <a:cs typeface="Mont Semi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02978" y="5711170"/>
            <a:ext cx="734422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692E01"/>
                </a:solidFill>
                <a:latin typeface="Mont SemiBold"/>
                <a:cs typeface="Mont SemiBold"/>
              </a:rPr>
              <a:t>Nesse</a:t>
            </a:r>
            <a:endParaRPr sz="1200" dirty="0">
              <a:latin typeface="Mont SemiBold"/>
              <a:cs typeface="Mont SemiBold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41300" y="94799"/>
            <a:ext cx="1369060" cy="332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spc="-10" dirty="0"/>
              <a:t>Noodzaak</a:t>
            </a:r>
            <a:endParaRPr sz="2000" dirty="0"/>
          </a:p>
        </p:txBody>
      </p:sp>
      <p:sp>
        <p:nvSpPr>
          <p:cNvPr id="11" name="object 11"/>
          <p:cNvSpPr txBox="1"/>
          <p:nvPr/>
        </p:nvSpPr>
        <p:spPr>
          <a:xfrm>
            <a:off x="241300" y="295442"/>
            <a:ext cx="8383906" cy="709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500" b="1" dirty="0" err="1">
                <a:latin typeface="Mont Heavy"/>
                <a:cs typeface="Mont Heavy"/>
              </a:rPr>
              <a:t>Strategische</a:t>
            </a:r>
            <a:r>
              <a:rPr sz="4500" b="1" spc="-114" dirty="0">
                <a:latin typeface="Mont Heavy"/>
                <a:cs typeface="Mont Heavy"/>
              </a:rPr>
              <a:t> </a:t>
            </a:r>
            <a:r>
              <a:rPr sz="4500" b="1" spc="-10" dirty="0" err="1">
                <a:latin typeface="Mont Heavy"/>
                <a:cs typeface="Mont Heavy"/>
              </a:rPr>
              <a:t>ligging</a:t>
            </a:r>
            <a:r>
              <a:rPr lang="nl-NL" sz="4500" b="1" spc="-10" dirty="0">
                <a:latin typeface="Mont Heavy"/>
                <a:cs typeface="Mont Heavy"/>
              </a:rPr>
              <a:t> gebied</a:t>
            </a:r>
            <a:endParaRPr sz="4500" dirty="0">
              <a:latin typeface="Mont Heavy"/>
              <a:cs typeface="Mont Heavy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91864" y="3615670"/>
            <a:ext cx="476829" cy="566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343867"/>
                </a:solidFill>
                <a:latin typeface="Mont SemiBold"/>
                <a:cs typeface="Mont SemiBold"/>
              </a:rPr>
              <a:t>De Stuur- man</a:t>
            </a:r>
            <a:endParaRPr sz="1200" dirty="0">
              <a:latin typeface="Mont SemiBold"/>
              <a:cs typeface="Mont SemiBold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39746" y="5124113"/>
            <a:ext cx="60431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spc="-10" dirty="0">
                <a:solidFill>
                  <a:srgbClr val="4F514E"/>
                </a:solidFill>
                <a:latin typeface="Mont Book Italic"/>
                <a:cs typeface="Mont Book Italic"/>
              </a:rPr>
              <a:t>Petteplas</a:t>
            </a:r>
            <a:endParaRPr sz="1000">
              <a:latin typeface="Mont Book Italic"/>
              <a:cs typeface="Mont Book Ital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610741" y="6754198"/>
            <a:ext cx="1110826" cy="3324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800" marR="5080" indent="-165735">
              <a:lnSpc>
                <a:spcPct val="100000"/>
              </a:lnSpc>
              <a:spcBef>
                <a:spcPts val="100"/>
              </a:spcBef>
            </a:pPr>
            <a:r>
              <a:rPr sz="1000" i="1" dirty="0">
                <a:solidFill>
                  <a:srgbClr val="4F514E"/>
                </a:solidFill>
                <a:latin typeface="Mont Book Italic"/>
                <a:cs typeface="Mont Book Italic"/>
              </a:rPr>
              <a:t>Burg.</a:t>
            </a:r>
            <a:r>
              <a:rPr sz="1000" i="1" spc="-65" dirty="0">
                <a:solidFill>
                  <a:srgbClr val="4F514E"/>
                </a:solidFill>
                <a:latin typeface="Mont Book Italic"/>
                <a:cs typeface="Mont Book Italic"/>
              </a:rPr>
              <a:t> </a:t>
            </a:r>
            <a:r>
              <a:rPr sz="1000" i="1" spc="-20" dirty="0">
                <a:solidFill>
                  <a:srgbClr val="4F514E"/>
                </a:solidFill>
                <a:latin typeface="Mont Book Italic"/>
                <a:cs typeface="Mont Book Italic"/>
              </a:rPr>
              <a:t>Warnaar- </a:t>
            </a:r>
            <a:r>
              <a:rPr sz="1000" i="1" spc="-10" dirty="0">
                <a:solidFill>
                  <a:srgbClr val="4F514E"/>
                </a:solidFill>
                <a:latin typeface="Mont Book Italic"/>
                <a:cs typeface="Mont Book Italic"/>
              </a:rPr>
              <a:t>plantsoen</a:t>
            </a:r>
            <a:endParaRPr sz="1000" dirty="0">
              <a:latin typeface="Mont Book Italic"/>
              <a:cs typeface="Mont Book Ital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596448" y="3521057"/>
            <a:ext cx="63595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i="1" spc="-10" dirty="0">
                <a:solidFill>
                  <a:srgbClr val="4F514E"/>
                </a:solidFill>
                <a:latin typeface="Mont Book Italic"/>
                <a:cs typeface="Mont Book Italic"/>
              </a:rPr>
              <a:t>boezem</a:t>
            </a:r>
            <a:endParaRPr sz="1000" dirty="0">
              <a:latin typeface="Mont Book Italic"/>
              <a:cs typeface="Mont Book Italic"/>
            </a:endParaRPr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CC648517-A0FF-E989-2453-2B43A96925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8262" y="1219201"/>
            <a:ext cx="5810250" cy="4324350"/>
          </a:xfrm>
          <a:prstGeom prst="rect">
            <a:avLst/>
          </a:prstGeom>
        </p:spPr>
      </p:pic>
      <p:sp>
        <p:nvSpPr>
          <p:cNvPr id="23" name="Tekstvak 22">
            <a:extLst>
              <a:ext uri="{FF2B5EF4-FFF2-40B4-BE49-F238E27FC236}">
                <a16:creationId xmlns:a16="http://schemas.microsoft.com/office/drawing/2014/main" id="{B02F6428-4891-3716-75EF-5EF09BE4C828}"/>
              </a:ext>
            </a:extLst>
          </p:cNvPr>
          <p:cNvSpPr txBox="1"/>
          <p:nvPr/>
        </p:nvSpPr>
        <p:spPr>
          <a:xfrm>
            <a:off x="9575676" y="6148246"/>
            <a:ext cx="60961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latin typeface="Mont Book"/>
              </a:rPr>
              <a:t>Omgevingsvisie Waddinxveen 2050: versterken van wonen, beleving en levendigheid</a:t>
            </a:r>
          </a:p>
          <a:p>
            <a:endParaRPr lang="nl-NL" dirty="0">
              <a:latin typeface="Mont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latin typeface="Mont Book"/>
              </a:rPr>
              <a:t>Verbinden als sleutelfunctie van het Sleutelkwartier door afmaken van het centrum</a:t>
            </a:r>
          </a:p>
          <a:p>
            <a:endParaRPr lang="nl-NL" dirty="0">
              <a:latin typeface="Mont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latin typeface="Mont Book"/>
              </a:rPr>
              <a:t>Katalysator voor andere ontwikkelingen, zoals </a:t>
            </a:r>
            <a:r>
              <a:rPr lang="nl-NL" dirty="0" err="1">
                <a:latin typeface="Mont Book"/>
              </a:rPr>
              <a:t>Noordkade</a:t>
            </a:r>
            <a:endParaRPr lang="nl-NL" dirty="0">
              <a:latin typeface="Mont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Mont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latin typeface="Mont Book"/>
              </a:rPr>
              <a:t>Bereikbaarheid oost-west voetgangers</a:t>
            </a:r>
          </a:p>
          <a:p>
            <a:pPr lvl="1"/>
            <a:endParaRPr lang="nl-NL" dirty="0">
              <a:latin typeface="Mont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Mont Boo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0" y="0"/>
            <a:ext cx="16256000" cy="9144000"/>
          </a:xfrm>
          <a:custGeom>
            <a:avLst/>
            <a:gdLst/>
            <a:ahLst/>
            <a:cxnLst/>
            <a:rect l="l" t="t" r="r" b="b"/>
            <a:pathLst>
              <a:path w="16256000" h="9144000">
                <a:moveTo>
                  <a:pt x="16256000" y="0"/>
                </a:moveTo>
                <a:lnTo>
                  <a:pt x="0" y="0"/>
                </a:lnTo>
                <a:lnTo>
                  <a:pt x="0" y="9144000"/>
                </a:lnTo>
                <a:lnTo>
                  <a:pt x="16256000" y="9144000"/>
                </a:lnTo>
                <a:lnTo>
                  <a:pt x="16256000" y="0"/>
                </a:lnTo>
                <a:close/>
              </a:path>
            </a:pathLst>
          </a:custGeom>
          <a:solidFill>
            <a:srgbClr val="000000">
              <a:alpha val="16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 rot="600000">
            <a:off x="7572344" y="5013209"/>
            <a:ext cx="1219631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80"/>
              </a:lnSpc>
            </a:pPr>
            <a:r>
              <a:rPr sz="1950" b="1" spc="-15" baseline="4273" dirty="0">
                <a:solidFill>
                  <a:srgbClr val="FFFFFF"/>
                </a:solidFill>
                <a:latin typeface="Mont SemiBold"/>
                <a:cs typeface="Mont SemiBold"/>
              </a:rPr>
              <a:t>K</a:t>
            </a:r>
            <a:r>
              <a:rPr sz="1950" b="1" spc="-15" baseline="2136" dirty="0">
                <a:solidFill>
                  <a:srgbClr val="FFFFFF"/>
                </a:solidFill>
                <a:latin typeface="Mont SemiBold"/>
                <a:cs typeface="Mont SemiBold"/>
              </a:rPr>
              <a:t>erkweg-</a:t>
            </a:r>
            <a:r>
              <a:rPr sz="1950" b="1" spc="-30" baseline="2136" dirty="0">
                <a:solidFill>
                  <a:srgbClr val="FFFFFF"/>
                </a:solidFill>
                <a:latin typeface="Mont SemiBold"/>
                <a:cs typeface="Mont SemiBold"/>
              </a:rPr>
              <a:t>Oos</a:t>
            </a:r>
            <a:r>
              <a:rPr sz="1300" b="1" spc="-20" dirty="0">
                <a:solidFill>
                  <a:srgbClr val="FFFFFF"/>
                </a:solidFill>
                <a:latin typeface="Mont SemiBold"/>
                <a:cs typeface="Mont SemiBold"/>
              </a:rPr>
              <a:t>t</a:t>
            </a:r>
            <a:endParaRPr sz="1300">
              <a:latin typeface="Mont SemiBold"/>
              <a:cs typeface="Mont SemiBold"/>
            </a:endParaRPr>
          </a:p>
        </p:txBody>
      </p:sp>
      <p:sp>
        <p:nvSpPr>
          <p:cNvPr id="6" name="object 6"/>
          <p:cNvSpPr txBox="1"/>
          <p:nvPr/>
        </p:nvSpPr>
        <p:spPr>
          <a:xfrm rot="19620000">
            <a:off x="8491369" y="3992009"/>
            <a:ext cx="982348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80"/>
              </a:lnSpc>
            </a:pPr>
            <a:r>
              <a:rPr sz="1300" b="1" spc="-10" dirty="0">
                <a:solidFill>
                  <a:srgbClr val="FFFFFF"/>
                </a:solidFill>
                <a:latin typeface="Mont SemiBold"/>
                <a:cs typeface="Mont SemiBold"/>
              </a:rPr>
              <a:t>Oranjelaan</a:t>
            </a:r>
            <a:endParaRPr sz="1300">
              <a:latin typeface="Mont SemiBold"/>
              <a:cs typeface="Mont SemiBold"/>
            </a:endParaRPr>
          </a:p>
        </p:txBody>
      </p:sp>
      <p:sp>
        <p:nvSpPr>
          <p:cNvPr id="7" name="object 7"/>
          <p:cNvSpPr txBox="1"/>
          <p:nvPr/>
        </p:nvSpPr>
        <p:spPr>
          <a:xfrm rot="19800000">
            <a:off x="8235125" y="3237000"/>
            <a:ext cx="1224035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85"/>
              </a:lnSpc>
            </a:pPr>
            <a:r>
              <a:rPr sz="1300" b="1" spc="-10" dirty="0">
                <a:solidFill>
                  <a:srgbClr val="FFFFFF"/>
                </a:solidFill>
                <a:latin typeface="Mont SemiBold"/>
                <a:cs typeface="Mont SemiBold"/>
              </a:rPr>
              <a:t>Soubur</a:t>
            </a:r>
            <a:r>
              <a:rPr sz="1950" b="1" spc="-15" baseline="2136" dirty="0">
                <a:solidFill>
                  <a:srgbClr val="FFFFFF"/>
                </a:solidFill>
                <a:latin typeface="Mont SemiBold"/>
                <a:cs typeface="Mont SemiBold"/>
              </a:rPr>
              <a:t>ghlaan</a:t>
            </a:r>
            <a:endParaRPr sz="1950" baseline="2136" dirty="0">
              <a:latin typeface="Mont SemiBold"/>
              <a:cs typeface="Mont SemiBold"/>
            </a:endParaRPr>
          </a:p>
        </p:txBody>
      </p:sp>
      <p:sp>
        <p:nvSpPr>
          <p:cNvPr id="8" name="object 8"/>
          <p:cNvSpPr txBox="1"/>
          <p:nvPr/>
        </p:nvSpPr>
        <p:spPr>
          <a:xfrm rot="4980000">
            <a:off x="9909322" y="4612522"/>
            <a:ext cx="538384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45"/>
              </a:lnSpc>
            </a:pPr>
            <a:r>
              <a:rPr sz="1300" b="1" spc="-10" dirty="0">
                <a:solidFill>
                  <a:srgbClr val="FFFFFF"/>
                </a:solidFill>
                <a:latin typeface="Mont SemiBold"/>
                <a:cs typeface="Mont SemiBold"/>
              </a:rPr>
              <a:t>Nesse</a:t>
            </a:r>
            <a:endParaRPr sz="1300">
              <a:latin typeface="Mont SemiBold"/>
              <a:cs typeface="Mont SemiBold"/>
            </a:endParaRPr>
          </a:p>
        </p:txBody>
      </p:sp>
      <p:sp>
        <p:nvSpPr>
          <p:cNvPr id="9" name="object 9"/>
          <p:cNvSpPr txBox="1"/>
          <p:nvPr/>
        </p:nvSpPr>
        <p:spPr>
          <a:xfrm rot="5640000">
            <a:off x="9295775" y="4680413"/>
            <a:ext cx="875498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25"/>
              </a:lnSpc>
            </a:pPr>
            <a:r>
              <a:rPr sz="1300" b="1" spc="-10" dirty="0">
                <a:solidFill>
                  <a:srgbClr val="FFFFFF"/>
                </a:solidFill>
                <a:latin typeface="Mont SemiBold"/>
                <a:cs typeface="Mont SemiBold"/>
              </a:rPr>
              <a:t>Nessepad</a:t>
            </a:r>
            <a:endParaRPr sz="1300">
              <a:latin typeface="Mont SemiBold"/>
              <a:cs typeface="Mont SemiBold"/>
            </a:endParaRPr>
          </a:p>
        </p:txBody>
      </p:sp>
      <p:sp>
        <p:nvSpPr>
          <p:cNvPr id="10" name="object 10"/>
          <p:cNvSpPr txBox="1"/>
          <p:nvPr/>
        </p:nvSpPr>
        <p:spPr>
          <a:xfrm rot="5100000">
            <a:off x="5928641" y="2737318"/>
            <a:ext cx="1630172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55"/>
              </a:lnSpc>
            </a:pPr>
            <a:r>
              <a:rPr sz="1950" b="1" baseline="4273" dirty="0">
                <a:solidFill>
                  <a:srgbClr val="FFFFFF"/>
                </a:solidFill>
                <a:latin typeface="Mont SemiBold"/>
                <a:cs typeface="Mont SemiBold"/>
              </a:rPr>
              <a:t>J</a:t>
            </a:r>
            <a:r>
              <a:rPr sz="1950" b="1" baseline="2136" dirty="0">
                <a:solidFill>
                  <a:srgbClr val="FFFFFF"/>
                </a:solidFill>
                <a:latin typeface="Mont SemiBold"/>
                <a:cs typeface="Mont SemiBold"/>
              </a:rPr>
              <a:t>ul.</a:t>
            </a:r>
            <a:r>
              <a:rPr sz="1950" b="1" spc="-104" baseline="2136" dirty="0">
                <a:solidFill>
                  <a:srgbClr val="FFFFFF"/>
                </a:solidFill>
                <a:latin typeface="Mont SemiBold"/>
                <a:cs typeface="Mont SemiBold"/>
              </a:rPr>
              <a:t> </a:t>
            </a:r>
            <a:r>
              <a:rPr sz="1950" b="1" baseline="2136" dirty="0">
                <a:solidFill>
                  <a:srgbClr val="FFFFFF"/>
                </a:solidFill>
                <a:latin typeface="Mont SemiBold"/>
                <a:cs typeface="Mont SemiBold"/>
              </a:rPr>
              <a:t>v.</a:t>
            </a:r>
            <a:r>
              <a:rPr sz="1950" b="1" spc="-60" baseline="2136" dirty="0">
                <a:solidFill>
                  <a:srgbClr val="FFFFFF"/>
                </a:solidFill>
                <a:latin typeface="Mont SemiBold"/>
                <a:cs typeface="Mont SemiBold"/>
              </a:rPr>
              <a:t> </a:t>
            </a:r>
            <a:r>
              <a:rPr sz="1950" b="1" spc="-15" baseline="2136" dirty="0">
                <a:solidFill>
                  <a:srgbClr val="FFFFFF"/>
                </a:solidFill>
                <a:latin typeface="Mont SemiBold"/>
                <a:cs typeface="Mont SemiBold"/>
              </a:rPr>
              <a:t>Stolber</a:t>
            </a:r>
            <a:r>
              <a:rPr sz="1300" b="1" spc="-10" dirty="0">
                <a:solidFill>
                  <a:srgbClr val="FFFFFF"/>
                </a:solidFill>
                <a:latin typeface="Mont SemiBold"/>
                <a:cs typeface="Mont SemiBold"/>
              </a:rPr>
              <a:t>glaan</a:t>
            </a:r>
            <a:endParaRPr sz="1300">
              <a:latin typeface="Mont SemiBold"/>
              <a:cs typeface="Mont SemiBold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953177" y="2059343"/>
            <a:ext cx="6572250" cy="5910580"/>
            <a:chOff x="3953177" y="2059343"/>
            <a:chExt cx="6572250" cy="5910580"/>
          </a:xfrm>
        </p:grpSpPr>
        <p:sp>
          <p:nvSpPr>
            <p:cNvPr id="12" name="object 12"/>
            <p:cNvSpPr/>
            <p:nvPr/>
          </p:nvSpPr>
          <p:spPr>
            <a:xfrm>
              <a:off x="6930917" y="2154612"/>
              <a:ext cx="3477260" cy="4232910"/>
            </a:xfrm>
            <a:custGeom>
              <a:avLst/>
              <a:gdLst/>
              <a:ahLst/>
              <a:cxnLst/>
              <a:rect l="l" t="t" r="r" b="b"/>
              <a:pathLst>
                <a:path w="3477259" h="4232910">
                  <a:moveTo>
                    <a:pt x="1654136" y="320391"/>
                  </a:moveTo>
                  <a:lnTo>
                    <a:pt x="1631645" y="360041"/>
                  </a:lnTo>
                  <a:lnTo>
                    <a:pt x="1624731" y="367220"/>
                  </a:lnTo>
                  <a:lnTo>
                    <a:pt x="1601457" y="398534"/>
                  </a:lnTo>
                  <a:lnTo>
                    <a:pt x="1583105" y="444280"/>
                  </a:lnTo>
                  <a:lnTo>
                    <a:pt x="1564449" y="506942"/>
                  </a:lnTo>
                  <a:lnTo>
                    <a:pt x="1545412" y="570962"/>
                  </a:lnTo>
                  <a:lnTo>
                    <a:pt x="1508861" y="707551"/>
                  </a:lnTo>
                  <a:lnTo>
                    <a:pt x="1505648" y="719578"/>
                  </a:lnTo>
                  <a:lnTo>
                    <a:pt x="1511465" y="730589"/>
                  </a:lnTo>
                  <a:lnTo>
                    <a:pt x="1644738" y="982684"/>
                  </a:lnTo>
                  <a:lnTo>
                    <a:pt x="1652130" y="996666"/>
                  </a:lnTo>
                  <a:lnTo>
                    <a:pt x="1667738" y="999194"/>
                  </a:lnTo>
                  <a:lnTo>
                    <a:pt x="1681601" y="1001434"/>
                  </a:lnTo>
                  <a:lnTo>
                    <a:pt x="1695469" y="1003678"/>
                  </a:lnTo>
                  <a:lnTo>
                    <a:pt x="1731098" y="1023679"/>
                  </a:lnTo>
                  <a:lnTo>
                    <a:pt x="1735047" y="1031433"/>
                  </a:lnTo>
                  <a:lnTo>
                    <a:pt x="1738998" y="1039186"/>
                  </a:lnTo>
                  <a:lnTo>
                    <a:pt x="1753679" y="1068028"/>
                  </a:lnTo>
                  <a:lnTo>
                    <a:pt x="1782229" y="1052800"/>
                  </a:lnTo>
                  <a:lnTo>
                    <a:pt x="2694889" y="565946"/>
                  </a:lnTo>
                  <a:lnTo>
                    <a:pt x="2701556" y="562390"/>
                  </a:lnTo>
                  <a:lnTo>
                    <a:pt x="2705900" y="556218"/>
                  </a:lnTo>
                  <a:lnTo>
                    <a:pt x="2707043" y="554592"/>
                  </a:lnTo>
                  <a:lnTo>
                    <a:pt x="2708198" y="552954"/>
                  </a:lnTo>
                  <a:lnTo>
                    <a:pt x="2709341" y="551328"/>
                  </a:lnTo>
                  <a:lnTo>
                    <a:pt x="2730660" y="551069"/>
                  </a:lnTo>
                  <a:lnTo>
                    <a:pt x="2751982" y="550807"/>
                  </a:lnTo>
                  <a:lnTo>
                    <a:pt x="2773303" y="550546"/>
                  </a:lnTo>
                  <a:lnTo>
                    <a:pt x="2794622" y="550287"/>
                  </a:lnTo>
                  <a:lnTo>
                    <a:pt x="2828505" y="549868"/>
                  </a:lnTo>
                  <a:lnTo>
                    <a:pt x="2825889" y="516086"/>
                  </a:lnTo>
                  <a:lnTo>
                    <a:pt x="2823820" y="489376"/>
                  </a:lnTo>
                  <a:lnTo>
                    <a:pt x="2821749" y="462663"/>
                  </a:lnTo>
                  <a:lnTo>
                    <a:pt x="2819678" y="435951"/>
                  </a:lnTo>
                  <a:lnTo>
                    <a:pt x="2817609" y="409241"/>
                  </a:lnTo>
                  <a:lnTo>
                    <a:pt x="2819031" y="403297"/>
                  </a:lnTo>
                  <a:lnTo>
                    <a:pt x="2820441" y="397366"/>
                  </a:lnTo>
                  <a:lnTo>
                    <a:pt x="2821863" y="391422"/>
                  </a:lnTo>
                  <a:lnTo>
                    <a:pt x="2873315" y="403854"/>
                  </a:lnTo>
                  <a:lnTo>
                    <a:pt x="2924769" y="416285"/>
                  </a:lnTo>
                  <a:lnTo>
                    <a:pt x="2976223" y="428716"/>
                  </a:lnTo>
                  <a:lnTo>
                    <a:pt x="3027679" y="441146"/>
                  </a:lnTo>
                  <a:lnTo>
                    <a:pt x="3079135" y="453575"/>
                  </a:lnTo>
                  <a:lnTo>
                    <a:pt x="3130591" y="466003"/>
                  </a:lnTo>
                  <a:lnTo>
                    <a:pt x="3182048" y="478430"/>
                  </a:lnTo>
                  <a:lnTo>
                    <a:pt x="3208324" y="484780"/>
                  </a:lnTo>
                  <a:lnTo>
                    <a:pt x="3210712" y="479091"/>
                  </a:lnTo>
                  <a:lnTo>
                    <a:pt x="3213849" y="480754"/>
                  </a:lnTo>
                  <a:lnTo>
                    <a:pt x="3216998" y="482418"/>
                  </a:lnTo>
                  <a:lnTo>
                    <a:pt x="3220148" y="484082"/>
                  </a:lnTo>
                  <a:lnTo>
                    <a:pt x="3231997" y="448534"/>
                  </a:lnTo>
                  <a:lnTo>
                    <a:pt x="3236647" y="434578"/>
                  </a:lnTo>
                  <a:lnTo>
                    <a:pt x="3241300" y="420620"/>
                  </a:lnTo>
                  <a:lnTo>
                    <a:pt x="3245952" y="406661"/>
                  </a:lnTo>
                  <a:lnTo>
                    <a:pt x="3250603" y="392705"/>
                  </a:lnTo>
                  <a:lnTo>
                    <a:pt x="3286590" y="398877"/>
                  </a:lnTo>
                  <a:lnTo>
                    <a:pt x="3358570" y="411222"/>
                  </a:lnTo>
                  <a:lnTo>
                    <a:pt x="3415139" y="421082"/>
                  </a:lnTo>
                  <a:lnTo>
                    <a:pt x="3456297" y="428463"/>
                  </a:lnTo>
                  <a:lnTo>
                    <a:pt x="3476879" y="432151"/>
                  </a:lnTo>
                  <a:lnTo>
                    <a:pt x="3459142" y="481089"/>
                  </a:lnTo>
                  <a:lnTo>
                    <a:pt x="3441404" y="530027"/>
                  </a:lnTo>
                  <a:lnTo>
                    <a:pt x="3423667" y="578965"/>
                  </a:lnTo>
                  <a:lnTo>
                    <a:pt x="3405929" y="627902"/>
                  </a:lnTo>
                  <a:lnTo>
                    <a:pt x="3388191" y="676839"/>
                  </a:lnTo>
                  <a:lnTo>
                    <a:pt x="3370453" y="725776"/>
                  </a:lnTo>
                  <a:lnTo>
                    <a:pt x="3352715" y="774713"/>
                  </a:lnTo>
                  <a:lnTo>
                    <a:pt x="3334977" y="823650"/>
                  </a:lnTo>
                  <a:lnTo>
                    <a:pt x="3317239" y="872587"/>
                  </a:lnTo>
                  <a:lnTo>
                    <a:pt x="3299501" y="921524"/>
                  </a:lnTo>
                  <a:lnTo>
                    <a:pt x="3281763" y="970461"/>
                  </a:lnTo>
                  <a:lnTo>
                    <a:pt x="3264025" y="1019398"/>
                  </a:lnTo>
                  <a:lnTo>
                    <a:pt x="3246288" y="1068336"/>
                  </a:lnTo>
                  <a:lnTo>
                    <a:pt x="3228550" y="1117273"/>
                  </a:lnTo>
                  <a:lnTo>
                    <a:pt x="3210813" y="1166211"/>
                  </a:lnTo>
                  <a:lnTo>
                    <a:pt x="3199498" y="1197441"/>
                  </a:lnTo>
                  <a:lnTo>
                    <a:pt x="3231184" y="1207334"/>
                  </a:lnTo>
                  <a:lnTo>
                    <a:pt x="3234232" y="1208286"/>
                  </a:lnTo>
                  <a:lnTo>
                    <a:pt x="3237280" y="1209239"/>
                  </a:lnTo>
                  <a:lnTo>
                    <a:pt x="3240328" y="1210191"/>
                  </a:lnTo>
                  <a:lnTo>
                    <a:pt x="3239090" y="1228813"/>
                  </a:lnTo>
                  <a:lnTo>
                    <a:pt x="3237850" y="1247434"/>
                  </a:lnTo>
                  <a:lnTo>
                    <a:pt x="3236608" y="1266056"/>
                  </a:lnTo>
                  <a:lnTo>
                    <a:pt x="3235363" y="1284677"/>
                  </a:lnTo>
                  <a:lnTo>
                    <a:pt x="3222980" y="1544798"/>
                  </a:lnTo>
                  <a:lnTo>
                    <a:pt x="3233826" y="1656342"/>
                  </a:lnTo>
                  <a:lnTo>
                    <a:pt x="3234550" y="1660584"/>
                  </a:lnTo>
                  <a:lnTo>
                    <a:pt x="3238893" y="1678670"/>
                  </a:lnTo>
                  <a:lnTo>
                    <a:pt x="3243238" y="1696754"/>
                  </a:lnTo>
                  <a:lnTo>
                    <a:pt x="3247585" y="1714837"/>
                  </a:lnTo>
                  <a:lnTo>
                    <a:pt x="3251936" y="1732923"/>
                  </a:lnTo>
                  <a:lnTo>
                    <a:pt x="3247252" y="1739936"/>
                  </a:lnTo>
                  <a:lnTo>
                    <a:pt x="3242571" y="1746952"/>
                  </a:lnTo>
                  <a:lnTo>
                    <a:pt x="3237893" y="1753971"/>
                  </a:lnTo>
                  <a:lnTo>
                    <a:pt x="3233216" y="1760990"/>
                  </a:lnTo>
                  <a:lnTo>
                    <a:pt x="3224923" y="1773436"/>
                  </a:lnTo>
                  <a:lnTo>
                    <a:pt x="3229241" y="1787762"/>
                  </a:lnTo>
                  <a:lnTo>
                    <a:pt x="3334042" y="2135564"/>
                  </a:lnTo>
                  <a:lnTo>
                    <a:pt x="3336442" y="2143553"/>
                  </a:lnTo>
                  <a:lnTo>
                    <a:pt x="3342462" y="2149318"/>
                  </a:lnTo>
                  <a:lnTo>
                    <a:pt x="3365030" y="2170985"/>
                  </a:lnTo>
                  <a:lnTo>
                    <a:pt x="3371722" y="2219225"/>
                  </a:lnTo>
                  <a:lnTo>
                    <a:pt x="3378415" y="2267466"/>
                  </a:lnTo>
                  <a:lnTo>
                    <a:pt x="3385108" y="2315707"/>
                  </a:lnTo>
                  <a:lnTo>
                    <a:pt x="3391801" y="2363948"/>
                  </a:lnTo>
                  <a:lnTo>
                    <a:pt x="3398494" y="2412189"/>
                  </a:lnTo>
                  <a:lnTo>
                    <a:pt x="3405187" y="2460430"/>
                  </a:lnTo>
                  <a:lnTo>
                    <a:pt x="3407673" y="2499481"/>
                  </a:lnTo>
                  <a:lnTo>
                    <a:pt x="3410159" y="2538527"/>
                  </a:lnTo>
                  <a:lnTo>
                    <a:pt x="3412645" y="2577572"/>
                  </a:lnTo>
                  <a:lnTo>
                    <a:pt x="3415131" y="2616615"/>
                  </a:lnTo>
                  <a:lnTo>
                    <a:pt x="3414178" y="2625387"/>
                  </a:lnTo>
                  <a:lnTo>
                    <a:pt x="3413225" y="2634160"/>
                  </a:lnTo>
                  <a:lnTo>
                    <a:pt x="3412268" y="2642932"/>
                  </a:lnTo>
                  <a:lnTo>
                    <a:pt x="3411308" y="2651705"/>
                  </a:lnTo>
                  <a:lnTo>
                    <a:pt x="3407925" y="2682861"/>
                  </a:lnTo>
                  <a:lnTo>
                    <a:pt x="3404539" y="2714017"/>
                  </a:lnTo>
                  <a:lnTo>
                    <a:pt x="3401154" y="2745174"/>
                  </a:lnTo>
                  <a:lnTo>
                    <a:pt x="3397770" y="2776330"/>
                  </a:lnTo>
                  <a:lnTo>
                    <a:pt x="3393560" y="2791368"/>
                  </a:lnTo>
                  <a:lnTo>
                    <a:pt x="3389350" y="2806404"/>
                  </a:lnTo>
                  <a:lnTo>
                    <a:pt x="3385140" y="2821439"/>
                  </a:lnTo>
                  <a:lnTo>
                    <a:pt x="3380930" y="2836477"/>
                  </a:lnTo>
                  <a:lnTo>
                    <a:pt x="3358451" y="2916690"/>
                  </a:lnTo>
                  <a:lnTo>
                    <a:pt x="3328949" y="3007559"/>
                  </a:lnTo>
                  <a:lnTo>
                    <a:pt x="3309150" y="3068557"/>
                  </a:lnTo>
                  <a:lnTo>
                    <a:pt x="3308438" y="3070741"/>
                  </a:lnTo>
                  <a:lnTo>
                    <a:pt x="3308057" y="3073015"/>
                  </a:lnTo>
                  <a:lnTo>
                    <a:pt x="3263379" y="3334584"/>
                  </a:lnTo>
                  <a:lnTo>
                    <a:pt x="3235769" y="3496242"/>
                  </a:lnTo>
                  <a:lnTo>
                    <a:pt x="3229000" y="3560644"/>
                  </a:lnTo>
                  <a:lnTo>
                    <a:pt x="3221672" y="3631180"/>
                  </a:lnTo>
                  <a:lnTo>
                    <a:pt x="3200272" y="3786196"/>
                  </a:lnTo>
                  <a:lnTo>
                    <a:pt x="3200018" y="3787987"/>
                  </a:lnTo>
                  <a:lnTo>
                    <a:pt x="3199980" y="3789803"/>
                  </a:lnTo>
                  <a:lnTo>
                    <a:pt x="3198854" y="3838982"/>
                  </a:lnTo>
                  <a:lnTo>
                    <a:pt x="3197728" y="3888161"/>
                  </a:lnTo>
                  <a:lnTo>
                    <a:pt x="3196602" y="3937341"/>
                  </a:lnTo>
                  <a:lnTo>
                    <a:pt x="3195476" y="3986521"/>
                  </a:lnTo>
                  <a:lnTo>
                    <a:pt x="3194350" y="4035701"/>
                  </a:lnTo>
                  <a:lnTo>
                    <a:pt x="3193224" y="4084880"/>
                  </a:lnTo>
                  <a:lnTo>
                    <a:pt x="3192098" y="4134058"/>
                  </a:lnTo>
                  <a:lnTo>
                    <a:pt x="3190972" y="4183235"/>
                  </a:lnTo>
                  <a:lnTo>
                    <a:pt x="3189846" y="4232410"/>
                  </a:lnTo>
                  <a:lnTo>
                    <a:pt x="3180551" y="4232079"/>
                  </a:lnTo>
                  <a:lnTo>
                    <a:pt x="3171259" y="4231750"/>
                  </a:lnTo>
                  <a:lnTo>
                    <a:pt x="3161967" y="4231421"/>
                  </a:lnTo>
                  <a:lnTo>
                    <a:pt x="3152673" y="4231090"/>
                  </a:lnTo>
                  <a:lnTo>
                    <a:pt x="3143196" y="4231461"/>
                  </a:lnTo>
                  <a:lnTo>
                    <a:pt x="3133718" y="4231831"/>
                  </a:lnTo>
                  <a:lnTo>
                    <a:pt x="3124241" y="4232199"/>
                  </a:lnTo>
                  <a:lnTo>
                    <a:pt x="3114763" y="4232563"/>
                  </a:lnTo>
                  <a:lnTo>
                    <a:pt x="3114624" y="4229413"/>
                  </a:lnTo>
                  <a:lnTo>
                    <a:pt x="3114497" y="4226264"/>
                  </a:lnTo>
                  <a:lnTo>
                    <a:pt x="3114357" y="4223101"/>
                  </a:lnTo>
                  <a:lnTo>
                    <a:pt x="3111880" y="4164516"/>
                  </a:lnTo>
                  <a:lnTo>
                    <a:pt x="3110102" y="4122301"/>
                  </a:lnTo>
                  <a:lnTo>
                    <a:pt x="3108807" y="4122733"/>
                  </a:lnTo>
                  <a:lnTo>
                    <a:pt x="3107512" y="4123165"/>
                  </a:lnTo>
                  <a:lnTo>
                    <a:pt x="3106216" y="4123610"/>
                  </a:lnTo>
                  <a:lnTo>
                    <a:pt x="3105778" y="4109781"/>
                  </a:lnTo>
                  <a:lnTo>
                    <a:pt x="3105340" y="4095957"/>
                  </a:lnTo>
                  <a:lnTo>
                    <a:pt x="3104902" y="4082135"/>
                  </a:lnTo>
                  <a:lnTo>
                    <a:pt x="3104464" y="4068314"/>
                  </a:lnTo>
                  <a:lnTo>
                    <a:pt x="3104387" y="4065685"/>
                  </a:lnTo>
                  <a:lnTo>
                    <a:pt x="3103867" y="4063107"/>
                  </a:lnTo>
                  <a:lnTo>
                    <a:pt x="3100342" y="4045411"/>
                  </a:lnTo>
                  <a:lnTo>
                    <a:pt x="3096817" y="4027720"/>
                  </a:lnTo>
                  <a:lnTo>
                    <a:pt x="3093289" y="4010030"/>
                  </a:lnTo>
                  <a:lnTo>
                    <a:pt x="3089757" y="3992342"/>
                  </a:lnTo>
                  <a:lnTo>
                    <a:pt x="3086959" y="3961702"/>
                  </a:lnTo>
                  <a:lnTo>
                    <a:pt x="3084163" y="3931063"/>
                  </a:lnTo>
                  <a:lnTo>
                    <a:pt x="3081367" y="3900422"/>
                  </a:lnTo>
                  <a:lnTo>
                    <a:pt x="3078568" y="3869775"/>
                  </a:lnTo>
                  <a:lnTo>
                    <a:pt x="3080085" y="3839182"/>
                  </a:lnTo>
                  <a:lnTo>
                    <a:pt x="3081604" y="3808592"/>
                  </a:lnTo>
                  <a:lnTo>
                    <a:pt x="3083123" y="3778002"/>
                  </a:lnTo>
                  <a:lnTo>
                    <a:pt x="3084639" y="3747410"/>
                  </a:lnTo>
                  <a:lnTo>
                    <a:pt x="3086188" y="3716244"/>
                  </a:lnTo>
                  <a:lnTo>
                    <a:pt x="3076740" y="3715609"/>
                  </a:lnTo>
                  <a:lnTo>
                    <a:pt x="3075736" y="3699061"/>
                  </a:lnTo>
                  <a:lnTo>
                    <a:pt x="3072904" y="3699150"/>
                  </a:lnTo>
                  <a:lnTo>
                    <a:pt x="3070072" y="3699252"/>
                  </a:lnTo>
                  <a:lnTo>
                    <a:pt x="3067227" y="3699341"/>
                  </a:lnTo>
                  <a:lnTo>
                    <a:pt x="3067253" y="3698947"/>
                  </a:lnTo>
                  <a:lnTo>
                    <a:pt x="3067278" y="3698553"/>
                  </a:lnTo>
                  <a:lnTo>
                    <a:pt x="3067303" y="3698147"/>
                  </a:lnTo>
                  <a:lnTo>
                    <a:pt x="3068002" y="3686056"/>
                  </a:lnTo>
                  <a:lnTo>
                    <a:pt x="3060458" y="3676570"/>
                  </a:lnTo>
                  <a:lnTo>
                    <a:pt x="3047669" y="3660479"/>
                  </a:lnTo>
                  <a:lnTo>
                    <a:pt x="3038881" y="3649417"/>
                  </a:lnTo>
                  <a:lnTo>
                    <a:pt x="3024771" y="3648541"/>
                  </a:lnTo>
                  <a:lnTo>
                    <a:pt x="3010969" y="3647691"/>
                  </a:lnTo>
                  <a:lnTo>
                    <a:pt x="2997168" y="3646837"/>
                  </a:lnTo>
                  <a:lnTo>
                    <a:pt x="2983366" y="3645981"/>
                  </a:lnTo>
                  <a:lnTo>
                    <a:pt x="2969564" y="3645124"/>
                  </a:lnTo>
                  <a:lnTo>
                    <a:pt x="2971186" y="3638590"/>
                  </a:lnTo>
                  <a:lnTo>
                    <a:pt x="2972809" y="3632056"/>
                  </a:lnTo>
                  <a:lnTo>
                    <a:pt x="2974433" y="3625522"/>
                  </a:lnTo>
                  <a:lnTo>
                    <a:pt x="2976054" y="3618988"/>
                  </a:lnTo>
                  <a:lnTo>
                    <a:pt x="2983280" y="3589879"/>
                  </a:lnTo>
                  <a:lnTo>
                    <a:pt x="2954642" y="3581002"/>
                  </a:lnTo>
                  <a:lnTo>
                    <a:pt x="2878721" y="3557494"/>
                  </a:lnTo>
                  <a:lnTo>
                    <a:pt x="2846654" y="3547563"/>
                  </a:lnTo>
                  <a:lnTo>
                    <a:pt x="2843428" y="3560479"/>
                  </a:lnTo>
                  <a:lnTo>
                    <a:pt x="2792772" y="3544298"/>
                  </a:lnTo>
                  <a:lnTo>
                    <a:pt x="2742114" y="3528121"/>
                  </a:lnTo>
                  <a:lnTo>
                    <a:pt x="2691455" y="3511946"/>
                  </a:lnTo>
                  <a:lnTo>
                    <a:pt x="2640799" y="3495772"/>
                  </a:lnTo>
                  <a:lnTo>
                    <a:pt x="2642685" y="3489697"/>
                  </a:lnTo>
                  <a:lnTo>
                    <a:pt x="2644571" y="3483625"/>
                  </a:lnTo>
                  <a:lnTo>
                    <a:pt x="2646457" y="3477552"/>
                  </a:lnTo>
                  <a:lnTo>
                    <a:pt x="2648343" y="3471477"/>
                  </a:lnTo>
                  <a:lnTo>
                    <a:pt x="2617863" y="3462143"/>
                  </a:lnTo>
                  <a:lnTo>
                    <a:pt x="2584297" y="3451873"/>
                  </a:lnTo>
                  <a:lnTo>
                    <a:pt x="2550731" y="3441599"/>
                  </a:lnTo>
                  <a:lnTo>
                    <a:pt x="2517165" y="3431323"/>
                  </a:lnTo>
                  <a:lnTo>
                    <a:pt x="2483599" y="3421046"/>
                  </a:lnTo>
                  <a:lnTo>
                    <a:pt x="2484259" y="3417756"/>
                  </a:lnTo>
                  <a:lnTo>
                    <a:pt x="2484920" y="3414480"/>
                  </a:lnTo>
                  <a:lnTo>
                    <a:pt x="2485580" y="3411190"/>
                  </a:lnTo>
                  <a:lnTo>
                    <a:pt x="2458681" y="3402478"/>
                  </a:lnTo>
                  <a:lnTo>
                    <a:pt x="2333853" y="3362041"/>
                  </a:lnTo>
                  <a:lnTo>
                    <a:pt x="2288438" y="3350345"/>
                  </a:lnTo>
                  <a:lnTo>
                    <a:pt x="2173744" y="3317566"/>
                  </a:lnTo>
                  <a:lnTo>
                    <a:pt x="2036356" y="3284241"/>
                  </a:lnTo>
                  <a:lnTo>
                    <a:pt x="1961108" y="3265318"/>
                  </a:lnTo>
                  <a:lnTo>
                    <a:pt x="1894420" y="3249164"/>
                  </a:lnTo>
                  <a:lnTo>
                    <a:pt x="1827682" y="3232730"/>
                  </a:lnTo>
                  <a:lnTo>
                    <a:pt x="1758200" y="3210937"/>
                  </a:lnTo>
                  <a:lnTo>
                    <a:pt x="1736343" y="3205057"/>
                  </a:lnTo>
                  <a:lnTo>
                    <a:pt x="1737804" y="3199240"/>
                  </a:lnTo>
                  <a:lnTo>
                    <a:pt x="1706575" y="3191785"/>
                  </a:lnTo>
                  <a:lnTo>
                    <a:pt x="1571663" y="3159603"/>
                  </a:lnTo>
                  <a:lnTo>
                    <a:pt x="1541373" y="3152377"/>
                  </a:lnTo>
                  <a:lnTo>
                    <a:pt x="1538401" y="3163845"/>
                  </a:lnTo>
                  <a:lnTo>
                    <a:pt x="1532267" y="3162448"/>
                  </a:lnTo>
                  <a:lnTo>
                    <a:pt x="1526120" y="3161051"/>
                  </a:lnTo>
                  <a:lnTo>
                    <a:pt x="1519986" y="3159654"/>
                  </a:lnTo>
                  <a:lnTo>
                    <a:pt x="1512455" y="3189804"/>
                  </a:lnTo>
                  <a:lnTo>
                    <a:pt x="1461956" y="3177388"/>
                  </a:lnTo>
                  <a:lnTo>
                    <a:pt x="1411461" y="3164954"/>
                  </a:lnTo>
                  <a:lnTo>
                    <a:pt x="1360970" y="3152505"/>
                  </a:lnTo>
                  <a:lnTo>
                    <a:pt x="1310483" y="3140041"/>
                  </a:lnTo>
                  <a:lnTo>
                    <a:pt x="1259999" y="3127564"/>
                  </a:lnTo>
                  <a:lnTo>
                    <a:pt x="1209519" y="3115075"/>
                  </a:lnTo>
                  <a:lnTo>
                    <a:pt x="1159041" y="3102576"/>
                  </a:lnTo>
                  <a:lnTo>
                    <a:pt x="1108566" y="3090067"/>
                  </a:lnTo>
                  <a:lnTo>
                    <a:pt x="1058093" y="3077551"/>
                  </a:lnTo>
                  <a:lnTo>
                    <a:pt x="1007622" y="3065028"/>
                  </a:lnTo>
                  <a:lnTo>
                    <a:pt x="957153" y="3052500"/>
                  </a:lnTo>
                  <a:lnTo>
                    <a:pt x="906685" y="3039968"/>
                  </a:lnTo>
                  <a:lnTo>
                    <a:pt x="856217" y="3027434"/>
                  </a:lnTo>
                  <a:lnTo>
                    <a:pt x="805751" y="3014900"/>
                  </a:lnTo>
                  <a:lnTo>
                    <a:pt x="776846" y="3007724"/>
                  </a:lnTo>
                  <a:lnTo>
                    <a:pt x="774867" y="3013944"/>
                  </a:lnTo>
                  <a:lnTo>
                    <a:pt x="772890" y="3020164"/>
                  </a:lnTo>
                  <a:lnTo>
                    <a:pt x="770913" y="3026384"/>
                  </a:lnTo>
                  <a:lnTo>
                    <a:pt x="768934" y="3032603"/>
                  </a:lnTo>
                  <a:lnTo>
                    <a:pt x="747483" y="3026107"/>
                  </a:lnTo>
                  <a:lnTo>
                    <a:pt x="726032" y="3019611"/>
                  </a:lnTo>
                  <a:lnTo>
                    <a:pt x="704577" y="3013115"/>
                  </a:lnTo>
                  <a:lnTo>
                    <a:pt x="683120" y="3006619"/>
                  </a:lnTo>
                  <a:lnTo>
                    <a:pt x="652652" y="2997386"/>
                  </a:lnTo>
                  <a:lnTo>
                    <a:pt x="647801" y="3013553"/>
                  </a:lnTo>
                  <a:lnTo>
                    <a:pt x="601224" y="2998883"/>
                  </a:lnTo>
                  <a:lnTo>
                    <a:pt x="554647" y="2984210"/>
                  </a:lnTo>
                  <a:lnTo>
                    <a:pt x="508069" y="2969537"/>
                  </a:lnTo>
                  <a:lnTo>
                    <a:pt x="461492" y="2954867"/>
                  </a:lnTo>
                  <a:lnTo>
                    <a:pt x="363702" y="2907750"/>
                  </a:lnTo>
                  <a:lnTo>
                    <a:pt x="216407" y="2863554"/>
                  </a:lnTo>
                  <a:lnTo>
                    <a:pt x="173316" y="2852721"/>
                  </a:lnTo>
                  <a:lnTo>
                    <a:pt x="43129" y="2817389"/>
                  </a:lnTo>
                  <a:lnTo>
                    <a:pt x="3060" y="2806518"/>
                  </a:lnTo>
                  <a:lnTo>
                    <a:pt x="3060" y="2808994"/>
                  </a:lnTo>
                  <a:lnTo>
                    <a:pt x="2044" y="2808677"/>
                  </a:lnTo>
                  <a:lnTo>
                    <a:pt x="1015" y="2808347"/>
                  </a:lnTo>
                  <a:lnTo>
                    <a:pt x="0" y="2808029"/>
                  </a:lnTo>
                  <a:lnTo>
                    <a:pt x="7305" y="2770205"/>
                  </a:lnTo>
                  <a:lnTo>
                    <a:pt x="14612" y="2732382"/>
                  </a:lnTo>
                  <a:lnTo>
                    <a:pt x="21922" y="2694558"/>
                  </a:lnTo>
                  <a:lnTo>
                    <a:pt x="29235" y="2656734"/>
                  </a:lnTo>
                  <a:lnTo>
                    <a:pt x="38480" y="2625441"/>
                  </a:lnTo>
                  <a:lnTo>
                    <a:pt x="40246" y="2619371"/>
                  </a:lnTo>
                  <a:lnTo>
                    <a:pt x="39547" y="2613084"/>
                  </a:lnTo>
                  <a:lnTo>
                    <a:pt x="35636" y="2577626"/>
                  </a:lnTo>
                  <a:lnTo>
                    <a:pt x="33667" y="2559897"/>
                  </a:lnTo>
                  <a:lnTo>
                    <a:pt x="33223" y="2555858"/>
                  </a:lnTo>
                  <a:lnTo>
                    <a:pt x="31775" y="2552061"/>
                  </a:lnTo>
                  <a:lnTo>
                    <a:pt x="24715" y="2533561"/>
                  </a:lnTo>
                  <a:lnTo>
                    <a:pt x="17652" y="2515059"/>
                  </a:lnTo>
                  <a:lnTo>
                    <a:pt x="10590" y="2496557"/>
                  </a:lnTo>
                  <a:lnTo>
                    <a:pt x="3530" y="2478058"/>
                  </a:lnTo>
                  <a:lnTo>
                    <a:pt x="7277" y="2435513"/>
                  </a:lnTo>
                  <a:lnTo>
                    <a:pt x="13766" y="2405261"/>
                  </a:lnTo>
                  <a:lnTo>
                    <a:pt x="35318" y="2304703"/>
                  </a:lnTo>
                  <a:lnTo>
                    <a:pt x="35750" y="2302684"/>
                  </a:lnTo>
                  <a:lnTo>
                    <a:pt x="35928" y="2300639"/>
                  </a:lnTo>
                  <a:lnTo>
                    <a:pt x="45275" y="2186212"/>
                  </a:lnTo>
                  <a:lnTo>
                    <a:pt x="46378" y="2172743"/>
                  </a:lnTo>
                  <a:lnTo>
                    <a:pt x="47478" y="2159275"/>
                  </a:lnTo>
                  <a:lnTo>
                    <a:pt x="48579" y="2145807"/>
                  </a:lnTo>
                  <a:lnTo>
                    <a:pt x="49682" y="2132338"/>
                  </a:lnTo>
                  <a:lnTo>
                    <a:pt x="141960" y="1824859"/>
                  </a:lnTo>
                  <a:lnTo>
                    <a:pt x="147485" y="1806444"/>
                  </a:lnTo>
                  <a:lnTo>
                    <a:pt x="133730" y="1793007"/>
                  </a:lnTo>
                  <a:lnTo>
                    <a:pt x="131521" y="1790848"/>
                  </a:lnTo>
                  <a:lnTo>
                    <a:pt x="129298" y="1788676"/>
                  </a:lnTo>
                  <a:lnTo>
                    <a:pt x="127088" y="1786517"/>
                  </a:lnTo>
                  <a:lnTo>
                    <a:pt x="128432" y="1770020"/>
                  </a:lnTo>
                  <a:lnTo>
                    <a:pt x="129776" y="1753523"/>
                  </a:lnTo>
                  <a:lnTo>
                    <a:pt x="131123" y="1737026"/>
                  </a:lnTo>
                  <a:lnTo>
                    <a:pt x="132473" y="1720528"/>
                  </a:lnTo>
                  <a:lnTo>
                    <a:pt x="135089" y="1688524"/>
                  </a:lnTo>
                  <a:lnTo>
                    <a:pt x="127843" y="1688012"/>
                  </a:lnTo>
                  <a:lnTo>
                    <a:pt x="120600" y="1687503"/>
                  </a:lnTo>
                  <a:lnTo>
                    <a:pt x="113360" y="1686997"/>
                  </a:lnTo>
                  <a:lnTo>
                    <a:pt x="106121" y="1686492"/>
                  </a:lnTo>
                  <a:lnTo>
                    <a:pt x="101044" y="1637850"/>
                  </a:lnTo>
                  <a:lnTo>
                    <a:pt x="95986" y="1589213"/>
                  </a:lnTo>
                  <a:lnTo>
                    <a:pt x="90947" y="1540581"/>
                  </a:lnTo>
                  <a:lnTo>
                    <a:pt x="85928" y="1491954"/>
                  </a:lnTo>
                  <a:lnTo>
                    <a:pt x="80789" y="1442028"/>
                  </a:lnTo>
                  <a:lnTo>
                    <a:pt x="75670" y="1392100"/>
                  </a:lnTo>
                  <a:lnTo>
                    <a:pt x="70568" y="1342169"/>
                  </a:lnTo>
                  <a:lnTo>
                    <a:pt x="65485" y="1292234"/>
                  </a:lnTo>
                  <a:lnTo>
                    <a:pt x="60420" y="1242295"/>
                  </a:lnTo>
                  <a:lnTo>
                    <a:pt x="55372" y="1192353"/>
                  </a:lnTo>
                  <a:lnTo>
                    <a:pt x="50343" y="1142407"/>
                  </a:lnTo>
                  <a:lnTo>
                    <a:pt x="45330" y="1092456"/>
                  </a:lnTo>
                  <a:lnTo>
                    <a:pt x="40335" y="1042501"/>
                  </a:lnTo>
                  <a:lnTo>
                    <a:pt x="57510" y="989374"/>
                  </a:lnTo>
                  <a:lnTo>
                    <a:pt x="74686" y="936247"/>
                  </a:lnTo>
                  <a:lnTo>
                    <a:pt x="91861" y="883121"/>
                  </a:lnTo>
                  <a:lnTo>
                    <a:pt x="109037" y="829994"/>
                  </a:lnTo>
                  <a:lnTo>
                    <a:pt x="126212" y="776867"/>
                  </a:lnTo>
                  <a:lnTo>
                    <a:pt x="214121" y="504935"/>
                  </a:lnTo>
                  <a:lnTo>
                    <a:pt x="220965" y="480573"/>
                  </a:lnTo>
                  <a:lnTo>
                    <a:pt x="228153" y="456637"/>
                  </a:lnTo>
                  <a:lnTo>
                    <a:pt x="243624" y="409825"/>
                  </a:lnTo>
                  <a:lnTo>
                    <a:pt x="263850" y="352776"/>
                  </a:lnTo>
                  <a:lnTo>
                    <a:pt x="283157" y="301664"/>
                  </a:lnTo>
                  <a:lnTo>
                    <a:pt x="303021" y="255605"/>
                  </a:lnTo>
                  <a:lnTo>
                    <a:pt x="324918" y="213714"/>
                  </a:lnTo>
                  <a:lnTo>
                    <a:pt x="350321" y="175106"/>
                  </a:lnTo>
                  <a:lnTo>
                    <a:pt x="380707" y="138896"/>
                  </a:lnTo>
                  <a:lnTo>
                    <a:pt x="425464" y="97947"/>
                  </a:lnTo>
                  <a:lnTo>
                    <a:pt x="470950" y="66399"/>
                  </a:lnTo>
                  <a:lnTo>
                    <a:pt x="514496" y="43107"/>
                  </a:lnTo>
                  <a:lnTo>
                    <a:pt x="553432" y="26921"/>
                  </a:lnTo>
                  <a:lnTo>
                    <a:pt x="626190" y="7194"/>
                  </a:lnTo>
                  <a:lnTo>
                    <a:pt x="667854" y="1626"/>
                  </a:lnTo>
                  <a:lnTo>
                    <a:pt x="709976" y="0"/>
                  </a:lnTo>
                  <a:lnTo>
                    <a:pt x="752449" y="2320"/>
                  </a:lnTo>
                  <a:lnTo>
                    <a:pt x="747229" y="29434"/>
                  </a:lnTo>
                  <a:lnTo>
                    <a:pt x="740841" y="62658"/>
                  </a:lnTo>
                  <a:lnTo>
                    <a:pt x="734440" y="95970"/>
                  </a:lnTo>
                  <a:lnTo>
                    <a:pt x="768108" y="100161"/>
                  </a:lnTo>
                  <a:lnTo>
                    <a:pt x="820530" y="107175"/>
                  </a:lnTo>
                  <a:lnTo>
                    <a:pt x="872710" y="115150"/>
                  </a:lnTo>
                  <a:lnTo>
                    <a:pt x="924469" y="124053"/>
                  </a:lnTo>
                  <a:lnTo>
                    <a:pt x="975626" y="133854"/>
                  </a:lnTo>
                  <a:lnTo>
                    <a:pt x="1022080" y="143671"/>
                  </a:lnTo>
                  <a:lnTo>
                    <a:pt x="1066010" y="153841"/>
                  </a:lnTo>
                  <a:lnTo>
                    <a:pt x="1108904" y="164619"/>
                  </a:lnTo>
                  <a:lnTo>
                    <a:pt x="1152252" y="176263"/>
                  </a:lnTo>
                  <a:lnTo>
                    <a:pt x="1197542" y="189027"/>
                  </a:lnTo>
                  <a:lnTo>
                    <a:pt x="1246265" y="203169"/>
                  </a:lnTo>
                  <a:lnTo>
                    <a:pt x="1299908" y="218944"/>
                  </a:lnTo>
                  <a:lnTo>
                    <a:pt x="1337270" y="229946"/>
                  </a:lnTo>
                  <a:lnTo>
                    <a:pt x="1377634" y="241785"/>
                  </a:lnTo>
                  <a:lnTo>
                    <a:pt x="1421383" y="254529"/>
                  </a:lnTo>
                  <a:lnTo>
                    <a:pt x="1468901" y="268245"/>
                  </a:lnTo>
                  <a:lnTo>
                    <a:pt x="1520570" y="283003"/>
                  </a:lnTo>
                  <a:lnTo>
                    <a:pt x="1559428" y="293999"/>
                  </a:lnTo>
                  <a:lnTo>
                    <a:pt x="1626609" y="312781"/>
                  </a:lnTo>
                  <a:lnTo>
                    <a:pt x="1654136" y="320391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984927" y="2091093"/>
              <a:ext cx="6508750" cy="5847080"/>
            </a:xfrm>
            <a:custGeom>
              <a:avLst/>
              <a:gdLst/>
              <a:ahLst/>
              <a:cxnLst/>
              <a:rect l="l" t="t" r="r" b="b"/>
              <a:pathLst>
                <a:path w="6508750" h="5847080">
                  <a:moveTo>
                    <a:pt x="6362941" y="2196316"/>
                  </a:moveTo>
                  <a:lnTo>
                    <a:pt x="6324415" y="2126292"/>
                  </a:lnTo>
                  <a:lnTo>
                    <a:pt x="6310402" y="2079788"/>
                  </a:lnTo>
                  <a:lnTo>
                    <a:pt x="6296390" y="2033285"/>
                  </a:lnTo>
                  <a:lnTo>
                    <a:pt x="6282378" y="1986783"/>
                  </a:lnTo>
                  <a:lnTo>
                    <a:pt x="6268368" y="1940281"/>
                  </a:lnTo>
                  <a:lnTo>
                    <a:pt x="6254358" y="1893781"/>
                  </a:lnTo>
                  <a:lnTo>
                    <a:pt x="6240348" y="1847282"/>
                  </a:lnTo>
                  <a:lnTo>
                    <a:pt x="6244872" y="1840490"/>
                  </a:lnTo>
                  <a:lnTo>
                    <a:pt x="6249398" y="1833699"/>
                  </a:lnTo>
                  <a:lnTo>
                    <a:pt x="6253926" y="1826908"/>
                  </a:lnTo>
                  <a:lnTo>
                    <a:pt x="6258458" y="1820116"/>
                  </a:lnTo>
                  <a:lnTo>
                    <a:pt x="6266141" y="1808572"/>
                  </a:lnTo>
                  <a:lnTo>
                    <a:pt x="6252843" y="1753221"/>
                  </a:lnTo>
                  <a:lnTo>
                    <a:pt x="6242773" y="1711366"/>
                  </a:lnTo>
                  <a:lnTo>
                    <a:pt x="6232499" y="1608991"/>
                  </a:lnTo>
                  <a:lnTo>
                    <a:pt x="6234951" y="1557556"/>
                  </a:lnTo>
                  <a:lnTo>
                    <a:pt x="6237402" y="1506121"/>
                  </a:lnTo>
                  <a:lnTo>
                    <a:pt x="6239852" y="1454686"/>
                  </a:lnTo>
                  <a:lnTo>
                    <a:pt x="6242302" y="1403251"/>
                  </a:lnTo>
                  <a:lnTo>
                    <a:pt x="6244755" y="1351816"/>
                  </a:lnTo>
                  <a:lnTo>
                    <a:pt x="6251333" y="1252972"/>
                  </a:lnTo>
                  <a:lnTo>
                    <a:pt x="6252997" y="1228017"/>
                  </a:lnTo>
                  <a:lnTo>
                    <a:pt x="6229121" y="1220562"/>
                  </a:lnTo>
                  <a:lnTo>
                    <a:pt x="6228689" y="1220422"/>
                  </a:lnTo>
                  <a:lnTo>
                    <a:pt x="6228245" y="1220283"/>
                  </a:lnTo>
                  <a:lnTo>
                    <a:pt x="6227813" y="1220156"/>
                  </a:lnTo>
                  <a:lnTo>
                    <a:pt x="6245651" y="1170938"/>
                  </a:lnTo>
                  <a:lnTo>
                    <a:pt x="6263490" y="1121720"/>
                  </a:lnTo>
                  <a:lnTo>
                    <a:pt x="6281329" y="1072502"/>
                  </a:lnTo>
                  <a:lnTo>
                    <a:pt x="6299169" y="1023283"/>
                  </a:lnTo>
                  <a:lnTo>
                    <a:pt x="6317009" y="974065"/>
                  </a:lnTo>
                  <a:lnTo>
                    <a:pt x="6334849" y="924846"/>
                  </a:lnTo>
                  <a:lnTo>
                    <a:pt x="6352689" y="875628"/>
                  </a:lnTo>
                  <a:lnTo>
                    <a:pt x="6370529" y="826410"/>
                  </a:lnTo>
                  <a:lnTo>
                    <a:pt x="6388370" y="777192"/>
                  </a:lnTo>
                  <a:lnTo>
                    <a:pt x="6406210" y="727974"/>
                  </a:lnTo>
                  <a:lnTo>
                    <a:pt x="6424051" y="678757"/>
                  </a:lnTo>
                  <a:lnTo>
                    <a:pt x="6441892" y="629540"/>
                  </a:lnTo>
                  <a:lnTo>
                    <a:pt x="6459733" y="580323"/>
                  </a:lnTo>
                  <a:lnTo>
                    <a:pt x="6477574" y="531107"/>
                  </a:lnTo>
                  <a:lnTo>
                    <a:pt x="6495415" y="481892"/>
                  </a:lnTo>
                  <a:lnTo>
                    <a:pt x="6508254" y="446459"/>
                  </a:lnTo>
                  <a:lnTo>
                    <a:pt x="6471158" y="439817"/>
                  </a:lnTo>
                  <a:lnTo>
                    <a:pt x="6351511" y="418366"/>
                  </a:lnTo>
                  <a:lnTo>
                    <a:pt x="6180467" y="389029"/>
                  </a:lnTo>
                  <a:lnTo>
                    <a:pt x="6153594" y="384419"/>
                  </a:lnTo>
                  <a:lnTo>
                    <a:pt x="6144983" y="410277"/>
                  </a:lnTo>
                  <a:lnTo>
                    <a:pt x="6141135" y="421811"/>
                  </a:lnTo>
                  <a:lnTo>
                    <a:pt x="6137287" y="433346"/>
                  </a:lnTo>
                  <a:lnTo>
                    <a:pt x="6133439" y="444881"/>
                  </a:lnTo>
                  <a:lnTo>
                    <a:pt x="6129591" y="456416"/>
                  </a:lnTo>
                  <a:lnTo>
                    <a:pt x="6125006" y="453990"/>
                  </a:lnTo>
                  <a:lnTo>
                    <a:pt x="6122225" y="460619"/>
                  </a:lnTo>
                  <a:lnTo>
                    <a:pt x="6119444" y="467249"/>
                  </a:lnTo>
                  <a:lnTo>
                    <a:pt x="6116662" y="473878"/>
                  </a:lnTo>
                  <a:lnTo>
                    <a:pt x="6064541" y="461288"/>
                  </a:lnTo>
                  <a:lnTo>
                    <a:pt x="6012418" y="448697"/>
                  </a:lnTo>
                  <a:lnTo>
                    <a:pt x="5960295" y="436105"/>
                  </a:lnTo>
                  <a:lnTo>
                    <a:pt x="5908171" y="423513"/>
                  </a:lnTo>
                  <a:lnTo>
                    <a:pt x="5856048" y="410921"/>
                  </a:lnTo>
                  <a:lnTo>
                    <a:pt x="5803926" y="398330"/>
                  </a:lnTo>
                  <a:lnTo>
                    <a:pt x="5751804" y="385740"/>
                  </a:lnTo>
                  <a:lnTo>
                    <a:pt x="5720854" y="378260"/>
                  </a:lnTo>
                  <a:lnTo>
                    <a:pt x="5713463" y="409235"/>
                  </a:lnTo>
                  <a:lnTo>
                    <a:pt x="5700674" y="462880"/>
                  </a:lnTo>
                  <a:lnTo>
                    <a:pt x="5699518" y="467719"/>
                  </a:lnTo>
                  <a:lnTo>
                    <a:pt x="5699912" y="472697"/>
                  </a:lnTo>
                  <a:lnTo>
                    <a:pt x="5701419" y="492204"/>
                  </a:lnTo>
                  <a:lnTo>
                    <a:pt x="5702928" y="511711"/>
                  </a:lnTo>
                  <a:lnTo>
                    <a:pt x="5704437" y="531219"/>
                  </a:lnTo>
                  <a:lnTo>
                    <a:pt x="5705944" y="550726"/>
                  </a:lnTo>
                  <a:lnTo>
                    <a:pt x="5689045" y="550928"/>
                  </a:lnTo>
                  <a:lnTo>
                    <a:pt x="5672142" y="551134"/>
                  </a:lnTo>
                  <a:lnTo>
                    <a:pt x="5655236" y="551342"/>
                  </a:lnTo>
                  <a:lnTo>
                    <a:pt x="5638330" y="551551"/>
                  </a:lnTo>
                  <a:lnTo>
                    <a:pt x="5622112" y="551742"/>
                  </a:lnTo>
                  <a:lnTo>
                    <a:pt x="5612777" y="565013"/>
                  </a:lnTo>
                  <a:lnTo>
                    <a:pt x="5609958" y="569001"/>
                  </a:lnTo>
                  <a:lnTo>
                    <a:pt x="5607138" y="572989"/>
                  </a:lnTo>
                  <a:lnTo>
                    <a:pt x="5604332" y="576989"/>
                  </a:lnTo>
                  <a:lnTo>
                    <a:pt x="5560461" y="600391"/>
                  </a:lnTo>
                  <a:lnTo>
                    <a:pt x="5516590" y="623793"/>
                  </a:lnTo>
                  <a:lnTo>
                    <a:pt x="5472719" y="647195"/>
                  </a:lnTo>
                  <a:lnTo>
                    <a:pt x="5428847" y="670598"/>
                  </a:lnTo>
                  <a:lnTo>
                    <a:pt x="5384975" y="694001"/>
                  </a:lnTo>
                  <a:lnTo>
                    <a:pt x="5341102" y="717404"/>
                  </a:lnTo>
                  <a:lnTo>
                    <a:pt x="5297229" y="740808"/>
                  </a:lnTo>
                  <a:lnTo>
                    <a:pt x="5253356" y="764212"/>
                  </a:lnTo>
                  <a:lnTo>
                    <a:pt x="5209483" y="787616"/>
                  </a:lnTo>
                  <a:lnTo>
                    <a:pt x="5165610" y="811020"/>
                  </a:lnTo>
                  <a:lnTo>
                    <a:pt x="5121737" y="834425"/>
                  </a:lnTo>
                  <a:lnTo>
                    <a:pt x="5077864" y="857829"/>
                  </a:lnTo>
                  <a:lnTo>
                    <a:pt x="5033991" y="881234"/>
                  </a:lnTo>
                  <a:lnTo>
                    <a:pt x="4990118" y="904638"/>
                  </a:lnTo>
                  <a:lnTo>
                    <a:pt x="4946246" y="928042"/>
                  </a:lnTo>
                  <a:lnTo>
                    <a:pt x="4902374" y="951446"/>
                  </a:lnTo>
                  <a:lnTo>
                    <a:pt x="4858502" y="974850"/>
                  </a:lnTo>
                  <a:lnTo>
                    <a:pt x="4814630" y="998254"/>
                  </a:lnTo>
                  <a:lnTo>
                    <a:pt x="4770759" y="1021658"/>
                  </a:lnTo>
                  <a:lnTo>
                    <a:pt x="4726889" y="1045061"/>
                  </a:lnTo>
                  <a:lnTo>
                    <a:pt x="4724082" y="1039549"/>
                  </a:lnTo>
                  <a:lnTo>
                    <a:pt x="4721275" y="1034024"/>
                  </a:lnTo>
                  <a:lnTo>
                    <a:pt x="4718469" y="1028513"/>
                  </a:lnTo>
                  <a:lnTo>
                    <a:pt x="4711153" y="1014149"/>
                  </a:lnTo>
                  <a:lnTo>
                    <a:pt x="4695240" y="1011583"/>
                  </a:lnTo>
                  <a:lnTo>
                    <a:pt x="4681303" y="1009326"/>
                  </a:lnTo>
                  <a:lnTo>
                    <a:pt x="4667362" y="1007069"/>
                  </a:lnTo>
                  <a:lnTo>
                    <a:pt x="4653419" y="1004811"/>
                  </a:lnTo>
                  <a:lnTo>
                    <a:pt x="4639475" y="1002554"/>
                  </a:lnTo>
                  <a:lnTo>
                    <a:pt x="4519422" y="775440"/>
                  </a:lnTo>
                  <a:lnTo>
                    <a:pt x="4527691" y="744512"/>
                  </a:lnTo>
                  <a:lnTo>
                    <a:pt x="4535963" y="713584"/>
                  </a:lnTo>
                  <a:lnTo>
                    <a:pt x="4544235" y="682657"/>
                  </a:lnTo>
                  <a:lnTo>
                    <a:pt x="4552505" y="651729"/>
                  </a:lnTo>
                  <a:lnTo>
                    <a:pt x="4571301" y="588559"/>
                  </a:lnTo>
                  <a:lnTo>
                    <a:pt x="4590326" y="524538"/>
                  </a:lnTo>
                  <a:lnTo>
                    <a:pt x="4607456" y="485875"/>
                  </a:lnTo>
                  <a:lnTo>
                    <a:pt x="4623015" y="467973"/>
                  </a:lnTo>
                  <a:lnTo>
                    <a:pt x="4629106" y="461656"/>
                  </a:lnTo>
                  <a:lnTo>
                    <a:pt x="4656092" y="419333"/>
                  </a:lnTo>
                  <a:lnTo>
                    <a:pt x="4664464" y="380008"/>
                  </a:lnTo>
                  <a:lnTo>
                    <a:pt x="4664595" y="358257"/>
                  </a:lnTo>
                  <a:lnTo>
                    <a:pt x="4663338" y="335423"/>
                  </a:lnTo>
                  <a:lnTo>
                    <a:pt x="4641291" y="329365"/>
                  </a:lnTo>
                  <a:lnTo>
                    <a:pt x="4611921" y="321286"/>
                  </a:lnTo>
                  <a:lnTo>
                    <a:pt x="4532427" y="299143"/>
                  </a:lnTo>
                  <a:lnTo>
                    <a:pt x="4483912" y="285436"/>
                  </a:lnTo>
                  <a:lnTo>
                    <a:pt x="4432382" y="270721"/>
                  </a:lnTo>
                  <a:lnTo>
                    <a:pt x="4384992" y="257042"/>
                  </a:lnTo>
                  <a:lnTo>
                    <a:pt x="4341361" y="244333"/>
                  </a:lnTo>
                  <a:lnTo>
                    <a:pt x="4301107" y="232526"/>
                  </a:lnTo>
                  <a:lnTo>
                    <a:pt x="4263847" y="221555"/>
                  </a:lnTo>
                  <a:lnTo>
                    <a:pt x="4209524" y="205579"/>
                  </a:lnTo>
                  <a:lnTo>
                    <a:pt x="4160161" y="191253"/>
                  </a:lnTo>
                  <a:lnTo>
                    <a:pt x="4114227" y="178313"/>
                  </a:lnTo>
                  <a:lnTo>
                    <a:pt x="4070192" y="166495"/>
                  </a:lnTo>
                  <a:lnTo>
                    <a:pt x="4026524" y="155535"/>
                  </a:lnTo>
                  <a:lnTo>
                    <a:pt x="3981693" y="145168"/>
                  </a:lnTo>
                  <a:lnTo>
                    <a:pt x="3934167" y="135131"/>
                  </a:lnTo>
                  <a:lnTo>
                    <a:pt x="3890095" y="126612"/>
                  </a:lnTo>
                  <a:lnTo>
                    <a:pt x="3845561" y="118745"/>
                  </a:lnTo>
                  <a:lnTo>
                    <a:pt x="3800678" y="111550"/>
                  </a:lnTo>
                  <a:lnTo>
                    <a:pt x="3755555" y="105045"/>
                  </a:lnTo>
                  <a:lnTo>
                    <a:pt x="3758450" y="90005"/>
                  </a:lnTo>
                  <a:lnTo>
                    <a:pt x="3761344" y="74965"/>
                  </a:lnTo>
                  <a:lnTo>
                    <a:pt x="3764236" y="59925"/>
                  </a:lnTo>
                  <a:lnTo>
                    <a:pt x="3767124" y="44885"/>
                  </a:lnTo>
                  <a:lnTo>
                    <a:pt x="3773258" y="13021"/>
                  </a:lnTo>
                  <a:lnTo>
                    <a:pt x="3741267" y="7585"/>
                  </a:lnTo>
                  <a:lnTo>
                    <a:pt x="3695083" y="1758"/>
                  </a:lnTo>
                  <a:lnTo>
                    <a:pt x="3649150" y="0"/>
                  </a:lnTo>
                  <a:lnTo>
                    <a:pt x="3603571" y="2304"/>
                  </a:lnTo>
                  <a:lnTo>
                    <a:pt x="3558449" y="8666"/>
                  </a:lnTo>
                  <a:lnTo>
                    <a:pt x="3513886" y="19078"/>
                  </a:lnTo>
                  <a:lnTo>
                    <a:pt x="3448944" y="42225"/>
                  </a:lnTo>
                  <a:lnTo>
                    <a:pt x="3409029" y="61436"/>
                  </a:lnTo>
                  <a:lnTo>
                    <a:pt x="3366489" y="86758"/>
                  </a:lnTo>
                  <a:lnTo>
                    <a:pt x="3323078" y="118955"/>
                  </a:lnTo>
                  <a:lnTo>
                    <a:pt x="3280549" y="158791"/>
                  </a:lnTo>
                  <a:lnTo>
                    <a:pt x="3250535" y="193887"/>
                  </a:lnTo>
                  <a:lnTo>
                    <a:pt x="3224995" y="230520"/>
                  </a:lnTo>
                  <a:lnTo>
                    <a:pt x="3202937" y="269135"/>
                  </a:lnTo>
                  <a:lnTo>
                    <a:pt x="3183369" y="310177"/>
                  </a:lnTo>
                  <a:lnTo>
                    <a:pt x="3165301" y="354088"/>
                  </a:lnTo>
                  <a:lnTo>
                    <a:pt x="3147741" y="401315"/>
                  </a:lnTo>
                  <a:lnTo>
                    <a:pt x="3129699" y="452301"/>
                  </a:lnTo>
                  <a:lnTo>
                    <a:pt x="3113544" y="501164"/>
                  </a:lnTo>
                  <a:lnTo>
                    <a:pt x="3099257" y="550408"/>
                  </a:lnTo>
                  <a:lnTo>
                    <a:pt x="3041078" y="730215"/>
                  </a:lnTo>
                  <a:lnTo>
                    <a:pt x="2923857" y="1092800"/>
                  </a:lnTo>
                  <a:lnTo>
                    <a:pt x="2921825" y="1099112"/>
                  </a:lnTo>
                  <a:lnTo>
                    <a:pt x="2922473" y="1105716"/>
                  </a:lnTo>
                  <a:lnTo>
                    <a:pt x="2927544" y="1156426"/>
                  </a:lnTo>
                  <a:lnTo>
                    <a:pt x="2932633" y="1207132"/>
                  </a:lnTo>
                  <a:lnTo>
                    <a:pt x="2937739" y="1257836"/>
                  </a:lnTo>
                  <a:lnTo>
                    <a:pt x="2942863" y="1308535"/>
                  </a:lnTo>
                  <a:lnTo>
                    <a:pt x="2948004" y="1359232"/>
                  </a:lnTo>
                  <a:lnTo>
                    <a:pt x="2953163" y="1409924"/>
                  </a:lnTo>
                  <a:lnTo>
                    <a:pt x="2958341" y="1460612"/>
                  </a:lnTo>
                  <a:lnTo>
                    <a:pt x="2963537" y="1511297"/>
                  </a:lnTo>
                  <a:lnTo>
                    <a:pt x="2968752" y="1561976"/>
                  </a:lnTo>
                  <a:lnTo>
                    <a:pt x="2974459" y="1617259"/>
                  </a:lnTo>
                  <a:lnTo>
                    <a:pt x="2980191" y="1672544"/>
                  </a:lnTo>
                  <a:lnTo>
                    <a:pt x="2985947" y="1727831"/>
                  </a:lnTo>
                  <a:lnTo>
                    <a:pt x="2991726" y="1783121"/>
                  </a:lnTo>
                  <a:lnTo>
                    <a:pt x="2994494" y="1809613"/>
                  </a:lnTo>
                  <a:lnTo>
                    <a:pt x="3000514" y="1810045"/>
                  </a:lnTo>
                  <a:lnTo>
                    <a:pt x="3006547" y="1810464"/>
                  </a:lnTo>
                  <a:lnTo>
                    <a:pt x="3012554" y="1810883"/>
                  </a:lnTo>
                  <a:lnTo>
                    <a:pt x="3011893" y="1818973"/>
                  </a:lnTo>
                  <a:lnTo>
                    <a:pt x="3011233" y="1827063"/>
                  </a:lnTo>
                  <a:lnTo>
                    <a:pt x="3010573" y="1835153"/>
                  </a:lnTo>
                  <a:lnTo>
                    <a:pt x="2971996" y="1825778"/>
                  </a:lnTo>
                  <a:lnTo>
                    <a:pt x="2933420" y="1816402"/>
                  </a:lnTo>
                  <a:lnTo>
                    <a:pt x="2894844" y="1807025"/>
                  </a:lnTo>
                  <a:lnTo>
                    <a:pt x="2856268" y="1797650"/>
                  </a:lnTo>
                  <a:lnTo>
                    <a:pt x="2823260" y="1789624"/>
                  </a:lnTo>
                  <a:lnTo>
                    <a:pt x="2817482" y="1823088"/>
                  </a:lnTo>
                  <a:lnTo>
                    <a:pt x="2816161" y="1830733"/>
                  </a:lnTo>
                  <a:lnTo>
                    <a:pt x="2814840" y="1838379"/>
                  </a:lnTo>
                  <a:lnTo>
                    <a:pt x="2813519" y="1846024"/>
                  </a:lnTo>
                  <a:lnTo>
                    <a:pt x="2764565" y="1832677"/>
                  </a:lnTo>
                  <a:lnTo>
                    <a:pt x="2715611" y="1819330"/>
                  </a:lnTo>
                  <a:lnTo>
                    <a:pt x="2666656" y="1805984"/>
                  </a:lnTo>
                  <a:lnTo>
                    <a:pt x="2617702" y="1792637"/>
                  </a:lnTo>
                  <a:lnTo>
                    <a:pt x="2568747" y="1779290"/>
                  </a:lnTo>
                  <a:lnTo>
                    <a:pt x="2519793" y="1765943"/>
                  </a:lnTo>
                  <a:lnTo>
                    <a:pt x="2470838" y="1752595"/>
                  </a:lnTo>
                  <a:lnTo>
                    <a:pt x="2421883" y="1739248"/>
                  </a:lnTo>
                  <a:lnTo>
                    <a:pt x="2372928" y="1725901"/>
                  </a:lnTo>
                  <a:lnTo>
                    <a:pt x="2323974" y="1712554"/>
                  </a:lnTo>
                  <a:lnTo>
                    <a:pt x="2275019" y="1699207"/>
                  </a:lnTo>
                  <a:lnTo>
                    <a:pt x="2226064" y="1685860"/>
                  </a:lnTo>
                  <a:lnTo>
                    <a:pt x="2177109" y="1672513"/>
                  </a:lnTo>
                  <a:lnTo>
                    <a:pt x="2128154" y="1659165"/>
                  </a:lnTo>
                  <a:lnTo>
                    <a:pt x="2079199" y="1645818"/>
                  </a:lnTo>
                  <a:lnTo>
                    <a:pt x="2030244" y="1632471"/>
                  </a:lnTo>
                  <a:lnTo>
                    <a:pt x="1981289" y="1619124"/>
                  </a:lnTo>
                  <a:lnTo>
                    <a:pt x="1932334" y="1605776"/>
                  </a:lnTo>
                  <a:lnTo>
                    <a:pt x="1883379" y="1592429"/>
                  </a:lnTo>
                  <a:lnTo>
                    <a:pt x="1834423" y="1579082"/>
                  </a:lnTo>
                  <a:lnTo>
                    <a:pt x="1785468" y="1565735"/>
                  </a:lnTo>
                  <a:lnTo>
                    <a:pt x="1736513" y="1552387"/>
                  </a:lnTo>
                  <a:lnTo>
                    <a:pt x="1687558" y="1539040"/>
                  </a:lnTo>
                  <a:lnTo>
                    <a:pt x="1638603" y="1525693"/>
                  </a:lnTo>
                  <a:lnTo>
                    <a:pt x="1589648" y="1512346"/>
                  </a:lnTo>
                  <a:lnTo>
                    <a:pt x="1540693" y="1498998"/>
                  </a:lnTo>
                  <a:lnTo>
                    <a:pt x="1491738" y="1485651"/>
                  </a:lnTo>
                  <a:lnTo>
                    <a:pt x="1442783" y="1472304"/>
                  </a:lnTo>
                  <a:lnTo>
                    <a:pt x="1393828" y="1458956"/>
                  </a:lnTo>
                  <a:lnTo>
                    <a:pt x="1344873" y="1445609"/>
                  </a:lnTo>
                  <a:lnTo>
                    <a:pt x="1295918" y="1432262"/>
                  </a:lnTo>
                  <a:lnTo>
                    <a:pt x="1246963" y="1418915"/>
                  </a:lnTo>
                  <a:lnTo>
                    <a:pt x="1198008" y="1405568"/>
                  </a:lnTo>
                  <a:lnTo>
                    <a:pt x="1149053" y="1392220"/>
                  </a:lnTo>
                  <a:lnTo>
                    <a:pt x="1100098" y="1378873"/>
                  </a:lnTo>
                  <a:lnTo>
                    <a:pt x="1051143" y="1365526"/>
                  </a:lnTo>
                  <a:lnTo>
                    <a:pt x="1002188" y="1352179"/>
                  </a:lnTo>
                  <a:lnTo>
                    <a:pt x="953234" y="1338832"/>
                  </a:lnTo>
                  <a:lnTo>
                    <a:pt x="904279" y="1325485"/>
                  </a:lnTo>
                  <a:lnTo>
                    <a:pt x="855324" y="1312138"/>
                  </a:lnTo>
                  <a:lnTo>
                    <a:pt x="806370" y="1298791"/>
                  </a:lnTo>
                  <a:lnTo>
                    <a:pt x="757415" y="1285444"/>
                  </a:lnTo>
                  <a:lnTo>
                    <a:pt x="708461" y="1272097"/>
                  </a:lnTo>
                  <a:lnTo>
                    <a:pt x="659506" y="1258750"/>
                  </a:lnTo>
                  <a:lnTo>
                    <a:pt x="610552" y="1245403"/>
                  </a:lnTo>
                  <a:lnTo>
                    <a:pt x="583311" y="1237974"/>
                  </a:lnTo>
                  <a:lnTo>
                    <a:pt x="572757" y="1264161"/>
                  </a:lnTo>
                  <a:lnTo>
                    <a:pt x="254241" y="2054266"/>
                  </a:lnTo>
                  <a:lnTo>
                    <a:pt x="213455" y="2040731"/>
                  </a:lnTo>
                  <a:lnTo>
                    <a:pt x="172669" y="2027196"/>
                  </a:lnTo>
                  <a:lnTo>
                    <a:pt x="131883" y="2013661"/>
                  </a:lnTo>
                  <a:lnTo>
                    <a:pt x="91097" y="2000126"/>
                  </a:lnTo>
                  <a:lnTo>
                    <a:pt x="50584" y="1986677"/>
                  </a:lnTo>
                  <a:lnTo>
                    <a:pt x="49364" y="2029349"/>
                  </a:lnTo>
                  <a:lnTo>
                    <a:pt x="673" y="3721802"/>
                  </a:lnTo>
                  <a:lnTo>
                    <a:pt x="0" y="3745500"/>
                  </a:lnTo>
                  <a:lnTo>
                    <a:pt x="22529" y="3752878"/>
                  </a:lnTo>
                  <a:lnTo>
                    <a:pt x="2721711" y="4636659"/>
                  </a:lnTo>
                  <a:lnTo>
                    <a:pt x="3736555" y="4958985"/>
                  </a:lnTo>
                  <a:lnTo>
                    <a:pt x="3784223" y="4975589"/>
                  </a:lnTo>
                  <a:lnTo>
                    <a:pt x="3831890" y="4992193"/>
                  </a:lnTo>
                  <a:lnTo>
                    <a:pt x="3879558" y="5008798"/>
                  </a:lnTo>
                  <a:lnTo>
                    <a:pt x="3927225" y="5025402"/>
                  </a:lnTo>
                  <a:lnTo>
                    <a:pt x="3974893" y="5042006"/>
                  </a:lnTo>
                  <a:lnTo>
                    <a:pt x="4022560" y="5058611"/>
                  </a:lnTo>
                  <a:lnTo>
                    <a:pt x="4070228" y="5075215"/>
                  </a:lnTo>
                  <a:lnTo>
                    <a:pt x="4117896" y="5091820"/>
                  </a:lnTo>
                  <a:lnTo>
                    <a:pt x="4165563" y="5108424"/>
                  </a:lnTo>
                  <a:lnTo>
                    <a:pt x="4213231" y="5125029"/>
                  </a:lnTo>
                  <a:lnTo>
                    <a:pt x="4260899" y="5141633"/>
                  </a:lnTo>
                  <a:lnTo>
                    <a:pt x="4308567" y="5158238"/>
                  </a:lnTo>
                  <a:lnTo>
                    <a:pt x="4356235" y="5174842"/>
                  </a:lnTo>
                  <a:lnTo>
                    <a:pt x="4403902" y="5191447"/>
                  </a:lnTo>
                  <a:lnTo>
                    <a:pt x="4451570" y="5208051"/>
                  </a:lnTo>
                  <a:lnTo>
                    <a:pt x="4499238" y="5224656"/>
                  </a:lnTo>
                  <a:lnTo>
                    <a:pt x="4546906" y="5241260"/>
                  </a:lnTo>
                  <a:lnTo>
                    <a:pt x="4594574" y="5257865"/>
                  </a:lnTo>
                  <a:lnTo>
                    <a:pt x="4642242" y="5274469"/>
                  </a:lnTo>
                  <a:lnTo>
                    <a:pt x="4689909" y="5291074"/>
                  </a:lnTo>
                  <a:lnTo>
                    <a:pt x="4737577" y="5307678"/>
                  </a:lnTo>
                  <a:lnTo>
                    <a:pt x="4785245" y="5324283"/>
                  </a:lnTo>
                  <a:lnTo>
                    <a:pt x="4832913" y="5340887"/>
                  </a:lnTo>
                  <a:lnTo>
                    <a:pt x="4880581" y="5357491"/>
                  </a:lnTo>
                  <a:lnTo>
                    <a:pt x="4928249" y="5374095"/>
                  </a:lnTo>
                  <a:lnTo>
                    <a:pt x="4975916" y="5390699"/>
                  </a:lnTo>
                  <a:lnTo>
                    <a:pt x="5023584" y="5407303"/>
                  </a:lnTo>
                  <a:lnTo>
                    <a:pt x="5071252" y="5423907"/>
                  </a:lnTo>
                  <a:lnTo>
                    <a:pt x="5118920" y="5440511"/>
                  </a:lnTo>
                  <a:lnTo>
                    <a:pt x="5166587" y="5457115"/>
                  </a:lnTo>
                  <a:lnTo>
                    <a:pt x="5214255" y="5473719"/>
                  </a:lnTo>
                  <a:lnTo>
                    <a:pt x="5261922" y="5490322"/>
                  </a:lnTo>
                  <a:lnTo>
                    <a:pt x="5309590" y="5506926"/>
                  </a:lnTo>
                  <a:lnTo>
                    <a:pt x="5357257" y="5523529"/>
                  </a:lnTo>
                  <a:lnTo>
                    <a:pt x="5404925" y="5540132"/>
                  </a:lnTo>
                  <a:lnTo>
                    <a:pt x="5452592" y="5556736"/>
                  </a:lnTo>
                  <a:lnTo>
                    <a:pt x="5486486" y="5594706"/>
                  </a:lnTo>
                  <a:lnTo>
                    <a:pt x="5520379" y="5632676"/>
                  </a:lnTo>
                  <a:lnTo>
                    <a:pt x="5554271" y="5670644"/>
                  </a:lnTo>
                  <a:lnTo>
                    <a:pt x="5588161" y="5708611"/>
                  </a:lnTo>
                  <a:lnTo>
                    <a:pt x="5622048" y="5746575"/>
                  </a:lnTo>
                  <a:lnTo>
                    <a:pt x="5628119" y="5753370"/>
                  </a:lnTo>
                  <a:lnTo>
                    <a:pt x="5636844" y="5755910"/>
                  </a:lnTo>
                  <a:lnTo>
                    <a:pt x="5918238" y="5838028"/>
                  </a:lnTo>
                  <a:lnTo>
                    <a:pt x="5948603" y="5846893"/>
                  </a:lnTo>
                  <a:lnTo>
                    <a:pt x="5957570" y="5816552"/>
                  </a:lnTo>
                  <a:lnTo>
                    <a:pt x="6107341" y="5310305"/>
                  </a:lnTo>
                  <a:lnTo>
                    <a:pt x="6107849" y="5308616"/>
                  </a:lnTo>
                  <a:lnTo>
                    <a:pt x="6108153" y="5306876"/>
                  </a:lnTo>
                  <a:lnTo>
                    <a:pt x="6173762" y="4939668"/>
                  </a:lnTo>
                  <a:lnTo>
                    <a:pt x="6199416" y="4784118"/>
                  </a:lnTo>
                  <a:lnTo>
                    <a:pt x="6199835" y="4781515"/>
                  </a:lnTo>
                  <a:lnTo>
                    <a:pt x="6199835" y="4778861"/>
                  </a:lnTo>
                  <a:lnTo>
                    <a:pt x="6198590" y="4328722"/>
                  </a:lnTo>
                  <a:lnTo>
                    <a:pt x="6199793" y="4276263"/>
                  </a:lnTo>
                  <a:lnTo>
                    <a:pt x="6200996" y="4223804"/>
                  </a:lnTo>
                  <a:lnTo>
                    <a:pt x="6202200" y="4171346"/>
                  </a:lnTo>
                  <a:lnTo>
                    <a:pt x="6203403" y="4118888"/>
                  </a:lnTo>
                  <a:lnTo>
                    <a:pt x="6204607" y="4066430"/>
                  </a:lnTo>
                  <a:lnTo>
                    <a:pt x="6205809" y="4013971"/>
                  </a:lnTo>
                  <a:lnTo>
                    <a:pt x="6207011" y="3961511"/>
                  </a:lnTo>
                  <a:lnTo>
                    <a:pt x="6208212" y="3909049"/>
                  </a:lnTo>
                  <a:lnTo>
                    <a:pt x="6209411" y="3856587"/>
                  </a:lnTo>
                  <a:lnTo>
                    <a:pt x="6214727" y="3818020"/>
                  </a:lnTo>
                  <a:lnTo>
                    <a:pt x="6220047" y="3779453"/>
                  </a:lnTo>
                  <a:lnTo>
                    <a:pt x="6225366" y="3740886"/>
                  </a:lnTo>
                  <a:lnTo>
                    <a:pt x="6230683" y="3702320"/>
                  </a:lnTo>
                  <a:lnTo>
                    <a:pt x="6244640" y="3568386"/>
                  </a:lnTo>
                  <a:lnTo>
                    <a:pt x="6253590" y="3516022"/>
                  </a:lnTo>
                  <a:lnTo>
                    <a:pt x="6262540" y="3463660"/>
                  </a:lnTo>
                  <a:lnTo>
                    <a:pt x="6271491" y="3411299"/>
                  </a:lnTo>
                  <a:lnTo>
                    <a:pt x="6280443" y="3358937"/>
                  </a:lnTo>
                  <a:lnTo>
                    <a:pt x="6289396" y="3306576"/>
                  </a:lnTo>
                  <a:lnTo>
                    <a:pt x="6298349" y="3254214"/>
                  </a:lnTo>
                  <a:lnTo>
                    <a:pt x="6307302" y="3201852"/>
                  </a:lnTo>
                  <a:lnTo>
                    <a:pt x="6316256" y="3149489"/>
                  </a:lnTo>
                  <a:lnTo>
                    <a:pt x="6320218" y="3137278"/>
                  </a:lnTo>
                  <a:lnTo>
                    <a:pt x="6324180" y="3125067"/>
                  </a:lnTo>
                  <a:lnTo>
                    <a:pt x="6328143" y="3112856"/>
                  </a:lnTo>
                  <a:lnTo>
                    <a:pt x="6332105" y="3100645"/>
                  </a:lnTo>
                  <a:lnTo>
                    <a:pt x="6365214" y="2998575"/>
                  </a:lnTo>
                  <a:lnTo>
                    <a:pt x="6388061" y="2917117"/>
                  </a:lnTo>
                  <a:lnTo>
                    <a:pt x="6405613" y="2854455"/>
                  </a:lnTo>
                  <a:lnTo>
                    <a:pt x="6406324" y="2851928"/>
                  </a:lnTo>
                  <a:lnTo>
                    <a:pt x="6406603" y="2849324"/>
                  </a:lnTo>
                  <a:lnTo>
                    <a:pt x="6424536" y="2684275"/>
                  </a:lnTo>
                  <a:lnTo>
                    <a:pt x="6424841" y="2681557"/>
                  </a:lnTo>
                  <a:lnTo>
                    <a:pt x="6424663" y="2678814"/>
                  </a:lnTo>
                  <a:lnTo>
                    <a:pt x="6414312" y="2517562"/>
                  </a:lnTo>
                  <a:lnTo>
                    <a:pt x="6372402" y="2214858"/>
                  </a:lnTo>
                  <a:lnTo>
                    <a:pt x="6370891" y="2203948"/>
                  </a:lnTo>
                  <a:lnTo>
                    <a:pt x="6362941" y="2196316"/>
                  </a:lnTo>
                  <a:close/>
                </a:path>
              </a:pathLst>
            </a:custGeom>
            <a:ln w="63500">
              <a:solidFill>
                <a:srgbClr val="E800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7487107" y="995807"/>
            <a:ext cx="2820670" cy="89789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1430" rIns="0" bIns="0" rtlCol="0">
            <a:spAutoFit/>
          </a:bodyPr>
          <a:lstStyle/>
          <a:p>
            <a:pPr marL="889000" marR="93980" indent="-773430">
              <a:lnSpc>
                <a:spcPct val="101400"/>
              </a:lnSpc>
              <a:spcBef>
                <a:spcPts val="90"/>
              </a:spcBef>
            </a:pPr>
            <a:r>
              <a:rPr sz="2600" b="1" spc="-10" dirty="0">
                <a:latin typeface="Mont Bold"/>
                <a:cs typeface="Mont Bold"/>
              </a:rPr>
              <a:t>Sleutelkwartier Noord</a:t>
            </a:r>
            <a:endParaRPr sz="2600" dirty="0">
              <a:latin typeface="Mont Bold"/>
              <a:cs typeface="Mont Bold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380678" y="1893383"/>
            <a:ext cx="5603875" cy="1095375"/>
            <a:chOff x="2380678" y="1893383"/>
            <a:chExt cx="5603875" cy="1095375"/>
          </a:xfrm>
        </p:grpSpPr>
        <p:sp>
          <p:nvSpPr>
            <p:cNvPr id="16" name="object 16"/>
            <p:cNvSpPr/>
            <p:nvPr/>
          </p:nvSpPr>
          <p:spPr>
            <a:xfrm>
              <a:off x="7835900" y="1893383"/>
              <a:ext cx="148590" cy="849630"/>
            </a:xfrm>
            <a:custGeom>
              <a:avLst/>
              <a:gdLst/>
              <a:ahLst/>
              <a:cxnLst/>
              <a:rect l="l" t="t" r="r" b="b"/>
              <a:pathLst>
                <a:path w="148590" h="849630">
                  <a:moveTo>
                    <a:pt x="0" y="0"/>
                  </a:moveTo>
                  <a:lnTo>
                    <a:pt x="0" y="849261"/>
                  </a:lnTo>
                  <a:lnTo>
                    <a:pt x="148081" y="11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80678" y="2521838"/>
              <a:ext cx="2820670" cy="466725"/>
            </a:xfrm>
            <a:custGeom>
              <a:avLst/>
              <a:gdLst/>
              <a:ahLst/>
              <a:cxnLst/>
              <a:rect l="l" t="t" r="r" b="b"/>
              <a:pathLst>
                <a:path w="2820670" h="466725">
                  <a:moveTo>
                    <a:pt x="2820530" y="0"/>
                  </a:moveTo>
                  <a:lnTo>
                    <a:pt x="0" y="0"/>
                  </a:lnTo>
                  <a:lnTo>
                    <a:pt x="0" y="466661"/>
                  </a:lnTo>
                  <a:lnTo>
                    <a:pt x="2820530" y="466661"/>
                  </a:lnTo>
                  <a:lnTo>
                    <a:pt x="2820530" y="0"/>
                  </a:lnTo>
                  <a:close/>
                </a:path>
              </a:pathLst>
            </a:custGeom>
            <a:solidFill>
              <a:srgbClr val="E800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484187" y="2521662"/>
            <a:ext cx="2628265" cy="4273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10" dirty="0">
                <a:solidFill>
                  <a:srgbClr val="FFFFFF"/>
                </a:solidFill>
                <a:latin typeface="Mont Bold"/>
                <a:cs typeface="Mont Bold"/>
              </a:rPr>
              <a:t>Sleutelkwartier</a:t>
            </a:r>
            <a:endParaRPr sz="2600">
              <a:latin typeface="Mont Bold"/>
              <a:cs typeface="Mont Bold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626276" y="2938007"/>
            <a:ext cx="148590" cy="849630"/>
          </a:xfrm>
          <a:custGeom>
            <a:avLst/>
            <a:gdLst/>
            <a:ahLst/>
            <a:cxnLst/>
            <a:rect l="l" t="t" r="r" b="b"/>
            <a:pathLst>
              <a:path w="148589" h="849629">
                <a:moveTo>
                  <a:pt x="148082" y="0"/>
                </a:moveTo>
                <a:lnTo>
                  <a:pt x="0" y="1155"/>
                </a:lnTo>
                <a:lnTo>
                  <a:pt x="148082" y="849261"/>
                </a:lnTo>
                <a:lnTo>
                  <a:pt x="148082" y="0"/>
                </a:lnTo>
                <a:close/>
              </a:path>
            </a:pathLst>
          </a:custGeom>
          <a:solidFill>
            <a:srgbClr val="E800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107224" y="4508023"/>
            <a:ext cx="63182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10" dirty="0">
                <a:solidFill>
                  <a:srgbClr val="FFFFFF"/>
                </a:solidFill>
                <a:latin typeface="Mont SemiBold"/>
                <a:cs typeface="Mont SemiBold"/>
              </a:rPr>
              <a:t>station</a:t>
            </a:r>
            <a:endParaRPr sz="1300">
              <a:latin typeface="Mont SemiBold"/>
              <a:cs typeface="Mont SemiBold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447871" y="5615416"/>
            <a:ext cx="70802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10" dirty="0">
                <a:solidFill>
                  <a:srgbClr val="FFFFFF"/>
                </a:solidFill>
                <a:latin typeface="Mont SemiBold"/>
                <a:cs typeface="Mont SemiBold"/>
              </a:rPr>
              <a:t>hefbrug</a:t>
            </a:r>
            <a:endParaRPr sz="1300">
              <a:latin typeface="Mont SemiBold"/>
              <a:cs typeface="Mont Semi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927</TotalTime>
  <Words>1705</Words>
  <Application>Microsoft Office PowerPoint</Application>
  <PresentationFormat>Aangepast</PresentationFormat>
  <Paragraphs>480</Paragraphs>
  <Slides>37</Slides>
  <Notes>11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7" baseType="lpstr">
      <vt:lpstr>Arial</vt:lpstr>
      <vt:lpstr>Calibri</vt:lpstr>
      <vt:lpstr>Mont</vt:lpstr>
      <vt:lpstr>Mont Bold</vt:lpstr>
      <vt:lpstr>Mont Book</vt:lpstr>
      <vt:lpstr>Mont Book Italic</vt:lpstr>
      <vt:lpstr>Mont Heavy</vt:lpstr>
      <vt:lpstr>Mont Italic</vt:lpstr>
      <vt:lpstr>Mont SemiBold</vt:lpstr>
      <vt:lpstr>Office Theme</vt:lpstr>
      <vt:lpstr>Sleutelkwartier Noord Presentatie themaraad 3 september 2025</vt:lpstr>
      <vt:lpstr>PowerPoint-presentatie</vt:lpstr>
      <vt:lpstr>Doel</vt:lpstr>
      <vt:lpstr>Agenda</vt:lpstr>
      <vt:lpstr>Besluitvorming college en raad </vt:lpstr>
      <vt:lpstr>Aanleiding en noodzaak</vt:lpstr>
      <vt:lpstr>Aanleiding</vt:lpstr>
      <vt:lpstr>Noodzaak</vt:lpstr>
      <vt:lpstr>Sleutelkwartier Noord</vt:lpstr>
      <vt:lpstr>Achtergrond</vt:lpstr>
      <vt:lpstr>Startdocument december 2024</vt:lpstr>
      <vt:lpstr>Startdocument december 2024</vt:lpstr>
      <vt:lpstr>Wensen vanuit participatie en beleidsuitgangspunten</vt:lpstr>
      <vt:lpstr> Hoofdvisie “Versterken door Verbinden”</vt:lpstr>
      <vt:lpstr>PowerPoint-presentatie</vt:lpstr>
      <vt:lpstr>Visie</vt:lpstr>
      <vt:lpstr>PowerPoint-presentatie</vt:lpstr>
      <vt:lpstr>Visie</vt:lpstr>
      <vt:lpstr>PowerPoint-presentatie</vt:lpstr>
      <vt:lpstr>PowerPoint-presentatie</vt:lpstr>
      <vt:lpstr>Visie</vt:lpstr>
      <vt:lpstr>PowerPoint-presentatie</vt:lpstr>
      <vt:lpstr>Hoofdvisie  Sleutelkwartier Noord</vt:lpstr>
      <vt:lpstr>Scenario’s</vt:lpstr>
      <vt:lpstr>Als volledig scenario mogelijk vervallen. Maar onderdelen in te passen in de andere scenarios</vt:lpstr>
      <vt:lpstr>PowerPoint-presentatie</vt:lpstr>
      <vt:lpstr>PowerPoint-presentatie</vt:lpstr>
      <vt:lpstr>PowerPoint-presentatie</vt:lpstr>
      <vt:lpstr>Financiën, voorkeursrecht en voorbereidingskrediet</vt:lpstr>
      <vt:lpstr>“Het is nu of nooit”</vt:lpstr>
      <vt:lpstr>Globale financiële doorrekening scenario’s</vt:lpstr>
      <vt:lpstr>Gefaseerde realisatie – Globale financiële doorrekening</vt:lpstr>
      <vt:lpstr>Voorkeursrecht</vt:lpstr>
      <vt:lpstr>Voorbereidingsbudget </vt:lpstr>
      <vt:lpstr>Conclusie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Sleutelkwartier Noord Presentatie gemeenteraad September 2025</dc:title>
  <dc:creator>Sjoerd van de Grootevheen</dc:creator>
  <cp:lastModifiedBy>Frederik van der Dussen</cp:lastModifiedBy>
  <cp:revision>44</cp:revision>
  <cp:lastPrinted>2025-08-19T10:25:53Z</cp:lastPrinted>
  <dcterms:created xsi:type="dcterms:W3CDTF">2025-06-16T15:14:57Z</dcterms:created>
  <dcterms:modified xsi:type="dcterms:W3CDTF">2025-09-03T14:32:09Z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2025-06-16T00:00:00Z</vt:filetime>
  </property>
  <property fmtid="{D5CDD505-2E9C-101B-9397-08002B2CF9AE}" pid="3" name="Creator">
    <vt:lpwstr>Adobe InDesign 20.4 (Windows)</vt:lpwstr>
  </property>
  <property fmtid="{D5CDD505-2E9C-101B-9397-08002B2CF9AE}" pid="4" name="LastSaved">
    <vt:filetime>2025-06-16T00:00:00Z</vt:filetime>
  </property>
  <property fmtid="{D5CDD505-2E9C-101B-9397-08002B2CF9AE}" pid="5" name="Producer">
    <vt:lpwstr>Adobe PDF Library 17.0</vt:lpwstr>
  </property>
</Properties>
</file>