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59" r:id="rId5"/>
    <p:sldId id="275" r:id="rId6"/>
    <p:sldId id="260" r:id="rId7"/>
    <p:sldId id="278" r:id="rId8"/>
    <p:sldId id="280" r:id="rId9"/>
    <p:sldId id="279" r:id="rId10"/>
    <p:sldId id="285" r:id="rId11"/>
    <p:sldId id="281" r:id="rId12"/>
    <p:sldId id="282" r:id="rId13"/>
    <p:sldId id="283" r:id="rId14"/>
    <p:sldId id="286" r:id="rId15"/>
    <p:sldId id="287" r:id="rId16"/>
    <p:sldId id="288" r:id="rId17"/>
    <p:sldId id="274" r:id="rId18"/>
  </p:sldIdLst>
  <p:sldSz cx="12192000" cy="6858000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07:40:22.937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83 24575,'1947'0'0,"-1901"-2"0,57-10 0,-57 5 0,53 0 0,102-8 0,43 7 0,-40 5 0,-132-10 0,-54 8 0,-1 2 0,30-3 0,634 4 0,-332 5 0,-190-3-1365,-135 0-5461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0:07:24.264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1 1 24575,'1'0'0,"0"0"0,0 1 0,0-1 0,0 1 0,0-1 0,0 1 0,0-1 0,0 1 0,-1 0 0,1-1 0,0 1 0,0 0 0,0 0 0,-1 0 0,1 0 0,0-1 0,-1 1 0,1 0 0,0 2 0,4 4 0,423 595 0,-22 20 0,-336-512 0,461 650 0,-510-731-341,-2 0 0,-1 0-1,22 48 1,-35-65-6485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57:01.348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5804 0 24575,'-3'2'0,"0"0"0,0 0 0,0 0 0,1 1 0,-1-1 0,1 1 0,-1-1 0,1 1 0,0 0 0,-3 5 0,-11 11 0,-35 21 0,-2-3 0,-92 49 0,109-70 0,-1-2 0,-1-1 0,0-2 0,-1-1 0,-52 5 0,0 2 0,2-3 0,0-5 0,-141-1 0,-15 0 0,94 2 0,-196 24 0,5-2 0,238-26 0,-320 1 0,5 0 0,244 5 0,-293 15 0,136-25 0,-163 10 0,-2 25 0,422-26 0,48-7 0,-48 3 0,-14-5 0,-162-5 0,166-8 84,-23-2-1533,87 13-5377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57:04.854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7062 0 24575,'-15'10'0,"-1"0"0,2 1 0,-1 1 0,1 0 0,1 1 0,-13 16 0,-38 35 0,-40 18 0,-214 127 0,-139 25 0,278-146 0,-103 44 0,-492 159 0,684-258 0,-305 95 0,153-52 0,97-34 0,-167 27 0,-154 1 0,89-42 0,129-15 0,22 16 0,126-14 0,-127 4 0,162-17 0,-80 14 0,-327 42 0,192-18 0,225-35 0,-89-3 0,86-3 0,-74 8 0,-11 5-82,-158-8 0,177-5-1119,101 1-5625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57:08.604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5931 1 24575,'-70'0'-15,"-291"2"-713,126 9-4182,-240 34 3745,-97 8 1446,190-39 5126,305-15-4393,-179 7-898,-455 31-116,478-31 0,-176 9 0,-247 10 0,416-19 0,145-2 0,0 3 0,0 5 0,2 3 0,-1 5 0,-134 47 0,158-43 0,14-4 0,-58 28 0,96-39 0,0 1 0,1 1 0,0 1 0,1 0 0,0 1 0,1 0 0,-15 18 0,0 4 0,0 2 0,-23 40 0,45-64 0,1 0 0,0 0 0,1 0 0,1 1 0,0 0 0,1 0 0,1 1 0,0-1 0,0 1 0,1 23 0,5 155-1365,-3-172-5461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4:02:54.215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2128 1 24575,'1'12'0,"1"0"0,-1 0 0,2 0 0,0 0 0,0 0 0,9 21 0,39 69 0,-26-54 0,6 14 0,118 259 0,-129-270 0,-3 1 0,-2 0 0,-3 2 0,10 80 0,-4 36 0,10 149 0,-28-290 0,-3 308 0,-1-280 0,-3 0 0,-2-1 0,-31 104 0,-17 41 0,-5 14 0,47-174 0,-2 0 0,-1 0 0,-28 41 0,16-34 0,-2-1 0,-3-2 0,-1-1 0,-2-2 0,-47 40 0,-604 432 0,618-471 0,-2-4 0,-2-4 0,-119 40 0,176-68 0,-155 58 0,3 7 0,-166 98 0,250-110 101,59-40-834,-43 26 0,46-34-6093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07:40:26.410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2 24575,'18'6'0,"1"0"0,0-1 0,1-1 0,-1-1 0,1 0 0,-1-2 0,1 0 0,23-3 0,-3 2 0,682 2 0,-346-4 0,-212-12 0,-110 7 0,61 0 0,335 8-1365,-427-1-5461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07:41:35.103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1 137 24575,'25'1'0,"1"2"0,32 7 0,-30-5 0,46 3 0,-34-6 0,-1-1 0,1-3 0,-1-1 0,53-12 0,-60 9 0,0 1 0,36 0 0,-38 3 0,0-1 0,53-12 0,79-16 0,-2 0 0,-119 21 0,60-5 0,-29 5 0,6 2 0,0 3 0,97 6 0,-57 1 0,1285-1 0,-1361 1 0,54 9 0,-53-4 0,52 0 0,686-8-1365,-759 1-5461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07:41:39.598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3 24575,'187'-3'0,"202"7"0,-270 7 0,50 3 0,712-12 62,-455-3-1489,-403 1-5399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37:16.207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23 0 24575,'-2'5'0,"-1"-1"0,1 1 0,0 0 0,0-1 0,0 1 0,1 0 0,0 0 0,0 1 0,0-1 0,0 0 0,1 0 0,0 8 0,-1 3 0,-1 17 0,1 0 0,1 0 0,2 0 0,1-1 0,2 1 0,17 59 0,-4-36 0,4 0 0,53 100 0,55 85 0,126 327 0,-243-529 0,2-2 0,2 0 0,1 0 0,2-2 0,1 0 0,2-1 0,1-2 0,40 43 0,-42-53-1365,-5-6-5461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37:16.208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1950 1 24575,'-4'0'0,"0"1"0,0 1 0,0-1 0,0 0 0,0 1 0,0 0 0,0 0 0,1 0 0,-1 0 0,-4 5 0,-3 0 0,-447 324 0,185-126 0,-363 286 0,529-402 0,-132 85 0,75-57-1365,150-106-5461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37:41.141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787 1 24575,'-16'60'0,"3"1"0,3 0 0,2 0 0,1 123 0,5-133 0,-4 69 0,-5-1 0,-6 0 0,-39 145 0,31-168 0,4-13 0,-59 152 0,-102 247 0,163-427 0,-14 55 0,-26 166 0,-6 22 0,57-262 0,-5 52 0,9-58 0,0-1 0,-2 1 0,-11 33 0,5-22 0,2 1 0,1 0 0,2 1 0,0 43 0,5-61 0,-24 137 0,23-141-455,0 0 0,-12 39 0,4-32-6371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3:37:53.965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1412 0 24575,'-513'608'0,"456"-539"0,-111 103 0,-81 44 0,172-151 0,46-39 0,-119 96 0,123-103-341,0 0 0,-1-2-1,-41 19 1,54-30-6485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1T10:07:23.057"/>
    </inkml:context>
    <inkml:brush xml:id="br0">
      <inkml:brushProperty name="width" value="0.05" units="cm"/>
      <inkml:brushProperty name="height" value="0.05" units="cm"/>
      <inkml:brushProperty name="color" value="#FF33CC"/>
    </inkml:brush>
  </inkml:definitions>
  <inkml:trace contextRef="#ctx0" brushRef="#br0">2916 1 24575,'-67'62'0,"-3"-2"0,-137 90 0,-746 366 0,557-315 0,-279 206 0,545-323 0,-244 138-1365,331-199-5461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77BA36-5253-C255-7D9F-CB907D96A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E0F571B-EDB6-EA36-6C9F-78328ABBED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BFC466-7A1D-8C43-1CF6-453CC385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8070E0-E5AA-26AA-A648-91D39E930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528ED2-EC71-3352-F3A6-FCE26A3EA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53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655AEF-20E4-E536-D29F-746D3B660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3D10B58-EB82-1944-BE98-12EEC7369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8ACFDF6-4382-A145-76A0-8ACE1F727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B2A02D-76CA-9B83-2A2C-1D048A484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1EDD78-4A5E-69B1-4DEF-9D72286F7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5992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55582FD-6687-187E-6AA8-2B6231E419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05BE082-0781-2A11-DEBE-BDB646B2FF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4BBA648-E6D0-0D07-0806-162532895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3388A2-8453-9375-C90A-490955EA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FFFE76-5064-B967-71E6-10C0EECDC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722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C64A7E-07A8-BF5C-BA2D-9BEB8527D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5E85D4-ACB4-FE2C-3E20-D8C122BB2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5B518E-A505-5856-6CFA-E3CFEBFC7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356E9A-50F0-4C08-B245-1C95E5A34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F01D352-220C-ED3C-37E9-C8298946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60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599DF3-CB43-907B-3B9D-00752776B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BEAD69-2604-9DF8-3193-0262AE464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1A97732-8F15-7C96-9DE9-DFD9D1238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8214AE-C463-DF17-2D73-0207372F4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B007922-40D7-10DD-C9D7-DEAC29610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0882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0C0B9-C9A7-C180-2D5F-F29995429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EF7F8C-2500-C84D-FD2E-DBCA08D8E8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D7B5354-BA26-CE37-934F-CC6C66C9A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B7AA307-E05F-F9A4-D91D-838B71743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5E1F8AA-D9CC-596C-D81E-CDE7DFFBA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600D10B-D3EE-F9F3-8BBA-7FC671FD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245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A550E6-776D-4CAB-AB58-140A23E9B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CC2B24-3986-885F-D199-B47598F24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A77D96-FB2D-D401-0519-F664C8ECA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C796FA5-8DB1-2D7C-6837-E63B9286D5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D1BF130-48A1-DF83-E5BD-699D4BB37A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345CE92-2A2B-EF2F-26BD-775106058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DC09277-3A04-C1AA-9402-FEB75D1E2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E25490F-76EC-1053-0479-311EF0307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108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CE2331-4B85-B3FB-C6DA-2D03CA4BE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40CC557-0328-5A9D-62AB-5793FDA7B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F6B46F0-21F4-E3B7-360D-9AC437C2E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510D476-B0AB-0EE1-8A17-D8CB37462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733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18AA411-6419-196A-1FB6-2BFA5D754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5404CF7-D4DB-9AA2-5D58-265A1B906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7D64BC9-76AE-4CDA-DC97-2C51B7E5A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938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066FAE-1D0A-F5A2-890C-8F52087BD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68906C-254C-B3E3-3337-8B86BD315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6F0BB6D-994C-19C4-6FD6-95D692C43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F69A810-DC1E-AACA-C75D-7213EFCE5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DE8E353-FA33-CA01-D64C-ACFAB22C7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49642E9-C673-BF0A-5770-474BAF413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806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6B3CA3-7011-1281-1111-DAF0C9283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D67EEBE-FD5C-C73A-7F62-AADD125752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3A43B7F-EC37-B531-4B80-537598B77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E55402F-6498-E647-937B-9ED1A48AC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1CD85FC-3EBE-D6D7-6A94-EDC553F6D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31393DB-4EF0-CA2B-C92A-D330E5458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622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2F4E661-296A-9650-1633-D3F55AE79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A7556C-0554-8275-F9DA-9F9911793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F9ACB0-6BE8-C94E-8082-9FB550A86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B2D45-D6BF-4342-830C-CAA8E43C1B81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627DB8A-44AF-C8BD-E529-47AC45D2F2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316FA56-944F-E709-C9EE-38ADE96AE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F2FCA-19CE-4981-BF5A-3771455D8C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259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customXml" Target="../ink/ink10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customXml" Target="../ink/ink12.xml"/><Relationship Id="rId12" Type="http://schemas.openxmlformats.org/officeDocument/2006/relationships/customXml" Target="../ink/ink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6.png"/><Relationship Id="rId5" Type="http://schemas.openxmlformats.org/officeDocument/2006/relationships/customXml" Target="../ink/ink11.xml"/><Relationship Id="rId10" Type="http://schemas.openxmlformats.org/officeDocument/2006/relationships/image" Target="../media/image31.png"/><Relationship Id="rId4" Type="http://schemas.openxmlformats.org/officeDocument/2006/relationships/image" Target="../media/image14.png"/><Relationship Id="rId9" Type="http://schemas.openxmlformats.org/officeDocument/2006/relationships/customXml" Target="../ink/ink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.png"/><Relationship Id="rId3" Type="http://schemas.openxmlformats.org/officeDocument/2006/relationships/image" Target="../media/image3.png"/><Relationship Id="rId21" Type="http://schemas.openxmlformats.org/officeDocument/2006/relationships/customXml" Target="../ink/ink2.xml"/><Relationship Id="rId25" Type="http://schemas.openxmlformats.org/officeDocument/2006/relationships/customXml" Target="../ink/ink4.xml"/><Relationship Id="rId2" Type="http://schemas.openxmlformats.org/officeDocument/2006/relationships/image" Target="../media/image2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5.png"/><Relationship Id="rId5" Type="http://schemas.openxmlformats.org/officeDocument/2006/relationships/customXml" Target="../ink/ink1.xml"/><Relationship Id="rId23" Type="http://schemas.openxmlformats.org/officeDocument/2006/relationships/customXml" Target="../ink/ink3.xml"/><Relationship Id="rId4" Type="http://schemas.openxmlformats.org/officeDocument/2006/relationships/image" Target="../media/image4.png"/><Relationship Id="rId2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customXml" Target="../ink/ink5.xml"/><Relationship Id="rId7" Type="http://schemas.openxmlformats.org/officeDocument/2006/relationships/customXml" Target="../ink/ink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customXml" Target="../ink/ink6.xml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customXml" Target="../ink/ink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ACA2EA0-FFD3-42EC-9406-B595015ED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5288BCE-665C-472A-8C43-664BCFA31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8762" y="1247775"/>
            <a:ext cx="9144000" cy="3007447"/>
          </a:xfrm>
          <a:prstGeom prst="rect">
            <a:avLst/>
          </a:prstGeom>
          <a:solidFill>
            <a:schemeClr val="bg1"/>
          </a:solidFill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EF59A9C-8B0C-E11F-3A40-3E1E494C2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4988" y="1442172"/>
            <a:ext cx="8582025" cy="2177328"/>
          </a:xfrm>
        </p:spPr>
        <p:txBody>
          <a:bodyPr anchor="ctr">
            <a:normAutofit/>
          </a:bodyPr>
          <a:lstStyle/>
          <a:p>
            <a:r>
              <a:rPr lang="nl-NL" sz="6600" b="1" dirty="0"/>
              <a:t>Nieuwe woningbouwlocaties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6C57131-53A7-4C1A-BEA8-25F06A06A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7872" y="3912322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9FA78B9-AB19-F77B-6D19-9FFBEE73B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6988" y="3962400"/>
            <a:ext cx="7058025" cy="581025"/>
          </a:xfrm>
        </p:spPr>
        <p:txBody>
          <a:bodyPr anchor="ctr">
            <a:normAutofit/>
          </a:bodyPr>
          <a:lstStyle/>
          <a:p>
            <a:r>
              <a:rPr lang="nl-NL" sz="2800" dirty="0">
                <a:solidFill>
                  <a:srgbClr val="FFFFFF"/>
                </a:solidFill>
              </a:rPr>
              <a:t>22 januari 2024</a:t>
            </a:r>
          </a:p>
        </p:txBody>
      </p:sp>
    </p:spTree>
    <p:extLst>
      <p:ext uri="{BB962C8B-B14F-4D97-AF65-F5344CB8AC3E}">
        <p14:creationId xmlns:p14="http://schemas.microsoft.com/office/powerpoint/2010/main" val="91733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36">
            <a:extLst>
              <a:ext uri="{FF2B5EF4-FFF2-40B4-BE49-F238E27FC236}">
                <a16:creationId xmlns:a16="http://schemas.microsoft.com/office/drawing/2014/main" id="{5AC1364A-3E3D-4F0D-8776-78AF3A270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501" y="329184"/>
            <a:ext cx="6755626" cy="1783080"/>
          </a:xfrm>
        </p:spPr>
        <p:txBody>
          <a:bodyPr anchor="b">
            <a:normAutofit/>
          </a:bodyPr>
          <a:lstStyle/>
          <a:p>
            <a:r>
              <a:rPr lang="nl-NL" sz="5400"/>
              <a:t>Nieuw- en Sint Joosland</a:t>
            </a:r>
          </a:p>
        </p:txBody>
      </p:sp>
      <p:sp>
        <p:nvSpPr>
          <p:cNvPr id="48" name="sketchy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7494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1518D00-1A45-8E2C-905D-0289B72A2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77" y="3048000"/>
            <a:ext cx="4208148" cy="2479802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7494" y="2706624"/>
            <a:ext cx="6755626" cy="3483864"/>
          </a:xfrm>
        </p:spPr>
        <p:txBody>
          <a:bodyPr>
            <a:normAutofit/>
          </a:bodyPr>
          <a:lstStyle/>
          <a:p>
            <a:r>
              <a:rPr lang="nl-NL" sz="2400" dirty="0"/>
              <a:t>Specifieke eigen vraag, circa 30 stuks</a:t>
            </a:r>
          </a:p>
          <a:p>
            <a:r>
              <a:rPr lang="nl-NL" sz="2400" dirty="0"/>
              <a:t>Kies voor één uitbreidingslocatie</a:t>
            </a:r>
          </a:p>
          <a:p>
            <a:r>
              <a:rPr lang="nl-NL" sz="2400" dirty="0"/>
              <a:t>Uitbreiding zuid geeft meeste uitdaging, vanwege geluidscontour </a:t>
            </a:r>
            <a:r>
              <a:rPr lang="nl-NL" sz="2400" dirty="0" err="1"/>
              <a:t>Sloegebied</a:t>
            </a:r>
            <a:endParaRPr lang="nl-NL" sz="2400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D5D553CA-4283-9980-F043-1DBDEDAB999E}"/>
              </a:ext>
            </a:extLst>
          </p:cNvPr>
          <p:cNvGrpSpPr/>
          <p:nvPr/>
        </p:nvGrpSpPr>
        <p:grpSpPr>
          <a:xfrm>
            <a:off x="1015365" y="4448556"/>
            <a:ext cx="1049736" cy="825489"/>
            <a:chOff x="7583175" y="4038180"/>
            <a:chExt cx="1046520" cy="822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6" name="Inkt 5">
                  <a:extLst>
                    <a:ext uri="{FF2B5EF4-FFF2-40B4-BE49-F238E27FC236}">
                      <a16:creationId xmlns:a16="http://schemas.microsoft.com/office/drawing/2014/main" id="{C6525201-E225-4908-D952-145DA48E4104}"/>
                    </a:ext>
                  </a:extLst>
                </p14:cNvPr>
                <p14:cNvContentPartPr/>
                <p14:nvPr/>
              </p14:nvContentPartPr>
              <p14:xfrm>
                <a:off x="7583175" y="4076340"/>
                <a:ext cx="1046520" cy="619560"/>
              </p14:xfrm>
            </p:contentPart>
          </mc:Choice>
          <mc:Fallback xmlns="">
            <p:pic>
              <p:nvPicPr>
                <p:cNvPr id="6" name="Inkt 5">
                  <a:extLst>
                    <a:ext uri="{FF2B5EF4-FFF2-40B4-BE49-F238E27FC236}">
                      <a16:creationId xmlns:a16="http://schemas.microsoft.com/office/drawing/2014/main" id="{C6525201-E225-4908-D952-145DA48E410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74203" y="4067366"/>
                  <a:ext cx="1064106" cy="63714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7" name="Inkt 6">
                  <a:extLst>
                    <a:ext uri="{FF2B5EF4-FFF2-40B4-BE49-F238E27FC236}">
                      <a16:creationId xmlns:a16="http://schemas.microsoft.com/office/drawing/2014/main" id="{7D9539DD-D3C7-8A4E-3F07-848B004CCEB2}"/>
                    </a:ext>
                  </a:extLst>
                </p14:cNvPr>
                <p14:cNvContentPartPr/>
                <p14:nvPr/>
              </p14:nvContentPartPr>
              <p14:xfrm>
                <a:off x="7753095" y="4038180"/>
                <a:ext cx="560160" cy="822960"/>
              </p14:xfrm>
            </p:contentPart>
          </mc:Choice>
          <mc:Fallback xmlns="">
            <p:pic>
              <p:nvPicPr>
                <p:cNvPr id="7" name="Inkt 6">
                  <a:extLst>
                    <a:ext uri="{FF2B5EF4-FFF2-40B4-BE49-F238E27FC236}">
                      <a16:creationId xmlns:a16="http://schemas.microsoft.com/office/drawing/2014/main" id="{7D9539DD-D3C7-8A4E-3F07-848B004CCEB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744124" y="4029207"/>
                  <a:ext cx="577743" cy="840546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37414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Middelburg | inbreiding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949" y="1929383"/>
            <a:ext cx="10684003" cy="4563491"/>
          </a:xfrm>
        </p:spPr>
        <p:txBody>
          <a:bodyPr>
            <a:normAutofit/>
          </a:bodyPr>
          <a:lstStyle/>
          <a:p>
            <a:r>
              <a:rPr lang="nl-NL" sz="3200" dirty="0"/>
              <a:t>Hof van </a:t>
            </a:r>
            <a:r>
              <a:rPr lang="nl-NL" sz="3200" dirty="0" err="1"/>
              <a:t>Tange</a:t>
            </a:r>
            <a:r>
              <a:rPr lang="nl-NL" sz="3200" dirty="0"/>
              <a:t>			(cultuurhistorie)</a:t>
            </a:r>
          </a:p>
          <a:p>
            <a:r>
              <a:rPr lang="nl-NL" sz="3200" dirty="0"/>
              <a:t>Optoppen van Tref		(geen oplossing parkeren)</a:t>
            </a:r>
          </a:p>
          <a:p>
            <a:r>
              <a:rPr lang="nl-NL" sz="3200" dirty="0"/>
              <a:t>Langs de </a:t>
            </a:r>
            <a:r>
              <a:rPr lang="nl-NL" sz="3200" dirty="0" err="1"/>
              <a:t>Veerseweg</a:t>
            </a:r>
            <a:r>
              <a:rPr lang="nl-NL" sz="3200" dirty="0"/>
              <a:t>		(deels zorg, komt het beschikbaar?)</a:t>
            </a:r>
          </a:p>
          <a:p>
            <a:endParaRPr lang="nl-NL" sz="3200" dirty="0"/>
          </a:p>
          <a:p>
            <a:r>
              <a:rPr lang="nl-NL" sz="3200" dirty="0"/>
              <a:t>Damplein				(geen parkeren &gt;&gt; dan groen)</a:t>
            </a:r>
          </a:p>
          <a:p>
            <a:r>
              <a:rPr lang="nl-NL" sz="3200" dirty="0"/>
              <a:t>Ramsburg en Arnestein	(milieu, verplaatsing, kostbaar)</a:t>
            </a:r>
          </a:p>
          <a:p>
            <a:endParaRPr lang="nl-NL" sz="3200" dirty="0"/>
          </a:p>
          <a:p>
            <a:endParaRPr lang="nl-NL" sz="3200" dirty="0"/>
          </a:p>
          <a:p>
            <a:endParaRPr lang="nl-NL" sz="3200" dirty="0"/>
          </a:p>
          <a:p>
            <a:endParaRPr lang="nl-NL" sz="32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17A9FDC-46AA-59FB-B3B3-C8A0D418D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" t="1388"/>
          <a:stretch/>
        </p:blipFill>
        <p:spPr bwMode="auto">
          <a:xfrm>
            <a:off x="705870" y="4383186"/>
            <a:ext cx="728888" cy="54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kstvak 2">
            <a:extLst>
              <a:ext uri="{FF2B5EF4-FFF2-40B4-BE49-F238E27FC236}">
                <a16:creationId xmlns:a16="http://schemas.microsoft.com/office/drawing/2014/main" id="{ACF88C2F-FA03-9B2E-3AEB-D5EBD429E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51" y="2210492"/>
            <a:ext cx="588507" cy="8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r>
              <a:rPr lang="nl-NL" sz="6000" dirty="0">
                <a:ln>
                  <a:noFill/>
                </a:ln>
                <a:effectLst/>
                <a:latin typeface="Berlin Sans FB" panose="020E0602020502020306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nl-N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14676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Middelburg | uitbreiding (1)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697" y="1929383"/>
            <a:ext cx="10853928" cy="4563491"/>
          </a:xfrm>
        </p:spPr>
        <p:txBody>
          <a:bodyPr>
            <a:normAutofit/>
          </a:bodyPr>
          <a:lstStyle/>
          <a:p>
            <a:r>
              <a:rPr lang="nl-NL" sz="3200" dirty="0"/>
              <a:t>Uitbreiding is onontkoombaar (bijna 50%)</a:t>
            </a:r>
          </a:p>
          <a:p>
            <a:r>
              <a:rPr lang="nl-NL" sz="3200" dirty="0"/>
              <a:t>Veel suggesties in buitengebied, maar kies plekken zorgvuldig</a:t>
            </a:r>
          </a:p>
          <a:p>
            <a:r>
              <a:rPr lang="nl-NL" sz="3200" dirty="0"/>
              <a:t>Viel tijdens tweede bijeenkomst al af:</a:t>
            </a:r>
          </a:p>
          <a:p>
            <a:pPr lvl="1"/>
            <a:r>
              <a:rPr lang="nl-NL" sz="2800" dirty="0"/>
              <a:t>Sprong over N57</a:t>
            </a:r>
          </a:p>
          <a:p>
            <a:pPr lvl="1"/>
            <a:r>
              <a:rPr lang="nl-NL" sz="2800" dirty="0"/>
              <a:t>Tussen Middelburg en Sint Laurens</a:t>
            </a:r>
          </a:p>
          <a:p>
            <a:pPr lvl="1"/>
            <a:r>
              <a:rPr lang="nl-NL" sz="2800" dirty="0"/>
              <a:t>Poppenroede</a:t>
            </a:r>
          </a:p>
          <a:p>
            <a:r>
              <a:rPr lang="nl-NL" sz="3200" dirty="0"/>
              <a:t>Blijft over in het advies:</a:t>
            </a:r>
          </a:p>
          <a:p>
            <a:pPr lvl="1"/>
            <a:r>
              <a:rPr lang="nl-NL" sz="2800" dirty="0"/>
              <a:t>Diverse locaties westrand</a:t>
            </a:r>
          </a:p>
          <a:p>
            <a:pPr lvl="1"/>
            <a:r>
              <a:rPr lang="nl-NL" sz="2800" dirty="0"/>
              <a:t>Ramsburg oost</a:t>
            </a:r>
          </a:p>
        </p:txBody>
      </p:sp>
      <p:sp>
        <p:nvSpPr>
          <p:cNvPr id="5" name="Tekstvak 2">
            <a:extLst>
              <a:ext uri="{FF2B5EF4-FFF2-40B4-BE49-F238E27FC236}">
                <a16:creationId xmlns:a16="http://schemas.microsoft.com/office/drawing/2014/main" id="{0DBD939C-3DB8-4EA8-246B-A41A62289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381164"/>
            <a:ext cx="588507" cy="8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endParaRPr lang="nl-N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6669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Middelburg | uitbreiding (2)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17A9FDC-46AA-59FB-B3B3-C8A0D418D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" t="1388"/>
          <a:stretch/>
        </p:blipFill>
        <p:spPr bwMode="auto">
          <a:xfrm>
            <a:off x="4148320" y="4743155"/>
            <a:ext cx="392816" cy="2934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kstvak 2">
            <a:extLst>
              <a:ext uri="{FF2B5EF4-FFF2-40B4-BE49-F238E27FC236}">
                <a16:creationId xmlns:a16="http://schemas.microsoft.com/office/drawing/2014/main" id="{0DBD939C-3DB8-4EA8-246B-A41A62289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655" y="2427338"/>
            <a:ext cx="232955" cy="57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r>
              <a:rPr lang="nl-NL" sz="3600" dirty="0">
                <a:ln>
                  <a:noFill/>
                </a:ln>
                <a:effectLst/>
                <a:latin typeface="Berlin Sans FB" panose="020E0602020502020306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nl-NL" sz="10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7E788DA-97DE-8C62-BA57-86B5F0BA8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051" y="624405"/>
            <a:ext cx="2547749" cy="6098674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B8F9B272-A704-09E7-4959-83A1ECD055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82" y="6055639"/>
            <a:ext cx="260350" cy="213360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28196B95-D91F-8D3B-17EB-6615E6F0ECAF}"/>
              </a:ext>
            </a:extLst>
          </p:cNvPr>
          <p:cNvSpPr txBox="1"/>
          <p:nvPr/>
        </p:nvSpPr>
        <p:spPr>
          <a:xfrm>
            <a:off x="4785732" y="5977653"/>
            <a:ext cx="398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…maar extensief programma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1747D2A4-233C-6777-737E-5A397F30348D}"/>
              </a:ext>
            </a:extLst>
          </p:cNvPr>
          <p:cNvSpPr txBox="1"/>
          <p:nvPr/>
        </p:nvSpPr>
        <p:spPr>
          <a:xfrm>
            <a:off x="4471261" y="4655507"/>
            <a:ext cx="3409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bestemmingsplan: natuurwaarden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2CEE0157-4200-6F12-7E84-6B0734D101F4}"/>
              </a:ext>
            </a:extLst>
          </p:cNvPr>
          <p:cNvSpPr txBox="1"/>
          <p:nvPr/>
        </p:nvSpPr>
        <p:spPr>
          <a:xfrm>
            <a:off x="5249297" y="2428844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onderzoek vanwege eerdere politieke besluitvorming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" name="Inkt 21">
                <a:extLst>
                  <a:ext uri="{FF2B5EF4-FFF2-40B4-BE49-F238E27FC236}">
                    <a16:creationId xmlns:a16="http://schemas.microsoft.com/office/drawing/2014/main" id="{8E3EF8E3-3ACD-D263-8056-BE5665DECDCC}"/>
                  </a:ext>
                </a:extLst>
              </p14:cNvPr>
              <p14:cNvContentPartPr/>
              <p14:nvPr/>
            </p14:nvContentPartPr>
            <p14:xfrm>
              <a:off x="7785857" y="5999966"/>
              <a:ext cx="2089800" cy="201240"/>
            </p14:xfrm>
          </p:contentPart>
        </mc:Choice>
        <mc:Fallback xmlns="">
          <p:pic>
            <p:nvPicPr>
              <p:cNvPr id="22" name="Inkt 21">
                <a:extLst>
                  <a:ext uri="{FF2B5EF4-FFF2-40B4-BE49-F238E27FC236}">
                    <a16:creationId xmlns:a16="http://schemas.microsoft.com/office/drawing/2014/main" id="{8E3EF8E3-3ACD-D263-8056-BE5665DECDC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76857" y="5990966"/>
                <a:ext cx="2107440" cy="21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3" name="Inkt 22">
                <a:extLst>
                  <a:ext uri="{FF2B5EF4-FFF2-40B4-BE49-F238E27FC236}">
                    <a16:creationId xmlns:a16="http://schemas.microsoft.com/office/drawing/2014/main" id="{C6DF8B2D-55F8-2C97-2919-1462A9D650F5}"/>
                  </a:ext>
                </a:extLst>
              </p14:cNvPr>
              <p14:cNvContentPartPr/>
              <p14:nvPr/>
            </p14:nvContentPartPr>
            <p14:xfrm>
              <a:off x="7838057" y="4118966"/>
              <a:ext cx="2542680" cy="671040"/>
            </p14:xfrm>
          </p:contentPart>
        </mc:Choice>
        <mc:Fallback xmlns="">
          <p:pic>
            <p:nvPicPr>
              <p:cNvPr id="23" name="Inkt 22">
                <a:extLst>
                  <a:ext uri="{FF2B5EF4-FFF2-40B4-BE49-F238E27FC236}">
                    <a16:creationId xmlns:a16="http://schemas.microsoft.com/office/drawing/2014/main" id="{C6DF8B2D-55F8-2C97-2919-1462A9D650F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29417" y="4109966"/>
                <a:ext cx="2560320" cy="68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4" name="Inkt 23">
                <a:extLst>
                  <a:ext uri="{FF2B5EF4-FFF2-40B4-BE49-F238E27FC236}">
                    <a16:creationId xmlns:a16="http://schemas.microsoft.com/office/drawing/2014/main" id="{1B046986-176D-501B-0A0A-95111EDB95AA}"/>
                  </a:ext>
                </a:extLst>
              </p14:cNvPr>
              <p14:cNvContentPartPr/>
              <p14:nvPr/>
            </p14:nvContentPartPr>
            <p14:xfrm>
              <a:off x="7217777" y="2089646"/>
              <a:ext cx="2135160" cy="391320"/>
            </p14:xfrm>
          </p:contentPart>
        </mc:Choice>
        <mc:Fallback xmlns="">
          <p:pic>
            <p:nvPicPr>
              <p:cNvPr id="24" name="Inkt 23">
                <a:extLst>
                  <a:ext uri="{FF2B5EF4-FFF2-40B4-BE49-F238E27FC236}">
                    <a16:creationId xmlns:a16="http://schemas.microsoft.com/office/drawing/2014/main" id="{1B046986-176D-501B-0A0A-95111EDB95A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09137" y="2081006"/>
                <a:ext cx="2152800" cy="408960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Afbeelding 29">
            <a:extLst>
              <a:ext uri="{FF2B5EF4-FFF2-40B4-BE49-F238E27FC236}">
                <a16:creationId xmlns:a16="http://schemas.microsoft.com/office/drawing/2014/main" id="{1CC47391-A89F-D067-7AAA-1FC02AF0CC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2344" y="2245698"/>
            <a:ext cx="2305050" cy="1514475"/>
          </a:xfrm>
          <a:prstGeom prst="rect">
            <a:avLst/>
          </a:prstGeom>
        </p:spPr>
      </p:pic>
      <p:pic>
        <p:nvPicPr>
          <p:cNvPr id="31" name="Afbeelding 30">
            <a:extLst>
              <a:ext uri="{FF2B5EF4-FFF2-40B4-BE49-F238E27FC236}">
                <a16:creationId xmlns:a16="http://schemas.microsoft.com/office/drawing/2014/main" id="{2C8BD29D-D827-5BB0-C428-F7E2215E8E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" t="1388"/>
          <a:stretch/>
        </p:blipFill>
        <p:spPr bwMode="auto">
          <a:xfrm>
            <a:off x="393558" y="4924708"/>
            <a:ext cx="392816" cy="2934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Tekstvak 31">
            <a:extLst>
              <a:ext uri="{FF2B5EF4-FFF2-40B4-BE49-F238E27FC236}">
                <a16:creationId xmlns:a16="http://schemas.microsoft.com/office/drawing/2014/main" id="{B6D78479-1B30-0C51-23B3-FB74E69DAE75}"/>
              </a:ext>
            </a:extLst>
          </p:cNvPr>
          <p:cNvSpPr txBox="1"/>
          <p:nvPr/>
        </p:nvSpPr>
        <p:spPr>
          <a:xfrm>
            <a:off x="786717" y="4886767"/>
            <a:ext cx="2460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verbinding met de stad, </a:t>
            </a:r>
          </a:p>
          <a:p>
            <a:r>
              <a:rPr lang="nl-NL" dirty="0"/>
              <a:t>milieucontouren, </a:t>
            </a:r>
          </a:p>
          <a:p>
            <a:r>
              <a:rPr lang="nl-NL" dirty="0"/>
              <a:t>evenemententerrein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3" name="Inkt 32">
                <a:extLst>
                  <a:ext uri="{FF2B5EF4-FFF2-40B4-BE49-F238E27FC236}">
                    <a16:creationId xmlns:a16="http://schemas.microsoft.com/office/drawing/2014/main" id="{2A7E392F-5F0D-6B9A-97A1-A7558275E206}"/>
                  </a:ext>
                </a:extLst>
              </p14:cNvPr>
              <p14:cNvContentPartPr/>
              <p14:nvPr/>
            </p14:nvContentPartPr>
            <p14:xfrm>
              <a:off x="1549937" y="3300326"/>
              <a:ext cx="914760" cy="1531800"/>
            </p14:xfrm>
          </p:contentPart>
        </mc:Choice>
        <mc:Fallback xmlns="">
          <p:pic>
            <p:nvPicPr>
              <p:cNvPr id="33" name="Inkt 32">
                <a:extLst>
                  <a:ext uri="{FF2B5EF4-FFF2-40B4-BE49-F238E27FC236}">
                    <a16:creationId xmlns:a16="http://schemas.microsoft.com/office/drawing/2014/main" id="{2A7E392F-5F0D-6B9A-97A1-A7558275E20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541297" y="3291686"/>
                <a:ext cx="932400" cy="1549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419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8" grpId="0"/>
      <p:bldP spid="2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Middelburg | uitbreiding (3)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949" y="1929383"/>
            <a:ext cx="4399463" cy="4563491"/>
          </a:xfrm>
        </p:spPr>
        <p:txBody>
          <a:bodyPr>
            <a:normAutofit/>
          </a:bodyPr>
          <a:lstStyle/>
          <a:p>
            <a:r>
              <a:rPr lang="nl-NL" sz="3200" dirty="0" err="1"/>
              <a:t>Brigdamseweg</a:t>
            </a:r>
            <a:r>
              <a:rPr lang="nl-NL" sz="3200" dirty="0"/>
              <a:t> is (alsnog) toegevoegd.</a:t>
            </a:r>
          </a:p>
          <a:p>
            <a:r>
              <a:rPr lang="nl-NL" sz="3200" dirty="0"/>
              <a:t>Randvoorwaarde: intentie inwonerberaad dat Sint Laurens en Middelburg niet aan elkaar groeien.</a:t>
            </a:r>
          </a:p>
        </p:txBody>
      </p:sp>
      <p:sp>
        <p:nvSpPr>
          <p:cNvPr id="5" name="Tekstvak 2">
            <a:extLst>
              <a:ext uri="{FF2B5EF4-FFF2-40B4-BE49-F238E27FC236}">
                <a16:creationId xmlns:a16="http://schemas.microsoft.com/office/drawing/2014/main" id="{0DBD939C-3DB8-4EA8-246B-A41A62289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381164"/>
            <a:ext cx="588507" cy="8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endParaRPr lang="nl-N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A83402-0086-9CBD-8F2C-DDD6D74A65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92"/>
          <a:stretch/>
        </p:blipFill>
        <p:spPr>
          <a:xfrm>
            <a:off x="6096000" y="2420027"/>
            <a:ext cx="5134383" cy="4072847"/>
          </a:xfrm>
          <a:prstGeom prst="rect">
            <a:avLst/>
          </a:prstGeom>
        </p:spPr>
      </p:pic>
      <p:sp>
        <p:nvSpPr>
          <p:cNvPr id="6" name="Tekstvak 29">
            <a:extLst>
              <a:ext uri="{FF2B5EF4-FFF2-40B4-BE49-F238E27FC236}">
                <a16:creationId xmlns:a16="http://schemas.microsoft.com/office/drawing/2014/main" id="{8C507E7F-EC92-A4CF-54F4-279692C0A1F9}"/>
              </a:ext>
            </a:extLst>
          </p:cNvPr>
          <p:cNvSpPr txBox="1"/>
          <p:nvPr/>
        </p:nvSpPr>
        <p:spPr>
          <a:xfrm>
            <a:off x="9390810" y="3088813"/>
            <a:ext cx="728888" cy="89069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400"/>
              </a:spcAft>
            </a:pPr>
            <a:r>
              <a:rPr lang="nl-NL" sz="11500" dirty="0">
                <a:ln>
                  <a:noFill/>
                </a:ln>
                <a:solidFill>
                  <a:srgbClr val="0070C0"/>
                </a:solidFill>
                <a:effectLst/>
                <a:latin typeface="Berlin Sans FB" panose="020E0602020502020306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nl-NL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02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Middelburg | uitbreiding (4)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1297480">
            <a:off x="828164" y="3384738"/>
            <a:ext cx="5140325" cy="31379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b="1" dirty="0">
                <a:solidFill>
                  <a:schemeClr val="accent2"/>
                </a:solidFill>
              </a:rPr>
              <a:t>ter inspiratie</a:t>
            </a:r>
          </a:p>
        </p:txBody>
      </p:sp>
      <p:sp>
        <p:nvSpPr>
          <p:cNvPr id="5" name="Tekstvak 2">
            <a:extLst>
              <a:ext uri="{FF2B5EF4-FFF2-40B4-BE49-F238E27FC236}">
                <a16:creationId xmlns:a16="http://schemas.microsoft.com/office/drawing/2014/main" id="{0DBD939C-3DB8-4EA8-246B-A41A62289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381164"/>
            <a:ext cx="588507" cy="8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endParaRPr lang="nl-N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181FD08-4B0E-838F-C032-C71B0635E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988" y="2112991"/>
            <a:ext cx="6691488" cy="437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34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Vervolg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697" y="1929383"/>
            <a:ext cx="10853928" cy="4563491"/>
          </a:xfrm>
        </p:spPr>
        <p:txBody>
          <a:bodyPr>
            <a:normAutofit/>
          </a:bodyPr>
          <a:lstStyle/>
          <a:p>
            <a:r>
              <a:rPr lang="nl-NL" sz="3200" dirty="0"/>
              <a:t>Prioriteit 1: sociale woningbouw</a:t>
            </a:r>
          </a:p>
          <a:p>
            <a:pPr marL="539750" indent="-539750">
              <a:buNone/>
            </a:pPr>
            <a:r>
              <a:rPr lang="nl-NL" sz="3200" dirty="0"/>
              <a:t>	</a:t>
            </a:r>
            <a:r>
              <a:rPr lang="nl-NL" dirty="0"/>
              <a:t>In februari overleg met Woongoed over lijst en plan van aanpak</a:t>
            </a:r>
          </a:p>
          <a:p>
            <a:r>
              <a:rPr lang="nl-NL" sz="3200" dirty="0"/>
              <a:t>Inzet op lopende plannen</a:t>
            </a:r>
          </a:p>
          <a:p>
            <a:r>
              <a:rPr lang="nl-NL" sz="3200" dirty="0"/>
              <a:t>Versnellingstafel (woondeal)</a:t>
            </a:r>
          </a:p>
          <a:p>
            <a:r>
              <a:rPr lang="nl-NL" sz="3200" dirty="0"/>
              <a:t>Richting geven aan de vraagtekens</a:t>
            </a:r>
            <a:r>
              <a:rPr lang="nl-NL" dirty="0"/>
              <a:t>	</a:t>
            </a:r>
          </a:p>
          <a:p>
            <a:pPr marL="457200" lvl="1" indent="0">
              <a:buNone/>
            </a:pPr>
            <a:r>
              <a:rPr lang="nl-NL" sz="2800" dirty="0"/>
              <a:t>Uitwerking kwartaal 3/2024 gereed (streven)</a:t>
            </a:r>
          </a:p>
          <a:p>
            <a:pPr marL="457200" lvl="1" indent="0">
              <a:buNone/>
            </a:pPr>
            <a:r>
              <a:rPr lang="nl-NL" sz="2800" dirty="0"/>
              <a:t>Prioritering en planvorming</a:t>
            </a:r>
          </a:p>
          <a:p>
            <a:pPr marL="457200" lvl="1" indent="0">
              <a:buNone/>
            </a:pPr>
            <a:r>
              <a:rPr lang="nl-NL" sz="2800" dirty="0"/>
              <a:t>Gesprek met grondeigenaren, waar nodig en/of gewenst</a:t>
            </a:r>
            <a:r>
              <a:rPr lang="nl-NL" dirty="0"/>
              <a:t>	</a:t>
            </a:r>
            <a:endParaRPr lang="nl-NL" sz="2800" dirty="0"/>
          </a:p>
        </p:txBody>
      </p:sp>
      <p:sp>
        <p:nvSpPr>
          <p:cNvPr id="5" name="Tekstvak 2">
            <a:extLst>
              <a:ext uri="{FF2B5EF4-FFF2-40B4-BE49-F238E27FC236}">
                <a16:creationId xmlns:a16="http://schemas.microsoft.com/office/drawing/2014/main" id="{0DBD939C-3DB8-4EA8-246B-A41A62289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381164"/>
            <a:ext cx="588507" cy="89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400"/>
              </a:spcAft>
            </a:pPr>
            <a:endParaRPr lang="nl-N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400"/>
              </a:spcAft>
            </a:pPr>
            <a:r>
              <a:rPr lang="nl-NL" sz="9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53703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2400" dirty="0"/>
          </a:p>
          <a:p>
            <a:pPr marL="0" indent="0" algn="ctr">
              <a:buNone/>
            </a:pPr>
            <a:r>
              <a:rPr lang="nl-NL" sz="6000" dirty="0"/>
              <a:t>middelburgontmoet.nl/</a:t>
            </a:r>
            <a:r>
              <a:rPr lang="nl-NL" sz="6000" dirty="0" err="1"/>
              <a:t>doemee</a:t>
            </a:r>
            <a:endParaRPr lang="nl-NL" sz="6000" dirty="0"/>
          </a:p>
          <a:p>
            <a:pPr marL="0" indent="0" algn="ctr">
              <a:buNone/>
            </a:pPr>
            <a:endParaRPr lang="nl-NL" sz="5400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2D3A92C-458D-9E7E-C381-98FE60A8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5080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Opgave volgens prognose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563491"/>
          </a:xfrm>
        </p:spPr>
        <p:txBody>
          <a:bodyPr>
            <a:normAutofit/>
          </a:bodyPr>
          <a:lstStyle/>
          <a:p>
            <a:r>
              <a:rPr lang="nl-NL" dirty="0"/>
              <a:t>Laatste huishoudensprognose: Provincie Zeeland (2022)</a:t>
            </a:r>
          </a:p>
          <a:p>
            <a:endParaRPr lang="nl-NL" sz="1000" dirty="0"/>
          </a:p>
          <a:p>
            <a:r>
              <a:rPr lang="nl-NL" dirty="0"/>
              <a:t>Opgave (1) 2022-2031 &gt;&gt; 2.050 woningen</a:t>
            </a:r>
          </a:p>
          <a:p>
            <a:r>
              <a:rPr lang="nl-NL" dirty="0"/>
              <a:t>Opgave (2) 2032-2039 &gt;&gt; 1.150 woningen</a:t>
            </a:r>
          </a:p>
          <a:p>
            <a:endParaRPr lang="nl-NL" sz="1050" dirty="0"/>
          </a:p>
          <a:p>
            <a:r>
              <a:rPr lang="nl-NL" dirty="0"/>
              <a:t>Woningen periode 1 grotendeels gepland (behalve sociaal)</a:t>
            </a:r>
          </a:p>
          <a:p>
            <a:r>
              <a:rPr lang="nl-NL" dirty="0"/>
              <a:t>Woningen periode 2 &gt; enkel Sint Laurens oost + Hazenburg noord zijn al in beeld</a:t>
            </a:r>
          </a:p>
          <a:p>
            <a:r>
              <a:rPr lang="nl-NL" dirty="0"/>
              <a:t>Zoektocht: 900 woningen, met 130% overplanning 1.200 stuks</a:t>
            </a:r>
          </a:p>
          <a:p>
            <a:r>
              <a:rPr lang="nl-NL" dirty="0"/>
              <a:t>Advies van (brede groep) inwoners via inwonerberaad</a:t>
            </a:r>
          </a:p>
        </p:txBody>
      </p:sp>
    </p:spTree>
    <p:extLst>
      <p:ext uri="{BB962C8B-B14F-4D97-AF65-F5344CB8AC3E}">
        <p14:creationId xmlns:p14="http://schemas.microsoft.com/office/powerpoint/2010/main" val="244921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Gevolgd traject + planning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563491"/>
          </a:xfrm>
        </p:spPr>
        <p:txBody>
          <a:bodyPr>
            <a:normAutofit lnSpcReduction="10000"/>
          </a:bodyPr>
          <a:lstStyle/>
          <a:p>
            <a:r>
              <a:rPr lang="nl-NL" dirty="0"/>
              <a:t>juni 2023 &gt; vastgestelde startnotie door gemeenteraad</a:t>
            </a:r>
          </a:p>
          <a:p>
            <a:endParaRPr lang="nl-NL" sz="1000" dirty="0"/>
          </a:p>
          <a:p>
            <a:r>
              <a:rPr lang="nl-NL" dirty="0"/>
              <a:t>16 september 2023 &gt; bijeenkomst 1 inwonerberaad</a:t>
            </a:r>
          </a:p>
          <a:p>
            <a:r>
              <a:rPr lang="nl-NL" dirty="0"/>
              <a:t>7 oktober 2023 &gt; bijeenkomst 2 inwonerberaad</a:t>
            </a:r>
          </a:p>
          <a:p>
            <a:endParaRPr lang="nl-NL" sz="1050" dirty="0"/>
          </a:p>
          <a:p>
            <a:r>
              <a:rPr lang="nl-NL" dirty="0"/>
              <a:t>8 november 2023 &gt; advies aangeboden aan het college</a:t>
            </a:r>
          </a:p>
          <a:p>
            <a:endParaRPr lang="nl-NL" sz="1100" dirty="0"/>
          </a:p>
          <a:p>
            <a:r>
              <a:rPr lang="nl-NL" dirty="0"/>
              <a:t>eind december 2023 &gt; notitie van het college aan de raad</a:t>
            </a:r>
          </a:p>
          <a:p>
            <a:pPr marL="0" indent="0">
              <a:buNone/>
            </a:pPr>
            <a:r>
              <a:rPr lang="nl-NL" sz="1000" b="1" dirty="0">
                <a:solidFill>
                  <a:schemeClr val="accent2"/>
                </a:solidFill>
              </a:rPr>
              <a:t>-------------------------------------------------------------</a:t>
            </a:r>
          </a:p>
          <a:p>
            <a:r>
              <a:rPr lang="nl-NL" dirty="0"/>
              <a:t>1 februari 2024 &gt; besluitvorming gemeenteraad</a:t>
            </a:r>
          </a:p>
          <a:p>
            <a:r>
              <a:rPr lang="nl-NL" dirty="0"/>
              <a:t>voor de zomer van 2024 &gt; apart voorstel Cleene Hooge</a:t>
            </a:r>
          </a:p>
        </p:txBody>
      </p:sp>
    </p:spTree>
    <p:extLst>
      <p:ext uri="{BB962C8B-B14F-4D97-AF65-F5344CB8AC3E}">
        <p14:creationId xmlns:p14="http://schemas.microsoft.com/office/powerpoint/2010/main" val="415997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EDF192-F8D4-FDED-8F71-2C144A98D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44DA605-E017-1949-0172-DE17B0641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Tijdelijke aanduiding voor inhoud 4">
            <a:extLst>
              <a:ext uri="{FF2B5EF4-FFF2-40B4-BE49-F238E27FC236}">
                <a16:creationId xmlns:a16="http://schemas.microsoft.com/office/drawing/2014/main" id="{312134C8-F334-13BB-035B-25D36D712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04184">
            <a:off x="1285875" y="595312"/>
            <a:ext cx="8250100" cy="58118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9099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Beoogd resultaat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BEB61428-5037-24DE-E049-41EB2222D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6676" y="2003696"/>
            <a:ext cx="10515600" cy="1364365"/>
          </a:xfr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EDC77A6-D6B1-011D-4215-76C961E2F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00" y="4879410"/>
            <a:ext cx="10686289" cy="1106981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29C9F9AE-3570-701D-F617-7069027A17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9874" y="3742213"/>
            <a:ext cx="10686289" cy="7441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5" name="Inkt 24">
                <a:extLst>
                  <a:ext uri="{FF2B5EF4-FFF2-40B4-BE49-F238E27FC236}">
                    <a16:creationId xmlns:a16="http://schemas.microsoft.com/office/drawing/2014/main" id="{A7705DB6-5E89-245A-C10B-F1B9699D9935}"/>
                  </a:ext>
                </a:extLst>
              </p14:cNvPr>
              <p14:cNvContentPartPr/>
              <p14:nvPr/>
            </p14:nvContentPartPr>
            <p14:xfrm>
              <a:off x="10315215" y="4008660"/>
              <a:ext cx="1533240" cy="30240"/>
            </p14:xfrm>
          </p:contentPart>
        </mc:Choice>
        <mc:Fallback xmlns="">
          <p:pic>
            <p:nvPicPr>
              <p:cNvPr id="25" name="Inkt 24">
                <a:extLst>
                  <a:ext uri="{FF2B5EF4-FFF2-40B4-BE49-F238E27FC236}">
                    <a16:creationId xmlns:a16="http://schemas.microsoft.com/office/drawing/2014/main" id="{A7705DB6-5E89-245A-C10B-F1B9699D993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306575" y="3999660"/>
                <a:ext cx="1550880" cy="4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6" name="Inkt 25">
                <a:extLst>
                  <a:ext uri="{FF2B5EF4-FFF2-40B4-BE49-F238E27FC236}">
                    <a16:creationId xmlns:a16="http://schemas.microsoft.com/office/drawing/2014/main" id="{663091E0-6D88-A09A-7667-393FE5459C08}"/>
                  </a:ext>
                </a:extLst>
              </p14:cNvPr>
              <p14:cNvContentPartPr/>
              <p14:nvPr/>
            </p14:nvContentPartPr>
            <p14:xfrm>
              <a:off x="1295055" y="4418700"/>
              <a:ext cx="771120" cy="11160"/>
            </p14:xfrm>
          </p:contentPart>
        </mc:Choice>
        <mc:Fallback xmlns="">
          <p:pic>
            <p:nvPicPr>
              <p:cNvPr id="26" name="Inkt 25">
                <a:extLst>
                  <a:ext uri="{FF2B5EF4-FFF2-40B4-BE49-F238E27FC236}">
                    <a16:creationId xmlns:a16="http://schemas.microsoft.com/office/drawing/2014/main" id="{663091E0-6D88-A09A-7667-393FE5459C0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286415" y="4410060"/>
                <a:ext cx="788760" cy="2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7" name="Inkt 26">
                <a:extLst>
                  <a:ext uri="{FF2B5EF4-FFF2-40B4-BE49-F238E27FC236}">
                    <a16:creationId xmlns:a16="http://schemas.microsoft.com/office/drawing/2014/main" id="{6A513498-9663-24E3-570A-08F4317E5F10}"/>
                  </a:ext>
                </a:extLst>
              </p14:cNvPr>
              <p14:cNvContentPartPr/>
              <p14:nvPr/>
            </p14:nvContentPartPr>
            <p14:xfrm>
              <a:off x="10334655" y="4084226"/>
              <a:ext cx="1513800" cy="60120"/>
            </p14:xfrm>
          </p:contentPart>
        </mc:Choice>
        <mc:Fallback xmlns="">
          <p:pic>
            <p:nvPicPr>
              <p:cNvPr id="27" name="Inkt 26">
                <a:extLst>
                  <a:ext uri="{FF2B5EF4-FFF2-40B4-BE49-F238E27FC236}">
                    <a16:creationId xmlns:a16="http://schemas.microsoft.com/office/drawing/2014/main" id="{6A513498-9663-24E3-570A-08F4317E5F10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0325653" y="4075226"/>
                <a:ext cx="1531444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8" name="Inkt 27">
                <a:extLst>
                  <a:ext uri="{FF2B5EF4-FFF2-40B4-BE49-F238E27FC236}">
                    <a16:creationId xmlns:a16="http://schemas.microsoft.com/office/drawing/2014/main" id="{8F7A6321-C5CE-C3EB-BD4B-E68CA322A496}"/>
                  </a:ext>
                </a:extLst>
              </p14:cNvPr>
              <p14:cNvContentPartPr/>
              <p14:nvPr/>
            </p14:nvContentPartPr>
            <p14:xfrm>
              <a:off x="1285335" y="4484940"/>
              <a:ext cx="790200" cy="11520"/>
            </p14:xfrm>
          </p:contentPart>
        </mc:Choice>
        <mc:Fallback xmlns="">
          <p:pic>
            <p:nvPicPr>
              <p:cNvPr id="28" name="Inkt 27">
                <a:extLst>
                  <a:ext uri="{FF2B5EF4-FFF2-40B4-BE49-F238E27FC236}">
                    <a16:creationId xmlns:a16="http://schemas.microsoft.com/office/drawing/2014/main" id="{8F7A6321-C5CE-C3EB-BD4B-E68CA322A496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276695" y="4475940"/>
                <a:ext cx="807840" cy="291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hthoek 2">
            <a:extLst>
              <a:ext uri="{FF2B5EF4-FFF2-40B4-BE49-F238E27FC236}">
                <a16:creationId xmlns:a16="http://schemas.microsoft.com/office/drawing/2014/main" id="{F8D82707-71C2-9F5A-D1BB-6772FCBF3543}"/>
              </a:ext>
            </a:extLst>
          </p:cNvPr>
          <p:cNvSpPr/>
          <p:nvPr/>
        </p:nvSpPr>
        <p:spPr>
          <a:xfrm>
            <a:off x="765046" y="1838991"/>
            <a:ext cx="5686044" cy="45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2F6812B-5508-49B0-F4E9-A0BA612D9567}"/>
              </a:ext>
            </a:extLst>
          </p:cNvPr>
          <p:cNvSpPr/>
          <p:nvPr/>
        </p:nvSpPr>
        <p:spPr>
          <a:xfrm>
            <a:off x="353705" y="3628256"/>
            <a:ext cx="5686044" cy="45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525B1EC1-A275-82AA-A206-7CD9AEDFA125}"/>
              </a:ext>
            </a:extLst>
          </p:cNvPr>
          <p:cNvSpPr/>
          <p:nvPr/>
        </p:nvSpPr>
        <p:spPr>
          <a:xfrm>
            <a:off x="8248173" y="4167480"/>
            <a:ext cx="3727990" cy="45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FA13FF78-3DF2-AB6A-778C-43E2E3C2B36B}"/>
              </a:ext>
            </a:extLst>
          </p:cNvPr>
          <p:cNvSpPr/>
          <p:nvPr/>
        </p:nvSpPr>
        <p:spPr>
          <a:xfrm>
            <a:off x="132078" y="4751235"/>
            <a:ext cx="1265935" cy="45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670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CBB9D1-D195-2FEB-A6AA-EB9E37A4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0B21909E-0E7B-309E-5A23-5058BF1F6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688" y="365126"/>
            <a:ext cx="10974916" cy="6197600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2162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CBB9D1-D195-2FEB-A6AA-EB9E37A4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511CE877-9119-5C79-7D2B-2378E35FDE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248" y="137663"/>
            <a:ext cx="9846801" cy="6604271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73714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 dirty="0"/>
              <a:t>Gemaakte keuzes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A64E6D6-3EE1-0454-596E-6D206B7CE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57461"/>
          </a:xfrm>
        </p:spPr>
        <p:txBody>
          <a:bodyPr>
            <a:normAutofit/>
          </a:bodyPr>
          <a:lstStyle/>
          <a:p>
            <a:r>
              <a:rPr lang="nl-NL" dirty="0"/>
              <a:t>Beoordeling: ja, tenzij</a:t>
            </a:r>
          </a:p>
          <a:p>
            <a:r>
              <a:rPr lang="nl-NL" dirty="0"/>
              <a:t>Rekening houden met benoemde (gewenste) kwaliteiten</a:t>
            </a:r>
          </a:p>
          <a:p>
            <a:pPr lvl="1"/>
            <a:r>
              <a:rPr lang="nl-NL" dirty="0"/>
              <a:t>Groene woonomgeving</a:t>
            </a:r>
          </a:p>
          <a:p>
            <a:pPr lvl="1"/>
            <a:r>
              <a:rPr lang="nl-NL" dirty="0"/>
              <a:t>Nabijheid van voorzieningen</a:t>
            </a:r>
          </a:p>
          <a:p>
            <a:pPr lvl="1"/>
            <a:r>
              <a:rPr lang="nl-NL" dirty="0"/>
              <a:t>Nabijheid van openbaar vervoer</a:t>
            </a:r>
          </a:p>
          <a:p>
            <a:pPr lvl="1"/>
            <a:r>
              <a:rPr lang="nl-NL" dirty="0"/>
              <a:t>Mogelijkheid tot een mix van woningtypen, doelgroepen en leeftijden</a:t>
            </a:r>
          </a:p>
          <a:p>
            <a:r>
              <a:rPr lang="nl-NL" dirty="0"/>
              <a:t>Rekening houden met specifieke vraag in bepaalde kernen</a:t>
            </a:r>
          </a:p>
          <a:p>
            <a:r>
              <a:rPr lang="nl-NL" dirty="0"/>
              <a:t>Locaties die afvallen duidelijk motiveren</a:t>
            </a:r>
          </a:p>
          <a:p>
            <a:r>
              <a:rPr lang="nl-NL" dirty="0"/>
              <a:t>Aantal plekken vragen nader onderzoek</a:t>
            </a:r>
          </a:p>
          <a:p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0FE92A4B-89DF-25D8-02D4-0FD751A35DEE}"/>
              </a:ext>
            </a:extLst>
          </p:cNvPr>
          <p:cNvSpPr/>
          <p:nvPr/>
        </p:nvSpPr>
        <p:spPr>
          <a:xfrm>
            <a:off x="748937" y="4911634"/>
            <a:ext cx="6540137" cy="1087701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547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36">
            <a:extLst>
              <a:ext uri="{FF2B5EF4-FFF2-40B4-BE49-F238E27FC236}">
                <a16:creationId xmlns:a16="http://schemas.microsoft.com/office/drawing/2014/main" id="{5AC1364A-3E3D-4F0D-8776-78AF3A270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B0DB69-BFBD-6367-8A5E-316082F71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501" y="329184"/>
            <a:ext cx="6755626" cy="1783080"/>
          </a:xfrm>
        </p:spPr>
        <p:txBody>
          <a:bodyPr anchor="b">
            <a:normAutofit/>
          </a:bodyPr>
          <a:lstStyle/>
          <a:p>
            <a:r>
              <a:rPr lang="nl-NL" sz="5400" dirty="0"/>
              <a:t>Arnemuiden</a:t>
            </a:r>
          </a:p>
        </p:txBody>
      </p:sp>
      <p:sp>
        <p:nvSpPr>
          <p:cNvPr id="48" name="sketchy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7494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967BF8-A0EB-5268-733C-7A7DC8D5C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7494" y="2706624"/>
            <a:ext cx="6755626" cy="3483864"/>
          </a:xfrm>
        </p:spPr>
        <p:txBody>
          <a:bodyPr>
            <a:normAutofit lnSpcReduction="10000"/>
          </a:bodyPr>
          <a:lstStyle/>
          <a:p>
            <a:r>
              <a:rPr lang="nl-NL" sz="2400" dirty="0"/>
              <a:t>Specifieke eigen vraag, circa 250 stuks</a:t>
            </a:r>
          </a:p>
          <a:p>
            <a:r>
              <a:rPr lang="nl-NL" sz="2400" dirty="0"/>
              <a:t>Al gepland 140 woningen, dus nog 110 te plannen, waarvoor niet alle suggesties nodig zijn</a:t>
            </a:r>
          </a:p>
          <a:p>
            <a:r>
              <a:rPr lang="nl-NL" sz="2400" dirty="0"/>
              <a:t>Uitbreiding rondom kern &gt; gebied kleiner maken</a:t>
            </a:r>
          </a:p>
          <a:p>
            <a:r>
              <a:rPr lang="nl-NL" sz="2400" dirty="0"/>
              <a:t>Uitbreiden naar </a:t>
            </a:r>
            <a:r>
              <a:rPr lang="nl-NL" sz="2400" dirty="0" err="1"/>
              <a:t>Veerse</a:t>
            </a:r>
            <a:r>
              <a:rPr lang="nl-NL" sz="2400" dirty="0"/>
              <a:t> Meer &gt; nader onderzoek landgoedachtige ontwikkeling, aansluitend op de Bosvisie</a:t>
            </a:r>
          </a:p>
          <a:p>
            <a:r>
              <a:rPr lang="nl-NL" sz="2400" dirty="0"/>
              <a:t>Langs het kanaal &gt; schrappen vanwege (vooral) natuurwaarden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20D5398E-7C30-6C1E-A66B-5249D974A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3" y="2521839"/>
            <a:ext cx="4261608" cy="3483864"/>
          </a:xfrm>
          <a:prstGeom prst="rect">
            <a:avLst/>
          </a:prstGeom>
        </p:spPr>
      </p:pic>
      <p:grpSp>
        <p:nvGrpSpPr>
          <p:cNvPr id="11" name="Groep 10">
            <a:extLst>
              <a:ext uri="{FF2B5EF4-FFF2-40B4-BE49-F238E27FC236}">
                <a16:creationId xmlns:a16="http://schemas.microsoft.com/office/drawing/2014/main" id="{E08BE00D-A5F3-7C89-E69F-9C9554750C99}"/>
              </a:ext>
            </a:extLst>
          </p:cNvPr>
          <p:cNvGrpSpPr/>
          <p:nvPr/>
        </p:nvGrpSpPr>
        <p:grpSpPr>
          <a:xfrm>
            <a:off x="267943" y="4263771"/>
            <a:ext cx="702000" cy="667440"/>
            <a:chOff x="6839417" y="3343886"/>
            <a:chExt cx="702000" cy="667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2" name="Inkt 11">
                  <a:extLst>
                    <a:ext uri="{FF2B5EF4-FFF2-40B4-BE49-F238E27FC236}">
                      <a16:creationId xmlns:a16="http://schemas.microsoft.com/office/drawing/2014/main" id="{6ED607DC-E6AE-500C-285F-D4B6D2DBB230}"/>
                    </a:ext>
                  </a:extLst>
                </p14:cNvPr>
                <p14:cNvContentPartPr/>
                <p14:nvPr/>
              </p14:nvContentPartPr>
              <p14:xfrm>
                <a:off x="7028057" y="3343886"/>
                <a:ext cx="283680" cy="667440"/>
              </p14:xfrm>
            </p:contentPart>
          </mc:Choice>
          <mc:Fallback xmlns="">
            <p:pic>
              <p:nvPicPr>
                <p:cNvPr id="12" name="Inkt 11">
                  <a:extLst>
                    <a:ext uri="{FF2B5EF4-FFF2-40B4-BE49-F238E27FC236}">
                      <a16:creationId xmlns:a16="http://schemas.microsoft.com/office/drawing/2014/main" id="{6ED607DC-E6AE-500C-285F-D4B6D2DBB23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019417" y="3334886"/>
                  <a:ext cx="301320" cy="68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3" name="Inkt 12">
                  <a:extLst>
                    <a:ext uri="{FF2B5EF4-FFF2-40B4-BE49-F238E27FC236}">
                      <a16:creationId xmlns:a16="http://schemas.microsoft.com/office/drawing/2014/main" id="{FC1365DC-68CF-FA44-8608-C9E8C4BEB72D}"/>
                    </a:ext>
                  </a:extLst>
                </p14:cNvPr>
                <p14:cNvContentPartPr/>
                <p14:nvPr/>
              </p14:nvContentPartPr>
              <p14:xfrm>
                <a:off x="6839417" y="3361166"/>
                <a:ext cx="702000" cy="521280"/>
              </p14:xfrm>
            </p:contentPart>
          </mc:Choice>
          <mc:Fallback xmlns="">
            <p:pic>
              <p:nvPicPr>
                <p:cNvPr id="13" name="Inkt 12">
                  <a:extLst>
                    <a:ext uri="{FF2B5EF4-FFF2-40B4-BE49-F238E27FC236}">
                      <a16:creationId xmlns:a16="http://schemas.microsoft.com/office/drawing/2014/main" id="{FC1365DC-68CF-FA44-8608-C9E8C4BEB72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830777" y="3352526"/>
                  <a:ext cx="719640" cy="5389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4" name="Tekstvak 13">
            <a:extLst>
              <a:ext uri="{FF2B5EF4-FFF2-40B4-BE49-F238E27FC236}">
                <a16:creationId xmlns:a16="http://schemas.microsoft.com/office/drawing/2014/main" id="{0BD7A479-990F-A668-E405-0A14693901D3}"/>
              </a:ext>
            </a:extLst>
          </p:cNvPr>
          <p:cNvSpPr txBox="1"/>
          <p:nvPr/>
        </p:nvSpPr>
        <p:spPr>
          <a:xfrm>
            <a:off x="3284777" y="3044279"/>
            <a:ext cx="6161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lang="nl-NL" sz="4400" dirty="0">
                <a:ln>
                  <a:noFill/>
                </a:ln>
                <a:solidFill>
                  <a:srgbClr val="FF33CC"/>
                </a:solidFill>
                <a:effectLst/>
                <a:latin typeface="Berlin Sans FB" panose="020E0602020502020306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nl-NL" sz="1600" dirty="0">
              <a:solidFill>
                <a:srgbClr val="FF33C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C2C3B45F-A93D-3E86-A957-29CF70216FF6}"/>
                  </a:ext>
                </a:extLst>
              </p14:cNvPr>
              <p14:cNvContentPartPr/>
              <p14:nvPr/>
            </p14:nvContentPartPr>
            <p14:xfrm>
              <a:off x="1987807" y="3451628"/>
              <a:ext cx="283680" cy="1290002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C2C3B45F-A93D-3E86-A957-29CF70216FF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78807" y="3442627"/>
                <a:ext cx="301320" cy="13076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t 15">
                <a:extLst>
                  <a:ext uri="{FF2B5EF4-FFF2-40B4-BE49-F238E27FC236}">
                    <a16:creationId xmlns:a16="http://schemas.microsoft.com/office/drawing/2014/main" id="{0E6AE00A-1836-FDDA-C167-623080403C3D}"/>
                  </a:ext>
                </a:extLst>
              </p14:cNvPr>
              <p14:cNvContentPartPr/>
              <p14:nvPr/>
            </p14:nvContentPartPr>
            <p14:xfrm>
              <a:off x="2892199" y="4156497"/>
              <a:ext cx="508320" cy="495000"/>
            </p14:xfrm>
          </p:contentPart>
        </mc:Choice>
        <mc:Fallback xmlns="">
          <p:pic>
            <p:nvPicPr>
              <p:cNvPr id="16" name="Inkt 15">
                <a:extLst>
                  <a:ext uri="{FF2B5EF4-FFF2-40B4-BE49-F238E27FC236}">
                    <a16:creationId xmlns:a16="http://schemas.microsoft.com/office/drawing/2014/main" id="{0E6AE00A-1836-FDDA-C167-623080403C3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83559" y="4147497"/>
                <a:ext cx="525960" cy="512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532277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</TotalTime>
  <Words>508</Words>
  <Application>Microsoft Office PowerPoint</Application>
  <PresentationFormat>Breedbeeld</PresentationFormat>
  <Paragraphs>101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Berlin Sans FB</vt:lpstr>
      <vt:lpstr>Calibri</vt:lpstr>
      <vt:lpstr>Calibri Light</vt:lpstr>
      <vt:lpstr>Kantoorthema</vt:lpstr>
      <vt:lpstr>Nieuwe woningbouwlocaties</vt:lpstr>
      <vt:lpstr>Opgave volgens prognose</vt:lpstr>
      <vt:lpstr>Gevolgd traject + planning</vt:lpstr>
      <vt:lpstr>PowerPoint-presentatie</vt:lpstr>
      <vt:lpstr>Beoogd resultaat</vt:lpstr>
      <vt:lpstr>PowerPoint-presentatie</vt:lpstr>
      <vt:lpstr>PowerPoint-presentatie</vt:lpstr>
      <vt:lpstr>Gemaakte keuzes</vt:lpstr>
      <vt:lpstr>Arnemuiden</vt:lpstr>
      <vt:lpstr>Nieuw- en Sint Joosland</vt:lpstr>
      <vt:lpstr>Middelburg | inbreiding</vt:lpstr>
      <vt:lpstr>Middelburg | uitbreiding (1)</vt:lpstr>
      <vt:lpstr>Middelburg | uitbreiding (2)</vt:lpstr>
      <vt:lpstr>Middelburg | uitbreiding (3)</vt:lpstr>
      <vt:lpstr>Middelburg | uitbreiding (4)</vt:lpstr>
      <vt:lpstr>Vervolg</vt:lpstr>
      <vt:lpstr>PowerPoint-presentatie</vt:lpstr>
    </vt:vector>
  </TitlesOfParts>
  <Company>I&amp;A Samenwerking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Wilbert Dingemanse</dc:creator>
  <cp:lastModifiedBy>Wilbert Dingemanse</cp:lastModifiedBy>
  <cp:revision>22</cp:revision>
  <cp:lastPrinted>2024-01-22T14:10:41Z</cp:lastPrinted>
  <dcterms:created xsi:type="dcterms:W3CDTF">2023-09-07T06:11:06Z</dcterms:created>
  <dcterms:modified xsi:type="dcterms:W3CDTF">2024-01-22T17:17:47Z</dcterms:modified>
</cp:coreProperties>
</file>