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5" r:id="rId5"/>
    <p:sldId id="276" r:id="rId6"/>
    <p:sldId id="278" r:id="rId7"/>
    <p:sldId id="280" r:id="rId8"/>
    <p:sldId id="292" r:id="rId9"/>
    <p:sldId id="289" r:id="rId10"/>
    <p:sldId id="290" r:id="rId11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A86DB6-D42C-4D4A-AE1F-2114D57780C8}" name="Andrea Mekking" initials="AM" userId="S::a.mekking@derondevenen.nl::7ec8a791-7892-467c-b8b2-0a0748f83187" providerId="AD"/>
  <p188:author id="{635571C8-644A-A279-10D3-14F3D47918F3}" name="Anouk Romers" initials="AR" userId="S::a.romers@derondevenen.nl::dd35e6dc-15c8-47e9-b50e-e2ceda25c5a3" providerId="AD"/>
  <p188:author id="{2528EBFF-1E20-AE33-C376-BEFFF34654C2}" name="Michiel Vredeveldt" initials="MV" userId="5d143d3cc3848d1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8B"/>
    <a:srgbClr val="9AC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0764B4-E8B2-4021-830D-68FC1058E709}" v="2" dt="2025-05-20T13:52:12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joerd Postma" userId="0be0a6cd-ec92-4661-9610-3f3ce95b0340" providerId="ADAL" clId="{550764B4-E8B2-4021-830D-68FC1058E709}"/>
    <pc:docChg chg="modSld">
      <pc:chgData name="Sjoerd Postma" userId="0be0a6cd-ec92-4661-9610-3f3ce95b0340" providerId="ADAL" clId="{550764B4-E8B2-4021-830D-68FC1058E709}" dt="2025-05-20T13:48:17.396" v="0" actId="20577"/>
      <pc:docMkLst>
        <pc:docMk/>
      </pc:docMkLst>
      <pc:sldChg chg="modSp mod">
        <pc:chgData name="Sjoerd Postma" userId="0be0a6cd-ec92-4661-9610-3f3ce95b0340" providerId="ADAL" clId="{550764B4-E8B2-4021-830D-68FC1058E709}" dt="2025-05-20T13:48:17.396" v="0" actId="20577"/>
        <pc:sldMkLst>
          <pc:docMk/>
          <pc:sldMk cId="3834848753" sldId="290"/>
        </pc:sldMkLst>
        <pc:spChg chg="mod">
          <ac:chgData name="Sjoerd Postma" userId="0be0a6cd-ec92-4661-9610-3f3ce95b0340" providerId="ADAL" clId="{550764B4-E8B2-4021-830D-68FC1058E709}" dt="2025-05-20T13:48:17.396" v="0" actId="20577"/>
          <ac:spMkLst>
            <pc:docMk/>
            <pc:sldMk cId="3834848753" sldId="290"/>
            <ac:spMk id="9" creationId="{B1D13519-A2FC-887F-BD2C-DC1192FEDE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Titel van presentatie (max 3 regels)</a:t>
            </a:r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/>
              <a:t>Klikken om de tekst te bewerken</a:t>
            </a:r>
            <a:endParaRPr lang="en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8296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57701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Ruimte in te vullen voor auteur en/of datum.</a:t>
            </a:r>
            <a:endParaRPr lang="en-NL"/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860828-6D51-BB0D-D52F-4E914778E43D}"/>
              </a:ext>
            </a:extLst>
          </p:cNvPr>
          <p:cNvSpPr txBox="1"/>
          <p:nvPr userDrawn="1"/>
        </p:nvSpPr>
        <p:spPr>
          <a:xfrm>
            <a:off x="539750" y="4571801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Croonstadtlaan 111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Telefoon: 0297 29 16 16</a:t>
            </a:r>
            <a:endParaRPr lang="en-NL" sz="140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88BC127-5951-2D88-B55C-491440040F09}"/>
              </a:ext>
            </a:extLst>
          </p:cNvPr>
          <p:cNvSpPr txBox="1"/>
          <p:nvPr userDrawn="1"/>
        </p:nvSpPr>
        <p:spPr>
          <a:xfrm>
            <a:off x="2794066" y="4571065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Kijk voor meer informatie op onze website</a:t>
            </a:r>
            <a:r>
              <a:rPr lang="nl-NL" sz="1400">
                <a:solidFill>
                  <a:schemeClr val="bg1"/>
                </a:solidFill>
              </a:rPr>
              <a:t>.</a:t>
            </a:r>
            <a:endParaRPr lang="nl-NL" sz="1400" b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9DC9A9-0DDA-4C2C-1DAF-720754355FE5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400">
                <a:solidFill>
                  <a:srgbClr val="009C8B"/>
                </a:solidFill>
              </a:rPr>
              <a:t>derondevenen.nl</a:t>
            </a:r>
            <a:endParaRPr lang="en-NL" sz="1400">
              <a:solidFill>
                <a:srgbClr val="009C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4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</a:lstStyle>
          <a:p>
            <a:pPr marL="0" indent="0">
              <a:buNone/>
            </a:pPr>
            <a:r>
              <a:rPr lang="nl-NL"/>
              <a:t>Maak een lijst met opsomtekens of nummers</a:t>
            </a:r>
          </a:p>
          <a:p>
            <a:r>
              <a:rPr lang="nl-NL"/>
              <a:t>Opsomming eerste niveau</a:t>
            </a:r>
          </a:p>
          <a:p>
            <a:pPr lvl="1"/>
            <a:r>
              <a:rPr lang="nl-NL"/>
              <a:t>Opsomming tweede niveau</a:t>
            </a:r>
          </a:p>
          <a:p>
            <a:pPr lvl="2"/>
            <a:r>
              <a:rPr lang="nl-NL"/>
              <a:t>Opsomming derde niveau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r>
              <a:rPr lang="nl-NL"/>
              <a:t>Druk op Enter om meer opsomtekens toe te voegen.</a:t>
            </a:r>
          </a:p>
          <a:p>
            <a:pPr marL="0" indent="0">
              <a:buNone/>
            </a:pPr>
            <a:r>
              <a:rPr lang="nl-NL"/>
              <a:t>Druk op Tab of Lijstniveau verhogen voor een lijst met niveaus.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696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Agenda of inhoudsopgave</a:t>
            </a:r>
            <a:endParaRPr lang="en-NL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1. Hoofdstuk of agendapunt 1</a:t>
            </a:r>
            <a:endParaRPr lang="en-NL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2. Hoofdstuk of agendapunt 2</a:t>
            </a:r>
            <a:endParaRPr lang="en-NL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3. Hoofdstuk of agendapunt 3</a:t>
            </a:r>
            <a:endParaRPr lang="en-NL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4. Hoofdstuk of agendapunt 4</a:t>
            </a:r>
            <a:endParaRPr lang="en-NL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5. Hoofdstuk of agendapunt 5</a:t>
            </a:r>
            <a:endParaRPr lang="en-NL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Minder hoofdstukken of agendapunten?  Verwijder de velden handmatig.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875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“Uitgelicht stuk tekst of quote”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16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Plaats links de tekst en rechts een foto.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507FEE3-0CD9-426E-D735-87C00D246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56300" y="1782763"/>
            <a:ext cx="5040313" cy="430847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afbeelding toe te voegen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2687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nl-NL"/>
              <a:t>Schrijf een tekst of een opsomming: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1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2</a:t>
            </a:r>
          </a:p>
          <a:p>
            <a:pPr marL="800100" lvl="1" indent="-342900">
              <a:buFont typeface="+mj-lt"/>
              <a:buAutoNum type="arabicPeriod"/>
            </a:pPr>
            <a:r>
              <a:rPr lang="nl-NL"/>
              <a:t>Nummer 1 op het niveau eronder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/>
              <a:t>Nummer 2 op het </a:t>
            </a:r>
            <a:r>
              <a:rPr lang="nl-NL" noProof="0"/>
              <a:t>niveau eronder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Twee tekstblokken naast elkaar.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841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nl-NL"/>
              <a:t>Grafiek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De 6 kleuren worden automatisch goed gezet.</a:t>
            </a:r>
            <a:endParaRPr lang="en-NL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0940A98B-4674-6A55-E2BB-C2D1049E0E1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39750" y="1782763"/>
            <a:ext cx="6659563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icoon hieronder om een grafiek of diagram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7123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Slide met meer opties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r>
              <a:rPr lang="nl-NL" sz="2400">
                <a:effectLst/>
                <a:latin typeface="+mj-lt"/>
              </a:rPr>
              <a:t>Tekst met gekleurd vlak en afbeelding.</a:t>
            </a:r>
            <a:endParaRPr lang="en-NL">
              <a:latin typeface="+mj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Tekst met een afbeelding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3672780"/>
            <a:ext cx="5126038" cy="2527995"/>
          </a:xfrm>
          <a:blipFill>
            <a:blip r:embed="rId2"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3209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marL="0" indent="0">
              <a:buNone/>
            </a:pPr>
            <a:r>
              <a:rPr lang="nl-NL"/>
              <a:t>Schrijf een tekst. </a:t>
            </a:r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Introtekst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8585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39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B88EAF65-9A88-502F-8A42-5EC19497BB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22CB44-7B2B-0217-5C83-425FDFBFE8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/>
              <a:t>Jaarbrief Wonen 2024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90A224-92AB-F72F-2855-2C2BFFF8CC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B691806-4185-61DD-56B5-2B62128DA4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sz="1100"/>
              <a:t>Sprekers: Marella den Ouden &amp; Sjoerd Postma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E2781188-BA7D-E129-558F-37CDB63267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64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A0B015-925A-75AC-28BC-298EFAC8D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Programma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BB34083-8ACF-1B14-BFBA-42BD9F273C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Welkom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70F40F1-5AAA-004F-A04C-9753623CA3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Presentatie gemeente De Ronde Venen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77F8568A-8112-4989-08E1-38206F8FF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  <a:p>
            <a:r>
              <a:rPr lang="nl-NL"/>
              <a:t>Presentatie </a:t>
            </a:r>
            <a:r>
              <a:rPr lang="nl-NL" err="1"/>
              <a:t>Cazas</a:t>
            </a:r>
            <a:r>
              <a:rPr lang="nl-NL"/>
              <a:t> Wonen</a:t>
            </a:r>
            <a:endParaRPr lang="en-US"/>
          </a:p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91137FA-2A92-8001-73B3-4667305FB5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Vragenronde / gespreksronde (geen individuele casuïstiek)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B84A78-1CF5-8421-9323-47ABD4502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18987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35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3ACF65-6AD6-875F-410B-358FF4964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Welkom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135172-4B27-4AE0-A225-146F654FB1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nl-NL" b="1" dirty="0" err="1"/>
              <a:t>Cazas</a:t>
            </a:r>
            <a:r>
              <a:rPr lang="nl-NL" b="1" dirty="0"/>
              <a:t> Wonen</a:t>
            </a:r>
          </a:p>
          <a:p>
            <a:pPr marL="0" indent="0">
              <a:buNone/>
            </a:pPr>
            <a:r>
              <a:rPr lang="nl-NL" dirty="0"/>
              <a:t>Aanwezig: </a:t>
            </a:r>
          </a:p>
          <a:p>
            <a:r>
              <a:rPr lang="nl-NL" dirty="0"/>
              <a:t>Saar Spanjaard (Directeur-bestuurder)</a:t>
            </a:r>
          </a:p>
          <a:p>
            <a:r>
              <a:rPr lang="nl-NL" dirty="0"/>
              <a:t>David Albregts (Adviseur Strategie)</a:t>
            </a:r>
          </a:p>
          <a:p>
            <a:r>
              <a:rPr lang="nl-NL" dirty="0"/>
              <a:t>Patrick Biesboer (Manager Ontwikkeling)</a:t>
            </a:r>
          </a:p>
          <a:p>
            <a:r>
              <a:rPr lang="nl-NL" dirty="0"/>
              <a:t>Ruud </a:t>
            </a:r>
            <a:r>
              <a:rPr lang="nl-NL" dirty="0" err="1"/>
              <a:t>Hogenes</a:t>
            </a:r>
            <a:r>
              <a:rPr lang="nl-NL" dirty="0"/>
              <a:t> (Asset Manager)</a:t>
            </a:r>
          </a:p>
          <a:p>
            <a:r>
              <a:rPr lang="nl-NL" dirty="0"/>
              <a:t>Oscar Schreurs (Sociaal Beheerder)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Gemeente De Ronde Venen</a:t>
            </a:r>
          </a:p>
          <a:p>
            <a:r>
              <a:rPr lang="nl-NL" dirty="0"/>
              <a:t>Maarten van der Greft (Wethouder)</a:t>
            </a:r>
          </a:p>
          <a:p>
            <a:r>
              <a:rPr lang="nl-NL" dirty="0"/>
              <a:t>Marella den Ouden (Beleidsadviseur Wonen)</a:t>
            </a:r>
          </a:p>
          <a:p>
            <a:r>
              <a:rPr lang="nl-NL" dirty="0"/>
              <a:t>Sjoerd Postma (Beleidsmedewerker Wonen)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3031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9B7DEA7-33AA-E684-9E9B-A6CE5DFE9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Bovenlokaal Beleid 2024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890EA0EE-98DE-C716-64D7-760A2758A11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457200" lvl="1" indent="0">
              <a:buNone/>
            </a:pPr>
            <a:r>
              <a:rPr lang="nl-NL" sz="1800" dirty="0">
                <a:cs typeface="Arial"/>
              </a:rPr>
              <a:t>Wet goed verhuurderschap en wet betaalbare huur</a:t>
            </a:r>
            <a:endParaRPr lang="en-US" sz="1800" dirty="0"/>
          </a:p>
          <a:p>
            <a:pPr marL="457200" lvl="1" indent="0">
              <a:buNone/>
            </a:pPr>
            <a:endParaRPr lang="nl-NL" sz="1800" dirty="0">
              <a:cs typeface="Arial"/>
            </a:endParaRPr>
          </a:p>
          <a:p>
            <a:pPr marL="457200" lvl="1" indent="0">
              <a:buNone/>
            </a:pPr>
            <a:r>
              <a:rPr lang="nl-NL" sz="1800" dirty="0">
                <a:cs typeface="Arial"/>
              </a:rPr>
              <a:t>Provinciaal Programma Wonen en Werken</a:t>
            </a:r>
          </a:p>
          <a:p>
            <a:pPr lvl="1"/>
            <a:r>
              <a:rPr lang="nl-NL" sz="1800" dirty="0">
                <a:cs typeface="Arial"/>
              </a:rPr>
              <a:t>Opname buitenstedelijke locaties</a:t>
            </a:r>
          </a:p>
          <a:p>
            <a:pPr marL="457200" lvl="1" indent="0">
              <a:buNone/>
            </a:pPr>
            <a:endParaRPr lang="nl-NL" sz="1800" dirty="0">
              <a:cs typeface="Arial"/>
            </a:endParaRPr>
          </a:p>
          <a:p>
            <a:pPr marL="457200" lvl="1" indent="0">
              <a:buNone/>
            </a:pPr>
            <a:r>
              <a:rPr lang="nl-NL" sz="1800" dirty="0">
                <a:cs typeface="Arial"/>
              </a:rPr>
              <a:t>Woondeal U10</a:t>
            </a:r>
          </a:p>
          <a:p>
            <a:pPr lvl="1"/>
            <a:r>
              <a:rPr lang="nl-NL" sz="1800" dirty="0">
                <a:cs typeface="Arial"/>
              </a:rPr>
              <a:t>Planmonitor </a:t>
            </a:r>
          </a:p>
          <a:p>
            <a:pPr lvl="1"/>
            <a:r>
              <a:rPr lang="nl-NL" sz="1800" dirty="0">
                <a:cs typeface="Arial"/>
              </a:rPr>
              <a:t>Herijking woondeal 2025</a:t>
            </a:r>
          </a:p>
          <a:p>
            <a:pPr>
              <a:buFont typeface="Courier New" panose="020B0604020202020204" pitchFamily="34" charset="0"/>
              <a:buChar char="o"/>
            </a:pPr>
            <a:endParaRPr lang="nl-NL" sz="2000" dirty="0">
              <a:latin typeface="Arial"/>
              <a:cs typeface="Arial"/>
            </a:endParaRPr>
          </a:p>
          <a:p>
            <a:pPr>
              <a:buFont typeface="Courier New" panose="020B0604020202020204" pitchFamily="34" charset="0"/>
              <a:buChar char="o"/>
            </a:pPr>
            <a:endParaRPr lang="nl-NL" sz="2000" dirty="0">
              <a:latin typeface="Arial"/>
              <a:cs typeface="Arial"/>
            </a:endParaRPr>
          </a:p>
          <a:p>
            <a:pPr>
              <a:buFont typeface="Courier New" panose="020B0604020202020204" pitchFamily="34" charset="0"/>
              <a:buChar char="o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3805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83D61-62CF-98B7-C942-69D9E42B1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D0BADD79-03CD-8A7A-10AC-4BB564CD8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Lokaal Beleid 2024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181E16A6-1528-D099-B8D6-F33A4379ACE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457200" lvl="1" indent="0">
              <a:buNone/>
            </a:pPr>
            <a:r>
              <a:rPr lang="nl-NL" sz="1800" dirty="0">
                <a:cs typeface="Arial"/>
              </a:rPr>
              <a:t>Huisvestingsverordening 2024</a:t>
            </a:r>
            <a:endParaRPr lang="en-US" sz="1800" dirty="0">
              <a:cs typeface="Arial"/>
            </a:endParaRPr>
          </a:p>
          <a:p>
            <a:pPr lvl="1"/>
            <a:r>
              <a:rPr lang="nl-NL" sz="1800" dirty="0">
                <a:cs typeface="Arial"/>
              </a:rPr>
              <a:t>Pilot voorrang vitale beroepsgroepen</a:t>
            </a:r>
          </a:p>
          <a:p>
            <a:pPr lvl="1"/>
            <a:r>
              <a:rPr lang="nl-NL" sz="1800" dirty="0">
                <a:cs typeface="Arial"/>
              </a:rPr>
              <a:t>Experimentregeling betaalbare koop</a:t>
            </a:r>
          </a:p>
          <a:p>
            <a:pPr lvl="1"/>
            <a:endParaRPr lang="nl-NL" sz="1800" dirty="0">
              <a:cs typeface="Arial"/>
            </a:endParaRPr>
          </a:p>
          <a:p>
            <a:pPr lvl="1"/>
            <a:endParaRPr lang="nl-NL" sz="1800" dirty="0">
              <a:cs typeface="Arial"/>
            </a:endParaRPr>
          </a:p>
          <a:p>
            <a:pPr marL="457200" lvl="1" indent="0">
              <a:buNone/>
            </a:pPr>
            <a:r>
              <a:rPr lang="nl-NL" sz="1800" dirty="0">
                <a:cs typeface="Arial"/>
              </a:rPr>
              <a:t>Woonvisie 2025-2030</a:t>
            </a:r>
          </a:p>
          <a:p>
            <a:pPr lvl="1"/>
            <a:r>
              <a:rPr lang="nl-NL" sz="1800" dirty="0">
                <a:cs typeface="Arial"/>
              </a:rPr>
              <a:t>Betaalbaarheidseisen</a:t>
            </a:r>
          </a:p>
          <a:p>
            <a:pPr lvl="1"/>
            <a:r>
              <a:rPr lang="nl-NL" sz="1800" dirty="0">
                <a:cs typeface="Arial"/>
              </a:rPr>
              <a:t>Aandacht voor starters en doorstromers </a:t>
            </a:r>
          </a:p>
          <a:p>
            <a:pPr lvl="1"/>
            <a:r>
              <a:rPr lang="nl-NL" sz="1800" dirty="0">
                <a:cs typeface="Arial"/>
              </a:rPr>
              <a:t>Uitgangspunten woonzorgvisie</a:t>
            </a:r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6326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BAC43-96FE-11F0-6A8F-202337A05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D22993E-229C-B9F8-2667-080785406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Woonruimteverdeling sociale huurwoningen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FDE1B6A1-8801-5078-6308-E4AF8FA2DA3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2" y="1364880"/>
            <a:ext cx="10248740" cy="4726010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Inschrijftijd voor starters: 10.0 jaar</a:t>
            </a:r>
            <a:endParaRPr lang="en-US" dirty="0"/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Inschrijftijd voor doorstromers: 12.0 jaar</a:t>
            </a:r>
          </a:p>
          <a:p>
            <a:pPr>
              <a:buFont typeface="Wingdings" panose="020B0604020202020204" pitchFamily="34" charset="0"/>
              <a:buChar char="Ø"/>
            </a:pPr>
            <a:endParaRPr lang="nl-NL" dirty="0"/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Zoektijd voor starters: 4.5 jaar</a:t>
            </a:r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Zoektijd voor doorstromers: 4.7 jaar</a:t>
            </a:r>
          </a:p>
          <a:p>
            <a:pPr>
              <a:buFont typeface="Wingdings" panose="020B0604020202020204" pitchFamily="34" charset="0"/>
              <a:buChar char="Ø"/>
            </a:pPr>
            <a:endParaRPr lang="nl-NL" dirty="0"/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Aantal verhuringen van sociale huurwoningen in 2024: 194 (Dit waren er in 2023: 297)</a:t>
            </a:r>
          </a:p>
          <a:p>
            <a:pPr>
              <a:buFont typeface="Wingdings" panose="020B0604020202020204" pitchFamily="34" charset="0"/>
              <a:buChar char="Ø"/>
            </a:pPr>
            <a:endParaRPr lang="nl-NL" dirty="0"/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Van de vrijkomende woningen wordt 51% toegewezen aan inwoners uit De Ronde Venen. Dit percentage ligt 7% hoger dan gemiddeld in gemeente IJsselstein (44%), Woerden (44%) en Montfoort</a:t>
            </a:r>
          </a:p>
          <a:p>
            <a:pPr>
              <a:buFont typeface="Wingdings" panose="020B0604020202020204" pitchFamily="34" charset="0"/>
              <a:buChar char="Ø"/>
            </a:pPr>
            <a:endParaRPr lang="nl-NL" dirty="0"/>
          </a:p>
          <a:p>
            <a:pPr>
              <a:buFont typeface="Wingdings" panose="020B0604020202020204" pitchFamily="34" charset="0"/>
              <a:buChar char="Ø"/>
            </a:pPr>
            <a:r>
              <a:rPr lang="nl-NL" dirty="0"/>
              <a:t>Statushouders: Taakstelling behaald. 28 woningen naar statushouders, dit is 14% van de vrijgekomen woningen. Procentuele stijging alleen door vermindering van aantal verhuringen</a:t>
            </a:r>
          </a:p>
          <a:p>
            <a:pPr marL="0" indent="0">
              <a:buNone/>
            </a:pPr>
            <a:endParaRPr lang="nl-NL" dirty="0"/>
          </a:p>
          <a:p>
            <a:pPr>
              <a:buFont typeface="Wingdings" panose="020B0604020202020204" pitchFamily="34" charset="0"/>
              <a:buChar char="Ø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9267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0A62F-1C03-3713-4740-035A3FD72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B90F2A54-B938-6423-81F1-2BDAEE74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</p:spPr>
        <p:txBody>
          <a:bodyPr wrap="none" anchor="t">
            <a:normAutofit/>
          </a:bodyPr>
          <a:lstStyle/>
          <a:p>
            <a:r>
              <a:rPr lang="nl-NL"/>
              <a:t>Vooruitblik 2025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A96E84-0C00-5F15-2024-43C45A9519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61" r="6207" b="3"/>
          <a:stretch/>
        </p:blipFill>
        <p:spPr>
          <a:xfrm>
            <a:off x="6096000" y="1270936"/>
            <a:ext cx="5040000" cy="4308475"/>
          </a:xfrm>
          <a:prstGeom prst="rect">
            <a:avLst/>
          </a:prstGeom>
          <a:noFill/>
        </p:spPr>
      </p:pic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B1D13519-A2FC-887F-BD2C-DC1192FEDE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482" y="1782415"/>
            <a:ext cx="5040000" cy="4308475"/>
          </a:xfrm>
        </p:spPr>
        <p:txBody>
          <a:bodyPr vert="horz" lIns="0" tIns="0" rIns="0" bIns="0" rtlCol="0">
            <a:normAutofit/>
          </a:bodyPr>
          <a:lstStyle/>
          <a:p>
            <a:r>
              <a:rPr lang="nl-NL" dirty="0"/>
              <a:t>Nieuwe prestatieafspraken maken met </a:t>
            </a:r>
            <a:r>
              <a:rPr lang="nl-NL" dirty="0" err="1"/>
              <a:t>Cazas</a:t>
            </a:r>
            <a:r>
              <a:rPr lang="nl-NL" dirty="0"/>
              <a:t> Wonen (2025-2029)</a:t>
            </a:r>
          </a:p>
          <a:p>
            <a:r>
              <a:rPr lang="nl-NL" dirty="0"/>
              <a:t>Uitvoeren experimentregeling betaalbare koopwoningen</a:t>
            </a:r>
          </a:p>
          <a:p>
            <a:r>
              <a:rPr lang="nl-NL" dirty="0"/>
              <a:t>Voorbereiden van wijzigen Huisvestingsverordening</a:t>
            </a:r>
          </a:p>
          <a:p>
            <a:r>
              <a:rPr lang="nl-NL" dirty="0"/>
              <a:t>Evalueren van pilot voorrang vitale beroepsgroepen</a:t>
            </a:r>
          </a:p>
          <a:p>
            <a:r>
              <a:rPr lang="nl-NL" dirty="0"/>
              <a:t>Het inpassen van nieuwe landelijke wet- en regelgeving op het gebied van volkshuisvesting in gemeentelijk beleid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484875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1" id="{017FF70A-4D2B-401D-9F06-DD00C977843B}" vid="{63E466F5-3AF7-4912-B9BC-026E773C3FA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9d09fab-8f0b-48c1-8135-92bd74b96537">
      <Terms xmlns="http://schemas.microsoft.com/office/infopath/2007/PartnerControls"/>
    </lcf76f155ced4ddcb4097134ff3c332f>
    <TaxCatchAll xmlns="c035619f-bc39-404f-ba24-5c856add935a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60EA53-8ECF-4880-B012-4D3E1F9A941D}">
  <ds:schemaRefs>
    <ds:schemaRef ds:uri="74e6c3d3-bd2d-46fe-8bac-a5d20b5822e3"/>
    <ds:schemaRef ds:uri="8f6ebc4a-16d5-468d-83bf-771036164320"/>
    <ds:schemaRef ds:uri="c035619f-bc39-404f-ba24-5c856add935a"/>
    <ds:schemaRef ds:uri="fa03bef0-8ddd-4ea9-8a49-596cd135526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28e3c8b-1516-443c-a2e4-8b5019f0021f"/>
    <ds:schemaRef ds:uri="735c32fe-7e57-4a09-af3c-4c27c31eb838"/>
  </ds:schemaRefs>
</ds:datastoreItem>
</file>

<file path=customXml/itemProps2.xml><?xml version="1.0" encoding="utf-8"?>
<ds:datastoreItem xmlns:ds="http://schemas.openxmlformats.org/officeDocument/2006/customXml" ds:itemID="{E81AFCCD-F4D2-428D-AA7F-C182E720D1EB}"/>
</file>

<file path=customXml/itemProps3.xml><?xml version="1.0" encoding="utf-8"?>
<ds:datastoreItem xmlns:ds="http://schemas.openxmlformats.org/officeDocument/2006/customXml" ds:itemID="{7EC15E69-C93B-4EA0-9B8B-5A814D68A5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PowerPoint-sjabloon De Ronde Venen DEF</Template>
  <TotalTime>27</TotalTime>
  <Words>281</Words>
  <Application>Microsoft Office PowerPoint</Application>
  <PresentationFormat>Breedbeeld</PresentationFormat>
  <Paragraphs>60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Courier New</vt:lpstr>
      <vt:lpstr>Seaford</vt:lpstr>
      <vt:lpstr>Wingdings</vt:lpstr>
      <vt:lpstr>Kantoorthema</vt:lpstr>
      <vt:lpstr>Jaarbrief Wonen 2024 </vt:lpstr>
      <vt:lpstr>Programma</vt:lpstr>
      <vt:lpstr>Welkom</vt:lpstr>
      <vt:lpstr>Bovenlokaal Beleid 2024</vt:lpstr>
      <vt:lpstr>Lokaal Beleid 2024</vt:lpstr>
      <vt:lpstr>Woonruimteverdeling sociale huurwoningen</vt:lpstr>
      <vt:lpstr>Vooruitblik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Mekking</dc:creator>
  <cp:lastModifiedBy>Sjoerd Postma</cp:lastModifiedBy>
  <cp:revision>8</cp:revision>
  <dcterms:created xsi:type="dcterms:W3CDTF">2024-08-11T09:49:45Z</dcterms:created>
  <dcterms:modified xsi:type="dcterms:W3CDTF">2025-05-20T13:52:20Z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0x010100E38CD3D138E59849970E680BBD41D3E5</vt:lpwstr>
  </property>
  <property fmtid="{D5CDD505-2E9C-101B-9397-08002B2CF9AE}" pid="3" name="MediaServiceImageTags">
    <vt:lpwstr/>
  </property>
</Properties>
</file>