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6"/>
  </p:notesMasterIdLst>
  <p:handoutMasterIdLst>
    <p:handoutMasterId r:id="rId67"/>
  </p:handoutMasterIdLst>
  <p:sldIdLst>
    <p:sldId id="2076137769" r:id="rId5"/>
    <p:sldId id="2076137857" r:id="rId6"/>
    <p:sldId id="2076137776" r:id="rId7"/>
    <p:sldId id="275" r:id="rId8"/>
    <p:sldId id="277" r:id="rId9"/>
    <p:sldId id="278" r:id="rId10"/>
    <p:sldId id="279" r:id="rId11"/>
    <p:sldId id="2076137777" r:id="rId12"/>
    <p:sldId id="280" r:id="rId13"/>
    <p:sldId id="268" r:id="rId14"/>
    <p:sldId id="267" r:id="rId15"/>
    <p:sldId id="274" r:id="rId16"/>
    <p:sldId id="269" r:id="rId17"/>
    <p:sldId id="271" r:id="rId18"/>
    <p:sldId id="281" r:id="rId19"/>
    <p:sldId id="2076137814" r:id="rId20"/>
    <p:sldId id="2076137813" r:id="rId21"/>
    <p:sldId id="263" r:id="rId22"/>
    <p:sldId id="2076137858" r:id="rId23"/>
    <p:sldId id="2076137779" r:id="rId24"/>
    <p:sldId id="330" r:id="rId25"/>
    <p:sldId id="2076137780" r:id="rId26"/>
    <p:sldId id="287" r:id="rId27"/>
    <p:sldId id="331" r:id="rId28"/>
    <p:sldId id="2076137781" r:id="rId29"/>
    <p:sldId id="303" r:id="rId30"/>
    <p:sldId id="329" r:id="rId31"/>
    <p:sldId id="332" r:id="rId32"/>
    <p:sldId id="335" r:id="rId33"/>
    <p:sldId id="336" r:id="rId34"/>
    <p:sldId id="334" r:id="rId35"/>
    <p:sldId id="323" r:id="rId36"/>
    <p:sldId id="337" r:id="rId37"/>
    <p:sldId id="338" r:id="rId38"/>
    <p:sldId id="2076137782" r:id="rId39"/>
    <p:sldId id="339" r:id="rId40"/>
    <p:sldId id="324" r:id="rId41"/>
    <p:sldId id="2076137783" r:id="rId42"/>
    <p:sldId id="2076137784" r:id="rId43"/>
    <p:sldId id="2076137859" r:id="rId44"/>
    <p:sldId id="446" r:id="rId45"/>
    <p:sldId id="2076137821" r:id="rId46"/>
    <p:sldId id="2076137829" r:id="rId47"/>
    <p:sldId id="2076137840" r:id="rId48"/>
    <p:sldId id="2076137865" r:id="rId49"/>
    <p:sldId id="2076137866" r:id="rId50"/>
    <p:sldId id="2076137861" r:id="rId51"/>
    <p:sldId id="2076137852" r:id="rId52"/>
    <p:sldId id="2076137855" r:id="rId53"/>
    <p:sldId id="2076137853" r:id="rId54"/>
    <p:sldId id="2076137826" r:id="rId55"/>
    <p:sldId id="2076137856" r:id="rId56"/>
    <p:sldId id="2076137862" r:id="rId57"/>
    <p:sldId id="2076137815" r:id="rId58"/>
    <p:sldId id="2076137816" r:id="rId59"/>
    <p:sldId id="264" r:id="rId60"/>
    <p:sldId id="2076137817" r:id="rId61"/>
    <p:sldId id="2076137818" r:id="rId62"/>
    <p:sldId id="2076137864" r:id="rId63"/>
    <p:sldId id="2076137819" r:id="rId64"/>
    <p:sldId id="2076137867" r:id="rId65"/>
  </p:sldIdLst>
  <p:sldSz cx="9144000" cy="6858000" type="screen4x3"/>
  <p:notesSz cx="6858000" cy="9144000"/>
  <p:defaultTextStyle>
    <a:defPPr>
      <a:defRPr lang="nl-NL"/>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C50407-8C9F-00BF-9E2E-0BEF6BAF1A27}" name="Christine Waasdorp" initials="CW" userId="S::waasdorp@avri.nl::babfc421-d20e-4099-bca6-ddc080f97300" providerId="AD"/>
  <p188:author id="{F24EA4B6-D46E-0468-CFAE-618268DB0D45}" name="Marieke Verhoeff" initials="MV" userId="3b9539aa9491195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CD0"/>
    <a:srgbClr val="455F6D"/>
    <a:srgbClr val="84B728"/>
    <a:srgbClr val="729B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118189-B44C-4BFF-AA80-F6B34AC31113}" v="13" dt="2022-07-06T16:18:30.6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3686" autoAdjust="0"/>
  </p:normalViewPr>
  <p:slideViewPr>
    <p:cSldViewPr snapToObjects="1">
      <p:cViewPr varScale="1">
        <p:scale>
          <a:sx n="58" d="100"/>
          <a:sy n="58" d="100"/>
        </p:scale>
        <p:origin x="1428" y="60"/>
      </p:cViewPr>
      <p:guideLst>
        <p:guide orient="horz" pos="2160"/>
        <p:guide pos="2880"/>
      </p:guideLst>
    </p:cSldViewPr>
  </p:slideViewPr>
  <p:outlineViewPr>
    <p:cViewPr>
      <p:scale>
        <a:sx n="33" d="100"/>
        <a:sy n="33" d="100"/>
      </p:scale>
      <p:origin x="0" y="-8580"/>
    </p:cViewPr>
  </p:outlineViewPr>
  <p:notesTextViewPr>
    <p:cViewPr>
      <p:scale>
        <a:sx n="100" d="100"/>
        <a:sy n="100" d="100"/>
      </p:scale>
      <p:origin x="0" y="0"/>
    </p:cViewPr>
  </p:notesTextViewPr>
  <p:sorterViewPr>
    <p:cViewPr varScale="1">
      <p:scale>
        <a:sx n="1" d="1"/>
        <a:sy n="1" d="1"/>
      </p:scale>
      <p:origin x="0" y="-4194"/>
    </p:cViewPr>
  </p:sorterViewPr>
  <p:notesViewPr>
    <p:cSldViewPr snapToObjects="1">
      <p:cViewPr varScale="1">
        <p:scale>
          <a:sx n="66" d="100"/>
          <a:sy n="66" d="100"/>
        </p:scale>
        <p:origin x="3252"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7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ne Waasdorp" userId="babfc421-d20e-4099-bca6-ddc080f97300" providerId="ADAL" clId="{96118189-B44C-4BFF-AA80-F6B34AC31113}"/>
    <pc:docChg chg="custSel addSld delSld modSld sldOrd">
      <pc:chgData name="Christine Waasdorp" userId="babfc421-d20e-4099-bca6-ddc080f97300" providerId="ADAL" clId="{96118189-B44C-4BFF-AA80-F6B34AC31113}" dt="2022-07-06T16:19:33.608" v="598" actId="20577"/>
      <pc:docMkLst>
        <pc:docMk/>
      </pc:docMkLst>
      <pc:sldChg chg="del">
        <pc:chgData name="Christine Waasdorp" userId="babfc421-d20e-4099-bca6-ddc080f97300" providerId="ADAL" clId="{96118189-B44C-4BFF-AA80-F6B34AC31113}" dt="2022-07-06T16:09:05.219" v="126" actId="47"/>
        <pc:sldMkLst>
          <pc:docMk/>
          <pc:sldMk cId="3618610799" sldId="256"/>
        </pc:sldMkLst>
      </pc:sldChg>
      <pc:sldChg chg="del">
        <pc:chgData name="Christine Waasdorp" userId="babfc421-d20e-4099-bca6-ddc080f97300" providerId="ADAL" clId="{96118189-B44C-4BFF-AA80-F6B34AC31113}" dt="2022-07-06T16:04:51.811" v="105" actId="47"/>
        <pc:sldMkLst>
          <pc:docMk/>
          <pc:sldMk cId="3590918422" sldId="258"/>
        </pc:sldMkLst>
      </pc:sldChg>
      <pc:sldChg chg="del">
        <pc:chgData name="Christine Waasdorp" userId="babfc421-d20e-4099-bca6-ddc080f97300" providerId="ADAL" clId="{96118189-B44C-4BFF-AA80-F6B34AC31113}" dt="2022-07-06T15:59:44.823" v="4" actId="47"/>
        <pc:sldMkLst>
          <pc:docMk/>
          <pc:sldMk cId="3067964034" sldId="432"/>
        </pc:sldMkLst>
      </pc:sldChg>
      <pc:sldChg chg="modSp mod">
        <pc:chgData name="Christine Waasdorp" userId="babfc421-d20e-4099-bca6-ddc080f97300" providerId="ADAL" clId="{96118189-B44C-4BFF-AA80-F6B34AC31113}" dt="2022-07-06T16:04:31.083" v="104" actId="20577"/>
        <pc:sldMkLst>
          <pc:docMk/>
          <pc:sldMk cId="463775267" sldId="446"/>
        </pc:sldMkLst>
        <pc:spChg chg="mod">
          <ac:chgData name="Christine Waasdorp" userId="babfc421-d20e-4099-bca6-ddc080f97300" providerId="ADAL" clId="{96118189-B44C-4BFF-AA80-F6B34AC31113}" dt="2022-07-06T16:04:31.083" v="104" actId="20577"/>
          <ac:spMkLst>
            <pc:docMk/>
            <pc:sldMk cId="463775267" sldId="446"/>
            <ac:spMk id="2" creationId="{00000000-0000-0000-0000-000000000000}"/>
          </ac:spMkLst>
        </pc:spChg>
      </pc:sldChg>
      <pc:sldChg chg="del">
        <pc:chgData name="Christine Waasdorp" userId="babfc421-d20e-4099-bca6-ddc080f97300" providerId="ADAL" clId="{96118189-B44C-4BFF-AA80-F6B34AC31113}" dt="2022-07-06T16:06:17.220" v="108" actId="47"/>
        <pc:sldMkLst>
          <pc:docMk/>
          <pc:sldMk cId="548652406" sldId="1449"/>
        </pc:sldMkLst>
      </pc:sldChg>
      <pc:sldChg chg="del">
        <pc:chgData name="Christine Waasdorp" userId="babfc421-d20e-4099-bca6-ddc080f97300" providerId="ADAL" clId="{96118189-B44C-4BFF-AA80-F6B34AC31113}" dt="2022-07-06T16:08:59.722" v="124" actId="47"/>
        <pc:sldMkLst>
          <pc:docMk/>
          <pc:sldMk cId="1419779229" sldId="2076137802"/>
        </pc:sldMkLst>
      </pc:sldChg>
      <pc:sldChg chg="del">
        <pc:chgData name="Christine Waasdorp" userId="babfc421-d20e-4099-bca6-ddc080f97300" providerId="ADAL" clId="{96118189-B44C-4BFF-AA80-F6B34AC31113}" dt="2022-07-06T16:08:53.659" v="122" actId="47"/>
        <pc:sldMkLst>
          <pc:docMk/>
          <pc:sldMk cId="2113366660" sldId="2076137811"/>
        </pc:sldMkLst>
      </pc:sldChg>
      <pc:sldChg chg="del">
        <pc:chgData name="Christine Waasdorp" userId="babfc421-d20e-4099-bca6-ddc080f97300" providerId="ADAL" clId="{96118189-B44C-4BFF-AA80-F6B34AC31113}" dt="2022-07-06T16:07:26.202" v="116" actId="47"/>
        <pc:sldMkLst>
          <pc:docMk/>
          <pc:sldMk cId="335997017" sldId="2076137812"/>
        </pc:sldMkLst>
      </pc:sldChg>
      <pc:sldChg chg="modSp mod">
        <pc:chgData name="Christine Waasdorp" userId="babfc421-d20e-4099-bca6-ddc080f97300" providerId="ADAL" clId="{96118189-B44C-4BFF-AA80-F6B34AC31113}" dt="2022-07-06T16:19:11.348" v="597" actId="1076"/>
        <pc:sldMkLst>
          <pc:docMk/>
          <pc:sldMk cId="3929951508" sldId="2076137816"/>
        </pc:sldMkLst>
        <pc:spChg chg="mod">
          <ac:chgData name="Christine Waasdorp" userId="babfc421-d20e-4099-bca6-ddc080f97300" providerId="ADAL" clId="{96118189-B44C-4BFF-AA80-F6B34AC31113}" dt="2022-07-06T16:19:11.348" v="597" actId="1076"/>
          <ac:spMkLst>
            <pc:docMk/>
            <pc:sldMk cId="3929951508" sldId="2076137816"/>
            <ac:spMk id="3" creationId="{41CEF9FC-8597-4D6C-8E5C-429DC2A37BEE}"/>
          </ac:spMkLst>
        </pc:spChg>
      </pc:sldChg>
      <pc:sldChg chg="modSp mod">
        <pc:chgData name="Christine Waasdorp" userId="babfc421-d20e-4099-bca6-ddc080f97300" providerId="ADAL" clId="{96118189-B44C-4BFF-AA80-F6B34AC31113}" dt="2022-07-06T16:04:14.636" v="75" actId="20577"/>
        <pc:sldMkLst>
          <pc:docMk/>
          <pc:sldMk cId="0" sldId="2076137821"/>
        </pc:sldMkLst>
        <pc:spChg chg="mod">
          <ac:chgData name="Christine Waasdorp" userId="babfc421-d20e-4099-bca6-ddc080f97300" providerId="ADAL" clId="{96118189-B44C-4BFF-AA80-F6B34AC31113}" dt="2022-07-06T16:04:14.636" v="75" actId="20577"/>
          <ac:spMkLst>
            <pc:docMk/>
            <pc:sldMk cId="0" sldId="2076137821"/>
            <ac:spMk id="60" creationId="{00000000-0000-0000-0000-000000000000}"/>
          </ac:spMkLst>
        </pc:spChg>
      </pc:sldChg>
      <pc:sldChg chg="del">
        <pc:chgData name="Christine Waasdorp" userId="babfc421-d20e-4099-bca6-ddc080f97300" providerId="ADAL" clId="{96118189-B44C-4BFF-AA80-F6B34AC31113}" dt="2022-07-06T16:07:31.160" v="117" actId="47"/>
        <pc:sldMkLst>
          <pc:docMk/>
          <pc:sldMk cId="2679540533" sldId="2076137822"/>
        </pc:sldMkLst>
      </pc:sldChg>
      <pc:sldChg chg="del">
        <pc:chgData name="Christine Waasdorp" userId="babfc421-d20e-4099-bca6-ddc080f97300" providerId="ADAL" clId="{96118189-B44C-4BFF-AA80-F6B34AC31113}" dt="2022-07-06T16:08:55.211" v="123" actId="47"/>
        <pc:sldMkLst>
          <pc:docMk/>
          <pc:sldMk cId="3561847226" sldId="2076137823"/>
        </pc:sldMkLst>
      </pc:sldChg>
      <pc:sldChg chg="del">
        <pc:chgData name="Christine Waasdorp" userId="babfc421-d20e-4099-bca6-ddc080f97300" providerId="ADAL" clId="{96118189-B44C-4BFF-AA80-F6B34AC31113}" dt="2022-07-06T16:07:00.056" v="114" actId="47"/>
        <pc:sldMkLst>
          <pc:docMk/>
          <pc:sldMk cId="3830871948" sldId="2076137830"/>
        </pc:sldMkLst>
      </pc:sldChg>
      <pc:sldChg chg="del">
        <pc:chgData name="Christine Waasdorp" userId="babfc421-d20e-4099-bca6-ddc080f97300" providerId="ADAL" clId="{96118189-B44C-4BFF-AA80-F6B34AC31113}" dt="2022-07-06T16:06:22.362" v="109" actId="47"/>
        <pc:sldMkLst>
          <pc:docMk/>
          <pc:sldMk cId="439518733" sldId="2076137831"/>
        </pc:sldMkLst>
      </pc:sldChg>
      <pc:sldChg chg="del">
        <pc:chgData name="Christine Waasdorp" userId="babfc421-d20e-4099-bca6-ddc080f97300" providerId="ADAL" clId="{96118189-B44C-4BFF-AA80-F6B34AC31113}" dt="2022-07-06T16:06:25.067" v="110" actId="47"/>
        <pc:sldMkLst>
          <pc:docMk/>
          <pc:sldMk cId="955231822" sldId="2076137832"/>
        </pc:sldMkLst>
      </pc:sldChg>
      <pc:sldChg chg="del">
        <pc:chgData name="Christine Waasdorp" userId="babfc421-d20e-4099-bca6-ddc080f97300" providerId="ADAL" clId="{96118189-B44C-4BFF-AA80-F6B34AC31113}" dt="2022-07-06T16:06:34.514" v="111" actId="47"/>
        <pc:sldMkLst>
          <pc:docMk/>
          <pc:sldMk cId="265310878" sldId="2076137833"/>
        </pc:sldMkLst>
      </pc:sldChg>
      <pc:sldChg chg="del">
        <pc:chgData name="Christine Waasdorp" userId="babfc421-d20e-4099-bca6-ddc080f97300" providerId="ADAL" clId="{96118189-B44C-4BFF-AA80-F6B34AC31113}" dt="2022-07-06T16:06:38.527" v="112" actId="47"/>
        <pc:sldMkLst>
          <pc:docMk/>
          <pc:sldMk cId="1009225967" sldId="2076137834"/>
        </pc:sldMkLst>
      </pc:sldChg>
      <pc:sldChg chg="del">
        <pc:chgData name="Christine Waasdorp" userId="babfc421-d20e-4099-bca6-ddc080f97300" providerId="ADAL" clId="{96118189-B44C-4BFF-AA80-F6B34AC31113}" dt="2022-07-06T16:06:44.923" v="113" actId="47"/>
        <pc:sldMkLst>
          <pc:docMk/>
          <pc:sldMk cId="2823497598" sldId="2076137835"/>
        </pc:sldMkLst>
      </pc:sldChg>
      <pc:sldChg chg="del">
        <pc:chgData name="Christine Waasdorp" userId="babfc421-d20e-4099-bca6-ddc080f97300" providerId="ADAL" clId="{96118189-B44C-4BFF-AA80-F6B34AC31113}" dt="2022-07-06T16:07:33.404" v="118" actId="47"/>
        <pc:sldMkLst>
          <pc:docMk/>
          <pc:sldMk cId="1852922425" sldId="2076137836"/>
        </pc:sldMkLst>
      </pc:sldChg>
      <pc:sldChg chg="del">
        <pc:chgData name="Christine Waasdorp" userId="babfc421-d20e-4099-bca6-ddc080f97300" providerId="ADAL" clId="{96118189-B44C-4BFF-AA80-F6B34AC31113}" dt="2022-07-06T16:07:02.147" v="115" actId="47"/>
        <pc:sldMkLst>
          <pc:docMk/>
          <pc:sldMk cId="2947798082" sldId="2076137837"/>
        </pc:sldMkLst>
      </pc:sldChg>
      <pc:sldChg chg="modSp mod ord">
        <pc:chgData name="Christine Waasdorp" userId="babfc421-d20e-4099-bca6-ddc080f97300" providerId="ADAL" clId="{96118189-B44C-4BFF-AA80-F6B34AC31113}" dt="2022-07-06T16:05:38.980" v="107" actId="20577"/>
        <pc:sldMkLst>
          <pc:docMk/>
          <pc:sldMk cId="805352427" sldId="2076137840"/>
        </pc:sldMkLst>
        <pc:spChg chg="mod">
          <ac:chgData name="Christine Waasdorp" userId="babfc421-d20e-4099-bca6-ddc080f97300" providerId="ADAL" clId="{96118189-B44C-4BFF-AA80-F6B34AC31113}" dt="2022-07-06T16:05:38.980" v="107" actId="20577"/>
          <ac:spMkLst>
            <pc:docMk/>
            <pc:sldMk cId="805352427" sldId="2076137840"/>
            <ac:spMk id="3" creationId="{B782C1EC-91CD-4956-ADFC-46FE8AAB8AF2}"/>
          </ac:spMkLst>
        </pc:spChg>
      </pc:sldChg>
      <pc:sldChg chg="del">
        <pc:chgData name="Christine Waasdorp" userId="babfc421-d20e-4099-bca6-ddc080f97300" providerId="ADAL" clId="{96118189-B44C-4BFF-AA80-F6B34AC31113}" dt="2022-07-06T16:07:36.129" v="119" actId="47"/>
        <pc:sldMkLst>
          <pc:docMk/>
          <pc:sldMk cId="3816110320" sldId="2076137841"/>
        </pc:sldMkLst>
      </pc:sldChg>
      <pc:sldChg chg="del">
        <pc:chgData name="Christine Waasdorp" userId="babfc421-d20e-4099-bca6-ddc080f97300" providerId="ADAL" clId="{96118189-B44C-4BFF-AA80-F6B34AC31113}" dt="2022-07-06T16:08:52.300" v="121" actId="47"/>
        <pc:sldMkLst>
          <pc:docMk/>
          <pc:sldMk cId="2521092627" sldId="2076137844"/>
        </pc:sldMkLst>
      </pc:sldChg>
      <pc:sldChg chg="del">
        <pc:chgData name="Christine Waasdorp" userId="babfc421-d20e-4099-bca6-ddc080f97300" providerId="ADAL" clId="{96118189-B44C-4BFF-AA80-F6B34AC31113}" dt="2022-07-06T16:09:01.810" v="125" actId="47"/>
        <pc:sldMkLst>
          <pc:docMk/>
          <pc:sldMk cId="3987869375" sldId="2076137851"/>
        </pc:sldMkLst>
      </pc:sldChg>
      <pc:sldChg chg="modSp">
        <pc:chgData name="Christine Waasdorp" userId="babfc421-d20e-4099-bca6-ddc080f97300" providerId="ADAL" clId="{96118189-B44C-4BFF-AA80-F6B34AC31113}" dt="2022-07-06T16:00:36.046" v="7" actId="6549"/>
        <pc:sldMkLst>
          <pc:docMk/>
          <pc:sldMk cId="2157960417" sldId="2076137857"/>
        </pc:sldMkLst>
        <pc:spChg chg="mod">
          <ac:chgData name="Christine Waasdorp" userId="babfc421-d20e-4099-bca6-ddc080f97300" providerId="ADAL" clId="{96118189-B44C-4BFF-AA80-F6B34AC31113}" dt="2022-07-06T16:00:36.046" v="7" actId="6549"/>
          <ac:spMkLst>
            <pc:docMk/>
            <pc:sldMk cId="2157960417" sldId="2076137857"/>
            <ac:spMk id="3" creationId="{621F2F11-D911-43E6-97E6-EA3C44DA9AF2}"/>
          </ac:spMkLst>
        </pc:spChg>
      </pc:sldChg>
      <pc:sldChg chg="modSp">
        <pc:chgData name="Christine Waasdorp" userId="babfc421-d20e-4099-bca6-ddc080f97300" providerId="ADAL" clId="{96118189-B44C-4BFF-AA80-F6B34AC31113}" dt="2022-07-06T16:17:01.125" v="594" actId="6549"/>
        <pc:sldMkLst>
          <pc:docMk/>
          <pc:sldMk cId="2381581969" sldId="2076137858"/>
        </pc:sldMkLst>
        <pc:spChg chg="mod">
          <ac:chgData name="Christine Waasdorp" userId="babfc421-d20e-4099-bca6-ddc080f97300" providerId="ADAL" clId="{96118189-B44C-4BFF-AA80-F6B34AC31113}" dt="2022-07-06T16:17:01.125" v="594" actId="6549"/>
          <ac:spMkLst>
            <pc:docMk/>
            <pc:sldMk cId="2381581969" sldId="2076137858"/>
            <ac:spMk id="3" creationId="{621F2F11-D911-43E6-97E6-EA3C44DA9AF2}"/>
          </ac:spMkLst>
        </pc:spChg>
      </pc:sldChg>
      <pc:sldChg chg="modSp">
        <pc:chgData name="Christine Waasdorp" userId="babfc421-d20e-4099-bca6-ddc080f97300" providerId="ADAL" clId="{96118189-B44C-4BFF-AA80-F6B34AC31113}" dt="2022-07-06T16:01:26.481" v="10" actId="6549"/>
        <pc:sldMkLst>
          <pc:docMk/>
          <pc:sldMk cId="1039321468" sldId="2076137859"/>
        </pc:sldMkLst>
        <pc:spChg chg="mod">
          <ac:chgData name="Christine Waasdorp" userId="babfc421-d20e-4099-bca6-ddc080f97300" providerId="ADAL" clId="{96118189-B44C-4BFF-AA80-F6B34AC31113}" dt="2022-07-06T16:01:26.481" v="10" actId="6549"/>
          <ac:spMkLst>
            <pc:docMk/>
            <pc:sldMk cId="1039321468" sldId="2076137859"/>
            <ac:spMk id="3" creationId="{621F2F11-D911-43E6-97E6-EA3C44DA9AF2}"/>
          </ac:spMkLst>
        </pc:spChg>
      </pc:sldChg>
      <pc:sldChg chg="modSp">
        <pc:chgData name="Christine Waasdorp" userId="babfc421-d20e-4099-bca6-ddc080f97300" providerId="ADAL" clId="{96118189-B44C-4BFF-AA80-F6B34AC31113}" dt="2022-07-06T16:18:30.600" v="596" actId="108"/>
        <pc:sldMkLst>
          <pc:docMk/>
          <pc:sldMk cId="716410553" sldId="2076137861"/>
        </pc:sldMkLst>
        <pc:spChg chg="mod">
          <ac:chgData name="Christine Waasdorp" userId="babfc421-d20e-4099-bca6-ddc080f97300" providerId="ADAL" clId="{96118189-B44C-4BFF-AA80-F6B34AC31113}" dt="2022-07-06T16:18:30.600" v="596" actId="108"/>
          <ac:spMkLst>
            <pc:docMk/>
            <pc:sldMk cId="716410553" sldId="2076137861"/>
            <ac:spMk id="3" creationId="{621F2F11-D911-43E6-97E6-EA3C44DA9AF2}"/>
          </ac:spMkLst>
        </pc:spChg>
      </pc:sldChg>
      <pc:sldChg chg="modSp">
        <pc:chgData name="Christine Waasdorp" userId="babfc421-d20e-4099-bca6-ddc080f97300" providerId="ADAL" clId="{96118189-B44C-4BFF-AA80-F6B34AC31113}" dt="2022-07-06T16:02:04.035" v="12" actId="6549"/>
        <pc:sldMkLst>
          <pc:docMk/>
          <pc:sldMk cId="1782437363" sldId="2076137862"/>
        </pc:sldMkLst>
        <pc:spChg chg="mod">
          <ac:chgData name="Christine Waasdorp" userId="babfc421-d20e-4099-bca6-ddc080f97300" providerId="ADAL" clId="{96118189-B44C-4BFF-AA80-F6B34AC31113}" dt="2022-07-06T16:02:04.035" v="12" actId="6549"/>
          <ac:spMkLst>
            <pc:docMk/>
            <pc:sldMk cId="1782437363" sldId="2076137862"/>
            <ac:spMk id="3" creationId="{621F2F11-D911-43E6-97E6-EA3C44DA9AF2}"/>
          </ac:spMkLst>
        </pc:spChg>
      </pc:sldChg>
      <pc:sldChg chg="del">
        <pc:chgData name="Christine Waasdorp" userId="babfc421-d20e-4099-bca6-ddc080f97300" providerId="ADAL" clId="{96118189-B44C-4BFF-AA80-F6B34AC31113}" dt="2022-07-06T16:08:48.524" v="120" actId="47"/>
        <pc:sldMkLst>
          <pc:docMk/>
          <pc:sldMk cId="111899200" sldId="2076137863"/>
        </pc:sldMkLst>
      </pc:sldChg>
      <pc:sldChg chg="modSp mod">
        <pc:chgData name="Christine Waasdorp" userId="babfc421-d20e-4099-bca6-ddc080f97300" providerId="ADAL" clId="{96118189-B44C-4BFF-AA80-F6B34AC31113}" dt="2022-07-06T16:16:08.765" v="593" actId="14"/>
        <pc:sldMkLst>
          <pc:docMk/>
          <pc:sldMk cId="1046480384" sldId="2076137864"/>
        </pc:sldMkLst>
        <pc:spChg chg="mod">
          <ac:chgData name="Christine Waasdorp" userId="babfc421-d20e-4099-bca6-ddc080f97300" providerId="ADAL" clId="{96118189-B44C-4BFF-AA80-F6B34AC31113}" dt="2022-07-06T16:15:29.996" v="573" actId="6549"/>
          <ac:spMkLst>
            <pc:docMk/>
            <pc:sldMk cId="1046480384" sldId="2076137864"/>
            <ac:spMk id="2" creationId="{C4CE18C2-6073-4576-8CBB-75AED2166086}"/>
          </ac:spMkLst>
        </pc:spChg>
        <pc:spChg chg="mod">
          <ac:chgData name="Christine Waasdorp" userId="babfc421-d20e-4099-bca6-ddc080f97300" providerId="ADAL" clId="{96118189-B44C-4BFF-AA80-F6B34AC31113}" dt="2022-07-06T16:16:08.765" v="593" actId="14"/>
          <ac:spMkLst>
            <pc:docMk/>
            <pc:sldMk cId="1046480384" sldId="2076137864"/>
            <ac:spMk id="3" creationId="{898E8DAD-28D1-43B8-9A33-D0420DFD77E8}"/>
          </ac:spMkLst>
        </pc:spChg>
      </pc:sldChg>
      <pc:sldChg chg="ord">
        <pc:chgData name="Christine Waasdorp" userId="babfc421-d20e-4099-bca6-ddc080f97300" providerId="ADAL" clId="{96118189-B44C-4BFF-AA80-F6B34AC31113}" dt="2022-07-06T15:54:54.247" v="1"/>
        <pc:sldMkLst>
          <pc:docMk/>
          <pc:sldMk cId="3303620809" sldId="2076137865"/>
        </pc:sldMkLst>
      </pc:sldChg>
      <pc:sldChg chg="del">
        <pc:chgData name="Christine Waasdorp" userId="babfc421-d20e-4099-bca6-ddc080f97300" providerId="ADAL" clId="{96118189-B44C-4BFF-AA80-F6B34AC31113}" dt="2022-07-06T15:55:28.167" v="2" actId="2696"/>
        <pc:sldMkLst>
          <pc:docMk/>
          <pc:sldMk cId="849790133" sldId="2076137866"/>
        </pc:sldMkLst>
      </pc:sldChg>
      <pc:sldChg chg="add">
        <pc:chgData name="Christine Waasdorp" userId="babfc421-d20e-4099-bca6-ddc080f97300" providerId="ADAL" clId="{96118189-B44C-4BFF-AA80-F6B34AC31113}" dt="2022-07-06T15:55:34.076" v="3"/>
        <pc:sldMkLst>
          <pc:docMk/>
          <pc:sldMk cId="3196348533" sldId="2076137866"/>
        </pc:sldMkLst>
      </pc:sldChg>
      <pc:sldChg chg="modSp new mod">
        <pc:chgData name="Christine Waasdorp" userId="babfc421-d20e-4099-bca6-ddc080f97300" providerId="ADAL" clId="{96118189-B44C-4BFF-AA80-F6B34AC31113}" dt="2022-07-06T16:19:33.608" v="598" actId="20577"/>
        <pc:sldMkLst>
          <pc:docMk/>
          <pc:sldMk cId="2803013559" sldId="2076137867"/>
        </pc:sldMkLst>
        <pc:spChg chg="mod">
          <ac:chgData name="Christine Waasdorp" userId="babfc421-d20e-4099-bca6-ddc080f97300" providerId="ADAL" clId="{96118189-B44C-4BFF-AA80-F6B34AC31113}" dt="2022-07-06T16:19:33.608" v="598" actId="20577"/>
          <ac:spMkLst>
            <pc:docMk/>
            <pc:sldMk cId="2803013559" sldId="2076137867"/>
            <ac:spMk id="2" creationId="{A6D16737-9C05-4140-FB1E-5CC16EBD020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989DC5CC-A8DF-4C8B-84DE-E7434A83C4C4}" type="datetime1">
              <a:rPr lang="nl-NL"/>
              <a:pPr>
                <a:defRPr/>
              </a:pPr>
              <a:t>6-7-2022</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48099AB-F845-452E-9A06-014C271C110F}" type="slidenum">
              <a:rPr lang="nl-NL"/>
              <a:pPr>
                <a:defRPr/>
              </a:pPr>
              <a:t>‹nr.›</a:t>
            </a:fld>
            <a:endParaRPr lang="nl-N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C2ACD826-EA17-48DB-BBEC-A1A6722972B2}" type="datetime1">
              <a:rPr lang="nl-NL"/>
              <a:pPr>
                <a:defRPr/>
              </a:pPr>
              <a:t>6-7-2022</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noProof="0"/>
              <a:t>Klik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B57736FB-CE92-4D6E-AB05-74B348086C9B}" type="slidenum">
              <a:rPr lang="nl-NL"/>
              <a:pPr>
                <a:defRPr/>
              </a:pPr>
              <a:t>‹nr.›</a:t>
            </a:fld>
            <a:endParaRPr lang="nl-NL"/>
          </a:p>
        </p:txBody>
      </p:sp>
    </p:spTree>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youtube.com/watch?v=lSsKlU4o9a4&amp;t=17s"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C3A581A9-1B52-402E-B896-527EB2BD36B6}" type="slidenum">
              <a:rPr lang="nl-NL" smtClean="0"/>
              <a:pPr>
                <a:defRPr/>
              </a:pPr>
              <a:t>1</a:t>
            </a:fld>
            <a:endParaRPr lang="nl-NL" dirty="0"/>
          </a:p>
        </p:txBody>
      </p:sp>
    </p:spTree>
    <p:extLst>
      <p:ext uri="{BB962C8B-B14F-4D97-AF65-F5344CB8AC3E}">
        <p14:creationId xmlns:p14="http://schemas.microsoft.com/office/powerpoint/2010/main" val="3000978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spcBef>
                <a:spcPts val="1800"/>
              </a:spcBef>
            </a:pPr>
            <a:r>
              <a:rPr lang="nl-NL" sz="1200" dirty="0"/>
              <a:t>Huidige 4 milieustraten zijn </a:t>
            </a:r>
            <a:r>
              <a:rPr lang="nl-NL" sz="1200" b="1" dirty="0"/>
              <a:t>verouderd</a:t>
            </a:r>
            <a:r>
              <a:rPr lang="nl-NL" sz="1200" dirty="0"/>
              <a:t> (veiligheid, wetgeving milieueisen, presentatie)</a:t>
            </a:r>
          </a:p>
          <a:p>
            <a:pPr>
              <a:spcBef>
                <a:spcPts val="1800"/>
              </a:spcBef>
            </a:pPr>
            <a:r>
              <a:rPr lang="nl-NL" sz="1200" b="1" dirty="0"/>
              <a:t>Spreiding </a:t>
            </a:r>
            <a:r>
              <a:rPr lang="nl-NL" sz="1200" dirty="0"/>
              <a:t>over verzorgingsgebied niet optimaal</a:t>
            </a:r>
          </a:p>
          <a:p>
            <a:pPr>
              <a:spcBef>
                <a:spcPts val="1800"/>
              </a:spcBef>
            </a:pPr>
            <a:r>
              <a:rPr lang="nl-NL" sz="1200" dirty="0"/>
              <a:t>Onze milieustraten trekken </a:t>
            </a:r>
            <a:r>
              <a:rPr lang="nl-NL" sz="1200" b="1" dirty="0"/>
              <a:t>steeds meer bezoekers</a:t>
            </a:r>
            <a:r>
              <a:rPr lang="nl-NL" sz="1200" dirty="0"/>
              <a:t>. Dit is een succes, maar huidige </a:t>
            </a:r>
            <a:r>
              <a:rPr lang="nl-NL" sz="1200" b="1" dirty="0"/>
              <a:t>capaciteit</a:t>
            </a:r>
            <a:r>
              <a:rPr lang="nl-NL" sz="1200" dirty="0"/>
              <a:t> niet langer toereikend</a:t>
            </a:r>
          </a:p>
          <a:p>
            <a:pPr>
              <a:spcBef>
                <a:spcPts val="1800"/>
              </a:spcBef>
            </a:pPr>
            <a:r>
              <a:rPr lang="nl-NL" sz="1200" dirty="0"/>
              <a:t>Om het </a:t>
            </a:r>
            <a:r>
              <a:rPr lang="nl-NL" sz="1200" b="1" dirty="0"/>
              <a:t>landelijk doel </a:t>
            </a:r>
            <a:r>
              <a:rPr lang="nl-NL" sz="1200" dirty="0"/>
              <a:t>van 2025 (30kg restafval pp) en 2050 (geen restafval) te behalen en om </a:t>
            </a:r>
            <a:r>
              <a:rPr lang="nl-NL" sz="1200" b="1" dirty="0"/>
              <a:t>grondstoffen optimaal te kunnen hergebruiken</a:t>
            </a:r>
            <a:r>
              <a:rPr lang="nl-NL" sz="1200" dirty="0"/>
              <a:t> moeten we grondstoffen scheiden voor inwoners zo </a:t>
            </a:r>
            <a:r>
              <a:rPr lang="nl-NL" sz="1200" b="1" dirty="0"/>
              <a:t>gemakkelijk </a:t>
            </a:r>
            <a:r>
              <a:rPr lang="nl-NL" sz="1200" dirty="0"/>
              <a:t>en </a:t>
            </a:r>
            <a:r>
              <a:rPr lang="nl-NL" sz="1200" b="1" dirty="0"/>
              <a:t>prettig</a:t>
            </a:r>
            <a:r>
              <a:rPr lang="nl-NL" sz="1200" dirty="0"/>
              <a:t> mogelijk maken</a:t>
            </a:r>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22</a:t>
            </a:fld>
            <a:endParaRPr lang="nl-NL"/>
          </a:p>
        </p:txBody>
      </p:sp>
    </p:spTree>
    <p:extLst>
      <p:ext uri="{BB962C8B-B14F-4D97-AF65-F5344CB8AC3E}">
        <p14:creationId xmlns:p14="http://schemas.microsoft.com/office/powerpoint/2010/main" val="48345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Vier milieustraten; Geldermalsen, Tiel, Culemborg, Zaltbommel</a:t>
            </a:r>
          </a:p>
          <a:p>
            <a:r>
              <a:rPr lang="nl-NL" dirty="0"/>
              <a:t>Beneden-Leeuwen </a:t>
            </a:r>
            <a:r>
              <a:rPr lang="nl-NL" dirty="0">
                <a:sym typeface="Wingdings" panose="05000000000000000000" pitchFamily="2" charset="2"/>
              </a:rPr>
              <a:t> </a:t>
            </a:r>
            <a:r>
              <a:rPr lang="nl-NL" dirty="0"/>
              <a:t>mini-milieustraat </a:t>
            </a:r>
          </a:p>
          <a:p>
            <a:r>
              <a:rPr lang="nl-NL" dirty="0"/>
              <a:t>Maasbommel 		   </a:t>
            </a:r>
            <a:r>
              <a:rPr lang="nl-NL" dirty="0">
                <a:sym typeface="Wingdings" panose="05000000000000000000" pitchFamily="2" charset="2"/>
              </a:rPr>
              <a:t></a:t>
            </a:r>
            <a:r>
              <a:rPr lang="nl-NL" dirty="0"/>
              <a:t> brengvoorziening groenafval (mei </a:t>
            </a:r>
            <a:r>
              <a:rPr lang="nl-NL" dirty="0" err="1"/>
              <a:t>tm</a:t>
            </a:r>
            <a:r>
              <a:rPr lang="nl-NL" dirty="0"/>
              <a:t> okt)</a:t>
            </a:r>
          </a:p>
          <a:p>
            <a:r>
              <a:rPr lang="nl-NL" dirty="0"/>
              <a:t>Opheusden 		  </a:t>
            </a:r>
            <a:r>
              <a:rPr lang="nl-NL" dirty="0">
                <a:sym typeface="Wingdings" panose="05000000000000000000" pitchFamily="2" charset="2"/>
              </a:rPr>
              <a:t></a:t>
            </a:r>
            <a:r>
              <a:rPr lang="nl-NL" dirty="0"/>
              <a:t> brengvoorziening lokaal bedrijf voor groen tuinafval en grof huishoudelijk afval tegen betaling.</a:t>
            </a:r>
          </a:p>
          <a:p>
            <a:r>
              <a:rPr lang="nl-NL" dirty="0"/>
              <a:t>Gorinchem en Leerdam </a:t>
            </a:r>
            <a:r>
              <a:rPr lang="nl-NL" dirty="0">
                <a:sym typeface="Wingdings" panose="05000000000000000000" pitchFamily="2" charset="2"/>
              </a:rPr>
              <a:t></a:t>
            </a:r>
            <a:r>
              <a:rPr lang="nl-NL" dirty="0"/>
              <a:t> Reinigingsbedrijf Waardlanden, alleen toegankelijk voor selecte groep. </a:t>
            </a:r>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23</a:t>
            </a:fld>
            <a:endParaRPr lang="nl-NL"/>
          </a:p>
        </p:txBody>
      </p:sp>
    </p:spTree>
    <p:extLst>
      <p:ext uri="{BB962C8B-B14F-4D97-AF65-F5344CB8AC3E}">
        <p14:creationId xmlns:p14="http://schemas.microsoft.com/office/powerpoint/2010/main" val="952662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Vier milieustraten; Geldermalsen, Tiel, Culemborg, Zaltbommel</a:t>
            </a:r>
          </a:p>
          <a:p>
            <a:r>
              <a:rPr lang="nl-NL" dirty="0"/>
              <a:t>Beneden-Leeuwen </a:t>
            </a:r>
            <a:r>
              <a:rPr lang="nl-NL" dirty="0">
                <a:sym typeface="Wingdings" panose="05000000000000000000" pitchFamily="2" charset="2"/>
              </a:rPr>
              <a:t> </a:t>
            </a:r>
            <a:r>
              <a:rPr lang="nl-NL" dirty="0"/>
              <a:t>mini-milieustraat </a:t>
            </a:r>
          </a:p>
          <a:p>
            <a:r>
              <a:rPr lang="nl-NL" dirty="0"/>
              <a:t>Maasbommel 		   </a:t>
            </a:r>
            <a:r>
              <a:rPr lang="nl-NL" dirty="0">
                <a:sym typeface="Wingdings" panose="05000000000000000000" pitchFamily="2" charset="2"/>
              </a:rPr>
              <a:t></a:t>
            </a:r>
            <a:r>
              <a:rPr lang="nl-NL" dirty="0"/>
              <a:t> brengvoorziening groenafval (mei </a:t>
            </a:r>
            <a:r>
              <a:rPr lang="nl-NL" dirty="0" err="1"/>
              <a:t>tm</a:t>
            </a:r>
            <a:r>
              <a:rPr lang="nl-NL" dirty="0"/>
              <a:t> okt)</a:t>
            </a:r>
          </a:p>
          <a:p>
            <a:r>
              <a:rPr lang="nl-NL" dirty="0"/>
              <a:t>Opheusden 		  </a:t>
            </a:r>
            <a:r>
              <a:rPr lang="nl-NL" dirty="0">
                <a:sym typeface="Wingdings" panose="05000000000000000000" pitchFamily="2" charset="2"/>
              </a:rPr>
              <a:t></a:t>
            </a:r>
            <a:r>
              <a:rPr lang="nl-NL" dirty="0"/>
              <a:t> brengvoorziening lokaal bedrijf voor groen tuinafval en grof huishoudelijk afval tegen betaling.</a:t>
            </a:r>
          </a:p>
          <a:p>
            <a:r>
              <a:rPr lang="nl-NL" dirty="0"/>
              <a:t>Gorinchem en Leerdam </a:t>
            </a:r>
            <a:r>
              <a:rPr lang="nl-NL" dirty="0">
                <a:sym typeface="Wingdings" panose="05000000000000000000" pitchFamily="2" charset="2"/>
              </a:rPr>
              <a:t></a:t>
            </a:r>
            <a:r>
              <a:rPr lang="nl-NL" dirty="0"/>
              <a:t> Reinigingsbedrijf Waardlanden, alleen toegankelijk voor selecte groep. </a:t>
            </a:r>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24</a:t>
            </a:fld>
            <a:endParaRPr lang="nl-NL"/>
          </a:p>
        </p:txBody>
      </p:sp>
    </p:spTree>
    <p:extLst>
      <p:ext uri="{BB962C8B-B14F-4D97-AF65-F5344CB8AC3E}">
        <p14:creationId xmlns:p14="http://schemas.microsoft.com/office/powerpoint/2010/main" val="3789576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lnSpcReduction="10000"/>
          </a:bodyPr>
          <a:lstStyle/>
          <a:p>
            <a:pPr marL="343997" indent="-343997">
              <a:buFont typeface="+mj-lt"/>
              <a:buAutoNum type="arabi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VANG-beleid: binnen het deelprogramma VANG- Huishoudelijk Afval (HHA) is de ambitie vastgelegd om in 2025 tot 90% afvalscheiding te komen. Deze ambitie is verder geconcretiseerd in een streven om in dat jaar nog maximaal 30 kg restafval (fijn en grof samen) per inwoner te produceren.</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343997" indent="-343997">
              <a:buFont typeface="+mj-lt"/>
              <a:buAutoNum type="arabi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Rijksbrede programma Circulaire economie: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in 2030 moet Nederland al 50% minder primaire grondstoffen gebruiken (mineralen, metalen en fossiel).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in 2050 moet Nederland volledig circulair zijn en een economie hebben zonder afval, waarbij alles draait op herbruikbare grondstoffen.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343997" indent="-343997">
              <a:buFont typeface="+mj-lt"/>
              <a:buAutoNum type="arabi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EU-Kaderrichtlijn Afvalstoffen: de voorbereiding voor hergebruik en de recycling van stedelijk afval moet verhoogd zijn:</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in 2025 tot minimaal 55 gewichtsprocent,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in 2030 tot 60 gewichtsprocent, en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in 2035 tot 65 gewichtsprocent.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343997" indent="-343997">
              <a:buFont typeface="+mj-lt"/>
              <a:buAutoNum type="arabi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SUP-richtlijn: de Europese Unie (EU) wil wegwerpplastic verminderen en meer plastic inzamelen en recyclen om zo plastic afval in zee te verminderen. Enkele maatregelen die in de richtlijn zijn opgenomen zijn:</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vanaf 2021 komt er een verbod op bepaalde plastic wegwerpproducten;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vanaf 2021 moeten lidstaten zorgen voor minder gebruik van plastic on-</a:t>
            </a:r>
            <a:r>
              <a:rPr lang="nl-NL" sz="1000" dirty="0" err="1">
                <a:solidFill>
                  <a:srgbClr val="000000"/>
                </a:solidFill>
                <a:latin typeface="Arial" panose="020B0604020202020204" pitchFamily="34" charset="0"/>
                <a:ea typeface="Arial" panose="020B0604020202020204" pitchFamily="34" charset="0"/>
                <a:cs typeface="Arial" panose="020B0604020202020204" pitchFamily="34" charset="0"/>
              </a:rPr>
              <a:t>the</a:t>
            </a: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-go verpakkingen (zoals drinkbekers en voedselcontainers);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vanaf 2025 moeten PET-flessen voor minstens 25% uit gerecyclede kunststoffen bestaan. In 2030 moet dit minstens 30% zijn;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L="745327" lvl="1" indent="-286664">
              <a:buFont typeface="+mj-lt"/>
              <a:buAutoNum type="alphaLcPeriod"/>
            </a:pPr>
            <a:r>
              <a:rPr lang="nl-NL" sz="1000" dirty="0">
                <a:solidFill>
                  <a:srgbClr val="000000"/>
                </a:solidFill>
                <a:latin typeface="Arial" panose="020B0604020202020204" pitchFamily="34" charset="0"/>
                <a:ea typeface="Arial" panose="020B0604020202020204" pitchFamily="34" charset="0"/>
                <a:cs typeface="Arial" panose="020B0604020202020204" pitchFamily="34" charset="0"/>
              </a:rPr>
              <a:t>in 2025 moet minimaal 77% van alle plastic drinkflessen tot 3 liter worden ingezameld. In 2029 moet dit minimaal 90% zijn. </a:t>
            </a:r>
            <a:endParaRPr lang="nl-NL" sz="1000"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25</a:t>
            </a:fld>
            <a:endParaRPr lang="nl-NL"/>
          </a:p>
        </p:txBody>
      </p:sp>
    </p:spTree>
    <p:extLst>
      <p:ext uri="{BB962C8B-B14F-4D97-AF65-F5344CB8AC3E}">
        <p14:creationId xmlns:p14="http://schemas.microsoft.com/office/powerpoint/2010/main" val="1046161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200000"/>
              </a:lnSpc>
            </a:pPr>
            <a:r>
              <a:rPr lang="nl-NL" sz="1200" dirty="0"/>
              <a:t>Onze regio is goed op weg om deze doelen te behalen</a:t>
            </a:r>
          </a:p>
          <a:p>
            <a:r>
              <a:rPr lang="nl-NL" sz="1200" dirty="0"/>
              <a:t>Als inwoners al hun afval goed kunnen scheiden blijven er uiteindelijk alleen maar grondstoffen over</a:t>
            </a:r>
          </a:p>
          <a:p>
            <a:r>
              <a:rPr lang="nl-NL" sz="1200" dirty="0"/>
              <a:t>Om dit te bereiken moeten we het onze inwoners zo </a:t>
            </a:r>
            <a:r>
              <a:rPr lang="nl-NL" sz="1200" b="1" dirty="0"/>
              <a:t>gemakkelijk en prettig </a:t>
            </a:r>
            <a:r>
              <a:rPr lang="nl-NL" sz="1200" dirty="0"/>
              <a:t>mogelijk maken om te scheiden</a:t>
            </a:r>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26</a:t>
            </a:fld>
            <a:endParaRPr lang="nl-NL"/>
          </a:p>
        </p:txBody>
      </p:sp>
    </p:spTree>
    <p:extLst>
      <p:ext uri="{BB962C8B-B14F-4D97-AF65-F5344CB8AC3E}">
        <p14:creationId xmlns:p14="http://schemas.microsoft.com/office/powerpoint/2010/main" val="571646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1" indent="0">
              <a:spcBef>
                <a:spcPts val="600"/>
              </a:spcBef>
              <a:buNone/>
            </a:pPr>
            <a:r>
              <a:rPr lang="nl-NL" sz="2400" dirty="0"/>
              <a:t>Uitgangspunten:</a:t>
            </a:r>
          </a:p>
          <a:p>
            <a:pPr marL="742950" lvl="2" indent="-342900">
              <a:spcBef>
                <a:spcPts val="600"/>
              </a:spcBef>
            </a:pPr>
            <a:r>
              <a:rPr lang="nl-NL" b="1" dirty="0"/>
              <a:t>Omgekeerd inzamelen </a:t>
            </a:r>
            <a:r>
              <a:rPr lang="nl-NL" dirty="0"/>
              <a:t>/ de negatieve prikkel restafval die reeds geldt</a:t>
            </a:r>
          </a:p>
          <a:p>
            <a:pPr marL="742950" lvl="2" indent="-342900">
              <a:spcBef>
                <a:spcPts val="600"/>
              </a:spcBef>
            </a:pPr>
            <a:r>
              <a:rPr lang="nl-NL" dirty="0"/>
              <a:t>Voldoen aan nieuwe wet -en regelgeving</a:t>
            </a:r>
          </a:p>
          <a:p>
            <a:pPr marL="0" lvl="1" indent="0">
              <a:spcBef>
                <a:spcPts val="600"/>
              </a:spcBef>
              <a:buNone/>
            </a:pPr>
            <a:r>
              <a:rPr lang="nl-NL" sz="2400" dirty="0"/>
              <a:t>Doel:</a:t>
            </a:r>
          </a:p>
          <a:p>
            <a:pPr marL="742950" lvl="2" indent="-342900">
              <a:spcBef>
                <a:spcPts val="600"/>
              </a:spcBef>
            </a:pPr>
            <a:r>
              <a:rPr lang="nl-NL" b="1" dirty="0"/>
              <a:t>Nog meer grondstoffen </a:t>
            </a:r>
            <a:r>
              <a:rPr lang="nl-NL" dirty="0"/>
              <a:t>inzamelen en de </a:t>
            </a:r>
            <a:r>
              <a:rPr lang="nl-NL" b="1" dirty="0"/>
              <a:t>kwaliteit daarvan verder verhogen</a:t>
            </a:r>
            <a:r>
              <a:rPr lang="nl-NL" dirty="0"/>
              <a:t>. Daarmee de hoeveelheid restafval verder terugbrengen</a:t>
            </a:r>
          </a:p>
          <a:p>
            <a:pPr marL="0" lvl="1" indent="0">
              <a:spcBef>
                <a:spcPts val="600"/>
              </a:spcBef>
              <a:buNone/>
            </a:pPr>
            <a:r>
              <a:rPr lang="nl-NL" sz="2400" dirty="0"/>
              <a:t>Hoe:</a:t>
            </a:r>
          </a:p>
          <a:p>
            <a:pPr marL="742950" lvl="2" indent="-342900">
              <a:spcBef>
                <a:spcPts val="600"/>
              </a:spcBef>
            </a:pPr>
            <a:r>
              <a:rPr lang="nl-NL" dirty="0"/>
              <a:t>Door het inwoners </a:t>
            </a:r>
            <a:r>
              <a:rPr lang="nl-NL" b="1" dirty="0"/>
              <a:t>zo gemakkelijk mogelijk </a:t>
            </a:r>
            <a:r>
              <a:rPr lang="nl-NL" dirty="0"/>
              <a:t>te maken om grondstoffen te scheiden</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27</a:t>
            </a:fld>
            <a:endParaRPr lang="nl-NL"/>
          </a:p>
        </p:txBody>
      </p:sp>
    </p:spTree>
    <p:extLst>
      <p:ext uri="{BB962C8B-B14F-4D97-AF65-F5344CB8AC3E}">
        <p14:creationId xmlns:p14="http://schemas.microsoft.com/office/powerpoint/2010/main" val="1179218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1" indent="0">
              <a:spcBef>
                <a:spcPts val="1200"/>
              </a:spcBef>
              <a:buNone/>
            </a:pPr>
            <a:r>
              <a:rPr lang="nl-NL" sz="2400" dirty="0"/>
              <a:t>Hoe kunnen we inwoners motiveren om optimaal grondstoffen te scheiden, in aanvulling op de huidige faciliteiten?</a:t>
            </a:r>
          </a:p>
          <a:p>
            <a:pPr marL="342900" lvl="1" indent="-342900">
              <a:spcBef>
                <a:spcPts val="1200"/>
              </a:spcBef>
            </a:pPr>
            <a:r>
              <a:rPr lang="nl-NL" sz="2400" dirty="0"/>
              <a:t>Zoveel mogelijk ontzorgen, ook bij niet aan huis ingezamelde grondstoffen, door:</a:t>
            </a:r>
          </a:p>
          <a:p>
            <a:pPr marL="742950" lvl="2" indent="-342900">
              <a:spcBef>
                <a:spcPts val="300"/>
              </a:spcBef>
            </a:pPr>
            <a:r>
              <a:rPr lang="nl-NL" dirty="0"/>
              <a:t>Afstand tot milieustraat beperken</a:t>
            </a:r>
          </a:p>
          <a:p>
            <a:pPr marL="742950" lvl="2" indent="-342900">
              <a:spcBef>
                <a:spcPts val="300"/>
              </a:spcBef>
            </a:pPr>
            <a:r>
              <a:rPr lang="nl-NL" dirty="0"/>
              <a:t>Serviceniveau milieustraat verhogen</a:t>
            </a:r>
          </a:p>
          <a:p>
            <a:pPr marL="342900" lvl="1" indent="-342900">
              <a:spcBef>
                <a:spcPts val="1200"/>
              </a:spcBef>
            </a:pPr>
            <a:r>
              <a:rPr lang="nl-NL" sz="2400" dirty="0"/>
              <a:t>Milieuvoordeel goed laten zien: wat gebeurt er na het scheiden / inspelen op prikkel milieubewustzijn</a:t>
            </a:r>
          </a:p>
          <a:p>
            <a:pPr marL="0" indent="0">
              <a:buNone/>
            </a:pPr>
            <a:endParaRPr lang="nl-NL" dirty="0"/>
          </a:p>
          <a:p>
            <a:pPr marL="0" indent="0">
              <a:buNone/>
            </a:pPr>
            <a:endParaRPr lang="nl-NL" dirty="0"/>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28</a:t>
            </a:fld>
            <a:endParaRPr lang="nl-NL"/>
          </a:p>
        </p:txBody>
      </p:sp>
    </p:spTree>
    <p:extLst>
      <p:ext uri="{BB962C8B-B14F-4D97-AF65-F5344CB8AC3E}">
        <p14:creationId xmlns:p14="http://schemas.microsoft.com/office/powerpoint/2010/main" val="14509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nl-NL" dirty="0"/>
              <a:t>Nieuwe  inrichting -&gt; geen beperkingen</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29</a:t>
            </a:fld>
            <a:endParaRPr lang="nl-NL"/>
          </a:p>
        </p:txBody>
      </p:sp>
    </p:spTree>
    <p:extLst>
      <p:ext uri="{BB962C8B-B14F-4D97-AF65-F5344CB8AC3E}">
        <p14:creationId xmlns:p14="http://schemas.microsoft.com/office/powerpoint/2010/main" val="2082895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lvl="1" indent="-342900">
              <a:spcBef>
                <a:spcPts val="1200"/>
              </a:spcBef>
            </a:pPr>
            <a:r>
              <a:rPr lang="nl-NL" sz="2400" dirty="0"/>
              <a:t>Milieuvoordeel goed laten zien: wat gebeurt er na het scheiden / inspelen op prikkel milieubewustzijn door:</a:t>
            </a:r>
          </a:p>
          <a:p>
            <a:pPr lvl="1">
              <a:spcBef>
                <a:spcPts val="1200"/>
              </a:spcBef>
            </a:pPr>
            <a:r>
              <a:rPr lang="nl-NL" sz="2400" dirty="0"/>
              <a:t>Beeldvorming: laten zien wat er met de afgeleverde grondstoffen gebeurt </a:t>
            </a:r>
          </a:p>
          <a:p>
            <a:pPr lvl="2">
              <a:spcBef>
                <a:spcPts val="300"/>
              </a:spcBef>
            </a:pPr>
            <a:r>
              <a:rPr lang="nl-NL" sz="2000" dirty="0"/>
              <a:t>Circulair ambachtscentrum (voorbeeld volgt)</a:t>
            </a:r>
          </a:p>
          <a:p>
            <a:pPr lvl="2">
              <a:spcBef>
                <a:spcPts val="300"/>
              </a:spcBef>
            </a:pPr>
            <a:r>
              <a:rPr lang="nl-NL" sz="2000" dirty="0"/>
              <a:t>Beeldmateriaal bij drive-</a:t>
            </a:r>
            <a:r>
              <a:rPr lang="nl-NL" sz="2000" dirty="0" err="1"/>
              <a:t>through</a:t>
            </a:r>
            <a:endParaRPr lang="nl-NL" sz="2000" dirty="0"/>
          </a:p>
          <a:p>
            <a:pPr lvl="1">
              <a:spcBef>
                <a:spcPts val="1200"/>
              </a:spcBef>
            </a:pPr>
            <a:r>
              <a:rPr lang="nl-NL" sz="2400" dirty="0"/>
              <a:t>Campagnes uitzetten</a:t>
            </a:r>
          </a:p>
          <a:p>
            <a:pPr lvl="1">
              <a:spcBef>
                <a:spcPts val="1200"/>
              </a:spcBef>
            </a:pPr>
            <a:r>
              <a:rPr lang="nl-NL" sz="2400" dirty="0"/>
              <a:t>Inzet afvalcoaches</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30</a:t>
            </a:fld>
            <a:endParaRPr lang="nl-NL"/>
          </a:p>
        </p:txBody>
      </p:sp>
    </p:spTree>
    <p:extLst>
      <p:ext uri="{BB962C8B-B14F-4D97-AF65-F5344CB8AC3E}">
        <p14:creationId xmlns:p14="http://schemas.microsoft.com/office/powerpoint/2010/main" val="1024152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nl-NL" dirty="0"/>
              <a:t>Nieuwe  inrichting -&gt; geen beperkingen</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31</a:t>
            </a:fld>
            <a:endParaRPr lang="nl-NL"/>
          </a:p>
        </p:txBody>
      </p:sp>
    </p:spTree>
    <p:extLst>
      <p:ext uri="{BB962C8B-B14F-4D97-AF65-F5344CB8AC3E}">
        <p14:creationId xmlns:p14="http://schemas.microsoft.com/office/powerpoint/2010/main" val="2902456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C3A581A9-1B52-402E-B896-527EB2BD36B6}" type="slidenum">
              <a:rPr lang="nl-NL" smtClean="0"/>
              <a:pPr>
                <a:defRPr/>
              </a:pPr>
              <a:t>3</a:t>
            </a:fld>
            <a:endParaRPr lang="nl-NL" dirty="0"/>
          </a:p>
        </p:txBody>
      </p:sp>
    </p:spTree>
    <p:extLst>
      <p:ext uri="{BB962C8B-B14F-4D97-AF65-F5344CB8AC3E}">
        <p14:creationId xmlns:p14="http://schemas.microsoft.com/office/powerpoint/2010/main" val="1933248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32</a:t>
            </a:fld>
            <a:endParaRPr lang="nl-NL"/>
          </a:p>
        </p:txBody>
      </p:sp>
    </p:spTree>
    <p:extLst>
      <p:ext uri="{BB962C8B-B14F-4D97-AF65-F5344CB8AC3E}">
        <p14:creationId xmlns:p14="http://schemas.microsoft.com/office/powerpoint/2010/main" val="2357973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nl-NL" dirty="0"/>
              <a:t>Nieuwe  inrichting -&gt; geen beperkingen</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33</a:t>
            </a:fld>
            <a:endParaRPr lang="nl-NL"/>
          </a:p>
        </p:txBody>
      </p:sp>
    </p:spTree>
    <p:extLst>
      <p:ext uri="{BB962C8B-B14F-4D97-AF65-F5344CB8AC3E}">
        <p14:creationId xmlns:p14="http://schemas.microsoft.com/office/powerpoint/2010/main" val="2009343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nl-NL" dirty="0"/>
              <a:t>Nieuwe  inrichting -&gt; geen beperkingen</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34</a:t>
            </a:fld>
            <a:endParaRPr lang="nl-NL"/>
          </a:p>
        </p:txBody>
      </p:sp>
    </p:spTree>
    <p:extLst>
      <p:ext uri="{BB962C8B-B14F-4D97-AF65-F5344CB8AC3E}">
        <p14:creationId xmlns:p14="http://schemas.microsoft.com/office/powerpoint/2010/main" val="3596973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https://www.youtube.com/watch?app=desktop&amp;reload=9&amp;v=AZyommgWmOI&amp;feature=youtu.be</a:t>
            </a:r>
          </a:p>
          <a:p>
            <a:endParaRPr lang="nl-NL" dirty="0"/>
          </a:p>
          <a:p>
            <a:r>
              <a:rPr lang="nl-NL" dirty="0"/>
              <a:t>1:00 Rijssen</a:t>
            </a:r>
          </a:p>
          <a:p>
            <a:r>
              <a:rPr lang="nl-NL" dirty="0"/>
              <a:t>2.36 Oss</a:t>
            </a:r>
          </a:p>
          <a:p>
            <a:r>
              <a:rPr lang="nl-NL" dirty="0"/>
              <a:t>4.00 </a:t>
            </a:r>
            <a:r>
              <a:rPr lang="nl-NL" dirty="0" err="1"/>
              <a:t>Omrin</a:t>
            </a:r>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35</a:t>
            </a:fld>
            <a:endParaRPr lang="nl-NL"/>
          </a:p>
        </p:txBody>
      </p:sp>
    </p:spTree>
    <p:extLst>
      <p:ext uri="{BB962C8B-B14F-4D97-AF65-F5344CB8AC3E}">
        <p14:creationId xmlns:p14="http://schemas.microsoft.com/office/powerpoint/2010/main" val="1324576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nl-NL" dirty="0"/>
              <a:t>Nieuwe  inrichting -&gt; geen beperkingen</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36</a:t>
            </a:fld>
            <a:endParaRPr lang="nl-NL"/>
          </a:p>
        </p:txBody>
      </p:sp>
    </p:spTree>
    <p:extLst>
      <p:ext uri="{BB962C8B-B14F-4D97-AF65-F5344CB8AC3E}">
        <p14:creationId xmlns:p14="http://schemas.microsoft.com/office/powerpoint/2010/main" val="4273065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37</a:t>
            </a:fld>
            <a:endParaRPr lang="nl-NL"/>
          </a:p>
        </p:txBody>
      </p:sp>
    </p:spTree>
    <p:extLst>
      <p:ext uri="{BB962C8B-B14F-4D97-AF65-F5344CB8AC3E}">
        <p14:creationId xmlns:p14="http://schemas.microsoft.com/office/powerpoint/2010/main" val="2836390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solidFill>
                  <a:srgbClr val="000000"/>
                </a:solidFill>
                <a:latin typeface="Arial" panose="020B0604020202020204" pitchFamily="34" charset="0"/>
                <a:ea typeface="Arial" panose="020B0604020202020204" pitchFamily="34" charset="0"/>
                <a:cs typeface="Arial" panose="020B0604020202020204" pitchFamily="34" charset="0"/>
              </a:rPr>
              <a:t>14 april: toetsen ambitie AB aan de hand van opiniërende vragen </a:t>
            </a:r>
          </a:p>
          <a:p>
            <a:r>
              <a:rPr lang="nl-NL" dirty="0">
                <a:solidFill>
                  <a:srgbClr val="000000"/>
                </a:solidFill>
                <a:latin typeface="Arial" panose="020B0604020202020204" pitchFamily="34" charset="0"/>
                <a:ea typeface="Arial" panose="020B0604020202020204" pitchFamily="34" charset="0"/>
                <a:cs typeface="Arial" panose="020B0604020202020204" pitchFamily="34" charset="0"/>
              </a:rPr>
              <a:t>Met de uitkomst van de vragen zullen de kaders voor de toekomst worden opgesteld. Specifiek is dat invullen van het aantal, het soort (hoofd en satelliet), de spreiding, de ligging, de inrichting, de veiligheid en verkeersaspecten. Deze zullen in het AB van juli worden voorgelegd.</a:t>
            </a:r>
            <a:endParaRPr lang="nl-NL"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defTabSz="458663">
              <a:defRPr/>
            </a:pPr>
            <a:endParaRPr lang="nl-NL" dirty="0">
              <a:sym typeface="Wingdings" panose="05000000000000000000" pitchFamily="2" charset="2"/>
            </a:endParaRPr>
          </a:p>
          <a:p>
            <a:pPr defTabSz="458663">
              <a:defRPr/>
            </a:pPr>
            <a:r>
              <a:rPr lang="nl-NL" dirty="0">
                <a:sym typeface="Wingdings" panose="05000000000000000000" pitchFamily="2" charset="2"/>
              </a:rPr>
              <a:t>7 juli </a:t>
            </a:r>
          </a:p>
          <a:p>
            <a:pPr defTabSz="458663">
              <a:defRPr/>
            </a:pPr>
            <a:r>
              <a:rPr lang="nl-NL" dirty="0"/>
              <a:t>De haalbaarheid van het toepassen van de kaders wordt onderzocht. Welke milieustraten kunnen voldoen aan de kaders tegen welke investeringen. Met als resultaat een globaal investerings- en locatieplan en een gefaseerde uitvoeringsplanning. Resultaten van dit onderzoek zullen in het AB van oktober worden gepresenteerd. </a:t>
            </a:r>
          </a:p>
          <a:p>
            <a:pPr defTabSz="458663">
              <a:defRPr/>
            </a:pPr>
            <a:endParaRPr lang="nl-NL" dirty="0"/>
          </a:p>
          <a:p>
            <a:pPr defTabSz="458663">
              <a:defRPr/>
            </a:pPr>
            <a:endParaRPr lang="nl-NL" dirty="0"/>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38</a:t>
            </a:fld>
            <a:endParaRPr lang="nl-NL"/>
          </a:p>
        </p:txBody>
      </p:sp>
    </p:spTree>
    <p:extLst>
      <p:ext uri="{BB962C8B-B14F-4D97-AF65-F5344CB8AC3E}">
        <p14:creationId xmlns:p14="http://schemas.microsoft.com/office/powerpoint/2010/main" val="36768954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C3A581A9-1B52-402E-B896-527EB2BD36B6}" type="slidenum">
              <a:rPr lang="nl-NL" smtClean="0"/>
              <a:pPr>
                <a:defRPr/>
              </a:pPr>
              <a:t>41</a:t>
            </a:fld>
            <a:endParaRPr lang="nl-NL" dirty="0"/>
          </a:p>
        </p:txBody>
      </p:sp>
    </p:spTree>
    <p:extLst>
      <p:ext uri="{BB962C8B-B14F-4D97-AF65-F5344CB8AC3E}">
        <p14:creationId xmlns:p14="http://schemas.microsoft.com/office/powerpoint/2010/main" val="2754361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dirty="0"/>
              <a:t>45% </a:t>
            </a:r>
            <a:r>
              <a:rPr lang="nl-NL" sz="1200" dirty="0" err="1"/>
              <a:t>broeikasgasemmissie</a:t>
            </a:r>
            <a:r>
              <a:rPr lang="nl-NL" sz="1200" dirty="0"/>
              <a:t> komt van de productie van grondstoffen</a:t>
            </a:r>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44</a:t>
            </a:fld>
            <a:endParaRPr lang="nl-NL"/>
          </a:p>
        </p:txBody>
      </p:sp>
    </p:spTree>
    <p:extLst>
      <p:ext uri="{BB962C8B-B14F-4D97-AF65-F5344CB8AC3E}">
        <p14:creationId xmlns:p14="http://schemas.microsoft.com/office/powerpoint/2010/main" val="1326523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dirty="0"/>
              <a:t>45% </a:t>
            </a:r>
            <a:r>
              <a:rPr lang="nl-NL" sz="1200" dirty="0" err="1"/>
              <a:t>broeikasgasemmissie</a:t>
            </a:r>
            <a:r>
              <a:rPr lang="nl-NL" sz="1200" dirty="0"/>
              <a:t> komt van de productie van grondstoffen</a:t>
            </a:r>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45</a:t>
            </a:fld>
            <a:endParaRPr lang="nl-NL"/>
          </a:p>
        </p:txBody>
      </p:sp>
    </p:spTree>
    <p:extLst>
      <p:ext uri="{BB962C8B-B14F-4D97-AF65-F5344CB8AC3E}">
        <p14:creationId xmlns:p14="http://schemas.microsoft.com/office/powerpoint/2010/main" val="3841266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nl-NL" sz="1800" dirty="0">
                <a:effectLst/>
                <a:latin typeface="Segoe UI" panose="020B0502040204020203" pitchFamily="34" charset="0"/>
              </a:rPr>
              <a:t>Minder inzet Avri en aanschaf </a:t>
            </a:r>
            <a:r>
              <a:rPr lang="nl-NL" sz="1800" dirty="0" err="1">
                <a:effectLst/>
                <a:latin typeface="Segoe UI" panose="020B0502040204020203" pitchFamily="34" charset="0"/>
              </a:rPr>
              <a:t>waswagen</a:t>
            </a:r>
            <a:r>
              <a:rPr lang="nl-NL" sz="1800" dirty="0">
                <a:effectLst/>
                <a:latin typeface="Segoe UI" panose="020B0502040204020203" pitchFamily="34" charset="0"/>
              </a:rPr>
              <a:t> nodig</a:t>
            </a:r>
          </a:p>
          <a:p>
            <a:pPr marL="0" marR="0" lvl="0" indent="0" algn="l" defTabSz="457200" rtl="0" eaLnBrk="1" fontAlgn="base" latinLnBrk="0" hangingPunct="1">
              <a:lnSpc>
                <a:spcPct val="100000"/>
              </a:lnSpc>
              <a:spcBef>
                <a:spcPct val="30000"/>
              </a:spcBef>
              <a:spcAft>
                <a:spcPct val="0"/>
              </a:spcAft>
              <a:buClrTx/>
              <a:buSzTx/>
              <a:buFontTx/>
              <a:buNone/>
              <a:tabLst/>
              <a:defRPr/>
            </a:pPr>
            <a:r>
              <a:rPr lang="nl-NL" sz="1800" dirty="0">
                <a:effectLst/>
                <a:latin typeface="Segoe UI" panose="020B0502040204020203" pitchFamily="34" charset="0"/>
              </a:rPr>
              <a:t>Voordelen: schonere </a:t>
            </a:r>
            <a:r>
              <a:rPr lang="nl-NL" sz="1800" dirty="0" err="1">
                <a:effectLst/>
                <a:latin typeface="Segoe UI" panose="020B0502040204020203" pitchFamily="34" charset="0"/>
              </a:rPr>
              <a:t>og</a:t>
            </a:r>
            <a:r>
              <a:rPr lang="nl-NL" sz="1800" dirty="0">
                <a:effectLst/>
                <a:latin typeface="Segoe UI" panose="020B0502040204020203" pitchFamily="34" charset="0"/>
              </a:rPr>
              <a:t> containers = mooier en minder </a:t>
            </a:r>
            <a:r>
              <a:rPr lang="nl-NL" sz="1800" dirty="0" err="1">
                <a:effectLst/>
                <a:latin typeface="Segoe UI" panose="020B0502040204020203" pitchFamily="34" charset="0"/>
              </a:rPr>
              <a:t>bijplaatsingen</a:t>
            </a:r>
            <a:r>
              <a:rPr lang="nl-NL" sz="1800" dirty="0">
                <a:effectLst/>
                <a:latin typeface="Segoe UI" panose="020B0502040204020203" pitchFamily="34" charset="0"/>
              </a:rPr>
              <a:t>. </a:t>
            </a:r>
          </a:p>
          <a:p>
            <a:pPr marL="0" marR="0" lvl="0" indent="0" algn="l" defTabSz="457200" rtl="0" eaLnBrk="1" fontAlgn="base" latinLnBrk="0" hangingPunct="1">
              <a:lnSpc>
                <a:spcPct val="100000"/>
              </a:lnSpc>
              <a:spcBef>
                <a:spcPct val="30000"/>
              </a:spcBef>
              <a:spcAft>
                <a:spcPct val="0"/>
              </a:spcAft>
              <a:buClrTx/>
              <a:buSzTx/>
              <a:buFontTx/>
              <a:buNone/>
              <a:tabLst/>
              <a:defRPr/>
            </a:pPr>
            <a:r>
              <a:rPr lang="nl-NL" sz="1800" dirty="0">
                <a:effectLst/>
                <a:latin typeface="Segoe UI" panose="020B0502040204020203" pitchFamily="34" charset="0"/>
              </a:rPr>
              <a:t>Ook voor andere verzamelcontainers</a:t>
            </a:r>
          </a:p>
          <a:p>
            <a:pPr marL="0" marR="0" lvl="0" indent="0" algn="l" defTabSz="457200" rtl="0" eaLnBrk="1" fontAlgn="base" latinLnBrk="0" hangingPunct="1">
              <a:lnSpc>
                <a:spcPct val="100000"/>
              </a:lnSpc>
              <a:spcBef>
                <a:spcPct val="30000"/>
              </a:spcBef>
              <a:spcAft>
                <a:spcPct val="0"/>
              </a:spcAft>
              <a:buClrTx/>
              <a:buSzTx/>
              <a:buFontTx/>
              <a:buNone/>
              <a:tabLst/>
              <a:defRPr/>
            </a:pPr>
            <a:r>
              <a:rPr lang="nl-NL" sz="1800" dirty="0">
                <a:effectLst/>
                <a:latin typeface="Segoe UI" panose="020B0502040204020203" pitchFamily="34" charset="0"/>
              </a:rPr>
              <a:t>Stadscentra, rest en glas eens in de twee weken</a:t>
            </a:r>
          </a:p>
          <a:p>
            <a:pPr marL="0" marR="0" lvl="0" indent="0" algn="l" defTabSz="457200" rtl="0" eaLnBrk="1" fontAlgn="base" latinLnBrk="0" hangingPunct="1">
              <a:lnSpc>
                <a:spcPct val="100000"/>
              </a:lnSpc>
              <a:spcBef>
                <a:spcPct val="30000"/>
              </a:spcBef>
              <a:spcAft>
                <a:spcPct val="0"/>
              </a:spcAft>
              <a:buClrTx/>
              <a:buSzTx/>
              <a:buFontTx/>
              <a:buNone/>
              <a:tabLst/>
              <a:defRPr/>
            </a:pPr>
            <a:r>
              <a:rPr lang="nl-NL" sz="1800" dirty="0">
                <a:effectLst/>
                <a:latin typeface="Segoe UI" panose="020B0502040204020203" pitchFamily="34" charset="0"/>
              </a:rPr>
              <a:t>Andere containers eens in de vier weken </a:t>
            </a:r>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11</a:t>
            </a:fld>
            <a:endParaRPr lang="nl-NL"/>
          </a:p>
        </p:txBody>
      </p:sp>
    </p:spTree>
    <p:extLst>
      <p:ext uri="{BB962C8B-B14F-4D97-AF65-F5344CB8AC3E}">
        <p14:creationId xmlns:p14="http://schemas.microsoft.com/office/powerpoint/2010/main" val="465401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dirty="0"/>
              <a:t>45% </a:t>
            </a:r>
            <a:r>
              <a:rPr lang="nl-NL" sz="1200" dirty="0" err="1"/>
              <a:t>broeikasgasemmissie</a:t>
            </a:r>
            <a:r>
              <a:rPr lang="nl-NL" sz="1200" dirty="0"/>
              <a:t> komt van de productie van grondstoffen</a:t>
            </a:r>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46</a:t>
            </a:fld>
            <a:endParaRPr lang="nl-NL"/>
          </a:p>
        </p:txBody>
      </p:sp>
    </p:spTree>
    <p:extLst>
      <p:ext uri="{BB962C8B-B14F-4D97-AF65-F5344CB8AC3E}">
        <p14:creationId xmlns:p14="http://schemas.microsoft.com/office/powerpoint/2010/main" val="184331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C3A581A9-1B52-402E-B896-527EB2BD36B6}" type="slidenum">
              <a:rPr lang="nl-NL" smtClean="0"/>
              <a:pPr>
                <a:defRPr/>
              </a:pPr>
              <a:t>48</a:t>
            </a:fld>
            <a:endParaRPr lang="nl-NL" dirty="0"/>
          </a:p>
        </p:txBody>
      </p:sp>
    </p:spTree>
    <p:extLst>
      <p:ext uri="{BB962C8B-B14F-4D97-AF65-F5344CB8AC3E}">
        <p14:creationId xmlns:p14="http://schemas.microsoft.com/office/powerpoint/2010/main" val="3286840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 (3 minuten): </a:t>
            </a:r>
            <a:r>
              <a:rPr lang="nl-NL" dirty="0">
                <a:hlinkClick r:id="rId3"/>
              </a:rPr>
              <a:t>https://www.youtube.com/watch?v=lSsKlU4o9a4&amp;t=17s</a:t>
            </a:r>
            <a:endParaRPr lang="nl-NL" dirty="0"/>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49</a:t>
            </a:fld>
            <a:endParaRPr lang="nl-NL"/>
          </a:p>
        </p:txBody>
      </p:sp>
    </p:spTree>
    <p:extLst>
      <p:ext uri="{BB962C8B-B14F-4D97-AF65-F5344CB8AC3E}">
        <p14:creationId xmlns:p14="http://schemas.microsoft.com/office/powerpoint/2010/main" val="37595944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18DE27FC-1B23-4E47-836D-74CC7865D87F}" type="slidenum">
              <a:rPr lang="nl-NL" smtClean="0"/>
              <a:pPr>
                <a:defRPr/>
              </a:pPr>
              <a:t>50</a:t>
            </a:fld>
            <a:endParaRPr lang="nl-NL" dirty="0"/>
          </a:p>
        </p:txBody>
      </p:sp>
    </p:spTree>
    <p:extLst>
      <p:ext uri="{BB962C8B-B14F-4D97-AF65-F5344CB8AC3E}">
        <p14:creationId xmlns:p14="http://schemas.microsoft.com/office/powerpoint/2010/main" val="1824208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18DE27FC-1B23-4E47-836D-74CC7865D87F}" type="slidenum">
              <a:rPr lang="nl-NL" smtClean="0"/>
              <a:pPr>
                <a:defRPr/>
              </a:pPr>
              <a:t>51</a:t>
            </a:fld>
            <a:endParaRPr lang="nl-NL" dirty="0"/>
          </a:p>
        </p:txBody>
      </p:sp>
    </p:spTree>
    <p:extLst>
      <p:ext uri="{BB962C8B-B14F-4D97-AF65-F5344CB8AC3E}">
        <p14:creationId xmlns:p14="http://schemas.microsoft.com/office/powerpoint/2010/main" val="31648830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C3A581A9-1B52-402E-B896-527EB2BD36B6}" type="slidenum">
              <a:rPr lang="nl-NL" smtClean="0"/>
              <a:pPr>
                <a:defRPr/>
              </a:pPr>
              <a:t>54</a:t>
            </a:fld>
            <a:endParaRPr lang="nl-NL" dirty="0"/>
          </a:p>
        </p:txBody>
      </p:sp>
    </p:spTree>
    <p:extLst>
      <p:ext uri="{BB962C8B-B14F-4D97-AF65-F5344CB8AC3E}">
        <p14:creationId xmlns:p14="http://schemas.microsoft.com/office/powerpoint/2010/main" val="1746662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55</a:t>
            </a:fld>
            <a:endParaRPr lang="nl-NL"/>
          </a:p>
        </p:txBody>
      </p:sp>
    </p:spTree>
    <p:extLst>
      <p:ext uri="{BB962C8B-B14F-4D97-AF65-F5344CB8AC3E}">
        <p14:creationId xmlns:p14="http://schemas.microsoft.com/office/powerpoint/2010/main" val="1854237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57</a:t>
            </a:fld>
            <a:endParaRPr lang="nl-NL"/>
          </a:p>
        </p:txBody>
      </p:sp>
    </p:spTree>
    <p:extLst>
      <p:ext uri="{BB962C8B-B14F-4D97-AF65-F5344CB8AC3E}">
        <p14:creationId xmlns:p14="http://schemas.microsoft.com/office/powerpoint/2010/main" val="3212982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58</a:t>
            </a:fld>
            <a:endParaRPr lang="nl-NL"/>
          </a:p>
        </p:txBody>
      </p:sp>
    </p:spTree>
    <p:extLst>
      <p:ext uri="{BB962C8B-B14F-4D97-AF65-F5344CB8AC3E}">
        <p14:creationId xmlns:p14="http://schemas.microsoft.com/office/powerpoint/2010/main" val="36303374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60</a:t>
            </a:fld>
            <a:endParaRPr lang="nl-NL"/>
          </a:p>
        </p:txBody>
      </p:sp>
    </p:spTree>
    <p:extLst>
      <p:ext uri="{BB962C8B-B14F-4D97-AF65-F5344CB8AC3E}">
        <p14:creationId xmlns:p14="http://schemas.microsoft.com/office/powerpoint/2010/main" val="922809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https://cyclusnv.nl/de-mobiele-milieustraat of https://www.gad.nl/praktische-informatie/scheidingsstations/mobiel-scheidingsstation/ </a:t>
            </a:r>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12</a:t>
            </a:fld>
            <a:endParaRPr lang="nl-NL"/>
          </a:p>
        </p:txBody>
      </p:sp>
    </p:spTree>
    <p:extLst>
      <p:ext uri="{BB962C8B-B14F-4D97-AF65-F5344CB8AC3E}">
        <p14:creationId xmlns:p14="http://schemas.microsoft.com/office/powerpoint/2010/main" val="2367682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14</a:t>
            </a:fld>
            <a:endParaRPr lang="nl-NL"/>
          </a:p>
        </p:txBody>
      </p:sp>
    </p:spTree>
    <p:extLst>
      <p:ext uri="{BB962C8B-B14F-4D97-AF65-F5344CB8AC3E}">
        <p14:creationId xmlns:p14="http://schemas.microsoft.com/office/powerpoint/2010/main" val="610606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16</a:t>
            </a:fld>
            <a:endParaRPr lang="nl-NL"/>
          </a:p>
        </p:txBody>
      </p:sp>
    </p:spTree>
    <p:extLst>
      <p:ext uri="{BB962C8B-B14F-4D97-AF65-F5344CB8AC3E}">
        <p14:creationId xmlns:p14="http://schemas.microsoft.com/office/powerpoint/2010/main" val="283408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solidFill>
                  <a:srgbClr val="000000"/>
                </a:solidFill>
                <a:latin typeface="Arial" panose="020B0604020202020204" pitchFamily="34" charset="0"/>
                <a:ea typeface="Arial" panose="020B0604020202020204" pitchFamily="34" charset="0"/>
                <a:cs typeface="Arial" panose="020B0604020202020204" pitchFamily="34" charset="0"/>
              </a:rPr>
              <a:t>14 april: toetsen ambitie AB aan de hand van opiniërende vragen </a:t>
            </a:r>
          </a:p>
          <a:p>
            <a:r>
              <a:rPr lang="nl-NL" dirty="0">
                <a:solidFill>
                  <a:srgbClr val="000000"/>
                </a:solidFill>
                <a:latin typeface="Arial" panose="020B0604020202020204" pitchFamily="34" charset="0"/>
                <a:ea typeface="Arial" panose="020B0604020202020204" pitchFamily="34" charset="0"/>
                <a:cs typeface="Arial" panose="020B0604020202020204" pitchFamily="34" charset="0"/>
              </a:rPr>
              <a:t>Met de uitkomst van de vragen zullen de kaders voor de toekomst worden opgesteld. Specifiek is dat invullen van het aantal, het soort (hoofd en satelliet), de spreiding, de ligging, de inrichting, de veiligheid en verkeersaspecten. Deze zullen in het AB van juli worden voorgelegd.</a:t>
            </a:r>
            <a:endParaRPr lang="nl-NL" dirty="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defTabSz="458663">
              <a:defRPr/>
            </a:pPr>
            <a:endParaRPr lang="nl-NL" dirty="0">
              <a:sym typeface="Wingdings" panose="05000000000000000000" pitchFamily="2" charset="2"/>
            </a:endParaRPr>
          </a:p>
          <a:p>
            <a:pPr defTabSz="458663">
              <a:defRPr/>
            </a:pPr>
            <a:r>
              <a:rPr lang="nl-NL" dirty="0">
                <a:sym typeface="Wingdings" panose="05000000000000000000" pitchFamily="2" charset="2"/>
              </a:rPr>
              <a:t>7 juli </a:t>
            </a:r>
          </a:p>
          <a:p>
            <a:pPr defTabSz="458663">
              <a:defRPr/>
            </a:pPr>
            <a:r>
              <a:rPr lang="nl-NL" dirty="0"/>
              <a:t>De haalbaarheid van het toepassen van de kaders wordt onderzocht. Welke milieustraten kunnen voldoen aan de kaders tegen welke investeringen. Met als resultaat een globaal investerings- en locatieplan en een gefaseerde uitvoeringsplanning. Resultaten van dit onderzoek zullen in het AB van oktober worden gepresenteerd. </a:t>
            </a:r>
          </a:p>
          <a:p>
            <a:pPr defTabSz="458663">
              <a:defRPr/>
            </a:pPr>
            <a:endParaRPr lang="nl-NL" dirty="0"/>
          </a:p>
          <a:p>
            <a:pPr defTabSz="458663">
              <a:defRPr/>
            </a:pPr>
            <a:endParaRPr lang="nl-NL" dirty="0"/>
          </a:p>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17</a:t>
            </a:fld>
            <a:endParaRPr lang="nl-NL"/>
          </a:p>
        </p:txBody>
      </p:sp>
    </p:spTree>
    <p:extLst>
      <p:ext uri="{BB962C8B-B14F-4D97-AF65-F5344CB8AC3E}">
        <p14:creationId xmlns:p14="http://schemas.microsoft.com/office/powerpoint/2010/main" val="1141088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C3A581A9-1B52-402E-B896-527EB2BD36B6}" type="slidenum">
              <a:rPr lang="nl-NL" smtClean="0"/>
              <a:pPr>
                <a:defRPr/>
              </a:pPr>
              <a:t>20</a:t>
            </a:fld>
            <a:endParaRPr lang="nl-NL" dirty="0"/>
          </a:p>
        </p:txBody>
      </p:sp>
    </p:spTree>
    <p:extLst>
      <p:ext uri="{BB962C8B-B14F-4D97-AF65-F5344CB8AC3E}">
        <p14:creationId xmlns:p14="http://schemas.microsoft.com/office/powerpoint/2010/main" val="478651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B57736FB-CE92-4D6E-AB05-74B348086C9B}" type="slidenum">
              <a:rPr lang="nl-NL" smtClean="0"/>
              <a:pPr>
                <a:defRPr/>
              </a:pPr>
              <a:t>21</a:t>
            </a:fld>
            <a:endParaRPr lang="nl-NL"/>
          </a:p>
        </p:txBody>
      </p:sp>
    </p:spTree>
    <p:extLst>
      <p:ext uri="{BB962C8B-B14F-4D97-AF65-F5344CB8AC3E}">
        <p14:creationId xmlns:p14="http://schemas.microsoft.com/office/powerpoint/2010/main" val="13463487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228600" y="2133600"/>
            <a:ext cx="8153400" cy="1470025"/>
          </a:xfrm>
        </p:spPr>
        <p:txBody>
          <a:bodyPr>
            <a:normAutofit/>
          </a:bodyPr>
          <a:lstStyle>
            <a:lvl1pPr algn="ctr">
              <a:spcAft>
                <a:spcPts val="0"/>
              </a:spcAft>
              <a:defRPr sz="4000" b="1">
                <a:solidFill>
                  <a:srgbClr val="84B728"/>
                </a:solidFill>
                <a:latin typeface="Arial"/>
                <a:cs typeface="Arial"/>
              </a:defRPr>
            </a:lvl1pPr>
          </a:lstStyle>
          <a:p>
            <a:r>
              <a:rPr lang="nl-NL"/>
              <a:t>Klik om stijl te bewerken</a:t>
            </a:r>
            <a:endParaRPr lang="nl-NL"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228600" y="152400"/>
            <a:ext cx="7620000" cy="1066800"/>
          </a:xfrm>
        </p:spPr>
        <p:txBody>
          <a:bodyPr/>
          <a:lstStyle>
            <a:lvl1pPr>
              <a:defRPr>
                <a:solidFill>
                  <a:srgbClr val="84B728"/>
                </a:solidFill>
              </a:defRPr>
            </a:lvl1pPr>
          </a:lstStyle>
          <a:p>
            <a:r>
              <a:rPr lang="nl-NL"/>
              <a:t>Klik om stijl te bewerken</a:t>
            </a:r>
            <a:endParaRPr lang="nl-NL" dirty="0"/>
          </a:p>
        </p:txBody>
      </p:sp>
      <p:sp>
        <p:nvSpPr>
          <p:cNvPr id="3" name="Tijdelijke aanduiding voor inhoud 2"/>
          <p:cNvSpPr>
            <a:spLocks noGrp="1"/>
          </p:cNvSpPr>
          <p:nvPr>
            <p:ph idx="1"/>
          </p:nvPr>
        </p:nvSpPr>
        <p:spPr>
          <a:xfrm>
            <a:off x="228600" y="1295400"/>
            <a:ext cx="7620000" cy="41148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a:xfrm>
            <a:off x="228600" y="152400"/>
            <a:ext cx="7621200" cy="1065600"/>
          </a:xfrm>
        </p:spPr>
        <p:txBody>
          <a:bodyPr/>
          <a:lstStyle>
            <a:lvl1pPr>
              <a:defRPr>
                <a:solidFill>
                  <a:srgbClr val="84B728"/>
                </a:solidFill>
              </a:defRPr>
            </a:lvl1pPr>
          </a:lstStyle>
          <a:p>
            <a:r>
              <a:rPr lang="nl-NL"/>
              <a:t>Klik om stijl te bewerken</a:t>
            </a:r>
            <a:endParaRPr lang="nl-NL" dirty="0"/>
          </a:p>
        </p:txBody>
      </p:sp>
      <p:sp>
        <p:nvSpPr>
          <p:cNvPr id="3" name="Tijdelijke aanduiding voor inhoud 2"/>
          <p:cNvSpPr>
            <a:spLocks noGrp="1"/>
          </p:cNvSpPr>
          <p:nvPr>
            <p:ph sz="half" idx="1"/>
          </p:nvPr>
        </p:nvSpPr>
        <p:spPr>
          <a:xfrm>
            <a:off x="228600" y="1295400"/>
            <a:ext cx="4863600" cy="4114800"/>
          </a:xfrm>
        </p:spPr>
        <p:txBody>
          <a:bodyPr/>
          <a:lstStyle>
            <a:lvl1pPr>
              <a:buFontTx/>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7" name="Tijdelijke aanduiding voor grafiek 6"/>
          <p:cNvSpPr>
            <a:spLocks noGrp="1"/>
          </p:cNvSpPr>
          <p:nvPr>
            <p:ph type="chart" sz="quarter" idx="11"/>
          </p:nvPr>
        </p:nvSpPr>
        <p:spPr>
          <a:xfrm>
            <a:off x="5181600" y="1295400"/>
            <a:ext cx="2668200" cy="4114800"/>
          </a:xfrm>
        </p:spPr>
        <p:txBody>
          <a:bodyPr rtlCol="0">
            <a:normAutofit/>
          </a:bodyPr>
          <a:lstStyle>
            <a:lvl1pPr>
              <a:buFontTx/>
              <a:buNone/>
              <a:defRPr/>
            </a:lvl1pPr>
          </a:lstStyle>
          <a:p>
            <a:pPr lvl="0"/>
            <a:r>
              <a:rPr lang="nl-NL" noProof="0"/>
              <a:t>Klik op het pictogram als u een grafiek wilt toevoegen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Vergelijkin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228600" y="152399"/>
            <a:ext cx="7621200" cy="1065600"/>
          </a:xfrm>
        </p:spPr>
        <p:txBody>
          <a:bodyPr/>
          <a:lstStyle>
            <a:lvl1pPr>
              <a:defRPr>
                <a:solidFill>
                  <a:srgbClr val="84B728"/>
                </a:solidFill>
              </a:defRPr>
            </a:lvl1pPr>
          </a:lstStyle>
          <a:p>
            <a:r>
              <a:rPr lang="nl-NL"/>
              <a:t>Klik om stijl te bewerken</a:t>
            </a:r>
            <a:endParaRPr lang="nl-NL" dirty="0"/>
          </a:p>
        </p:txBody>
      </p:sp>
      <p:sp>
        <p:nvSpPr>
          <p:cNvPr id="3" name="Tijdelijke aanduiding voor tekst 2"/>
          <p:cNvSpPr>
            <a:spLocks noGrp="1"/>
          </p:cNvSpPr>
          <p:nvPr>
            <p:ph type="body" idx="1"/>
          </p:nvPr>
        </p:nvSpPr>
        <p:spPr>
          <a:xfrm>
            <a:off x="228600" y="1296000"/>
            <a:ext cx="4255200" cy="762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p:cNvSpPr>
            <a:spLocks noGrp="1"/>
          </p:cNvSpPr>
          <p:nvPr>
            <p:ph sz="half" idx="2"/>
          </p:nvPr>
        </p:nvSpPr>
        <p:spPr>
          <a:xfrm>
            <a:off x="228600" y="2056482"/>
            <a:ext cx="4255200" cy="3351600"/>
          </a:xfrm>
        </p:spPr>
        <p:txBody>
          <a:bodyPr/>
          <a:lstStyle>
            <a:lvl1pPr>
              <a:buFontTx/>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4572000" y="1296000"/>
            <a:ext cx="3277800" cy="1295399"/>
          </a:xfrm>
        </p:spPr>
        <p:txBody>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p:cNvSpPr>
            <a:spLocks noGrp="1"/>
          </p:cNvSpPr>
          <p:nvPr>
            <p:ph sz="quarter" idx="4"/>
          </p:nvPr>
        </p:nvSpPr>
        <p:spPr>
          <a:xfrm>
            <a:off x="4572000" y="2582738"/>
            <a:ext cx="3277800" cy="2804400"/>
          </a:xfrm>
        </p:spPr>
        <p:txBody>
          <a:bodyPr/>
          <a:lstStyle>
            <a:lvl1pPr>
              <a:buFontTx/>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lleen titel">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228600" y="152400"/>
            <a:ext cx="7621200" cy="1065600"/>
          </a:xfrm>
        </p:spPr>
        <p:txBody>
          <a:bodyPr/>
          <a:lstStyle/>
          <a:p>
            <a:r>
              <a:rPr lang="nl-NL"/>
              <a:t>Klik om stijl te bewerken</a:t>
            </a:r>
            <a:endParaRPr lang="nl-NL" dirty="0"/>
          </a:p>
        </p:txBody>
      </p:sp>
      <p:sp>
        <p:nvSpPr>
          <p:cNvPr id="5" name="Tijdelijke aanduiding voor media 4"/>
          <p:cNvSpPr>
            <a:spLocks noGrp="1"/>
          </p:cNvSpPr>
          <p:nvPr>
            <p:ph type="media" sz="quarter" idx="11"/>
          </p:nvPr>
        </p:nvSpPr>
        <p:spPr>
          <a:xfrm>
            <a:off x="228600" y="1296000"/>
            <a:ext cx="7621200" cy="4114800"/>
          </a:xfrm>
        </p:spPr>
        <p:txBody>
          <a:bodyPr rtlCol="0">
            <a:normAutofit/>
          </a:bodyPr>
          <a:lstStyle>
            <a:lvl1pPr>
              <a:buFontTx/>
              <a:buNone/>
              <a:defRPr/>
            </a:lvl1pPr>
          </a:lstStyle>
          <a:p>
            <a:pPr lvl="0"/>
            <a:r>
              <a:rPr lang="nl-NL" noProof="0"/>
              <a:t>Klik op het pictogram als u media wilt toevoegen</a:t>
            </a:r>
            <a:endParaRPr lang="nl-NL"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28600" y="152400"/>
            <a:ext cx="7621200" cy="1065600"/>
          </a:xfrm>
        </p:spPr>
        <p:txBody>
          <a:bodyPr>
            <a:normAutofit/>
          </a:bodyPr>
          <a:lstStyle>
            <a:lvl1pPr algn="l">
              <a:defRPr sz="4000" b="1"/>
            </a:lvl1pPr>
          </a:lstStyle>
          <a:p>
            <a:r>
              <a:rPr lang="nl-NL"/>
              <a:t>Klik om stijl te bewerken</a:t>
            </a:r>
            <a:endParaRPr lang="nl-NL" dirty="0"/>
          </a:p>
        </p:txBody>
      </p:sp>
      <p:sp>
        <p:nvSpPr>
          <p:cNvPr id="3" name="Tijdelijke aanduiding voor inhoud 2"/>
          <p:cNvSpPr>
            <a:spLocks noGrp="1"/>
          </p:cNvSpPr>
          <p:nvPr>
            <p:ph idx="1"/>
          </p:nvPr>
        </p:nvSpPr>
        <p:spPr>
          <a:xfrm>
            <a:off x="2682000" y="1295400"/>
            <a:ext cx="5167800" cy="4114800"/>
          </a:xfrm>
        </p:spPr>
        <p:txBody>
          <a:bodyPr/>
          <a:lstStyle>
            <a:lvl1pPr>
              <a:buFontTx/>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tekst 3"/>
          <p:cNvSpPr>
            <a:spLocks noGrp="1"/>
          </p:cNvSpPr>
          <p:nvPr>
            <p:ph type="body" sz="half" idx="2"/>
          </p:nvPr>
        </p:nvSpPr>
        <p:spPr>
          <a:xfrm>
            <a:off x="228601" y="1295400"/>
            <a:ext cx="2362199" cy="4114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fbeelding met bijschrif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228600" y="151200"/>
            <a:ext cx="7621200" cy="5259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icale titel en teks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228600" y="152400"/>
            <a:ext cx="7621200" cy="1066800"/>
          </a:xfrm>
        </p:spPr>
        <p:txBody>
          <a:bodyPr/>
          <a:lstStyle>
            <a:lvl1pPr algn="l">
              <a:defRPr/>
            </a:lvl1pPr>
          </a:lstStyle>
          <a:p>
            <a:r>
              <a:rPr lang="nl-NL"/>
              <a:t>Klik om stijl te bewerken</a:t>
            </a:r>
            <a:endParaRPr lang="nl-NL" dirty="0"/>
          </a:p>
        </p:txBody>
      </p:sp>
      <p:sp>
        <p:nvSpPr>
          <p:cNvPr id="9" name="Tijdelijke aanduiding voor tekst 8"/>
          <p:cNvSpPr>
            <a:spLocks noGrp="1"/>
          </p:cNvSpPr>
          <p:nvPr>
            <p:ph type="body" sz="quarter" idx="11"/>
          </p:nvPr>
        </p:nvSpPr>
        <p:spPr>
          <a:xfrm>
            <a:off x="228600" y="1296000"/>
            <a:ext cx="7621200" cy="41148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verticale tekst">
    <p:spTree>
      <p:nvGrpSpPr>
        <p:cNvPr id="1" name=""/>
        <p:cNvGrpSpPr/>
        <p:nvPr/>
      </p:nvGrpSpPr>
      <p:grpSpPr>
        <a:xfrm>
          <a:off x="0" y="0"/>
          <a:ext cx="0" cy="0"/>
          <a:chOff x="0" y="0"/>
          <a:chExt cx="0" cy="0"/>
        </a:xfrm>
      </p:grpSpPr>
      <p:sp>
        <p:nvSpPr>
          <p:cNvPr id="3" name="Tijdelijke aanduiding voor verticale tekst 2"/>
          <p:cNvSpPr>
            <a:spLocks noGrp="1"/>
          </p:cNvSpPr>
          <p:nvPr>
            <p:ph type="body" orient="vert" idx="1"/>
          </p:nvPr>
        </p:nvSpPr>
        <p:spPr>
          <a:xfrm>
            <a:off x="228600" y="151200"/>
            <a:ext cx="7621200" cy="5259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Afbeelding 6" descr="Avri_Powerpoint_DH03.jpg"/>
          <p:cNvPicPr>
            <a:picLocks noChangeAspect="1"/>
          </p:cNvPicPr>
          <p:nvPr/>
        </p:nvPicPr>
        <p:blipFill>
          <a:blip r:embed="rId11"/>
          <a:srcRect/>
          <a:stretch>
            <a:fillRect/>
          </a:stretch>
        </p:blipFill>
        <p:spPr bwMode="auto">
          <a:xfrm>
            <a:off x="0" y="0"/>
            <a:ext cx="9144000" cy="6858000"/>
          </a:xfrm>
          <a:prstGeom prst="rect">
            <a:avLst/>
          </a:prstGeom>
          <a:noFill/>
          <a:ln w="9525">
            <a:noFill/>
            <a:miter lim="800000"/>
            <a:headEnd/>
            <a:tailEnd/>
          </a:ln>
        </p:spPr>
      </p:pic>
      <p:sp>
        <p:nvSpPr>
          <p:cNvPr id="1027" name="Tijdelijke aanduiding voor titel 1"/>
          <p:cNvSpPr>
            <a:spLocks noGrp="1"/>
          </p:cNvSpPr>
          <p:nvPr>
            <p:ph type="title"/>
          </p:nvPr>
        </p:nvSpPr>
        <p:spPr bwMode="auto">
          <a:xfrm>
            <a:off x="228600" y="152400"/>
            <a:ext cx="7621200" cy="1065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dirty="0"/>
              <a:t>Titelstijl van model bewerken</a:t>
            </a:r>
          </a:p>
        </p:txBody>
      </p:sp>
      <p:sp>
        <p:nvSpPr>
          <p:cNvPr id="1028" name="Tijdelijke aanduiding voor tekst 2"/>
          <p:cNvSpPr>
            <a:spLocks noGrp="1"/>
          </p:cNvSpPr>
          <p:nvPr>
            <p:ph type="body" idx="1"/>
          </p:nvPr>
        </p:nvSpPr>
        <p:spPr bwMode="auto">
          <a:xfrm>
            <a:off x="228600" y="1295400"/>
            <a:ext cx="7621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57" r:id="rId3"/>
    <p:sldLayoutId id="2147483660" r:id="rId4"/>
    <p:sldLayoutId id="2147483661" r:id="rId5"/>
    <p:sldLayoutId id="2147483656" r:id="rId6"/>
    <p:sldLayoutId id="2147483662" r:id="rId7"/>
    <p:sldLayoutId id="2147483663" r:id="rId8"/>
    <p:sldLayoutId id="2147483655" r:id="rId9"/>
  </p:sldLayoutIdLst>
  <p:hf sldNum="0" hdr="0" ftr="0"/>
  <p:txStyles>
    <p:title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p:titleStyle>
    <p:bodyStyle>
      <a:lvl1pPr marL="342900" indent="-342900" algn="l" defTabSz="457200" rtl="0" eaLnBrk="1" fontAlgn="base" hangingPunct="1">
        <a:spcBef>
          <a:spcPct val="20000"/>
        </a:spcBef>
        <a:spcAft>
          <a:spcPct val="0"/>
        </a:spcAft>
        <a:buSzPct val="100000"/>
        <a:buFontTx/>
        <a:buBlip>
          <a:blip r:embed="rId12"/>
        </a:buBlip>
        <a:defRPr sz="3200" kern="1200">
          <a:solidFill>
            <a:srgbClr val="455F6D"/>
          </a:solidFill>
          <a:latin typeface="Arial"/>
          <a:ea typeface="+mn-ea"/>
          <a:cs typeface="Arial"/>
        </a:defRPr>
      </a:lvl1pPr>
      <a:lvl2pPr marL="742950" indent="-285750" algn="l" defTabSz="457200" rtl="0" eaLnBrk="1" fontAlgn="base" hangingPunct="1">
        <a:spcBef>
          <a:spcPct val="20000"/>
        </a:spcBef>
        <a:spcAft>
          <a:spcPct val="0"/>
        </a:spcAft>
        <a:buSzPct val="100000"/>
        <a:buFontTx/>
        <a:buBlip>
          <a:blip r:embed="rId12"/>
        </a:buBlip>
        <a:defRPr sz="2800" kern="1200">
          <a:solidFill>
            <a:srgbClr val="455F6D"/>
          </a:solidFill>
          <a:latin typeface="Arial"/>
          <a:ea typeface="+mn-ea"/>
          <a:cs typeface="Arial"/>
        </a:defRPr>
      </a:lvl2pPr>
      <a:lvl3pPr marL="1143000" indent="-228600" algn="l" defTabSz="457200" rtl="0" eaLnBrk="1" fontAlgn="base" hangingPunct="1">
        <a:spcBef>
          <a:spcPct val="20000"/>
        </a:spcBef>
        <a:spcAft>
          <a:spcPct val="0"/>
        </a:spcAft>
        <a:buSzPct val="100000"/>
        <a:buFontTx/>
        <a:buBlip>
          <a:blip r:embed="rId12"/>
        </a:buBlip>
        <a:defRPr sz="2400" kern="1200">
          <a:solidFill>
            <a:srgbClr val="455F6D"/>
          </a:solidFill>
          <a:latin typeface="Arial"/>
          <a:ea typeface="+mn-ea"/>
          <a:cs typeface="Arial"/>
        </a:defRPr>
      </a:lvl3pPr>
      <a:lvl4pPr marL="1600200" indent="-228600" algn="l" defTabSz="457200" rtl="0" eaLnBrk="1" fontAlgn="base" hangingPunct="1">
        <a:spcBef>
          <a:spcPct val="20000"/>
        </a:spcBef>
        <a:spcAft>
          <a:spcPct val="0"/>
        </a:spcAft>
        <a:buSzPct val="100000"/>
        <a:buFontTx/>
        <a:buBlip>
          <a:blip r:embed="rId12"/>
        </a:buBlip>
        <a:defRPr sz="2000" kern="1200">
          <a:solidFill>
            <a:srgbClr val="455F6D"/>
          </a:solidFill>
          <a:latin typeface="Arial"/>
          <a:ea typeface="+mn-ea"/>
          <a:cs typeface="Arial"/>
        </a:defRPr>
      </a:lvl4pPr>
      <a:lvl5pPr marL="2057400" indent="-228600" algn="l" defTabSz="457200" rtl="0" eaLnBrk="1" fontAlgn="base" hangingPunct="1">
        <a:spcBef>
          <a:spcPct val="20000"/>
        </a:spcBef>
        <a:spcAft>
          <a:spcPct val="0"/>
        </a:spcAft>
        <a:buSzPct val="100000"/>
        <a:buFontTx/>
        <a:buBlip>
          <a:blip r:embed="rId12"/>
        </a:buBlip>
        <a:defRPr sz="2000" kern="1200">
          <a:solidFill>
            <a:srgbClr val="455F6D"/>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zwolle.nl/wonen-en-leven/subsidieloket/subsidies-en-subsidieregelingen/schoon-zwoll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app=desktop&amp;reload=9&amp;v=AZyommgWmOI&amp;feature=youtu.be&amp;ab_channel=MEOFilm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24.emf"/><Relationship Id="rId4" Type="http://schemas.openxmlformats.org/officeDocument/2006/relationships/image" Target="../media/image6.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5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6.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500853" y="3629567"/>
            <a:ext cx="5976664" cy="1584176"/>
          </a:xfrm>
        </p:spPr>
        <p:txBody>
          <a:bodyPr/>
          <a:lstStyle/>
          <a:p>
            <a:pPr algn="ctr"/>
            <a:r>
              <a:rPr lang="nl-NL" sz="3200" dirty="0"/>
              <a:t>Beeldvormende avond </a:t>
            </a:r>
            <a:br>
              <a:rPr lang="nl-NL" sz="3200" dirty="0"/>
            </a:br>
            <a:r>
              <a:rPr lang="nl-NL" sz="3200" dirty="0"/>
              <a:t>Neder-Betuwe</a:t>
            </a:r>
            <a:br>
              <a:rPr lang="nl-NL" sz="3600" dirty="0"/>
            </a:br>
            <a:endParaRPr lang="nl-NL" sz="3600" dirty="0"/>
          </a:p>
        </p:txBody>
      </p:sp>
      <p:pic>
        <p:nvPicPr>
          <p:cNvPr id="12" name="Picture 6" descr="C:\Users\erik02\AppData\Local\Microsoft\Windows\Temporary Internet Files\Content.Outlook\NERZ9FQA\Zijladers.jpg"/>
          <p:cNvPicPr>
            <a:picLocks noChangeAspect="1" noChangeArrowheads="1"/>
          </p:cNvPicPr>
          <p:nvPr/>
        </p:nvPicPr>
        <p:blipFill>
          <a:blip r:embed="rId3" cstate="print"/>
          <a:srcRect/>
          <a:stretch>
            <a:fillRect/>
          </a:stretch>
        </p:blipFill>
        <p:spPr bwMode="auto">
          <a:xfrm>
            <a:off x="0" y="0"/>
            <a:ext cx="4571999" cy="3001963"/>
          </a:xfrm>
          <a:prstGeom prst="rect">
            <a:avLst/>
          </a:prstGeom>
          <a:noFill/>
          <a:ln w="9525">
            <a:noFill/>
            <a:miter lim="800000"/>
            <a:headEnd/>
            <a:tailEnd/>
          </a:ln>
        </p:spPr>
      </p:pic>
      <p:pic>
        <p:nvPicPr>
          <p:cNvPr id="13" name="Picture 8" descr="C:\Users\erik02\AppData\Local\Microsoft\Windows\Temporary Internet Files\Content.Outlook\NERZ9FQA\Jaarverslag-011.jpg"/>
          <p:cNvPicPr>
            <a:picLocks noChangeAspect="1" noChangeArrowheads="1"/>
          </p:cNvPicPr>
          <p:nvPr/>
        </p:nvPicPr>
        <p:blipFill>
          <a:blip r:embed="rId4" cstate="print"/>
          <a:srcRect/>
          <a:stretch>
            <a:fillRect/>
          </a:stretch>
        </p:blipFill>
        <p:spPr bwMode="auto">
          <a:xfrm>
            <a:off x="4572000" y="0"/>
            <a:ext cx="4572000" cy="3001963"/>
          </a:xfrm>
          <a:prstGeom prst="rect">
            <a:avLst/>
          </a:prstGeom>
          <a:noFill/>
          <a:ln w="9525">
            <a:noFill/>
            <a:miter lim="800000"/>
            <a:headEnd/>
            <a:tailEnd/>
          </a:ln>
        </p:spPr>
      </p:pic>
      <p:sp>
        <p:nvSpPr>
          <p:cNvPr id="3" name="Tekstvak 2">
            <a:extLst>
              <a:ext uri="{FF2B5EF4-FFF2-40B4-BE49-F238E27FC236}">
                <a16:creationId xmlns:a16="http://schemas.microsoft.com/office/drawing/2014/main" id="{F30074F1-034B-4EDA-9C2E-993EB04FBCFB}"/>
              </a:ext>
            </a:extLst>
          </p:cNvPr>
          <p:cNvSpPr txBox="1"/>
          <p:nvPr/>
        </p:nvSpPr>
        <p:spPr>
          <a:xfrm>
            <a:off x="3995936" y="4904303"/>
            <a:ext cx="2736304" cy="338554"/>
          </a:xfrm>
          <a:prstGeom prst="rect">
            <a:avLst/>
          </a:prstGeom>
          <a:noFill/>
        </p:spPr>
        <p:txBody>
          <a:bodyPr wrap="square" rtlCol="0">
            <a:spAutoFit/>
          </a:bodyPr>
          <a:lstStyle/>
          <a:p>
            <a:pPr algn="r"/>
            <a:r>
              <a:rPr lang="nl-NL" sz="1600" i="1" dirty="0"/>
              <a:t>6 juli 2022</a:t>
            </a:r>
          </a:p>
        </p:txBody>
      </p:sp>
      <p:sp>
        <p:nvSpPr>
          <p:cNvPr id="8" name="Tekstvak 7">
            <a:extLst>
              <a:ext uri="{FF2B5EF4-FFF2-40B4-BE49-F238E27FC236}">
                <a16:creationId xmlns:a16="http://schemas.microsoft.com/office/drawing/2014/main" id="{2617212D-AE89-4F90-9874-41E645BA77D1}"/>
              </a:ext>
            </a:extLst>
          </p:cNvPr>
          <p:cNvSpPr txBox="1"/>
          <p:nvPr/>
        </p:nvSpPr>
        <p:spPr>
          <a:xfrm>
            <a:off x="3995936" y="5205446"/>
            <a:ext cx="2736304" cy="338554"/>
          </a:xfrm>
          <a:prstGeom prst="rect">
            <a:avLst/>
          </a:prstGeom>
          <a:noFill/>
        </p:spPr>
        <p:txBody>
          <a:bodyPr wrap="square" rtlCol="0">
            <a:spAutoFit/>
          </a:bodyPr>
          <a:lstStyle/>
          <a:p>
            <a:pPr algn="r"/>
            <a:r>
              <a:rPr lang="nl-NL" sz="1600" i="1" dirty="0"/>
              <a:t>Walter Brouwer</a:t>
            </a:r>
          </a:p>
        </p:txBody>
      </p:sp>
      <p:pic>
        <p:nvPicPr>
          <p:cNvPr id="5" name="Afbeelding 4">
            <a:extLst>
              <a:ext uri="{FF2B5EF4-FFF2-40B4-BE49-F238E27FC236}">
                <a16:creationId xmlns:a16="http://schemas.microsoft.com/office/drawing/2014/main" id="{5C957981-5E36-4727-82C0-10FB237464D7}"/>
              </a:ext>
            </a:extLst>
          </p:cNvPr>
          <p:cNvPicPr>
            <a:picLocks noChangeAspect="1"/>
          </p:cNvPicPr>
          <p:nvPr/>
        </p:nvPicPr>
        <p:blipFill>
          <a:blip r:embed="rId5"/>
          <a:stretch>
            <a:fillRect/>
          </a:stretch>
        </p:blipFill>
        <p:spPr>
          <a:xfrm>
            <a:off x="5105792" y="5574618"/>
            <a:ext cx="2371725" cy="942975"/>
          </a:xfrm>
          <a:prstGeom prst="rect">
            <a:avLst/>
          </a:prstGeom>
        </p:spPr>
      </p:pic>
    </p:spTree>
    <p:extLst>
      <p:ext uri="{BB962C8B-B14F-4D97-AF65-F5344CB8AC3E}">
        <p14:creationId xmlns:p14="http://schemas.microsoft.com/office/powerpoint/2010/main" val="1659275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88635-2457-4B36-B9A4-EC5C0089E849}"/>
              </a:ext>
            </a:extLst>
          </p:cNvPr>
          <p:cNvSpPr>
            <a:spLocks noGrp="1"/>
          </p:cNvSpPr>
          <p:nvPr>
            <p:ph type="title"/>
          </p:nvPr>
        </p:nvSpPr>
        <p:spPr/>
        <p:txBody>
          <a:bodyPr/>
          <a:lstStyle/>
          <a:p>
            <a:pPr>
              <a:spcBef>
                <a:spcPts val="1200"/>
              </a:spcBef>
            </a:pPr>
            <a:r>
              <a:rPr lang="nl-NL" dirty="0"/>
              <a:t>Verkenning alternatieven</a:t>
            </a:r>
          </a:p>
        </p:txBody>
      </p:sp>
      <p:sp>
        <p:nvSpPr>
          <p:cNvPr id="3" name="Tijdelijke aanduiding voor inhoud 2">
            <a:extLst>
              <a:ext uri="{FF2B5EF4-FFF2-40B4-BE49-F238E27FC236}">
                <a16:creationId xmlns:a16="http://schemas.microsoft.com/office/drawing/2014/main" id="{90562120-FAB9-4630-B404-095D22725DD2}"/>
              </a:ext>
            </a:extLst>
          </p:cNvPr>
          <p:cNvSpPr>
            <a:spLocks noGrp="1"/>
          </p:cNvSpPr>
          <p:nvPr>
            <p:ph idx="1"/>
          </p:nvPr>
        </p:nvSpPr>
        <p:spPr>
          <a:xfrm>
            <a:off x="228600" y="1200888"/>
            <a:ext cx="8447856" cy="4244335"/>
          </a:xfrm>
        </p:spPr>
        <p:txBody>
          <a:bodyPr/>
          <a:lstStyle/>
          <a:p>
            <a:pPr marL="0" indent="0">
              <a:buNone/>
            </a:pPr>
            <a:r>
              <a:rPr lang="nl-NL" dirty="0"/>
              <a:t>In samenspraak met gemeenten zijn twee alternatieven al nader onderzocht:</a:t>
            </a:r>
          </a:p>
          <a:p>
            <a:endParaRPr lang="nl-NL" dirty="0"/>
          </a:p>
          <a:p>
            <a:r>
              <a:rPr lang="nl-NL" dirty="0"/>
              <a:t>Schoonmaken ondergrondse containers</a:t>
            </a:r>
          </a:p>
          <a:p>
            <a:r>
              <a:rPr lang="nl-NL" dirty="0"/>
              <a:t>Mobiele milieustraten</a:t>
            </a:r>
          </a:p>
        </p:txBody>
      </p:sp>
    </p:spTree>
    <p:extLst>
      <p:ext uri="{BB962C8B-B14F-4D97-AF65-F5344CB8AC3E}">
        <p14:creationId xmlns:p14="http://schemas.microsoft.com/office/powerpoint/2010/main" val="3265662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61EF108-4BE8-4813-961C-48B5609D4928}"/>
              </a:ext>
            </a:extLst>
          </p:cNvPr>
          <p:cNvSpPr>
            <a:spLocks noGrp="1"/>
          </p:cNvSpPr>
          <p:nvPr>
            <p:ph idx="1"/>
          </p:nvPr>
        </p:nvSpPr>
        <p:spPr>
          <a:xfrm>
            <a:off x="381000" y="1655440"/>
            <a:ext cx="7620000" cy="4653880"/>
          </a:xfrm>
        </p:spPr>
        <p:txBody>
          <a:bodyPr/>
          <a:lstStyle/>
          <a:p>
            <a:pPr marL="0" indent="0">
              <a:buNone/>
            </a:pPr>
            <a:r>
              <a:rPr lang="nl-NL" dirty="0"/>
              <a:t>Positief ontvangen</a:t>
            </a:r>
          </a:p>
          <a:p>
            <a:pPr lvl="1"/>
            <a:r>
              <a:rPr lang="nl-NL" dirty="0"/>
              <a:t>Schonere containers in het straatbeeld</a:t>
            </a:r>
          </a:p>
          <a:p>
            <a:pPr lvl="1"/>
            <a:r>
              <a:rPr lang="nl-NL" dirty="0"/>
              <a:t>Minder </a:t>
            </a:r>
            <a:r>
              <a:rPr lang="nl-NL" dirty="0" err="1"/>
              <a:t>bijplaatsingen</a:t>
            </a:r>
            <a:r>
              <a:rPr lang="nl-NL" dirty="0"/>
              <a:t> van afval</a:t>
            </a:r>
          </a:p>
          <a:p>
            <a:pPr lvl="1"/>
            <a:r>
              <a:rPr lang="nl-NL" dirty="0"/>
              <a:t>Flexibel in te plannen voor verenigingen</a:t>
            </a:r>
          </a:p>
          <a:p>
            <a:pPr lvl="1"/>
            <a:r>
              <a:rPr lang="nl-NL" dirty="0"/>
              <a:t>1500 verzamelcontainers: Huidige schoonmaakfrequentie kan hoger (kosten hoger) maar dan nog onvoldoende aanbod voor alle verenigingen</a:t>
            </a:r>
          </a:p>
          <a:p>
            <a:pPr lvl="1"/>
            <a:endParaRPr lang="nl-NL" dirty="0"/>
          </a:p>
          <a:p>
            <a:pPr lvl="1"/>
            <a:endParaRPr lang="nl-NL" dirty="0"/>
          </a:p>
          <a:p>
            <a:pPr lvl="1"/>
            <a:endParaRPr lang="nl-NL" dirty="0"/>
          </a:p>
          <a:p>
            <a:endParaRPr lang="nl-NL" dirty="0"/>
          </a:p>
        </p:txBody>
      </p:sp>
      <p:sp>
        <p:nvSpPr>
          <p:cNvPr id="5" name="Titel 1">
            <a:extLst>
              <a:ext uri="{FF2B5EF4-FFF2-40B4-BE49-F238E27FC236}">
                <a16:creationId xmlns:a16="http://schemas.microsoft.com/office/drawing/2014/main" id="{441479D5-C495-4DD0-9D30-F5BF52810AD8}"/>
              </a:ext>
            </a:extLst>
          </p:cNvPr>
          <p:cNvSpPr txBox="1">
            <a:spLocks/>
          </p:cNvSpPr>
          <p:nvPr/>
        </p:nvSpPr>
        <p:spPr bwMode="auto">
          <a:xfrm>
            <a:off x="381000" y="304800"/>
            <a:ext cx="76200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a:lstStyle>
          <a:p>
            <a:pPr>
              <a:spcBef>
                <a:spcPts val="1200"/>
              </a:spcBef>
            </a:pPr>
            <a:r>
              <a:rPr lang="nl-NL" dirty="0"/>
              <a:t>Verkenning alternatieven</a:t>
            </a:r>
          </a:p>
          <a:p>
            <a:pPr>
              <a:spcBef>
                <a:spcPts val="1200"/>
              </a:spcBef>
            </a:pPr>
            <a:r>
              <a:rPr lang="nl-NL" sz="2000" dirty="0"/>
              <a:t>Pilot ondergrondse containers</a:t>
            </a:r>
          </a:p>
        </p:txBody>
      </p:sp>
    </p:spTree>
    <p:extLst>
      <p:ext uri="{BB962C8B-B14F-4D97-AF65-F5344CB8AC3E}">
        <p14:creationId xmlns:p14="http://schemas.microsoft.com/office/powerpoint/2010/main" val="2599013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quot;">
            <a:extLst>
              <a:ext uri="{FF2B5EF4-FFF2-40B4-BE49-F238E27FC236}">
                <a16:creationId xmlns:a16="http://schemas.microsoft.com/office/drawing/2014/main" id="{E383BA3E-3927-48EE-A892-8683376B9107}"/>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4773" r="23559"/>
          <a:stretch/>
        </p:blipFill>
        <p:spPr bwMode="auto">
          <a:xfrm>
            <a:off x="1115616" y="2288803"/>
            <a:ext cx="6408712" cy="2862725"/>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a:extLst>
              <a:ext uri="{FF2B5EF4-FFF2-40B4-BE49-F238E27FC236}">
                <a16:creationId xmlns:a16="http://schemas.microsoft.com/office/drawing/2014/main" id="{B78DFEBF-9A74-4A79-8271-A1C40770AC27}"/>
              </a:ext>
            </a:extLst>
          </p:cNvPr>
          <p:cNvSpPr txBox="1">
            <a:spLocks/>
          </p:cNvSpPr>
          <p:nvPr/>
        </p:nvSpPr>
        <p:spPr bwMode="auto">
          <a:xfrm>
            <a:off x="381000" y="304800"/>
            <a:ext cx="76200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a:lstStyle>
          <a:p>
            <a:pPr>
              <a:spcBef>
                <a:spcPts val="1200"/>
              </a:spcBef>
            </a:pPr>
            <a:r>
              <a:rPr lang="nl-NL" dirty="0"/>
              <a:t>Verkenning alternatieven</a:t>
            </a:r>
          </a:p>
          <a:p>
            <a:pPr>
              <a:spcBef>
                <a:spcPts val="1200"/>
              </a:spcBef>
            </a:pPr>
            <a:r>
              <a:rPr lang="nl-NL" sz="2000" dirty="0"/>
              <a:t>Mobiel milieustraat</a:t>
            </a:r>
          </a:p>
        </p:txBody>
      </p:sp>
      <p:sp>
        <p:nvSpPr>
          <p:cNvPr id="7" name="Tijdelijke aanduiding voor inhoud 2">
            <a:extLst>
              <a:ext uri="{FF2B5EF4-FFF2-40B4-BE49-F238E27FC236}">
                <a16:creationId xmlns:a16="http://schemas.microsoft.com/office/drawing/2014/main" id="{39CA912D-35F6-4E44-9E17-F4CAF9CB438B}"/>
              </a:ext>
            </a:extLst>
          </p:cNvPr>
          <p:cNvSpPr txBox="1">
            <a:spLocks/>
          </p:cNvSpPr>
          <p:nvPr/>
        </p:nvSpPr>
        <p:spPr bwMode="auto">
          <a:xfrm>
            <a:off x="381000" y="1655440"/>
            <a:ext cx="7620000" cy="46538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SzPct val="100000"/>
              <a:buFontTx/>
              <a:buBlip>
                <a:blip r:embed="rId4"/>
              </a:buBlip>
              <a:defRPr sz="3200" kern="1200">
                <a:solidFill>
                  <a:srgbClr val="455F6D"/>
                </a:solidFill>
                <a:latin typeface="Arial"/>
                <a:ea typeface="+mn-ea"/>
                <a:cs typeface="Arial"/>
              </a:defRPr>
            </a:lvl1pPr>
            <a:lvl2pPr marL="742950" indent="-285750" algn="l" defTabSz="457200" rtl="0" eaLnBrk="1" fontAlgn="base" hangingPunct="1">
              <a:spcBef>
                <a:spcPct val="20000"/>
              </a:spcBef>
              <a:spcAft>
                <a:spcPct val="0"/>
              </a:spcAft>
              <a:buSzPct val="100000"/>
              <a:buFontTx/>
              <a:buBlip>
                <a:blip r:embed="rId4"/>
              </a:buBlip>
              <a:defRPr sz="2800" kern="1200">
                <a:solidFill>
                  <a:srgbClr val="455F6D"/>
                </a:solidFill>
                <a:latin typeface="Arial"/>
                <a:ea typeface="+mn-ea"/>
                <a:cs typeface="Arial"/>
              </a:defRPr>
            </a:lvl2pPr>
            <a:lvl3pPr marL="1143000" indent="-228600" algn="l" defTabSz="457200" rtl="0" eaLnBrk="1" fontAlgn="base" hangingPunct="1">
              <a:spcBef>
                <a:spcPct val="20000"/>
              </a:spcBef>
              <a:spcAft>
                <a:spcPct val="0"/>
              </a:spcAft>
              <a:buSzPct val="100000"/>
              <a:buFontTx/>
              <a:buBlip>
                <a:blip r:embed="rId4"/>
              </a:buBlip>
              <a:defRPr sz="2400" kern="1200">
                <a:solidFill>
                  <a:srgbClr val="455F6D"/>
                </a:solidFill>
                <a:latin typeface="Arial"/>
                <a:ea typeface="+mn-ea"/>
                <a:cs typeface="Arial"/>
              </a:defRPr>
            </a:lvl3pPr>
            <a:lvl4pPr marL="1600200" indent="-228600" algn="l" defTabSz="457200" rtl="0" eaLnBrk="1" fontAlgn="base" hangingPunct="1">
              <a:spcBef>
                <a:spcPct val="20000"/>
              </a:spcBef>
              <a:spcAft>
                <a:spcPct val="0"/>
              </a:spcAft>
              <a:buSzPct val="100000"/>
              <a:buFontTx/>
              <a:buBlip>
                <a:blip r:embed="rId4"/>
              </a:buBlip>
              <a:defRPr sz="2000" kern="1200">
                <a:solidFill>
                  <a:srgbClr val="455F6D"/>
                </a:solidFill>
                <a:latin typeface="Arial"/>
                <a:ea typeface="+mn-ea"/>
                <a:cs typeface="Arial"/>
              </a:defRPr>
            </a:lvl4pPr>
            <a:lvl5pPr marL="2057400" indent="-228600" algn="l" defTabSz="457200" rtl="0" eaLnBrk="1" fontAlgn="base" hangingPunct="1">
              <a:spcBef>
                <a:spcPct val="20000"/>
              </a:spcBef>
              <a:spcAft>
                <a:spcPct val="0"/>
              </a:spcAft>
              <a:buSzPct val="100000"/>
              <a:buFontTx/>
              <a:buBlip>
                <a:blip r:embed="rId4"/>
              </a:buBlip>
              <a:defRPr sz="2000" kern="1200">
                <a:solidFill>
                  <a:srgbClr val="455F6D"/>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nl-NL" sz="2400" dirty="0"/>
              <a:t>Nog geen pilot uitgevoerd vanwege Corona</a:t>
            </a:r>
          </a:p>
          <a:p>
            <a:pPr lvl="1"/>
            <a:endParaRPr lang="nl-NL" dirty="0"/>
          </a:p>
          <a:p>
            <a:endParaRPr lang="nl-NL" dirty="0"/>
          </a:p>
        </p:txBody>
      </p:sp>
    </p:spTree>
    <p:extLst>
      <p:ext uri="{BB962C8B-B14F-4D97-AF65-F5344CB8AC3E}">
        <p14:creationId xmlns:p14="http://schemas.microsoft.com/office/powerpoint/2010/main" val="3552225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61EF108-4BE8-4813-961C-48B5609D4928}"/>
              </a:ext>
            </a:extLst>
          </p:cNvPr>
          <p:cNvSpPr>
            <a:spLocks noGrp="1"/>
          </p:cNvSpPr>
          <p:nvPr>
            <p:ph idx="1"/>
          </p:nvPr>
        </p:nvSpPr>
        <p:spPr>
          <a:xfrm>
            <a:off x="395536" y="980728"/>
            <a:ext cx="8136904" cy="4114800"/>
          </a:xfrm>
        </p:spPr>
        <p:txBody>
          <a:bodyPr/>
          <a:lstStyle/>
          <a:p>
            <a:pPr marL="0" indent="0">
              <a:buNone/>
            </a:pPr>
            <a:endParaRPr lang="nl-NL" sz="2400" dirty="0"/>
          </a:p>
          <a:p>
            <a:pPr marL="0" indent="0">
              <a:buNone/>
            </a:pPr>
            <a:r>
              <a:rPr lang="nl-NL" sz="2400" dirty="0"/>
              <a:t>Verder kan gedacht worden aan:</a:t>
            </a:r>
          </a:p>
          <a:p>
            <a:r>
              <a:rPr lang="nl-NL" sz="2400" dirty="0"/>
              <a:t>Compostactie</a:t>
            </a:r>
          </a:p>
          <a:p>
            <a:r>
              <a:rPr lang="nl-NL" sz="2400" dirty="0"/>
              <a:t>Ondersteuning afvalcoaches</a:t>
            </a:r>
          </a:p>
          <a:p>
            <a:pPr marL="0" indent="0">
              <a:buNone/>
            </a:pPr>
            <a:endParaRPr lang="nl-NL" sz="2400" dirty="0"/>
          </a:p>
          <a:p>
            <a:pPr marL="0" indent="0">
              <a:buNone/>
            </a:pPr>
            <a:r>
              <a:rPr lang="nl-NL" sz="2400" dirty="0"/>
              <a:t>Andere ideeën zijn welkom, maar zullen ook buiten Avri gezocht moeten worden </a:t>
            </a:r>
            <a:r>
              <a:rPr lang="nl-NL" sz="2400" dirty="0" err="1"/>
              <a:t>ivm</a:t>
            </a:r>
            <a:r>
              <a:rPr lang="nl-NL" sz="2400" dirty="0"/>
              <a:t> beperkt aanbod/ middelen</a:t>
            </a:r>
          </a:p>
          <a:p>
            <a:endParaRPr lang="nl-NL" sz="2400" dirty="0"/>
          </a:p>
        </p:txBody>
      </p:sp>
      <p:sp>
        <p:nvSpPr>
          <p:cNvPr id="6" name="Titel 1">
            <a:extLst>
              <a:ext uri="{FF2B5EF4-FFF2-40B4-BE49-F238E27FC236}">
                <a16:creationId xmlns:a16="http://schemas.microsoft.com/office/drawing/2014/main" id="{09F11DE0-6E1C-417D-93C3-7A082CA98A0C}"/>
              </a:ext>
            </a:extLst>
          </p:cNvPr>
          <p:cNvSpPr txBox="1">
            <a:spLocks/>
          </p:cNvSpPr>
          <p:nvPr/>
        </p:nvSpPr>
        <p:spPr bwMode="auto">
          <a:xfrm>
            <a:off x="381000" y="304800"/>
            <a:ext cx="76200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a:lstStyle>
          <a:p>
            <a:pPr>
              <a:spcBef>
                <a:spcPts val="1200"/>
              </a:spcBef>
            </a:pPr>
            <a:r>
              <a:rPr lang="nl-NL" dirty="0"/>
              <a:t>Verkenning alternatieven</a:t>
            </a:r>
          </a:p>
        </p:txBody>
      </p:sp>
    </p:spTree>
    <p:extLst>
      <p:ext uri="{BB962C8B-B14F-4D97-AF65-F5344CB8AC3E}">
        <p14:creationId xmlns:p14="http://schemas.microsoft.com/office/powerpoint/2010/main" val="217577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61EF108-4BE8-4813-961C-48B5609D4928}"/>
              </a:ext>
            </a:extLst>
          </p:cNvPr>
          <p:cNvSpPr>
            <a:spLocks noGrp="1"/>
          </p:cNvSpPr>
          <p:nvPr>
            <p:ph idx="1"/>
          </p:nvPr>
        </p:nvSpPr>
        <p:spPr>
          <a:xfrm>
            <a:off x="228600" y="1628800"/>
            <a:ext cx="7620000" cy="4392488"/>
          </a:xfrm>
        </p:spPr>
        <p:txBody>
          <a:bodyPr/>
          <a:lstStyle/>
          <a:p>
            <a:pPr>
              <a:spcBef>
                <a:spcPts val="1200"/>
              </a:spcBef>
            </a:pPr>
            <a:r>
              <a:rPr lang="nl-NL" sz="2400" dirty="0">
                <a:hlinkClick r:id="rId3"/>
              </a:rPr>
              <a:t>Voorbeeld Zwolle</a:t>
            </a:r>
            <a:endParaRPr lang="nl-NL" sz="2400" dirty="0"/>
          </a:p>
          <a:p>
            <a:pPr>
              <a:spcBef>
                <a:spcPts val="1200"/>
              </a:spcBef>
            </a:pPr>
            <a:r>
              <a:rPr lang="nl-NL" sz="2400" dirty="0"/>
              <a:t>Zwerfafval opruimen</a:t>
            </a:r>
          </a:p>
          <a:p>
            <a:pPr>
              <a:spcBef>
                <a:spcPts val="1200"/>
              </a:spcBef>
            </a:pPr>
            <a:r>
              <a:rPr lang="nl-NL" sz="2400" dirty="0"/>
              <a:t>Onderhoud begraafplaatsen</a:t>
            </a:r>
          </a:p>
          <a:p>
            <a:pPr>
              <a:spcBef>
                <a:spcPts val="1200"/>
              </a:spcBef>
            </a:pPr>
            <a:r>
              <a:rPr lang="nl-NL" sz="2400" dirty="0"/>
              <a:t>Inzet energiecoach (na opleiding)</a:t>
            </a:r>
          </a:p>
          <a:p>
            <a:pPr>
              <a:spcBef>
                <a:spcPts val="1200"/>
              </a:spcBef>
            </a:pPr>
            <a:r>
              <a:rPr lang="nl-NL" sz="2400" dirty="0"/>
              <a:t>Andere inzet ...</a:t>
            </a:r>
          </a:p>
        </p:txBody>
      </p:sp>
      <p:pic>
        <p:nvPicPr>
          <p:cNvPr id="5" name="Afbeelding 4">
            <a:extLst>
              <a:ext uri="{FF2B5EF4-FFF2-40B4-BE49-F238E27FC236}">
                <a16:creationId xmlns:a16="http://schemas.microsoft.com/office/drawing/2014/main" id="{9F3E5D8D-0235-4AFA-A630-D593EA21052B}"/>
              </a:ext>
            </a:extLst>
          </p:cNvPr>
          <p:cNvPicPr>
            <a:picLocks noChangeAspect="1"/>
          </p:cNvPicPr>
          <p:nvPr/>
        </p:nvPicPr>
        <p:blipFill>
          <a:blip r:embed="rId4"/>
          <a:stretch>
            <a:fillRect/>
          </a:stretch>
        </p:blipFill>
        <p:spPr>
          <a:xfrm>
            <a:off x="4283968" y="1772816"/>
            <a:ext cx="4349824" cy="830240"/>
          </a:xfrm>
          <a:custGeom>
            <a:avLst/>
            <a:gdLst>
              <a:gd name="connsiteX0" fmla="*/ 0 w 4349824"/>
              <a:gd name="connsiteY0" fmla="*/ 0 h 830240"/>
              <a:gd name="connsiteX1" fmla="*/ 413233 w 4349824"/>
              <a:gd name="connsiteY1" fmla="*/ 0 h 830240"/>
              <a:gd name="connsiteX2" fmla="*/ 913463 w 4349824"/>
              <a:gd name="connsiteY2" fmla="*/ 0 h 830240"/>
              <a:gd name="connsiteX3" fmla="*/ 1500689 w 4349824"/>
              <a:gd name="connsiteY3" fmla="*/ 0 h 830240"/>
              <a:gd name="connsiteX4" fmla="*/ 2087916 w 4349824"/>
              <a:gd name="connsiteY4" fmla="*/ 0 h 830240"/>
              <a:gd name="connsiteX5" fmla="*/ 2501149 w 4349824"/>
              <a:gd name="connsiteY5" fmla="*/ 0 h 830240"/>
              <a:gd name="connsiteX6" fmla="*/ 3088375 w 4349824"/>
              <a:gd name="connsiteY6" fmla="*/ 0 h 830240"/>
              <a:gd name="connsiteX7" fmla="*/ 3501608 w 4349824"/>
              <a:gd name="connsiteY7" fmla="*/ 0 h 830240"/>
              <a:gd name="connsiteX8" fmla="*/ 4349824 w 4349824"/>
              <a:gd name="connsiteY8" fmla="*/ 0 h 830240"/>
              <a:gd name="connsiteX9" fmla="*/ 4349824 w 4349824"/>
              <a:gd name="connsiteY9" fmla="*/ 415120 h 830240"/>
              <a:gd name="connsiteX10" fmla="*/ 4349824 w 4349824"/>
              <a:gd name="connsiteY10" fmla="*/ 830240 h 830240"/>
              <a:gd name="connsiteX11" fmla="*/ 3936591 w 4349824"/>
              <a:gd name="connsiteY11" fmla="*/ 830240 h 830240"/>
              <a:gd name="connsiteX12" fmla="*/ 3305866 w 4349824"/>
              <a:gd name="connsiteY12" fmla="*/ 830240 h 830240"/>
              <a:gd name="connsiteX13" fmla="*/ 2849135 w 4349824"/>
              <a:gd name="connsiteY13" fmla="*/ 830240 h 830240"/>
              <a:gd name="connsiteX14" fmla="*/ 2348905 w 4349824"/>
              <a:gd name="connsiteY14" fmla="*/ 830240 h 830240"/>
              <a:gd name="connsiteX15" fmla="*/ 1761679 w 4349824"/>
              <a:gd name="connsiteY15" fmla="*/ 830240 h 830240"/>
              <a:gd name="connsiteX16" fmla="*/ 1261449 w 4349824"/>
              <a:gd name="connsiteY16" fmla="*/ 830240 h 830240"/>
              <a:gd name="connsiteX17" fmla="*/ 717721 w 4349824"/>
              <a:gd name="connsiteY17" fmla="*/ 830240 h 830240"/>
              <a:gd name="connsiteX18" fmla="*/ 0 w 4349824"/>
              <a:gd name="connsiteY18" fmla="*/ 830240 h 830240"/>
              <a:gd name="connsiteX19" fmla="*/ 0 w 4349824"/>
              <a:gd name="connsiteY19" fmla="*/ 431725 h 830240"/>
              <a:gd name="connsiteX20" fmla="*/ 0 w 4349824"/>
              <a:gd name="connsiteY20" fmla="*/ 0 h 83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49824" h="830240" fill="none" extrusionOk="0">
                <a:moveTo>
                  <a:pt x="0" y="0"/>
                </a:moveTo>
                <a:cubicBezTo>
                  <a:pt x="124956" y="-45772"/>
                  <a:pt x="240684" y="14493"/>
                  <a:pt x="413233" y="0"/>
                </a:cubicBezTo>
                <a:cubicBezTo>
                  <a:pt x="585782" y="-14493"/>
                  <a:pt x="798205" y="35219"/>
                  <a:pt x="913463" y="0"/>
                </a:cubicBezTo>
                <a:cubicBezTo>
                  <a:pt x="1028721" y="-35219"/>
                  <a:pt x="1362243" y="47434"/>
                  <a:pt x="1500689" y="0"/>
                </a:cubicBezTo>
                <a:cubicBezTo>
                  <a:pt x="1639135" y="-47434"/>
                  <a:pt x="1813119" y="41839"/>
                  <a:pt x="2087916" y="0"/>
                </a:cubicBezTo>
                <a:cubicBezTo>
                  <a:pt x="2362713" y="-41839"/>
                  <a:pt x="2386976" y="44373"/>
                  <a:pt x="2501149" y="0"/>
                </a:cubicBezTo>
                <a:cubicBezTo>
                  <a:pt x="2615322" y="-44373"/>
                  <a:pt x="2888702" y="53402"/>
                  <a:pt x="3088375" y="0"/>
                </a:cubicBezTo>
                <a:cubicBezTo>
                  <a:pt x="3288048" y="-53402"/>
                  <a:pt x="3332697" y="17140"/>
                  <a:pt x="3501608" y="0"/>
                </a:cubicBezTo>
                <a:cubicBezTo>
                  <a:pt x="3670519" y="-17140"/>
                  <a:pt x="3975445" y="57560"/>
                  <a:pt x="4349824" y="0"/>
                </a:cubicBezTo>
                <a:cubicBezTo>
                  <a:pt x="4377717" y="89945"/>
                  <a:pt x="4320609" y="264612"/>
                  <a:pt x="4349824" y="415120"/>
                </a:cubicBezTo>
                <a:cubicBezTo>
                  <a:pt x="4379039" y="565628"/>
                  <a:pt x="4304795" y="708560"/>
                  <a:pt x="4349824" y="830240"/>
                </a:cubicBezTo>
                <a:cubicBezTo>
                  <a:pt x="4226736" y="855644"/>
                  <a:pt x="4057945" y="806887"/>
                  <a:pt x="3936591" y="830240"/>
                </a:cubicBezTo>
                <a:cubicBezTo>
                  <a:pt x="3815237" y="853593"/>
                  <a:pt x="3538687" y="808669"/>
                  <a:pt x="3305866" y="830240"/>
                </a:cubicBezTo>
                <a:cubicBezTo>
                  <a:pt x="3073046" y="851811"/>
                  <a:pt x="3068618" y="791349"/>
                  <a:pt x="2849135" y="830240"/>
                </a:cubicBezTo>
                <a:cubicBezTo>
                  <a:pt x="2629652" y="869131"/>
                  <a:pt x="2516121" y="774432"/>
                  <a:pt x="2348905" y="830240"/>
                </a:cubicBezTo>
                <a:cubicBezTo>
                  <a:pt x="2181689" y="886048"/>
                  <a:pt x="1968461" y="806881"/>
                  <a:pt x="1761679" y="830240"/>
                </a:cubicBezTo>
                <a:cubicBezTo>
                  <a:pt x="1554897" y="853599"/>
                  <a:pt x="1441128" y="776373"/>
                  <a:pt x="1261449" y="830240"/>
                </a:cubicBezTo>
                <a:cubicBezTo>
                  <a:pt x="1081770" y="884107"/>
                  <a:pt x="891813" y="804711"/>
                  <a:pt x="717721" y="830240"/>
                </a:cubicBezTo>
                <a:cubicBezTo>
                  <a:pt x="543629" y="855769"/>
                  <a:pt x="198971" y="768182"/>
                  <a:pt x="0" y="830240"/>
                </a:cubicBezTo>
                <a:cubicBezTo>
                  <a:pt x="-25846" y="655898"/>
                  <a:pt x="34220" y="600793"/>
                  <a:pt x="0" y="431725"/>
                </a:cubicBezTo>
                <a:cubicBezTo>
                  <a:pt x="-34220" y="262658"/>
                  <a:pt x="7861" y="114393"/>
                  <a:pt x="0" y="0"/>
                </a:cubicBezTo>
                <a:close/>
              </a:path>
              <a:path w="4349824" h="830240" stroke="0" extrusionOk="0">
                <a:moveTo>
                  <a:pt x="0" y="0"/>
                </a:moveTo>
                <a:cubicBezTo>
                  <a:pt x="147434" y="-280"/>
                  <a:pt x="367184" y="53498"/>
                  <a:pt x="543728" y="0"/>
                </a:cubicBezTo>
                <a:cubicBezTo>
                  <a:pt x="720272" y="-53498"/>
                  <a:pt x="814730" y="10402"/>
                  <a:pt x="1043958" y="0"/>
                </a:cubicBezTo>
                <a:cubicBezTo>
                  <a:pt x="1273186" y="-10402"/>
                  <a:pt x="1274735" y="18580"/>
                  <a:pt x="1457191" y="0"/>
                </a:cubicBezTo>
                <a:cubicBezTo>
                  <a:pt x="1639647" y="-18580"/>
                  <a:pt x="1833282" y="62301"/>
                  <a:pt x="2044417" y="0"/>
                </a:cubicBezTo>
                <a:cubicBezTo>
                  <a:pt x="2255552" y="-62301"/>
                  <a:pt x="2499681" y="9020"/>
                  <a:pt x="2675142" y="0"/>
                </a:cubicBezTo>
                <a:cubicBezTo>
                  <a:pt x="2850603" y="-9020"/>
                  <a:pt x="3013128" y="20776"/>
                  <a:pt x="3218870" y="0"/>
                </a:cubicBezTo>
                <a:cubicBezTo>
                  <a:pt x="3424612" y="-20776"/>
                  <a:pt x="3472872" y="6330"/>
                  <a:pt x="3719100" y="0"/>
                </a:cubicBezTo>
                <a:cubicBezTo>
                  <a:pt x="3965328" y="-6330"/>
                  <a:pt x="4076846" y="46446"/>
                  <a:pt x="4349824" y="0"/>
                </a:cubicBezTo>
                <a:cubicBezTo>
                  <a:pt x="4382113" y="136048"/>
                  <a:pt x="4328330" y="255567"/>
                  <a:pt x="4349824" y="406818"/>
                </a:cubicBezTo>
                <a:cubicBezTo>
                  <a:pt x="4371318" y="558069"/>
                  <a:pt x="4316340" y="655973"/>
                  <a:pt x="4349824" y="830240"/>
                </a:cubicBezTo>
                <a:cubicBezTo>
                  <a:pt x="4163513" y="869917"/>
                  <a:pt x="3963573" y="782727"/>
                  <a:pt x="3719100" y="830240"/>
                </a:cubicBezTo>
                <a:cubicBezTo>
                  <a:pt x="3474627" y="877753"/>
                  <a:pt x="3225804" y="790270"/>
                  <a:pt x="3088375" y="830240"/>
                </a:cubicBezTo>
                <a:cubicBezTo>
                  <a:pt x="2950947" y="870210"/>
                  <a:pt x="2794982" y="786314"/>
                  <a:pt x="2544647" y="830240"/>
                </a:cubicBezTo>
                <a:cubicBezTo>
                  <a:pt x="2294312" y="874166"/>
                  <a:pt x="2221966" y="757614"/>
                  <a:pt x="1913923" y="830240"/>
                </a:cubicBezTo>
                <a:cubicBezTo>
                  <a:pt x="1605880" y="902866"/>
                  <a:pt x="1530031" y="777290"/>
                  <a:pt x="1413693" y="830240"/>
                </a:cubicBezTo>
                <a:cubicBezTo>
                  <a:pt x="1297355" y="883190"/>
                  <a:pt x="1102925" y="799477"/>
                  <a:pt x="1000460" y="830240"/>
                </a:cubicBezTo>
                <a:cubicBezTo>
                  <a:pt x="897995" y="861003"/>
                  <a:pt x="263664" y="822121"/>
                  <a:pt x="0" y="830240"/>
                </a:cubicBezTo>
                <a:cubicBezTo>
                  <a:pt x="-40329" y="674427"/>
                  <a:pt x="31221" y="576059"/>
                  <a:pt x="0" y="406818"/>
                </a:cubicBezTo>
                <a:cubicBezTo>
                  <a:pt x="-31221" y="237577"/>
                  <a:pt x="17858" y="113888"/>
                  <a:pt x="0" y="0"/>
                </a:cubicBezTo>
                <a:close/>
              </a:path>
            </a:pathLst>
          </a:custGeom>
          <a:ln>
            <a:solidFill>
              <a:schemeClr val="bg1">
                <a:lumMod val="75000"/>
              </a:schemeClr>
            </a:solidFill>
            <a:extLst>
              <a:ext uri="{C807C97D-BFC1-408E-A445-0C87EB9F89A2}">
                <ask:lineSketchStyleProps xmlns:ask="http://schemas.microsoft.com/office/drawing/2018/sketchyshapes" sd="1895967556">
                  <a:prstGeom prst="rect">
                    <a:avLst/>
                  </a:prstGeom>
                  <ask:type>
                    <ask:lineSketchScribble/>
                  </ask:type>
                </ask:lineSketchStyleProps>
              </a:ext>
            </a:extLst>
          </a:ln>
        </p:spPr>
      </p:pic>
      <p:sp>
        <p:nvSpPr>
          <p:cNvPr id="7" name="Titel 1">
            <a:extLst>
              <a:ext uri="{FF2B5EF4-FFF2-40B4-BE49-F238E27FC236}">
                <a16:creationId xmlns:a16="http://schemas.microsoft.com/office/drawing/2014/main" id="{E2F1142F-DD71-4A5A-A8BE-402292DFF849}"/>
              </a:ext>
            </a:extLst>
          </p:cNvPr>
          <p:cNvSpPr txBox="1">
            <a:spLocks noGrp="1"/>
          </p:cNvSpPr>
          <p:nvPr>
            <p:ph type="title"/>
          </p:nvPr>
        </p:nvSpPr>
        <p:spPr bwMode="auto">
          <a:xfrm>
            <a:off x="228600" y="152400"/>
            <a:ext cx="76200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a:lstStyle>
          <a:p>
            <a:pPr>
              <a:spcBef>
                <a:spcPts val="1200"/>
              </a:spcBef>
            </a:pPr>
            <a:r>
              <a:rPr lang="nl-NL" dirty="0"/>
              <a:t>Verkenning alternatieven</a:t>
            </a:r>
            <a:br>
              <a:rPr lang="nl-NL" dirty="0"/>
            </a:br>
            <a:r>
              <a:rPr lang="nl-NL" sz="2000" dirty="0"/>
              <a:t>Suggesties voor alternatieven vanuit gemeenten</a:t>
            </a:r>
          </a:p>
        </p:txBody>
      </p:sp>
    </p:spTree>
    <p:extLst>
      <p:ext uri="{BB962C8B-B14F-4D97-AF65-F5344CB8AC3E}">
        <p14:creationId xmlns:p14="http://schemas.microsoft.com/office/powerpoint/2010/main" val="4111659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88635-2457-4B36-B9A4-EC5C0089E849}"/>
              </a:ext>
            </a:extLst>
          </p:cNvPr>
          <p:cNvSpPr>
            <a:spLocks noGrp="1"/>
          </p:cNvSpPr>
          <p:nvPr>
            <p:ph type="title"/>
          </p:nvPr>
        </p:nvSpPr>
        <p:spPr/>
        <p:txBody>
          <a:bodyPr/>
          <a:lstStyle/>
          <a:p>
            <a:pPr>
              <a:spcBef>
                <a:spcPts val="1200"/>
              </a:spcBef>
            </a:pPr>
            <a:r>
              <a:rPr lang="nl-NL" dirty="0"/>
              <a:t>Verkenning alternatieven</a:t>
            </a:r>
          </a:p>
        </p:txBody>
      </p:sp>
      <p:sp>
        <p:nvSpPr>
          <p:cNvPr id="3" name="Tijdelijke aanduiding voor inhoud 2">
            <a:extLst>
              <a:ext uri="{FF2B5EF4-FFF2-40B4-BE49-F238E27FC236}">
                <a16:creationId xmlns:a16="http://schemas.microsoft.com/office/drawing/2014/main" id="{90562120-FAB9-4630-B404-095D22725DD2}"/>
              </a:ext>
            </a:extLst>
          </p:cNvPr>
          <p:cNvSpPr>
            <a:spLocks noGrp="1"/>
          </p:cNvSpPr>
          <p:nvPr>
            <p:ph idx="1"/>
          </p:nvPr>
        </p:nvSpPr>
        <p:spPr>
          <a:xfrm>
            <a:off x="228600" y="1200888"/>
            <a:ext cx="7943800" cy="4244335"/>
          </a:xfrm>
        </p:spPr>
        <p:txBody>
          <a:bodyPr/>
          <a:lstStyle/>
          <a:p>
            <a:pPr marL="0" indent="0">
              <a:spcBef>
                <a:spcPts val="1200"/>
              </a:spcBef>
              <a:buNone/>
            </a:pPr>
            <a:r>
              <a:rPr lang="nl-NL" sz="2400" dirty="0"/>
              <a:t>Belangrijk bij de invoering van alternatieven:</a:t>
            </a:r>
          </a:p>
          <a:p>
            <a:pPr>
              <a:spcBef>
                <a:spcPts val="1200"/>
              </a:spcBef>
            </a:pPr>
            <a:r>
              <a:rPr lang="nl-NL" sz="2400" dirty="0"/>
              <a:t>Communicatie</a:t>
            </a:r>
          </a:p>
          <a:p>
            <a:pPr>
              <a:spcBef>
                <a:spcPts val="1200"/>
              </a:spcBef>
            </a:pPr>
            <a:r>
              <a:rPr lang="nl-NL" sz="2400" dirty="0"/>
              <a:t>Goede overgangsregeling</a:t>
            </a:r>
          </a:p>
          <a:p>
            <a:pPr>
              <a:spcBef>
                <a:spcPts val="1200"/>
              </a:spcBef>
            </a:pPr>
            <a:r>
              <a:rPr lang="nl-NL" sz="2400" dirty="0"/>
              <a:t>Afbouwregeling voor verenigingen die niet mee kunnen of willen</a:t>
            </a:r>
          </a:p>
          <a:p>
            <a:pPr marL="0" indent="0">
              <a:spcBef>
                <a:spcPts val="1200"/>
              </a:spcBef>
              <a:buNone/>
            </a:pPr>
            <a:endParaRPr lang="nl-NL" sz="2400" dirty="0"/>
          </a:p>
        </p:txBody>
      </p:sp>
    </p:spTree>
    <p:extLst>
      <p:ext uri="{BB962C8B-B14F-4D97-AF65-F5344CB8AC3E}">
        <p14:creationId xmlns:p14="http://schemas.microsoft.com/office/powerpoint/2010/main" val="574947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C2D12-9CDA-4339-B316-FADAB91BE8A1}"/>
              </a:ext>
            </a:extLst>
          </p:cNvPr>
          <p:cNvSpPr>
            <a:spLocks noGrp="1"/>
          </p:cNvSpPr>
          <p:nvPr>
            <p:ph type="title"/>
          </p:nvPr>
        </p:nvSpPr>
        <p:spPr/>
        <p:txBody>
          <a:bodyPr/>
          <a:lstStyle/>
          <a:p>
            <a:r>
              <a:rPr lang="nl-NL" dirty="0"/>
              <a:t>Vervolgtraject</a:t>
            </a:r>
          </a:p>
        </p:txBody>
      </p:sp>
      <p:sp>
        <p:nvSpPr>
          <p:cNvPr id="3" name="Tijdelijke aanduiding voor inhoud 2">
            <a:extLst>
              <a:ext uri="{FF2B5EF4-FFF2-40B4-BE49-F238E27FC236}">
                <a16:creationId xmlns:a16="http://schemas.microsoft.com/office/drawing/2014/main" id="{41CEF9FC-8597-4D6C-8E5C-429DC2A37BEE}"/>
              </a:ext>
            </a:extLst>
          </p:cNvPr>
          <p:cNvSpPr>
            <a:spLocks noGrp="1"/>
          </p:cNvSpPr>
          <p:nvPr>
            <p:ph idx="1"/>
          </p:nvPr>
        </p:nvSpPr>
        <p:spPr>
          <a:xfrm>
            <a:off x="228600" y="1295400"/>
            <a:ext cx="8591872" cy="4114800"/>
          </a:xfrm>
        </p:spPr>
        <p:txBody>
          <a:bodyPr/>
          <a:lstStyle/>
          <a:p>
            <a:pPr>
              <a:spcBef>
                <a:spcPts val="1200"/>
              </a:spcBef>
            </a:pPr>
            <a:r>
              <a:rPr lang="nl-NL" dirty="0"/>
              <a:t>Welke uitgangspunten vindt u belangrijk?</a:t>
            </a:r>
          </a:p>
          <a:p>
            <a:pPr lvl="1">
              <a:spcBef>
                <a:spcPts val="1200"/>
              </a:spcBef>
            </a:pPr>
            <a:r>
              <a:rPr lang="nl-NL" dirty="0"/>
              <a:t>Aantal verenigingen in aanmerking</a:t>
            </a:r>
          </a:p>
          <a:p>
            <a:pPr lvl="1">
              <a:spcBef>
                <a:spcPts val="1200"/>
              </a:spcBef>
            </a:pPr>
            <a:r>
              <a:rPr lang="nl-NL" dirty="0"/>
              <a:t>Type/soort werkzaamheden</a:t>
            </a:r>
          </a:p>
          <a:p>
            <a:pPr lvl="1">
              <a:spcBef>
                <a:spcPts val="1200"/>
              </a:spcBef>
            </a:pPr>
            <a:r>
              <a:rPr lang="nl-NL" dirty="0"/>
              <a:t>Basistaken (afval) of ook plustaken (beheer)</a:t>
            </a:r>
          </a:p>
          <a:p>
            <a:pPr lvl="1">
              <a:spcBef>
                <a:spcPts val="1200"/>
              </a:spcBef>
            </a:pPr>
            <a:r>
              <a:rPr lang="nl-NL" dirty="0"/>
              <a:t>Hoogte van de vergoeding</a:t>
            </a:r>
          </a:p>
          <a:p>
            <a:pPr lvl="1">
              <a:spcBef>
                <a:spcPts val="1200"/>
              </a:spcBef>
            </a:pPr>
            <a:r>
              <a:rPr lang="nl-NL" dirty="0"/>
              <a:t>Van basispakket naar pluspakket</a:t>
            </a:r>
          </a:p>
          <a:p>
            <a:pPr marL="0" indent="0">
              <a:spcBef>
                <a:spcPts val="1200"/>
              </a:spcBef>
              <a:buNone/>
            </a:pPr>
            <a:endParaRPr lang="nl-NL" dirty="0"/>
          </a:p>
          <a:p>
            <a:pPr>
              <a:spcBef>
                <a:spcPts val="1200"/>
              </a:spcBef>
            </a:pPr>
            <a:endParaRPr lang="nl-NL" dirty="0"/>
          </a:p>
        </p:txBody>
      </p:sp>
    </p:spTree>
    <p:extLst>
      <p:ext uri="{BB962C8B-B14F-4D97-AF65-F5344CB8AC3E}">
        <p14:creationId xmlns:p14="http://schemas.microsoft.com/office/powerpoint/2010/main" val="813384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7D6E4E-98FA-4CE3-B1B9-1216E60FA753}"/>
              </a:ext>
            </a:extLst>
          </p:cNvPr>
          <p:cNvSpPr>
            <a:spLocks noGrp="1"/>
          </p:cNvSpPr>
          <p:nvPr>
            <p:ph type="title"/>
          </p:nvPr>
        </p:nvSpPr>
        <p:spPr>
          <a:xfrm>
            <a:off x="228600" y="150001"/>
            <a:ext cx="7620000" cy="1066800"/>
          </a:xfrm>
        </p:spPr>
        <p:txBody>
          <a:bodyPr/>
          <a:lstStyle/>
          <a:p>
            <a:r>
              <a:rPr lang="nl-NL" dirty="0"/>
              <a:t>Vervolgtraject</a:t>
            </a:r>
          </a:p>
        </p:txBody>
      </p:sp>
      <p:sp>
        <p:nvSpPr>
          <p:cNvPr id="3" name="Tijdelijke aanduiding voor inhoud 2">
            <a:extLst>
              <a:ext uri="{FF2B5EF4-FFF2-40B4-BE49-F238E27FC236}">
                <a16:creationId xmlns:a16="http://schemas.microsoft.com/office/drawing/2014/main" id="{5BC0745F-53D7-4AE4-AFF0-181380E1781E}"/>
              </a:ext>
            </a:extLst>
          </p:cNvPr>
          <p:cNvSpPr>
            <a:spLocks noGrp="1"/>
          </p:cNvSpPr>
          <p:nvPr>
            <p:ph idx="1"/>
          </p:nvPr>
        </p:nvSpPr>
        <p:spPr>
          <a:xfrm>
            <a:off x="336104" y="1115144"/>
            <a:ext cx="8807896" cy="3321968"/>
          </a:xfrm>
        </p:spPr>
        <p:txBody>
          <a:bodyPr/>
          <a:lstStyle/>
          <a:p>
            <a:pPr>
              <a:spcBef>
                <a:spcPts val="1200"/>
              </a:spcBef>
            </a:pPr>
            <a:r>
              <a:rPr lang="nl-NL" sz="2800" dirty="0">
                <a:solidFill>
                  <a:schemeClr val="bg1">
                    <a:lumMod val="65000"/>
                  </a:schemeClr>
                </a:solidFill>
              </a:rPr>
              <a:t>2 juni 			Platformbijeenkomst (opiniërend)</a:t>
            </a:r>
          </a:p>
          <a:p>
            <a:pPr>
              <a:spcBef>
                <a:spcPts val="1200"/>
              </a:spcBef>
            </a:pPr>
            <a:r>
              <a:rPr lang="nl-NL" sz="2800" dirty="0"/>
              <a:t>Q2+3’22		Individuele raden</a:t>
            </a:r>
          </a:p>
          <a:p>
            <a:pPr>
              <a:spcBef>
                <a:spcPts val="1200"/>
              </a:spcBef>
            </a:pPr>
            <a:r>
              <a:rPr lang="nl-NL" sz="2800" dirty="0">
                <a:solidFill>
                  <a:schemeClr val="bg1">
                    <a:lumMod val="65000"/>
                  </a:schemeClr>
                </a:solidFill>
              </a:rPr>
              <a:t>Q3’22</a:t>
            </a:r>
            <a:r>
              <a:rPr lang="nl-NL" sz="2800" dirty="0">
                <a:solidFill>
                  <a:srgbClr val="C4CCD0"/>
                </a:solidFill>
              </a:rPr>
              <a:t>			Platformbijeenkomst (opiniërend)?</a:t>
            </a:r>
          </a:p>
          <a:p>
            <a:pPr>
              <a:spcBef>
                <a:spcPts val="1200"/>
              </a:spcBef>
            </a:pPr>
            <a:r>
              <a:rPr lang="nl-NL" sz="2800" dirty="0"/>
              <a:t>Q4’22			DB voorstel (besluitvormend)</a:t>
            </a:r>
          </a:p>
          <a:p>
            <a:pPr>
              <a:spcBef>
                <a:spcPts val="1200"/>
              </a:spcBef>
            </a:pPr>
            <a:r>
              <a:rPr lang="nl-NL" sz="2800" dirty="0"/>
              <a:t>Q1’23			Platformbijeenkomst</a:t>
            </a:r>
          </a:p>
          <a:p>
            <a:pPr>
              <a:spcBef>
                <a:spcPts val="1200"/>
              </a:spcBef>
            </a:pPr>
            <a:r>
              <a:rPr lang="nl-NL" sz="2800" dirty="0"/>
              <a:t>Q1’23			AB-besluit</a:t>
            </a:r>
          </a:p>
        </p:txBody>
      </p:sp>
    </p:spTree>
    <p:extLst>
      <p:ext uri="{BB962C8B-B14F-4D97-AF65-F5344CB8AC3E}">
        <p14:creationId xmlns:p14="http://schemas.microsoft.com/office/powerpoint/2010/main" val="1709556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226C30-9887-4C24-A0E6-B4E6C4E29E28}"/>
              </a:ext>
            </a:extLst>
          </p:cNvPr>
          <p:cNvSpPr>
            <a:spLocks noGrp="1"/>
          </p:cNvSpPr>
          <p:nvPr>
            <p:ph type="ctrTitle"/>
          </p:nvPr>
        </p:nvSpPr>
        <p:spPr/>
        <p:txBody>
          <a:bodyPr/>
          <a:lstStyle/>
          <a:p>
            <a:r>
              <a:rPr lang="nl-NL" dirty="0"/>
              <a:t>Vragen / opmerkingen / reacties</a:t>
            </a:r>
          </a:p>
        </p:txBody>
      </p:sp>
    </p:spTree>
    <p:extLst>
      <p:ext uri="{BB962C8B-B14F-4D97-AF65-F5344CB8AC3E}">
        <p14:creationId xmlns:p14="http://schemas.microsoft.com/office/powerpoint/2010/main" val="612675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2441D-F877-489F-A7F9-9F0FD346EAFC}"/>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621F2F11-D911-43E6-97E6-EA3C44DA9AF2}"/>
              </a:ext>
            </a:extLst>
          </p:cNvPr>
          <p:cNvSpPr>
            <a:spLocks noGrp="1"/>
          </p:cNvSpPr>
          <p:nvPr>
            <p:ph idx="1"/>
          </p:nvPr>
        </p:nvSpPr>
        <p:spPr/>
        <p:txBody>
          <a:bodyPr/>
          <a:lstStyle/>
          <a:p>
            <a:pPr marL="0" indent="0">
              <a:buNone/>
            </a:pPr>
            <a:r>
              <a:rPr lang="nl-NL" sz="2400" dirty="0">
                <a:solidFill>
                  <a:schemeClr val="bg1">
                    <a:lumMod val="65000"/>
                  </a:schemeClr>
                </a:solidFill>
              </a:rPr>
              <a:t>Thema’s: </a:t>
            </a:r>
          </a:p>
          <a:p>
            <a:r>
              <a:rPr lang="nl-NL" sz="2400" dirty="0">
                <a:solidFill>
                  <a:schemeClr val="bg1">
                    <a:lumMod val="65000"/>
                  </a:schemeClr>
                </a:solidFill>
              </a:rPr>
              <a:t>Papier-inzameling door verenigingen</a:t>
            </a:r>
          </a:p>
          <a:p>
            <a:r>
              <a:rPr lang="nl-NL" sz="2400" dirty="0"/>
              <a:t>Toekomstbestendige milieustraten</a:t>
            </a:r>
          </a:p>
          <a:p>
            <a:r>
              <a:rPr lang="nl-NL" sz="2400" dirty="0">
                <a:solidFill>
                  <a:schemeClr val="bg1">
                    <a:lumMod val="65000"/>
                  </a:schemeClr>
                </a:solidFill>
              </a:rPr>
              <a:t>Houtskoolschets </a:t>
            </a:r>
          </a:p>
          <a:p>
            <a:r>
              <a:rPr lang="nl-NL" sz="2400" dirty="0">
                <a:solidFill>
                  <a:schemeClr val="bg1">
                    <a:lumMod val="65000"/>
                  </a:schemeClr>
                </a:solidFill>
              </a:rPr>
              <a:t>Cirtex U.A. </a:t>
            </a:r>
          </a:p>
          <a:p>
            <a:r>
              <a:rPr lang="nl-NL" sz="2400" dirty="0">
                <a:solidFill>
                  <a:schemeClr val="bg1">
                    <a:lumMod val="65000"/>
                  </a:schemeClr>
                </a:solidFill>
              </a:rPr>
              <a:t>Stortplaats/Nazorgfonds</a:t>
            </a:r>
          </a:p>
          <a:p>
            <a:endParaRPr lang="nl-NL" dirty="0"/>
          </a:p>
        </p:txBody>
      </p:sp>
      <p:pic>
        <p:nvPicPr>
          <p:cNvPr id="7" name="Afbeelding 6">
            <a:extLst>
              <a:ext uri="{FF2B5EF4-FFF2-40B4-BE49-F238E27FC236}">
                <a16:creationId xmlns:a16="http://schemas.microsoft.com/office/drawing/2014/main" id="{F5343434-5140-4375-B737-1226BC5EEA1B}"/>
              </a:ext>
            </a:extLst>
          </p:cNvPr>
          <p:cNvPicPr>
            <a:picLocks noChangeAspect="1"/>
          </p:cNvPicPr>
          <p:nvPr/>
        </p:nvPicPr>
        <p:blipFill>
          <a:blip r:embed="rId2"/>
          <a:stretch>
            <a:fillRect/>
          </a:stretch>
        </p:blipFill>
        <p:spPr>
          <a:xfrm>
            <a:off x="5148064" y="5502315"/>
            <a:ext cx="2371725" cy="942975"/>
          </a:xfrm>
          <a:prstGeom prst="rect">
            <a:avLst/>
          </a:prstGeom>
        </p:spPr>
      </p:pic>
    </p:spTree>
    <p:extLst>
      <p:ext uri="{BB962C8B-B14F-4D97-AF65-F5344CB8AC3E}">
        <p14:creationId xmlns:p14="http://schemas.microsoft.com/office/powerpoint/2010/main" val="238158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2441D-F877-489F-A7F9-9F0FD346EAFC}"/>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621F2F11-D911-43E6-97E6-EA3C44DA9AF2}"/>
              </a:ext>
            </a:extLst>
          </p:cNvPr>
          <p:cNvSpPr>
            <a:spLocks noGrp="1"/>
          </p:cNvSpPr>
          <p:nvPr>
            <p:ph idx="1"/>
          </p:nvPr>
        </p:nvSpPr>
        <p:spPr/>
        <p:txBody>
          <a:bodyPr/>
          <a:lstStyle/>
          <a:p>
            <a:pPr marL="0" indent="0">
              <a:buNone/>
            </a:pPr>
            <a:r>
              <a:rPr lang="nl-NL" sz="2400" dirty="0"/>
              <a:t>Thema’s: </a:t>
            </a:r>
          </a:p>
          <a:p>
            <a:r>
              <a:rPr lang="nl-NL" sz="2400" dirty="0"/>
              <a:t>Papier-inzameling door verenigingen</a:t>
            </a:r>
          </a:p>
          <a:p>
            <a:r>
              <a:rPr lang="nl-NL" sz="2400" dirty="0"/>
              <a:t>Toekomstbestendige milieustraten</a:t>
            </a:r>
          </a:p>
          <a:p>
            <a:r>
              <a:rPr lang="nl-NL" sz="2400" dirty="0"/>
              <a:t>Houtskoolschets </a:t>
            </a:r>
          </a:p>
          <a:p>
            <a:r>
              <a:rPr lang="nl-NL" sz="2400" dirty="0"/>
              <a:t>Cirtex U.A. </a:t>
            </a:r>
          </a:p>
          <a:p>
            <a:r>
              <a:rPr lang="nl-NL" sz="2400" dirty="0"/>
              <a:t>Stortplaats/Nazorgfonds</a:t>
            </a:r>
          </a:p>
          <a:p>
            <a:endParaRPr lang="nl-NL" dirty="0"/>
          </a:p>
        </p:txBody>
      </p:sp>
      <p:pic>
        <p:nvPicPr>
          <p:cNvPr id="7" name="Afbeelding 6">
            <a:extLst>
              <a:ext uri="{FF2B5EF4-FFF2-40B4-BE49-F238E27FC236}">
                <a16:creationId xmlns:a16="http://schemas.microsoft.com/office/drawing/2014/main" id="{F5343434-5140-4375-B737-1226BC5EEA1B}"/>
              </a:ext>
            </a:extLst>
          </p:cNvPr>
          <p:cNvPicPr>
            <a:picLocks noChangeAspect="1"/>
          </p:cNvPicPr>
          <p:nvPr/>
        </p:nvPicPr>
        <p:blipFill>
          <a:blip r:embed="rId2"/>
          <a:stretch>
            <a:fillRect/>
          </a:stretch>
        </p:blipFill>
        <p:spPr>
          <a:xfrm>
            <a:off x="5148064" y="5502315"/>
            <a:ext cx="2371725" cy="942975"/>
          </a:xfrm>
          <a:prstGeom prst="rect">
            <a:avLst/>
          </a:prstGeom>
        </p:spPr>
      </p:pic>
    </p:spTree>
    <p:extLst>
      <p:ext uri="{BB962C8B-B14F-4D97-AF65-F5344CB8AC3E}">
        <p14:creationId xmlns:p14="http://schemas.microsoft.com/office/powerpoint/2010/main" val="2157960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39752" y="3501008"/>
            <a:ext cx="5562618" cy="1584176"/>
          </a:xfrm>
        </p:spPr>
        <p:txBody>
          <a:bodyPr/>
          <a:lstStyle/>
          <a:p>
            <a:pPr algn="ctr"/>
            <a:r>
              <a:rPr lang="nl-NL" sz="3200" dirty="0"/>
              <a:t>Verkenning toekomstbestendige milieustraten</a:t>
            </a:r>
            <a:endParaRPr lang="nl-NL" sz="3600" dirty="0"/>
          </a:p>
        </p:txBody>
      </p:sp>
      <p:pic>
        <p:nvPicPr>
          <p:cNvPr id="12" name="Picture 6" descr="C:\Users\erik02\AppData\Local\Microsoft\Windows\Temporary Internet Files\Content.Outlook\NERZ9FQA\Zijladers.jpg"/>
          <p:cNvPicPr>
            <a:picLocks noChangeAspect="1" noChangeArrowheads="1"/>
          </p:cNvPicPr>
          <p:nvPr/>
        </p:nvPicPr>
        <p:blipFill>
          <a:blip r:embed="rId3" cstate="print"/>
          <a:srcRect/>
          <a:stretch>
            <a:fillRect/>
          </a:stretch>
        </p:blipFill>
        <p:spPr bwMode="auto">
          <a:xfrm>
            <a:off x="0" y="0"/>
            <a:ext cx="4571999" cy="3001963"/>
          </a:xfrm>
          <a:prstGeom prst="rect">
            <a:avLst/>
          </a:prstGeom>
          <a:noFill/>
          <a:ln w="9525">
            <a:noFill/>
            <a:miter lim="800000"/>
            <a:headEnd/>
            <a:tailEnd/>
          </a:ln>
        </p:spPr>
      </p:pic>
      <p:pic>
        <p:nvPicPr>
          <p:cNvPr id="13" name="Picture 8" descr="C:\Users\erik02\AppData\Local\Microsoft\Windows\Temporary Internet Files\Content.Outlook\NERZ9FQA\Jaarverslag-011.jpg"/>
          <p:cNvPicPr>
            <a:picLocks noChangeAspect="1" noChangeArrowheads="1"/>
          </p:cNvPicPr>
          <p:nvPr/>
        </p:nvPicPr>
        <p:blipFill>
          <a:blip r:embed="rId4" cstate="print"/>
          <a:srcRect/>
          <a:stretch>
            <a:fillRect/>
          </a:stretch>
        </p:blipFill>
        <p:spPr bwMode="auto">
          <a:xfrm>
            <a:off x="4572000" y="0"/>
            <a:ext cx="4572000" cy="3001963"/>
          </a:xfrm>
          <a:prstGeom prst="rect">
            <a:avLst/>
          </a:prstGeom>
          <a:noFill/>
          <a:ln w="9525">
            <a:noFill/>
            <a:miter lim="800000"/>
            <a:headEnd/>
            <a:tailEnd/>
          </a:ln>
        </p:spPr>
      </p:pic>
      <p:sp>
        <p:nvSpPr>
          <p:cNvPr id="3" name="Tekstvak 2">
            <a:extLst>
              <a:ext uri="{FF2B5EF4-FFF2-40B4-BE49-F238E27FC236}">
                <a16:creationId xmlns:a16="http://schemas.microsoft.com/office/drawing/2014/main" id="{F30074F1-034B-4EDA-9C2E-993EB04FBCFB}"/>
              </a:ext>
            </a:extLst>
          </p:cNvPr>
          <p:cNvSpPr txBox="1"/>
          <p:nvPr/>
        </p:nvSpPr>
        <p:spPr>
          <a:xfrm>
            <a:off x="3600400" y="5245675"/>
            <a:ext cx="4572000" cy="338554"/>
          </a:xfrm>
          <a:prstGeom prst="rect">
            <a:avLst/>
          </a:prstGeom>
          <a:noFill/>
        </p:spPr>
        <p:txBody>
          <a:bodyPr wrap="square" rtlCol="0">
            <a:spAutoFit/>
          </a:bodyPr>
          <a:lstStyle/>
          <a:p>
            <a:r>
              <a:rPr lang="nl-NL" sz="1600" i="1" dirty="0">
                <a:solidFill>
                  <a:schemeClr val="bg1">
                    <a:lumMod val="75000"/>
                  </a:schemeClr>
                </a:solidFill>
              </a:rPr>
              <a:t>Platformbijeenkomst 13 april 2022</a:t>
            </a:r>
          </a:p>
        </p:txBody>
      </p:sp>
    </p:spTree>
    <p:extLst>
      <p:ext uri="{BB962C8B-B14F-4D97-AF65-F5344CB8AC3E}">
        <p14:creationId xmlns:p14="http://schemas.microsoft.com/office/powerpoint/2010/main" val="1625894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681A32-8E00-489F-82AE-86E1B582D95A}"/>
              </a:ext>
            </a:extLst>
          </p:cNvPr>
          <p:cNvSpPr>
            <a:spLocks noGrp="1"/>
          </p:cNvSpPr>
          <p:nvPr>
            <p:ph type="title"/>
          </p:nvPr>
        </p:nvSpPr>
        <p:spPr/>
        <p:txBody>
          <a:bodyPr/>
          <a:lstStyle/>
          <a:p>
            <a:r>
              <a:rPr lang="nl-NL" dirty="0"/>
              <a:t>Milieustraten</a:t>
            </a:r>
          </a:p>
        </p:txBody>
      </p:sp>
      <p:sp>
        <p:nvSpPr>
          <p:cNvPr id="3" name="Tijdelijke aanduiding voor inhoud 2">
            <a:extLst>
              <a:ext uri="{FF2B5EF4-FFF2-40B4-BE49-F238E27FC236}">
                <a16:creationId xmlns:a16="http://schemas.microsoft.com/office/drawing/2014/main" id="{A6A7ED45-0BB1-4419-AF45-75F8130D7A6F}"/>
              </a:ext>
            </a:extLst>
          </p:cNvPr>
          <p:cNvSpPr>
            <a:spLocks noGrp="1"/>
          </p:cNvSpPr>
          <p:nvPr>
            <p:ph idx="1"/>
          </p:nvPr>
        </p:nvSpPr>
        <p:spPr>
          <a:xfrm>
            <a:off x="238144" y="1052736"/>
            <a:ext cx="7620000" cy="4392488"/>
          </a:xfrm>
        </p:spPr>
        <p:txBody>
          <a:bodyPr/>
          <a:lstStyle/>
          <a:p>
            <a:pPr marL="514350" indent="-514350">
              <a:lnSpc>
                <a:spcPct val="200000"/>
              </a:lnSpc>
              <a:buFont typeface="+mj-lt"/>
              <a:buAutoNum type="arabicPeriod"/>
            </a:pPr>
            <a:r>
              <a:rPr lang="nl-NL" sz="2800" dirty="0"/>
              <a:t>Aanleiding</a:t>
            </a:r>
          </a:p>
          <a:p>
            <a:pPr marL="514350" indent="-514350">
              <a:lnSpc>
                <a:spcPct val="200000"/>
              </a:lnSpc>
              <a:buFont typeface="+mj-lt"/>
              <a:buAutoNum type="arabicPeriod"/>
            </a:pPr>
            <a:r>
              <a:rPr lang="nl-NL" sz="2800" dirty="0"/>
              <a:t>Verkenning</a:t>
            </a:r>
          </a:p>
          <a:p>
            <a:pPr marL="514350" indent="-514350">
              <a:lnSpc>
                <a:spcPct val="200000"/>
              </a:lnSpc>
              <a:buFont typeface="+mj-lt"/>
              <a:buAutoNum type="arabicPeriod"/>
            </a:pPr>
            <a:r>
              <a:rPr lang="nl-NL" sz="2800" dirty="0"/>
              <a:t>Vervolgtraject</a:t>
            </a:r>
          </a:p>
          <a:p>
            <a:pPr marL="457200" lvl="1" indent="0">
              <a:buNone/>
            </a:pPr>
            <a:endParaRPr lang="nl-NL" i="1" dirty="0"/>
          </a:p>
        </p:txBody>
      </p:sp>
    </p:spTree>
    <p:extLst>
      <p:ext uri="{BB962C8B-B14F-4D97-AF65-F5344CB8AC3E}">
        <p14:creationId xmlns:p14="http://schemas.microsoft.com/office/powerpoint/2010/main" val="34543825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BBC8AF-6DAE-4986-8182-4731C8DE6656}"/>
              </a:ext>
            </a:extLst>
          </p:cNvPr>
          <p:cNvSpPr>
            <a:spLocks noGrp="1"/>
          </p:cNvSpPr>
          <p:nvPr>
            <p:ph type="title"/>
          </p:nvPr>
        </p:nvSpPr>
        <p:spPr>
          <a:xfrm>
            <a:off x="228600" y="152400"/>
            <a:ext cx="7620000" cy="828328"/>
          </a:xfrm>
        </p:spPr>
        <p:txBody>
          <a:bodyPr/>
          <a:lstStyle/>
          <a:p>
            <a:r>
              <a:rPr lang="nl-NL" dirty="0"/>
              <a:t>Aanleiding</a:t>
            </a:r>
          </a:p>
        </p:txBody>
      </p:sp>
      <p:sp>
        <p:nvSpPr>
          <p:cNvPr id="3" name="Tijdelijke aanduiding voor inhoud 2">
            <a:extLst>
              <a:ext uri="{FF2B5EF4-FFF2-40B4-BE49-F238E27FC236}">
                <a16:creationId xmlns:a16="http://schemas.microsoft.com/office/drawing/2014/main" id="{53268FA4-8CA3-4FDE-8735-0FF352519115}"/>
              </a:ext>
            </a:extLst>
          </p:cNvPr>
          <p:cNvSpPr>
            <a:spLocks noGrp="1"/>
          </p:cNvSpPr>
          <p:nvPr>
            <p:ph idx="1"/>
          </p:nvPr>
        </p:nvSpPr>
        <p:spPr>
          <a:xfrm>
            <a:off x="323528" y="1124744"/>
            <a:ext cx="7920880" cy="4536504"/>
          </a:xfrm>
        </p:spPr>
        <p:txBody>
          <a:bodyPr/>
          <a:lstStyle/>
          <a:p>
            <a:pPr>
              <a:spcBef>
                <a:spcPts val="1800"/>
              </a:spcBef>
            </a:pPr>
            <a:r>
              <a:rPr lang="nl-NL" sz="2300" dirty="0"/>
              <a:t>Huidige 4 milieustraten zijn verouderd </a:t>
            </a:r>
          </a:p>
          <a:p>
            <a:pPr>
              <a:spcBef>
                <a:spcPts val="1800"/>
              </a:spcBef>
            </a:pPr>
            <a:r>
              <a:rPr lang="nl-NL" sz="2300" dirty="0"/>
              <a:t>Spreiding over verzorgingsgebied niet optimaal</a:t>
            </a:r>
          </a:p>
          <a:p>
            <a:pPr>
              <a:spcBef>
                <a:spcPts val="1800"/>
              </a:spcBef>
            </a:pPr>
            <a:r>
              <a:rPr lang="nl-NL" sz="2300" dirty="0"/>
              <a:t>Steeds meer bezoekers, huidige capaciteit niet toereikend</a:t>
            </a:r>
          </a:p>
          <a:p>
            <a:pPr>
              <a:spcBef>
                <a:spcPts val="1800"/>
              </a:spcBef>
            </a:pPr>
            <a:r>
              <a:rPr lang="nl-NL" sz="2300" dirty="0"/>
              <a:t>Landelijke doelen en grondstoffen optimaal hergebruiken </a:t>
            </a:r>
            <a:r>
              <a:rPr lang="nl-NL" sz="2300" dirty="0">
                <a:sym typeface="Symbol" panose="05050102010706020507" pitchFamily="18" charset="2"/>
              </a:rPr>
              <a:t> </a:t>
            </a:r>
            <a:r>
              <a:rPr lang="nl-NL" sz="2300" dirty="0"/>
              <a:t>naast omgekeerd inzamelen ook scheiden andere grondstoffen zo makkelijk mogelijk maken voor inwoners</a:t>
            </a:r>
          </a:p>
          <a:p>
            <a:endParaRPr lang="nl-NL" dirty="0"/>
          </a:p>
        </p:txBody>
      </p:sp>
    </p:spTree>
    <p:extLst>
      <p:ext uri="{BB962C8B-B14F-4D97-AF65-F5344CB8AC3E}">
        <p14:creationId xmlns:p14="http://schemas.microsoft.com/office/powerpoint/2010/main" val="1939345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B9BED3-2E08-4176-A6EF-FD2F219A6196}"/>
              </a:ext>
            </a:extLst>
          </p:cNvPr>
          <p:cNvSpPr>
            <a:spLocks noGrp="1"/>
          </p:cNvSpPr>
          <p:nvPr>
            <p:ph type="title"/>
          </p:nvPr>
        </p:nvSpPr>
        <p:spPr/>
        <p:txBody>
          <a:bodyPr/>
          <a:lstStyle/>
          <a:p>
            <a:r>
              <a:rPr lang="nl-NL" dirty="0"/>
              <a:t>Aanleiding</a:t>
            </a:r>
            <a:br>
              <a:rPr lang="nl-NL" dirty="0"/>
            </a:br>
            <a:r>
              <a:rPr lang="nl-NL" sz="2000" dirty="0"/>
              <a:t>Spreiding huidige locaties</a:t>
            </a:r>
          </a:p>
        </p:txBody>
      </p:sp>
      <p:pic>
        <p:nvPicPr>
          <p:cNvPr id="7" name="Tijdelijke aanduiding voor inhoud 4">
            <a:extLst>
              <a:ext uri="{FF2B5EF4-FFF2-40B4-BE49-F238E27FC236}">
                <a16:creationId xmlns:a16="http://schemas.microsoft.com/office/drawing/2014/main" id="{ADBC0876-399E-4B11-8676-B2533A53E982}"/>
              </a:ext>
            </a:extLst>
          </p:cNvPr>
          <p:cNvPicPr>
            <a:picLocks noGrp="1" noChangeAspect="1"/>
          </p:cNvPicPr>
          <p:nvPr>
            <p:ph idx="1"/>
          </p:nvPr>
        </p:nvPicPr>
        <p:blipFill>
          <a:blip r:embed="rId3"/>
          <a:stretch>
            <a:fillRect/>
          </a:stretch>
        </p:blipFill>
        <p:spPr>
          <a:xfrm>
            <a:off x="1294203" y="1098821"/>
            <a:ext cx="6498724" cy="4660358"/>
          </a:xfrm>
          <a:prstGeom prst="rect">
            <a:avLst/>
          </a:prstGeom>
        </p:spPr>
      </p:pic>
      <p:sp>
        <p:nvSpPr>
          <p:cNvPr id="10" name="Stroomdiagram: Verbindingslijn 9">
            <a:extLst>
              <a:ext uri="{FF2B5EF4-FFF2-40B4-BE49-F238E27FC236}">
                <a16:creationId xmlns:a16="http://schemas.microsoft.com/office/drawing/2014/main" id="{C4442FB1-456C-4134-857D-6808AEBD3948}"/>
              </a:ext>
            </a:extLst>
          </p:cNvPr>
          <p:cNvSpPr/>
          <p:nvPr/>
        </p:nvSpPr>
        <p:spPr>
          <a:xfrm>
            <a:off x="3307699" y="2321600"/>
            <a:ext cx="178587" cy="171296"/>
          </a:xfrm>
          <a:prstGeom prst="flowChartConnector">
            <a:avLst/>
          </a:prstGeom>
          <a:solidFill>
            <a:srgbClr val="CC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pic>
        <p:nvPicPr>
          <p:cNvPr id="16" name="Afbeelding 15">
            <a:extLst>
              <a:ext uri="{FF2B5EF4-FFF2-40B4-BE49-F238E27FC236}">
                <a16:creationId xmlns:a16="http://schemas.microsoft.com/office/drawing/2014/main" id="{ACD79E4E-2F49-44B5-8E42-449F3F9AC8A1}"/>
              </a:ext>
            </a:extLst>
          </p:cNvPr>
          <p:cNvPicPr>
            <a:picLocks noChangeAspect="1"/>
          </p:cNvPicPr>
          <p:nvPr/>
        </p:nvPicPr>
        <p:blipFill>
          <a:blip r:embed="rId4"/>
          <a:stretch>
            <a:fillRect/>
          </a:stretch>
        </p:blipFill>
        <p:spPr>
          <a:xfrm>
            <a:off x="395536" y="1348756"/>
            <a:ext cx="2448272" cy="918102"/>
          </a:xfrm>
          <a:prstGeom prst="rect">
            <a:avLst/>
          </a:prstGeom>
        </p:spPr>
      </p:pic>
      <p:sp>
        <p:nvSpPr>
          <p:cNvPr id="17" name="Stroomdiagram: Verbindingslijn 16">
            <a:extLst>
              <a:ext uri="{FF2B5EF4-FFF2-40B4-BE49-F238E27FC236}">
                <a16:creationId xmlns:a16="http://schemas.microsoft.com/office/drawing/2014/main" id="{7E8BE8F7-6FA9-438B-82FB-72F6760378D3}"/>
              </a:ext>
            </a:extLst>
          </p:cNvPr>
          <p:cNvSpPr/>
          <p:nvPr/>
        </p:nvSpPr>
        <p:spPr>
          <a:xfrm>
            <a:off x="1221121" y="3691573"/>
            <a:ext cx="178586" cy="169475"/>
          </a:xfrm>
          <a:prstGeom prst="flowChartConnector">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8" name="Stroomdiagram: Verbindingslijn 17">
            <a:extLst>
              <a:ext uri="{FF2B5EF4-FFF2-40B4-BE49-F238E27FC236}">
                <a16:creationId xmlns:a16="http://schemas.microsoft.com/office/drawing/2014/main" id="{8204C265-5141-4BC6-909D-40B7BE1EB9E6}"/>
              </a:ext>
            </a:extLst>
          </p:cNvPr>
          <p:cNvSpPr/>
          <p:nvPr/>
        </p:nvSpPr>
        <p:spPr>
          <a:xfrm>
            <a:off x="4932040" y="3317893"/>
            <a:ext cx="178587" cy="171296"/>
          </a:xfrm>
          <a:prstGeom prst="flowChartConnector">
            <a:avLst/>
          </a:prstGeom>
          <a:solidFill>
            <a:srgbClr val="CC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9" name="Stroomdiagram: Verbindingslijn 18">
            <a:extLst>
              <a:ext uri="{FF2B5EF4-FFF2-40B4-BE49-F238E27FC236}">
                <a16:creationId xmlns:a16="http://schemas.microsoft.com/office/drawing/2014/main" id="{D8FBF280-7AC2-495F-BBD1-5E6D640BD085}"/>
              </a:ext>
            </a:extLst>
          </p:cNvPr>
          <p:cNvSpPr/>
          <p:nvPr/>
        </p:nvSpPr>
        <p:spPr>
          <a:xfrm>
            <a:off x="3779912" y="3520277"/>
            <a:ext cx="178587" cy="171296"/>
          </a:xfrm>
          <a:prstGeom prst="flowChartConnector">
            <a:avLst/>
          </a:prstGeom>
          <a:solidFill>
            <a:srgbClr val="CC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20" name="Stroomdiagram: Verbindingslijn 19">
            <a:extLst>
              <a:ext uri="{FF2B5EF4-FFF2-40B4-BE49-F238E27FC236}">
                <a16:creationId xmlns:a16="http://schemas.microsoft.com/office/drawing/2014/main" id="{B2BCE303-6ADD-4840-9CA9-3446B0C7FB59}"/>
              </a:ext>
            </a:extLst>
          </p:cNvPr>
          <p:cNvSpPr/>
          <p:nvPr/>
        </p:nvSpPr>
        <p:spPr>
          <a:xfrm>
            <a:off x="3486286" y="4394945"/>
            <a:ext cx="178587" cy="171296"/>
          </a:xfrm>
          <a:prstGeom prst="flowChartConnector">
            <a:avLst/>
          </a:prstGeom>
          <a:solidFill>
            <a:srgbClr val="CC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21" name="Stroomdiagram: Verbindingslijn 20">
            <a:extLst>
              <a:ext uri="{FF2B5EF4-FFF2-40B4-BE49-F238E27FC236}">
                <a16:creationId xmlns:a16="http://schemas.microsoft.com/office/drawing/2014/main" id="{870CCF14-4223-452D-9F71-7335457B1A87}"/>
              </a:ext>
            </a:extLst>
          </p:cNvPr>
          <p:cNvSpPr/>
          <p:nvPr/>
        </p:nvSpPr>
        <p:spPr>
          <a:xfrm>
            <a:off x="5724128" y="3356992"/>
            <a:ext cx="144016" cy="136178"/>
          </a:xfrm>
          <a:prstGeom prst="flowChartConnector">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22" name="Stroomdiagram: Verbindingslijn 21">
            <a:extLst>
              <a:ext uri="{FF2B5EF4-FFF2-40B4-BE49-F238E27FC236}">
                <a16:creationId xmlns:a16="http://schemas.microsoft.com/office/drawing/2014/main" id="{EF37BFCB-7184-492E-88E3-465D5D45F329}"/>
              </a:ext>
            </a:extLst>
          </p:cNvPr>
          <p:cNvSpPr/>
          <p:nvPr/>
        </p:nvSpPr>
        <p:spPr>
          <a:xfrm>
            <a:off x="5809580" y="3861048"/>
            <a:ext cx="144016" cy="136178"/>
          </a:xfrm>
          <a:prstGeom prst="flowChartConnector">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12963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B9BED3-2E08-4176-A6EF-FD2F219A6196}"/>
              </a:ext>
            </a:extLst>
          </p:cNvPr>
          <p:cNvSpPr>
            <a:spLocks noGrp="1"/>
          </p:cNvSpPr>
          <p:nvPr>
            <p:ph type="title"/>
          </p:nvPr>
        </p:nvSpPr>
        <p:spPr/>
        <p:txBody>
          <a:bodyPr/>
          <a:lstStyle/>
          <a:p>
            <a:r>
              <a:rPr lang="nl-NL" dirty="0"/>
              <a:t>Aanleiding</a:t>
            </a:r>
            <a:br>
              <a:rPr lang="nl-NL" dirty="0"/>
            </a:br>
            <a:r>
              <a:rPr lang="nl-NL" sz="2000" dirty="0"/>
              <a:t>Capaciteit</a:t>
            </a:r>
          </a:p>
        </p:txBody>
      </p:sp>
      <p:pic>
        <p:nvPicPr>
          <p:cNvPr id="1026" name="Picture 2">
            <a:extLst>
              <a:ext uri="{FF2B5EF4-FFF2-40B4-BE49-F238E27FC236}">
                <a16:creationId xmlns:a16="http://schemas.microsoft.com/office/drawing/2014/main" id="{EB1A6626-1415-4E6F-B30A-21652A5DA62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05" t="3260" r="1010" b="4257"/>
          <a:stretch/>
        </p:blipFill>
        <p:spPr bwMode="auto">
          <a:xfrm>
            <a:off x="323527" y="1412776"/>
            <a:ext cx="8071752"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9531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8D920AB-52AB-4930-9D8C-AF55BFB6A8EE}"/>
              </a:ext>
            </a:extLst>
          </p:cNvPr>
          <p:cNvSpPr>
            <a:spLocks noGrp="1"/>
          </p:cNvSpPr>
          <p:nvPr>
            <p:ph idx="1"/>
          </p:nvPr>
        </p:nvSpPr>
        <p:spPr>
          <a:xfrm>
            <a:off x="232010" y="1340768"/>
            <a:ext cx="8300429" cy="4392488"/>
          </a:xfrm>
        </p:spPr>
        <p:txBody>
          <a:bodyPr/>
          <a:lstStyle/>
          <a:p>
            <a:pPr>
              <a:spcBef>
                <a:spcPts val="1200"/>
              </a:spcBef>
            </a:pPr>
            <a:r>
              <a:rPr lang="nl-NL" sz="2400" dirty="0"/>
              <a:t>VANG- beleid</a:t>
            </a:r>
          </a:p>
          <a:p>
            <a:pPr lvl="1">
              <a:spcBef>
                <a:spcPts val="300"/>
              </a:spcBef>
              <a:buFont typeface="Arial" panose="020B0604020202020204" pitchFamily="34" charset="0"/>
              <a:buChar char="•"/>
            </a:pPr>
            <a:r>
              <a:rPr lang="nl-NL" sz="2400" dirty="0"/>
              <a:t>2025: 90% afvalscheiding -  max. 30 kg rest</a:t>
            </a:r>
          </a:p>
          <a:p>
            <a:pPr lvl="1">
              <a:spcBef>
                <a:spcPts val="300"/>
              </a:spcBef>
              <a:buFont typeface="Arial" panose="020B0604020202020204" pitchFamily="34" charset="0"/>
              <a:buChar char="•"/>
            </a:pPr>
            <a:r>
              <a:rPr lang="nl-NL" sz="2400" dirty="0"/>
              <a:t>2030: landelijke dekkend netwerk </a:t>
            </a:r>
            <a:r>
              <a:rPr lang="nl-NL" sz="2400" dirty="0" err="1"/>
              <a:t>ambachtcentra</a:t>
            </a:r>
            <a:endParaRPr lang="nl-NL" sz="2400" dirty="0"/>
          </a:p>
          <a:p>
            <a:pPr lvl="1">
              <a:spcBef>
                <a:spcPts val="300"/>
              </a:spcBef>
              <a:buFont typeface="Arial" panose="020B0604020202020204" pitchFamily="34" charset="0"/>
              <a:buChar char="•"/>
            </a:pPr>
            <a:r>
              <a:rPr lang="nl-NL" sz="2400" dirty="0"/>
              <a:t>2050: 0 kg rest</a:t>
            </a:r>
          </a:p>
          <a:p>
            <a:pPr>
              <a:spcBef>
                <a:spcPts val="1200"/>
              </a:spcBef>
            </a:pPr>
            <a:r>
              <a:rPr lang="nl-NL" sz="2400" dirty="0"/>
              <a:t>Circulaire economie: 2050 100% circulair</a:t>
            </a:r>
          </a:p>
          <a:p>
            <a:pPr>
              <a:spcBef>
                <a:spcPts val="1200"/>
              </a:spcBef>
            </a:pPr>
            <a:r>
              <a:rPr lang="nl-NL" sz="2400" dirty="0"/>
              <a:t>EU-kaderrichtlijn: 2035 hergebruik/recycling 65%  huishoudelijk afval</a:t>
            </a:r>
          </a:p>
          <a:p>
            <a:pPr>
              <a:spcBef>
                <a:spcPts val="1200"/>
              </a:spcBef>
            </a:pPr>
            <a:r>
              <a:rPr lang="nl-NL" sz="2400" dirty="0"/>
              <a:t>SUP-richtlijn: wegwerpplastic verminderen</a:t>
            </a:r>
          </a:p>
          <a:p>
            <a:pPr>
              <a:spcBef>
                <a:spcPts val="1200"/>
              </a:spcBef>
            </a:pPr>
            <a:r>
              <a:rPr lang="nl-NL" sz="2400" dirty="0"/>
              <a:t>Steeds strengere landelijke milieu wetgeving</a:t>
            </a:r>
            <a:endParaRPr lang="nl-NL" dirty="0"/>
          </a:p>
        </p:txBody>
      </p:sp>
      <p:sp>
        <p:nvSpPr>
          <p:cNvPr id="6" name="Titel 1">
            <a:extLst>
              <a:ext uri="{FF2B5EF4-FFF2-40B4-BE49-F238E27FC236}">
                <a16:creationId xmlns:a16="http://schemas.microsoft.com/office/drawing/2014/main" id="{11665221-D6EC-48DD-9A81-5531DD3C116C}"/>
              </a:ext>
            </a:extLst>
          </p:cNvPr>
          <p:cNvSpPr>
            <a:spLocks noGrp="1"/>
          </p:cNvSpPr>
          <p:nvPr>
            <p:ph type="title"/>
          </p:nvPr>
        </p:nvSpPr>
        <p:spPr>
          <a:xfrm>
            <a:off x="228600" y="152400"/>
            <a:ext cx="7620000" cy="1066800"/>
          </a:xfrm>
        </p:spPr>
        <p:txBody>
          <a:bodyPr/>
          <a:lstStyle/>
          <a:p>
            <a:r>
              <a:rPr lang="nl-NL" dirty="0"/>
              <a:t>Aanleiding</a:t>
            </a:r>
            <a:br>
              <a:rPr lang="nl-NL" dirty="0"/>
            </a:br>
            <a:r>
              <a:rPr lang="nl-NL" sz="2000" dirty="0"/>
              <a:t>Landelijke doelen</a:t>
            </a:r>
          </a:p>
        </p:txBody>
      </p:sp>
    </p:spTree>
    <p:extLst>
      <p:ext uri="{BB962C8B-B14F-4D97-AF65-F5344CB8AC3E}">
        <p14:creationId xmlns:p14="http://schemas.microsoft.com/office/powerpoint/2010/main" val="1063336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CA9C56AB-2882-4241-9131-B297039B6CBA}"/>
              </a:ext>
            </a:extLst>
          </p:cNvPr>
          <p:cNvSpPr>
            <a:spLocks noGrp="1"/>
          </p:cNvSpPr>
          <p:nvPr>
            <p:ph idx="1"/>
          </p:nvPr>
        </p:nvSpPr>
        <p:spPr>
          <a:xfrm>
            <a:off x="228600" y="1295400"/>
            <a:ext cx="7871792" cy="4725888"/>
          </a:xfrm>
        </p:spPr>
        <p:txBody>
          <a:bodyPr/>
          <a:lstStyle/>
          <a:p>
            <a:pPr marL="0" indent="0">
              <a:buNone/>
            </a:pPr>
            <a:endParaRPr lang="nl-NL" sz="3200" dirty="0"/>
          </a:p>
          <a:p>
            <a:pPr marL="0" indent="0">
              <a:buNone/>
            </a:pPr>
            <a:endParaRPr lang="nl-NL" sz="3200" dirty="0"/>
          </a:p>
        </p:txBody>
      </p:sp>
      <p:pic>
        <p:nvPicPr>
          <p:cNvPr id="9" name="Afbeelding 8">
            <a:extLst>
              <a:ext uri="{FF2B5EF4-FFF2-40B4-BE49-F238E27FC236}">
                <a16:creationId xmlns:a16="http://schemas.microsoft.com/office/drawing/2014/main" id="{FC7A3D4F-68C9-43CA-AD14-0518C279CD36}"/>
              </a:ext>
            </a:extLst>
          </p:cNvPr>
          <p:cNvPicPr>
            <a:picLocks noChangeAspect="1"/>
          </p:cNvPicPr>
          <p:nvPr/>
        </p:nvPicPr>
        <p:blipFill>
          <a:blip r:embed="rId3">
            <a:duotone>
              <a:schemeClr val="accent3">
                <a:shade val="45000"/>
                <a:satMod val="135000"/>
              </a:schemeClr>
              <a:prstClr val="white"/>
            </a:duotone>
          </a:blip>
          <a:stretch>
            <a:fillRect/>
          </a:stretch>
        </p:blipFill>
        <p:spPr>
          <a:xfrm>
            <a:off x="1763688" y="3524531"/>
            <a:ext cx="5718498" cy="2136717"/>
          </a:xfrm>
          <a:prstGeom prst="rect">
            <a:avLst/>
          </a:prstGeom>
        </p:spPr>
      </p:pic>
      <p:sp>
        <p:nvSpPr>
          <p:cNvPr id="7" name="Titel 1">
            <a:extLst>
              <a:ext uri="{FF2B5EF4-FFF2-40B4-BE49-F238E27FC236}">
                <a16:creationId xmlns:a16="http://schemas.microsoft.com/office/drawing/2014/main" id="{F38DF1E4-5067-432E-A0DF-B2FA8DCEA056}"/>
              </a:ext>
            </a:extLst>
          </p:cNvPr>
          <p:cNvSpPr>
            <a:spLocks noGrp="1"/>
          </p:cNvSpPr>
          <p:nvPr>
            <p:ph type="title"/>
          </p:nvPr>
        </p:nvSpPr>
        <p:spPr>
          <a:xfrm>
            <a:off x="228600" y="152400"/>
            <a:ext cx="7620000" cy="1066800"/>
          </a:xfrm>
        </p:spPr>
        <p:txBody>
          <a:bodyPr/>
          <a:lstStyle/>
          <a:p>
            <a:r>
              <a:rPr lang="nl-NL" dirty="0"/>
              <a:t>Aanleiding</a:t>
            </a:r>
            <a:br>
              <a:rPr lang="nl-NL" dirty="0"/>
            </a:br>
            <a:r>
              <a:rPr lang="nl-NL" sz="2000" dirty="0"/>
              <a:t>Landelijke doelen</a:t>
            </a:r>
          </a:p>
        </p:txBody>
      </p:sp>
      <p:sp>
        <p:nvSpPr>
          <p:cNvPr id="10" name="Tijdelijke aanduiding voor inhoud 2">
            <a:extLst>
              <a:ext uri="{FF2B5EF4-FFF2-40B4-BE49-F238E27FC236}">
                <a16:creationId xmlns:a16="http://schemas.microsoft.com/office/drawing/2014/main" id="{0DB66C9A-B2E6-4B5F-93CE-9BA3B8DDDF2B}"/>
              </a:ext>
            </a:extLst>
          </p:cNvPr>
          <p:cNvSpPr txBox="1">
            <a:spLocks/>
          </p:cNvSpPr>
          <p:nvPr/>
        </p:nvSpPr>
        <p:spPr bwMode="auto">
          <a:xfrm>
            <a:off x="232010" y="1196752"/>
            <a:ext cx="8300429" cy="4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SzPct val="100000"/>
              <a:buFontTx/>
              <a:buBlip>
                <a:blip r:embed="rId4"/>
              </a:buBlip>
              <a:defRPr sz="3200" kern="1200">
                <a:solidFill>
                  <a:srgbClr val="455F6D"/>
                </a:solidFill>
                <a:latin typeface="Arial"/>
                <a:ea typeface="+mn-ea"/>
                <a:cs typeface="Arial"/>
              </a:defRPr>
            </a:lvl1pPr>
            <a:lvl2pPr marL="742950" indent="-285750" algn="l" defTabSz="457200" rtl="0" eaLnBrk="1" fontAlgn="base" hangingPunct="1">
              <a:spcBef>
                <a:spcPct val="20000"/>
              </a:spcBef>
              <a:spcAft>
                <a:spcPct val="0"/>
              </a:spcAft>
              <a:buSzPct val="100000"/>
              <a:buFontTx/>
              <a:buBlip>
                <a:blip r:embed="rId4"/>
              </a:buBlip>
              <a:defRPr sz="2800" kern="1200">
                <a:solidFill>
                  <a:srgbClr val="455F6D"/>
                </a:solidFill>
                <a:latin typeface="Arial"/>
                <a:ea typeface="+mn-ea"/>
                <a:cs typeface="Arial"/>
              </a:defRPr>
            </a:lvl2pPr>
            <a:lvl3pPr marL="1143000" indent="-228600" algn="l" defTabSz="457200" rtl="0" eaLnBrk="1" fontAlgn="base" hangingPunct="1">
              <a:spcBef>
                <a:spcPct val="20000"/>
              </a:spcBef>
              <a:spcAft>
                <a:spcPct val="0"/>
              </a:spcAft>
              <a:buSzPct val="100000"/>
              <a:buFontTx/>
              <a:buBlip>
                <a:blip r:embed="rId4"/>
              </a:buBlip>
              <a:defRPr sz="2400" kern="1200">
                <a:solidFill>
                  <a:srgbClr val="455F6D"/>
                </a:solidFill>
                <a:latin typeface="Arial"/>
                <a:ea typeface="+mn-ea"/>
                <a:cs typeface="Arial"/>
              </a:defRPr>
            </a:lvl3pPr>
            <a:lvl4pPr marL="1600200" indent="-228600" algn="l" defTabSz="457200" rtl="0" eaLnBrk="1" fontAlgn="base" hangingPunct="1">
              <a:spcBef>
                <a:spcPct val="20000"/>
              </a:spcBef>
              <a:spcAft>
                <a:spcPct val="0"/>
              </a:spcAft>
              <a:buSzPct val="100000"/>
              <a:buFontTx/>
              <a:buBlip>
                <a:blip r:embed="rId4"/>
              </a:buBlip>
              <a:defRPr sz="2000" kern="1200">
                <a:solidFill>
                  <a:srgbClr val="455F6D"/>
                </a:solidFill>
                <a:latin typeface="Arial"/>
                <a:ea typeface="+mn-ea"/>
                <a:cs typeface="Arial"/>
              </a:defRPr>
            </a:lvl4pPr>
            <a:lvl5pPr marL="2057400" indent="-228600" algn="l" defTabSz="457200" rtl="0" eaLnBrk="1" fontAlgn="base" hangingPunct="1">
              <a:spcBef>
                <a:spcPct val="20000"/>
              </a:spcBef>
              <a:spcAft>
                <a:spcPct val="0"/>
              </a:spcAft>
              <a:buSzPct val="100000"/>
              <a:buFontTx/>
              <a:buBlip>
                <a:blip r:embed="rId4"/>
              </a:buBlip>
              <a:defRPr sz="2000" kern="1200">
                <a:solidFill>
                  <a:srgbClr val="455F6D"/>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200000"/>
              </a:lnSpc>
            </a:pPr>
            <a:r>
              <a:rPr lang="nl-NL" sz="2400" dirty="0"/>
              <a:t>Onze regio is goed op weg om deze doelen te behalen</a:t>
            </a:r>
          </a:p>
          <a:p>
            <a:r>
              <a:rPr lang="nl-NL" sz="2400" dirty="0"/>
              <a:t>Als inwoners al hun afval goed kunnen scheiden blijven er uiteindelijk alleen maar grondstoffen over</a:t>
            </a:r>
          </a:p>
          <a:p>
            <a:r>
              <a:rPr lang="nl-NL" sz="2400" dirty="0"/>
              <a:t>Om dit te bereiken moeten we het onze inwoners zo gemakkelijk en prettig mogelijk maken om te scheiden</a:t>
            </a:r>
          </a:p>
          <a:p>
            <a:pPr>
              <a:lnSpc>
                <a:spcPct val="200000"/>
              </a:lnSpc>
            </a:pPr>
            <a:endParaRPr lang="nl-NL" sz="2400" dirty="0"/>
          </a:p>
          <a:p>
            <a:endParaRPr lang="nl-NL" dirty="0"/>
          </a:p>
        </p:txBody>
      </p:sp>
    </p:spTree>
    <p:extLst>
      <p:ext uri="{BB962C8B-B14F-4D97-AF65-F5344CB8AC3E}">
        <p14:creationId xmlns:p14="http://schemas.microsoft.com/office/powerpoint/2010/main" val="2637307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90BE2242-D765-4858-A369-0E0C52433F18}"/>
              </a:ext>
            </a:extLst>
          </p:cNvPr>
          <p:cNvSpPr>
            <a:spLocks noGrp="1"/>
          </p:cNvSpPr>
          <p:nvPr>
            <p:ph idx="1"/>
          </p:nvPr>
        </p:nvSpPr>
        <p:spPr>
          <a:xfrm>
            <a:off x="228600" y="1457852"/>
            <a:ext cx="8384216" cy="4759040"/>
          </a:xfrm>
        </p:spPr>
        <p:txBody>
          <a:bodyPr/>
          <a:lstStyle/>
          <a:p>
            <a:pPr marL="0" lvl="1" indent="0">
              <a:spcBef>
                <a:spcPts val="600"/>
              </a:spcBef>
              <a:buNone/>
            </a:pPr>
            <a:r>
              <a:rPr lang="nl-NL" sz="2400" dirty="0"/>
              <a:t>Uitgangspunten:</a:t>
            </a:r>
          </a:p>
          <a:p>
            <a:pPr marL="742950" lvl="2" indent="-342900">
              <a:spcBef>
                <a:spcPts val="600"/>
              </a:spcBef>
            </a:pPr>
            <a:r>
              <a:rPr lang="nl-NL" dirty="0"/>
              <a:t>Omgekeerd inzamelen / negatieve prikkel restafval </a:t>
            </a:r>
          </a:p>
          <a:p>
            <a:pPr marL="742950" lvl="2" indent="-342900">
              <a:spcBef>
                <a:spcPts val="600"/>
              </a:spcBef>
            </a:pPr>
            <a:r>
              <a:rPr lang="nl-NL" dirty="0"/>
              <a:t>Voldoen aan nieuwe wet -en regelgeving</a:t>
            </a:r>
          </a:p>
          <a:p>
            <a:pPr marL="0" lvl="1" indent="0">
              <a:spcBef>
                <a:spcPts val="600"/>
              </a:spcBef>
              <a:buNone/>
            </a:pPr>
            <a:r>
              <a:rPr lang="nl-NL" sz="2400" dirty="0"/>
              <a:t>Doel:</a:t>
            </a:r>
          </a:p>
          <a:p>
            <a:pPr marL="742950" lvl="2" indent="-342900">
              <a:spcBef>
                <a:spcPts val="600"/>
              </a:spcBef>
            </a:pPr>
            <a:r>
              <a:rPr lang="nl-NL" dirty="0"/>
              <a:t>Meer grondstoffen, hoge kwaliteit en dus minder restafval</a:t>
            </a:r>
          </a:p>
          <a:p>
            <a:pPr marL="400050" lvl="2" indent="-400050">
              <a:spcBef>
                <a:spcPts val="600"/>
              </a:spcBef>
              <a:buNone/>
            </a:pPr>
            <a:r>
              <a:rPr lang="nl-NL" sz="2400" dirty="0"/>
              <a:t>Hoe:</a:t>
            </a:r>
          </a:p>
          <a:p>
            <a:pPr marL="742950" lvl="2" indent="-342900">
              <a:spcBef>
                <a:spcPts val="600"/>
              </a:spcBef>
            </a:pPr>
            <a:r>
              <a:rPr lang="nl-NL" dirty="0"/>
              <a:t>Scheiden zo gemakkelijk mogelijk maken</a:t>
            </a:r>
          </a:p>
          <a:p>
            <a:pPr marL="1200150" lvl="3" indent="-342900">
              <a:spcBef>
                <a:spcPts val="600"/>
              </a:spcBef>
            </a:pPr>
            <a:endParaRPr lang="nl-NL" sz="2400" dirty="0"/>
          </a:p>
          <a:p>
            <a:pPr marL="0" indent="0">
              <a:buNone/>
            </a:pPr>
            <a:endParaRPr lang="nl-NL" dirty="0"/>
          </a:p>
          <a:p>
            <a:pPr marL="0" indent="0">
              <a:buNone/>
            </a:pPr>
            <a:endParaRPr lang="nl-NL" dirty="0"/>
          </a:p>
          <a:p>
            <a:endParaRPr lang="nl-NL" dirty="0"/>
          </a:p>
        </p:txBody>
      </p:sp>
      <p:pic>
        <p:nvPicPr>
          <p:cNvPr id="4" name="Afbeelding 3">
            <a:extLst>
              <a:ext uri="{FF2B5EF4-FFF2-40B4-BE49-F238E27FC236}">
                <a16:creationId xmlns:a16="http://schemas.microsoft.com/office/drawing/2014/main" id="{B8C3F4D3-BC87-4E3F-9739-437DADCB68EE}"/>
              </a:ext>
            </a:extLst>
          </p:cNvPr>
          <p:cNvPicPr>
            <a:picLocks noChangeAspect="1"/>
          </p:cNvPicPr>
          <p:nvPr/>
        </p:nvPicPr>
        <p:blipFill rotWithShape="1">
          <a:blip r:embed="rId3"/>
          <a:srcRect l="16300"/>
          <a:stretch/>
        </p:blipFill>
        <p:spPr>
          <a:xfrm>
            <a:off x="6402626" y="4845670"/>
            <a:ext cx="917615" cy="1337762"/>
          </a:xfrm>
          <a:prstGeom prst="rect">
            <a:avLst/>
          </a:prstGeom>
        </p:spPr>
      </p:pic>
      <p:pic>
        <p:nvPicPr>
          <p:cNvPr id="5" name="Picture 2" descr="⋙ Elektrische tandenborstel kopen? | 123schoon.nl">
            <a:extLst>
              <a:ext uri="{FF2B5EF4-FFF2-40B4-BE49-F238E27FC236}">
                <a16:creationId xmlns:a16="http://schemas.microsoft.com/office/drawing/2014/main" id="{4EC2B161-CF56-4B7F-BE04-E589CDCA03D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6107" r="31749"/>
          <a:stretch/>
        </p:blipFill>
        <p:spPr bwMode="auto">
          <a:xfrm>
            <a:off x="7335852" y="4509120"/>
            <a:ext cx="531928" cy="163336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Modellen batterijen">
            <a:extLst>
              <a:ext uri="{FF2B5EF4-FFF2-40B4-BE49-F238E27FC236}">
                <a16:creationId xmlns:a16="http://schemas.microsoft.com/office/drawing/2014/main" id="{B09C56E5-D545-4ACB-A4E7-3C61529F2BB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754" t="15312" r="14597" b="20578"/>
          <a:stretch/>
        </p:blipFill>
        <p:spPr bwMode="auto">
          <a:xfrm>
            <a:off x="5277367" y="5363269"/>
            <a:ext cx="1076608" cy="804368"/>
          </a:xfrm>
          <a:prstGeom prst="rect">
            <a:avLst/>
          </a:prstGeom>
          <a:noFill/>
          <a:extLst>
            <a:ext uri="{909E8E84-426E-40DD-AFC4-6F175D3DCCD1}">
              <a14:hiddenFill xmlns:a14="http://schemas.microsoft.com/office/drawing/2010/main">
                <a:solidFill>
                  <a:srgbClr val="FFFFFF"/>
                </a:solidFill>
              </a14:hiddenFill>
            </a:ext>
          </a:extLst>
        </p:spPr>
      </p:pic>
      <p:sp>
        <p:nvSpPr>
          <p:cNvPr id="10" name="Titel 1">
            <a:extLst>
              <a:ext uri="{FF2B5EF4-FFF2-40B4-BE49-F238E27FC236}">
                <a16:creationId xmlns:a16="http://schemas.microsoft.com/office/drawing/2014/main" id="{9BFDB893-0ADB-4AF5-A214-D65A6EAE03D8}"/>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Wat betekent dit voor de milieustraat van de toekomst?</a:t>
            </a:r>
          </a:p>
        </p:txBody>
      </p:sp>
    </p:spTree>
    <p:extLst>
      <p:ext uri="{BB962C8B-B14F-4D97-AF65-F5344CB8AC3E}">
        <p14:creationId xmlns:p14="http://schemas.microsoft.com/office/powerpoint/2010/main" val="333372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219FB-7D69-4AEE-AD76-631E19D2200C}"/>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Wat betekent dit voor de milieustraat van de toekomst?</a:t>
            </a:r>
          </a:p>
        </p:txBody>
      </p:sp>
      <p:sp>
        <p:nvSpPr>
          <p:cNvPr id="3" name="Tijdelijke aanduiding voor inhoud 2">
            <a:extLst>
              <a:ext uri="{FF2B5EF4-FFF2-40B4-BE49-F238E27FC236}">
                <a16:creationId xmlns:a16="http://schemas.microsoft.com/office/drawing/2014/main" id="{90BE2242-D765-4858-A369-0E0C52433F18}"/>
              </a:ext>
            </a:extLst>
          </p:cNvPr>
          <p:cNvSpPr>
            <a:spLocks noGrp="1"/>
          </p:cNvSpPr>
          <p:nvPr>
            <p:ph idx="1"/>
          </p:nvPr>
        </p:nvSpPr>
        <p:spPr>
          <a:xfrm>
            <a:off x="220232" y="1340768"/>
            <a:ext cx="8456224" cy="4759040"/>
          </a:xfrm>
        </p:spPr>
        <p:txBody>
          <a:bodyPr/>
          <a:lstStyle/>
          <a:p>
            <a:pPr marL="0" lvl="1" indent="0">
              <a:spcBef>
                <a:spcPts val="1200"/>
              </a:spcBef>
              <a:buNone/>
            </a:pPr>
            <a:r>
              <a:rPr lang="nl-NL" sz="2400" dirty="0"/>
              <a:t>Hoe kunnen we inwoners motiveren om optimaal grondstoffen te scheiden, in aanvulling op de huidige faciliteiten?</a:t>
            </a:r>
          </a:p>
          <a:p>
            <a:pPr marL="342900" lvl="1" indent="-342900">
              <a:spcBef>
                <a:spcPts val="600"/>
              </a:spcBef>
            </a:pPr>
            <a:r>
              <a:rPr lang="nl-NL" sz="2400" dirty="0"/>
              <a:t>Zoveel mogelijk ontzorgen, ook bij niet aan huis ingezamelde grondstoffen</a:t>
            </a:r>
          </a:p>
          <a:p>
            <a:pPr marL="342900" lvl="1" indent="-342900">
              <a:spcBef>
                <a:spcPts val="1200"/>
              </a:spcBef>
            </a:pPr>
            <a:r>
              <a:rPr lang="nl-NL" sz="2400" dirty="0"/>
              <a:t>Milieuvoordeel goed laten zien: wat gebeurt er na het scheiden / inspelen op prikkel milieubewustzijn</a:t>
            </a:r>
          </a:p>
          <a:p>
            <a:pPr marL="0" indent="0">
              <a:buNone/>
            </a:pPr>
            <a:endParaRPr lang="nl-NL" dirty="0"/>
          </a:p>
          <a:p>
            <a:pPr marL="0" indent="0">
              <a:buNone/>
            </a:pPr>
            <a:endParaRPr lang="nl-NL" dirty="0"/>
          </a:p>
          <a:p>
            <a:endParaRPr lang="nl-NL" dirty="0"/>
          </a:p>
        </p:txBody>
      </p:sp>
    </p:spTree>
    <p:extLst>
      <p:ext uri="{BB962C8B-B14F-4D97-AF65-F5344CB8AC3E}">
        <p14:creationId xmlns:p14="http://schemas.microsoft.com/office/powerpoint/2010/main" val="2098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219FB-7D69-4AEE-AD76-631E19D2200C}"/>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Hoe ziet de milieustraat van de toekomst eruit?</a:t>
            </a:r>
          </a:p>
        </p:txBody>
      </p:sp>
      <p:sp>
        <p:nvSpPr>
          <p:cNvPr id="3" name="Tijdelijke aanduiding voor inhoud 2">
            <a:extLst>
              <a:ext uri="{FF2B5EF4-FFF2-40B4-BE49-F238E27FC236}">
                <a16:creationId xmlns:a16="http://schemas.microsoft.com/office/drawing/2014/main" id="{90BE2242-D765-4858-A369-0E0C52433F18}"/>
              </a:ext>
            </a:extLst>
          </p:cNvPr>
          <p:cNvSpPr>
            <a:spLocks noGrp="1"/>
          </p:cNvSpPr>
          <p:nvPr>
            <p:ph idx="1"/>
          </p:nvPr>
        </p:nvSpPr>
        <p:spPr>
          <a:xfrm>
            <a:off x="148224" y="1262248"/>
            <a:ext cx="8672248" cy="4759040"/>
          </a:xfrm>
        </p:spPr>
        <p:txBody>
          <a:bodyPr/>
          <a:lstStyle/>
          <a:p>
            <a:pPr marL="0" lvl="1" indent="0">
              <a:spcBef>
                <a:spcPts val="600"/>
              </a:spcBef>
              <a:buNone/>
            </a:pPr>
            <a:r>
              <a:rPr lang="nl-NL" sz="2400" dirty="0"/>
              <a:t>Zoveel mogelijk ontzorgen:</a:t>
            </a:r>
          </a:p>
          <a:p>
            <a:pPr marL="342900" lvl="1" indent="-342900">
              <a:spcBef>
                <a:spcPts val="1200"/>
              </a:spcBef>
            </a:pPr>
            <a:r>
              <a:rPr lang="nl-NL" sz="2400" dirty="0"/>
              <a:t>Afstand tot milieustraten beperken</a:t>
            </a:r>
          </a:p>
          <a:p>
            <a:pPr marL="742950" lvl="2" indent="-342900">
              <a:spcBef>
                <a:spcPts val="300"/>
              </a:spcBef>
            </a:pPr>
            <a:r>
              <a:rPr lang="nl-NL" dirty="0"/>
              <a:t>Satelliet milieustraten/mobiele milieustraten</a:t>
            </a:r>
          </a:p>
          <a:p>
            <a:pPr marL="742950" lvl="2" indent="-342900">
              <a:spcBef>
                <a:spcPts val="300"/>
              </a:spcBef>
            </a:pPr>
            <a:r>
              <a:rPr lang="nl-NL" dirty="0"/>
              <a:t>Betere spreiding over verzorgingsgebied</a:t>
            </a:r>
          </a:p>
          <a:p>
            <a:pPr marL="342900" lvl="1" indent="-342900">
              <a:spcBef>
                <a:spcPts val="1200"/>
              </a:spcBef>
            </a:pPr>
            <a:r>
              <a:rPr lang="nl-NL" sz="2400" dirty="0"/>
              <a:t>Service niveau verhogen</a:t>
            </a:r>
          </a:p>
          <a:p>
            <a:pPr marL="742950" lvl="2" indent="-342900">
              <a:spcBef>
                <a:spcPts val="300"/>
              </a:spcBef>
            </a:pPr>
            <a:r>
              <a:rPr lang="nl-NL" dirty="0"/>
              <a:t>Indoor “drive </a:t>
            </a:r>
            <a:r>
              <a:rPr lang="nl-NL" dirty="0" err="1"/>
              <a:t>through</a:t>
            </a:r>
            <a:r>
              <a:rPr lang="nl-NL" dirty="0"/>
              <a:t>”; gemakkelijk alle losse grondstoffen afleveren</a:t>
            </a:r>
          </a:p>
          <a:p>
            <a:pPr marL="0" indent="0">
              <a:buNone/>
            </a:pPr>
            <a:endParaRPr lang="nl-NL" sz="2000" dirty="0"/>
          </a:p>
          <a:p>
            <a:endParaRPr lang="nl-NL" dirty="0"/>
          </a:p>
        </p:txBody>
      </p:sp>
      <p:pic>
        <p:nvPicPr>
          <p:cNvPr id="8" name="Picture 2" descr="&quot;">
            <a:extLst>
              <a:ext uri="{FF2B5EF4-FFF2-40B4-BE49-F238E27FC236}">
                <a16:creationId xmlns:a16="http://schemas.microsoft.com/office/drawing/2014/main" id="{AD083381-ACE5-4DA9-8B88-C37B90EEB8C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773" r="23559"/>
          <a:stretch/>
        </p:blipFill>
        <p:spPr bwMode="auto">
          <a:xfrm>
            <a:off x="3614275" y="4293096"/>
            <a:ext cx="4248472" cy="189776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77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39752" y="3501008"/>
            <a:ext cx="5562618" cy="1584176"/>
          </a:xfrm>
        </p:spPr>
        <p:txBody>
          <a:bodyPr/>
          <a:lstStyle/>
          <a:p>
            <a:pPr algn="ctr"/>
            <a:r>
              <a:rPr lang="nl-NL" sz="3200" dirty="0"/>
              <a:t>Verkenning toekomstige samenwerking met papier-verenigingen</a:t>
            </a:r>
            <a:br>
              <a:rPr lang="nl-NL" sz="3200" dirty="0"/>
            </a:br>
            <a:endParaRPr lang="nl-NL" sz="3600" dirty="0"/>
          </a:p>
        </p:txBody>
      </p:sp>
      <p:pic>
        <p:nvPicPr>
          <p:cNvPr id="12" name="Picture 6" descr="C:\Users\erik02\AppData\Local\Microsoft\Windows\Temporary Internet Files\Content.Outlook\NERZ9FQA\Zijladers.jpg"/>
          <p:cNvPicPr>
            <a:picLocks noChangeAspect="1" noChangeArrowheads="1"/>
          </p:cNvPicPr>
          <p:nvPr/>
        </p:nvPicPr>
        <p:blipFill>
          <a:blip r:embed="rId3" cstate="print"/>
          <a:srcRect/>
          <a:stretch>
            <a:fillRect/>
          </a:stretch>
        </p:blipFill>
        <p:spPr bwMode="auto">
          <a:xfrm>
            <a:off x="0" y="0"/>
            <a:ext cx="4571999" cy="3001963"/>
          </a:xfrm>
          <a:prstGeom prst="rect">
            <a:avLst/>
          </a:prstGeom>
          <a:noFill/>
          <a:ln w="9525">
            <a:noFill/>
            <a:miter lim="800000"/>
            <a:headEnd/>
            <a:tailEnd/>
          </a:ln>
        </p:spPr>
      </p:pic>
      <p:pic>
        <p:nvPicPr>
          <p:cNvPr id="13" name="Picture 8" descr="C:\Users\erik02\AppData\Local\Microsoft\Windows\Temporary Internet Files\Content.Outlook\NERZ9FQA\Jaarverslag-011.jpg"/>
          <p:cNvPicPr>
            <a:picLocks noChangeAspect="1" noChangeArrowheads="1"/>
          </p:cNvPicPr>
          <p:nvPr/>
        </p:nvPicPr>
        <p:blipFill>
          <a:blip r:embed="rId4" cstate="print"/>
          <a:srcRect/>
          <a:stretch>
            <a:fillRect/>
          </a:stretch>
        </p:blipFill>
        <p:spPr bwMode="auto">
          <a:xfrm>
            <a:off x="4572000" y="0"/>
            <a:ext cx="4572000" cy="3001963"/>
          </a:xfrm>
          <a:prstGeom prst="rect">
            <a:avLst/>
          </a:prstGeom>
          <a:noFill/>
          <a:ln w="9525">
            <a:noFill/>
            <a:miter lim="800000"/>
            <a:headEnd/>
            <a:tailEnd/>
          </a:ln>
        </p:spPr>
      </p:pic>
      <p:sp>
        <p:nvSpPr>
          <p:cNvPr id="3" name="Tekstvak 2">
            <a:extLst>
              <a:ext uri="{FF2B5EF4-FFF2-40B4-BE49-F238E27FC236}">
                <a16:creationId xmlns:a16="http://schemas.microsoft.com/office/drawing/2014/main" id="{F30074F1-034B-4EDA-9C2E-993EB04FBCFB}"/>
              </a:ext>
            </a:extLst>
          </p:cNvPr>
          <p:cNvSpPr txBox="1"/>
          <p:nvPr/>
        </p:nvSpPr>
        <p:spPr>
          <a:xfrm>
            <a:off x="3600400" y="5245675"/>
            <a:ext cx="4572000" cy="338554"/>
          </a:xfrm>
          <a:prstGeom prst="rect">
            <a:avLst/>
          </a:prstGeom>
          <a:noFill/>
        </p:spPr>
        <p:txBody>
          <a:bodyPr wrap="square" rtlCol="0">
            <a:spAutoFit/>
          </a:bodyPr>
          <a:lstStyle/>
          <a:p>
            <a:r>
              <a:rPr lang="nl-NL" sz="1600" i="1" dirty="0">
                <a:solidFill>
                  <a:schemeClr val="bg1">
                    <a:lumMod val="75000"/>
                  </a:schemeClr>
                </a:solidFill>
              </a:rPr>
              <a:t>Platformbijeenkomst 13 april 2022</a:t>
            </a:r>
          </a:p>
        </p:txBody>
      </p:sp>
    </p:spTree>
    <p:extLst>
      <p:ext uri="{BB962C8B-B14F-4D97-AF65-F5344CB8AC3E}">
        <p14:creationId xmlns:p14="http://schemas.microsoft.com/office/powerpoint/2010/main" val="19183245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219FB-7D69-4AEE-AD76-631E19D2200C}"/>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Hoe ziet de milieustraat van de toekomst eruit?</a:t>
            </a:r>
          </a:p>
        </p:txBody>
      </p:sp>
      <p:sp>
        <p:nvSpPr>
          <p:cNvPr id="3" name="Tijdelijke aanduiding voor inhoud 2">
            <a:extLst>
              <a:ext uri="{FF2B5EF4-FFF2-40B4-BE49-F238E27FC236}">
                <a16:creationId xmlns:a16="http://schemas.microsoft.com/office/drawing/2014/main" id="{90BE2242-D765-4858-A369-0E0C52433F18}"/>
              </a:ext>
            </a:extLst>
          </p:cNvPr>
          <p:cNvSpPr>
            <a:spLocks noGrp="1"/>
          </p:cNvSpPr>
          <p:nvPr>
            <p:ph idx="1"/>
          </p:nvPr>
        </p:nvSpPr>
        <p:spPr>
          <a:xfrm>
            <a:off x="220232" y="1406264"/>
            <a:ext cx="8312208" cy="4759040"/>
          </a:xfrm>
        </p:spPr>
        <p:txBody>
          <a:bodyPr/>
          <a:lstStyle/>
          <a:p>
            <a:pPr marL="0" lvl="1" indent="0">
              <a:spcBef>
                <a:spcPts val="1200"/>
              </a:spcBef>
              <a:buNone/>
            </a:pPr>
            <a:r>
              <a:rPr lang="nl-NL" sz="2400" dirty="0"/>
              <a:t>Milieuvoordeel goed laten zien / inspelen op prikkel milieubewustzijn door:</a:t>
            </a:r>
          </a:p>
          <a:p>
            <a:pPr>
              <a:spcBef>
                <a:spcPts val="1200"/>
              </a:spcBef>
            </a:pPr>
            <a:r>
              <a:rPr lang="nl-NL" sz="2800" dirty="0"/>
              <a:t>Beeldvorming: laten zien wat er met de afgeleverde grondstoffen gebeurt </a:t>
            </a:r>
          </a:p>
          <a:p>
            <a:pPr lvl="1">
              <a:spcBef>
                <a:spcPts val="300"/>
              </a:spcBef>
            </a:pPr>
            <a:r>
              <a:rPr lang="nl-NL" dirty="0"/>
              <a:t>Circulair ambachtscentrum (voorbeeld volgt)</a:t>
            </a:r>
          </a:p>
          <a:p>
            <a:pPr lvl="1">
              <a:spcBef>
                <a:spcPts val="300"/>
              </a:spcBef>
            </a:pPr>
            <a:r>
              <a:rPr lang="nl-NL" dirty="0"/>
              <a:t>Beeldmateriaal bij drive-</a:t>
            </a:r>
            <a:r>
              <a:rPr lang="nl-NL" dirty="0" err="1"/>
              <a:t>through</a:t>
            </a:r>
            <a:endParaRPr lang="nl-NL" dirty="0"/>
          </a:p>
          <a:p>
            <a:pPr>
              <a:spcBef>
                <a:spcPts val="1200"/>
              </a:spcBef>
            </a:pPr>
            <a:r>
              <a:rPr lang="nl-NL" sz="2800" dirty="0"/>
              <a:t>Campagnes uitzetten</a:t>
            </a:r>
          </a:p>
          <a:p>
            <a:pPr>
              <a:spcBef>
                <a:spcPts val="1200"/>
              </a:spcBef>
            </a:pPr>
            <a:r>
              <a:rPr lang="nl-NL" sz="2800" dirty="0"/>
              <a:t>Inzet afvalcoaches</a:t>
            </a:r>
          </a:p>
        </p:txBody>
      </p:sp>
    </p:spTree>
    <p:extLst>
      <p:ext uri="{BB962C8B-B14F-4D97-AF65-F5344CB8AC3E}">
        <p14:creationId xmlns:p14="http://schemas.microsoft.com/office/powerpoint/2010/main" val="218606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219FB-7D69-4AEE-AD76-631E19D2200C}"/>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Voorbeeld circulair ambachtscentrum</a:t>
            </a:r>
          </a:p>
        </p:txBody>
      </p:sp>
      <p:sp>
        <p:nvSpPr>
          <p:cNvPr id="3" name="Tijdelijke aanduiding voor inhoud 2">
            <a:extLst>
              <a:ext uri="{FF2B5EF4-FFF2-40B4-BE49-F238E27FC236}">
                <a16:creationId xmlns:a16="http://schemas.microsoft.com/office/drawing/2014/main" id="{90BE2242-D765-4858-A369-0E0C52433F18}"/>
              </a:ext>
            </a:extLst>
          </p:cNvPr>
          <p:cNvSpPr>
            <a:spLocks noGrp="1"/>
          </p:cNvSpPr>
          <p:nvPr>
            <p:ph idx="1"/>
          </p:nvPr>
        </p:nvSpPr>
        <p:spPr>
          <a:xfrm>
            <a:off x="220232" y="1478272"/>
            <a:ext cx="8456224" cy="726592"/>
          </a:xfrm>
        </p:spPr>
        <p:txBody>
          <a:bodyPr/>
          <a:lstStyle/>
          <a:p>
            <a:pPr marL="0" indent="0">
              <a:buNone/>
            </a:pPr>
            <a:r>
              <a:rPr lang="nl-NL" sz="2800" dirty="0"/>
              <a:t>Inspiratie: enkele voorbeelden van circulaire ambachtscentra in Nederland:</a:t>
            </a:r>
          </a:p>
          <a:p>
            <a:pPr lvl="1">
              <a:spcBef>
                <a:spcPts val="1200"/>
              </a:spcBef>
            </a:pPr>
            <a:r>
              <a:rPr lang="nl-NL" sz="2400" dirty="0"/>
              <a:t>Kringloopbedrijf Rijssen</a:t>
            </a:r>
          </a:p>
          <a:p>
            <a:pPr lvl="1">
              <a:spcBef>
                <a:spcPts val="1200"/>
              </a:spcBef>
            </a:pPr>
            <a:r>
              <a:rPr lang="nl-NL" sz="2400" dirty="0"/>
              <a:t>Duurzaamheidsplein Oss</a:t>
            </a:r>
          </a:p>
          <a:p>
            <a:pPr lvl="1">
              <a:spcBef>
                <a:spcPts val="1200"/>
              </a:spcBef>
            </a:pPr>
            <a:r>
              <a:rPr lang="nl-NL" sz="2400" dirty="0" err="1"/>
              <a:t>Rycleboulevard</a:t>
            </a:r>
            <a:r>
              <a:rPr lang="nl-NL" sz="2400" dirty="0"/>
              <a:t> en recyclewinkels Friesland</a:t>
            </a:r>
          </a:p>
          <a:p>
            <a:pPr marL="0" indent="0">
              <a:buNone/>
            </a:pPr>
            <a:endParaRPr lang="nl-NL" dirty="0"/>
          </a:p>
          <a:p>
            <a:pPr marL="0" indent="0">
              <a:buNone/>
            </a:pPr>
            <a:r>
              <a:rPr lang="nl-NL" dirty="0"/>
              <a:t>Film </a:t>
            </a:r>
            <a:r>
              <a:rPr lang="nl-NL" dirty="0">
                <a:hlinkClick r:id="rId3"/>
              </a:rPr>
              <a:t>Circulair Ambachtscentrum </a:t>
            </a:r>
            <a:endParaRPr lang="nl-NL" dirty="0"/>
          </a:p>
          <a:p>
            <a:pPr marL="0" indent="0">
              <a:buNone/>
            </a:pPr>
            <a:endParaRPr lang="nl-NL" dirty="0"/>
          </a:p>
          <a:p>
            <a:pPr marL="0" indent="0">
              <a:buNone/>
            </a:pPr>
            <a:endParaRPr lang="nl-NL" dirty="0"/>
          </a:p>
          <a:p>
            <a:endParaRPr lang="nl-NL" dirty="0"/>
          </a:p>
        </p:txBody>
      </p:sp>
    </p:spTree>
    <p:extLst>
      <p:ext uri="{BB962C8B-B14F-4D97-AF65-F5344CB8AC3E}">
        <p14:creationId xmlns:p14="http://schemas.microsoft.com/office/powerpoint/2010/main" val="3106435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erticale tekst 1">
            <a:extLst>
              <a:ext uri="{FF2B5EF4-FFF2-40B4-BE49-F238E27FC236}">
                <a16:creationId xmlns:a16="http://schemas.microsoft.com/office/drawing/2014/main" id="{FFC8003B-D640-425E-B1C0-DBEB6F734047}"/>
              </a:ext>
            </a:extLst>
          </p:cNvPr>
          <p:cNvSpPr>
            <a:spLocks noGrp="1"/>
          </p:cNvSpPr>
          <p:nvPr>
            <p:ph type="body" orient="vert" idx="1"/>
          </p:nvPr>
        </p:nvSpPr>
        <p:spPr/>
        <p:txBody>
          <a:bodyPr/>
          <a:lstStyle/>
          <a:p>
            <a:endParaRPr lang="nl-NL"/>
          </a:p>
        </p:txBody>
      </p:sp>
      <p:grpSp>
        <p:nvGrpSpPr>
          <p:cNvPr id="23" name="Groep 22">
            <a:extLst>
              <a:ext uri="{FF2B5EF4-FFF2-40B4-BE49-F238E27FC236}">
                <a16:creationId xmlns:a16="http://schemas.microsoft.com/office/drawing/2014/main" id="{5AED04C8-FDD3-411E-8FE9-E9501F348A91}"/>
              </a:ext>
            </a:extLst>
          </p:cNvPr>
          <p:cNvGrpSpPr/>
          <p:nvPr/>
        </p:nvGrpSpPr>
        <p:grpSpPr>
          <a:xfrm>
            <a:off x="-180528" y="-105915"/>
            <a:ext cx="9649072" cy="7011645"/>
            <a:chOff x="0" y="-96772"/>
            <a:chExt cx="9144000" cy="6464524"/>
          </a:xfrm>
        </p:grpSpPr>
        <p:pic>
          <p:nvPicPr>
            <p:cNvPr id="4" name="Afbeelding 3">
              <a:extLst>
                <a:ext uri="{FF2B5EF4-FFF2-40B4-BE49-F238E27FC236}">
                  <a16:creationId xmlns:a16="http://schemas.microsoft.com/office/drawing/2014/main" id="{1F3E6E4C-16D0-4FE1-90FB-98C4B6E64760}"/>
                </a:ext>
              </a:extLst>
            </p:cNvPr>
            <p:cNvPicPr>
              <a:picLocks noChangeAspect="1"/>
            </p:cNvPicPr>
            <p:nvPr/>
          </p:nvPicPr>
          <p:blipFill>
            <a:blip r:embed="rId3"/>
            <a:stretch>
              <a:fillRect/>
            </a:stretch>
          </p:blipFill>
          <p:spPr>
            <a:xfrm>
              <a:off x="0" y="-96772"/>
              <a:ext cx="9144000" cy="6464524"/>
            </a:xfrm>
            <a:prstGeom prst="rect">
              <a:avLst/>
            </a:prstGeom>
          </p:spPr>
        </p:pic>
        <p:pic>
          <p:nvPicPr>
            <p:cNvPr id="20" name="Afbeelding 19">
              <a:extLst>
                <a:ext uri="{FF2B5EF4-FFF2-40B4-BE49-F238E27FC236}">
                  <a16:creationId xmlns:a16="http://schemas.microsoft.com/office/drawing/2014/main" id="{46353B7E-455E-4F72-8F04-8E5DB7506DDF}"/>
                </a:ext>
              </a:extLst>
            </p:cNvPr>
            <p:cNvPicPr>
              <a:picLocks noChangeAspect="1"/>
            </p:cNvPicPr>
            <p:nvPr/>
          </p:nvPicPr>
          <p:blipFill>
            <a:blip r:embed="rId4"/>
            <a:stretch>
              <a:fillRect/>
            </a:stretch>
          </p:blipFill>
          <p:spPr>
            <a:xfrm>
              <a:off x="6915150" y="6021287"/>
              <a:ext cx="2228850" cy="342567"/>
            </a:xfrm>
            <a:prstGeom prst="rect">
              <a:avLst/>
            </a:prstGeom>
          </p:spPr>
        </p:pic>
        <p:pic>
          <p:nvPicPr>
            <p:cNvPr id="22" name="Afbeelding 21">
              <a:extLst>
                <a:ext uri="{FF2B5EF4-FFF2-40B4-BE49-F238E27FC236}">
                  <a16:creationId xmlns:a16="http://schemas.microsoft.com/office/drawing/2014/main" id="{CD7E5176-BB76-42CE-97A5-2FD5A96023FE}"/>
                </a:ext>
              </a:extLst>
            </p:cNvPr>
            <p:cNvPicPr>
              <a:picLocks noChangeAspect="1"/>
            </p:cNvPicPr>
            <p:nvPr/>
          </p:nvPicPr>
          <p:blipFill>
            <a:blip r:embed="rId4"/>
            <a:stretch>
              <a:fillRect/>
            </a:stretch>
          </p:blipFill>
          <p:spPr>
            <a:xfrm>
              <a:off x="395536" y="4797151"/>
              <a:ext cx="3600400" cy="1304477"/>
            </a:xfrm>
            <a:prstGeom prst="rect">
              <a:avLst/>
            </a:prstGeom>
          </p:spPr>
        </p:pic>
      </p:grpSp>
      <p:sp>
        <p:nvSpPr>
          <p:cNvPr id="3" name="Tekstvak 2">
            <a:extLst>
              <a:ext uri="{FF2B5EF4-FFF2-40B4-BE49-F238E27FC236}">
                <a16:creationId xmlns:a16="http://schemas.microsoft.com/office/drawing/2014/main" id="{0EE67169-C83D-4D78-839F-68405DF40A72}"/>
              </a:ext>
            </a:extLst>
          </p:cNvPr>
          <p:cNvSpPr txBox="1"/>
          <p:nvPr/>
        </p:nvSpPr>
        <p:spPr>
          <a:xfrm>
            <a:off x="323528" y="5763857"/>
            <a:ext cx="2986896" cy="923330"/>
          </a:xfrm>
          <a:prstGeom prst="rect">
            <a:avLst/>
          </a:prstGeom>
          <a:solidFill>
            <a:schemeClr val="bg1"/>
          </a:solidFill>
        </p:spPr>
        <p:txBody>
          <a:bodyPr wrap="square" rtlCol="0">
            <a:spAutoFit/>
          </a:bodyPr>
          <a:lstStyle/>
          <a:p>
            <a:r>
              <a:rPr lang="nl-NL" dirty="0">
                <a:solidFill>
                  <a:srgbClr val="729B23"/>
                </a:solidFill>
              </a:rPr>
              <a:t>Circulair ambachtscentrum in beeld gebracht met de huidige rollen Avri</a:t>
            </a:r>
          </a:p>
        </p:txBody>
      </p:sp>
      <p:sp>
        <p:nvSpPr>
          <p:cNvPr id="10" name="Ovaal 9">
            <a:extLst>
              <a:ext uri="{FF2B5EF4-FFF2-40B4-BE49-F238E27FC236}">
                <a16:creationId xmlns:a16="http://schemas.microsoft.com/office/drawing/2014/main" id="{F81BE553-CC5F-4593-9FB3-FC25FE8C72E8}"/>
              </a:ext>
            </a:extLst>
          </p:cNvPr>
          <p:cNvSpPr/>
          <p:nvPr/>
        </p:nvSpPr>
        <p:spPr>
          <a:xfrm>
            <a:off x="-722024" y="266125"/>
            <a:ext cx="4032448" cy="5029750"/>
          </a:xfrm>
          <a:prstGeom prst="ellipse">
            <a:avLst/>
          </a:prstGeom>
          <a:noFill/>
          <a:ln w="38100">
            <a:solidFill>
              <a:srgbClr val="729B23"/>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424F134F-3992-47DB-8834-0656C99811C0}"/>
              </a:ext>
            </a:extLst>
          </p:cNvPr>
          <p:cNvSpPr/>
          <p:nvPr/>
        </p:nvSpPr>
        <p:spPr>
          <a:xfrm>
            <a:off x="7344223" y="3731491"/>
            <a:ext cx="1896680" cy="2731137"/>
          </a:xfrm>
          <a:prstGeom prst="ellipse">
            <a:avLst/>
          </a:prstGeom>
          <a:noFill/>
          <a:ln w="38100">
            <a:solidFill>
              <a:srgbClr val="729B23"/>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996927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FD79399A-6637-4892-9F4F-6BBDB5244CB3">
            <a:extLst>
              <a:ext uri="{FF2B5EF4-FFF2-40B4-BE49-F238E27FC236}">
                <a16:creationId xmlns:a16="http://schemas.microsoft.com/office/drawing/2014/main" id="{4E61FF4F-4638-4D22-80F2-C0D7361A4FF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198" b="7616"/>
          <a:stretch/>
        </p:blipFill>
        <p:spPr bwMode="auto">
          <a:xfrm>
            <a:off x="322240" y="1386909"/>
            <a:ext cx="5905944" cy="401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al 17">
            <a:extLst>
              <a:ext uri="{FF2B5EF4-FFF2-40B4-BE49-F238E27FC236}">
                <a16:creationId xmlns:a16="http://schemas.microsoft.com/office/drawing/2014/main" id="{DA482886-0514-4E08-9A53-CFA9E65E8E28}"/>
              </a:ext>
            </a:extLst>
          </p:cNvPr>
          <p:cNvSpPr/>
          <p:nvPr/>
        </p:nvSpPr>
        <p:spPr>
          <a:xfrm>
            <a:off x="1951876" y="4797151"/>
            <a:ext cx="2860602" cy="496125"/>
          </a:xfrm>
          <a:prstGeom prst="ellipse">
            <a:avLst/>
          </a:prstGeom>
          <a:noFill/>
          <a:ln w="38100">
            <a:solidFill>
              <a:srgbClr val="729B23"/>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pic>
        <p:nvPicPr>
          <p:cNvPr id="19" name="Afbeelding 6" descr="Avri_Powerpoint_DH03.jpg">
            <a:extLst>
              <a:ext uri="{FF2B5EF4-FFF2-40B4-BE49-F238E27FC236}">
                <a16:creationId xmlns:a16="http://schemas.microsoft.com/office/drawing/2014/main" id="{33ED6143-5CA7-4DE3-9690-7DED8F73AE55}"/>
              </a:ext>
            </a:extLst>
          </p:cNvPr>
          <p:cNvPicPr>
            <a:picLocks noChangeAspect="1"/>
          </p:cNvPicPr>
          <p:nvPr/>
        </p:nvPicPr>
        <p:blipFill rotWithShape="1">
          <a:blip r:embed="rId4"/>
          <a:srcRect l="2859" t="78850" r="83785" b="2900"/>
          <a:stretch/>
        </p:blipFill>
        <p:spPr bwMode="auto">
          <a:xfrm>
            <a:off x="6130399" y="4177520"/>
            <a:ext cx="725806" cy="743839"/>
          </a:xfrm>
          <a:prstGeom prst="rect">
            <a:avLst/>
          </a:prstGeom>
          <a:noFill/>
          <a:ln w="9525">
            <a:noFill/>
            <a:miter lim="800000"/>
            <a:headEnd/>
            <a:tailEnd/>
          </a:ln>
        </p:spPr>
      </p:pic>
      <p:sp>
        <p:nvSpPr>
          <p:cNvPr id="24" name="Tekstvak 23">
            <a:extLst>
              <a:ext uri="{FF2B5EF4-FFF2-40B4-BE49-F238E27FC236}">
                <a16:creationId xmlns:a16="http://schemas.microsoft.com/office/drawing/2014/main" id="{493FA12E-4C6C-48EC-9D55-67DFED579019}"/>
              </a:ext>
            </a:extLst>
          </p:cNvPr>
          <p:cNvSpPr txBox="1"/>
          <p:nvPr/>
        </p:nvSpPr>
        <p:spPr>
          <a:xfrm>
            <a:off x="245840" y="1137835"/>
            <a:ext cx="7120284" cy="338554"/>
          </a:xfrm>
          <a:prstGeom prst="rect">
            <a:avLst/>
          </a:prstGeom>
          <a:noFill/>
        </p:spPr>
        <p:txBody>
          <a:bodyPr wrap="square">
            <a:spAutoFit/>
          </a:bodyPr>
          <a:lstStyle/>
          <a:p>
            <a:r>
              <a:rPr lang="nl-NL" sz="1600" b="1" dirty="0"/>
              <a:t>R-Ladder met strategieën van circulariteit</a:t>
            </a:r>
            <a:r>
              <a:rPr lang="nl-NL" sz="1600" dirty="0"/>
              <a:t>;</a:t>
            </a:r>
            <a:r>
              <a:rPr lang="nl-NL" sz="1600" b="1" dirty="0"/>
              <a:t> </a:t>
            </a:r>
            <a:r>
              <a:rPr lang="nl-NL" sz="1600" dirty="0"/>
              <a:t>Bron: PBL</a:t>
            </a:r>
          </a:p>
        </p:txBody>
      </p:sp>
      <p:sp>
        <p:nvSpPr>
          <p:cNvPr id="27" name="Titel 1">
            <a:extLst>
              <a:ext uri="{FF2B5EF4-FFF2-40B4-BE49-F238E27FC236}">
                <a16:creationId xmlns:a16="http://schemas.microsoft.com/office/drawing/2014/main" id="{EE072D6E-2F29-4500-97ED-317C74F4B9B1}"/>
              </a:ext>
            </a:extLst>
          </p:cNvPr>
          <p:cNvSpPr txBox="1">
            <a:spLocks/>
          </p:cNvSpPr>
          <p:nvPr/>
        </p:nvSpPr>
        <p:spPr>
          <a:xfrm>
            <a:off x="228600" y="152400"/>
            <a:ext cx="7620000" cy="1188368"/>
          </a:xfrm>
          <a:prstGeom prst="rect">
            <a:avLst/>
          </a:prstGeom>
        </p:spPr>
        <p:txBody>
          <a:bodyPr/>
          <a:lst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a:lstStyle>
          <a:p>
            <a:r>
              <a:rPr lang="nl-NL" dirty="0"/>
              <a:t>Verkenning</a:t>
            </a:r>
            <a:br>
              <a:rPr lang="nl-NL" dirty="0"/>
            </a:br>
            <a:r>
              <a:rPr lang="nl-NL" sz="2000" dirty="0"/>
              <a:t>Huidige rol Avri</a:t>
            </a:r>
          </a:p>
        </p:txBody>
      </p:sp>
    </p:spTree>
    <p:extLst>
      <p:ext uri="{BB962C8B-B14F-4D97-AF65-F5344CB8AC3E}">
        <p14:creationId xmlns:p14="http://schemas.microsoft.com/office/powerpoint/2010/main" val="323180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219FB-7D69-4AEE-AD76-631E19D2200C}"/>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Wat zou de rol van Avri hierin moeten zijn?</a:t>
            </a:r>
            <a:br>
              <a:rPr lang="nl-NL" sz="2000" dirty="0"/>
            </a:br>
            <a:endParaRPr lang="nl-NL" sz="2000" dirty="0"/>
          </a:p>
        </p:txBody>
      </p:sp>
      <p:sp>
        <p:nvSpPr>
          <p:cNvPr id="12" name="Tekstvak 11">
            <a:extLst>
              <a:ext uri="{FF2B5EF4-FFF2-40B4-BE49-F238E27FC236}">
                <a16:creationId xmlns:a16="http://schemas.microsoft.com/office/drawing/2014/main" id="{4405F898-E5A8-458F-84F1-1CB355783979}"/>
              </a:ext>
            </a:extLst>
          </p:cNvPr>
          <p:cNvSpPr txBox="1"/>
          <p:nvPr/>
        </p:nvSpPr>
        <p:spPr>
          <a:xfrm>
            <a:off x="323528" y="1287109"/>
            <a:ext cx="7893050" cy="683264"/>
          </a:xfrm>
          <a:prstGeom prst="rect">
            <a:avLst/>
          </a:prstGeom>
          <a:solidFill>
            <a:schemeClr val="accent3">
              <a:lumMod val="40000"/>
              <a:lumOff val="60000"/>
            </a:schemeClr>
          </a:solidFill>
          <a:ln>
            <a:solidFill>
              <a:srgbClr val="729B23"/>
            </a:solidFill>
          </a:ln>
        </p:spPr>
        <p:txBody>
          <a:bodyPr wrap="square" lIns="36000" rIns="36000">
            <a:spAutoFit/>
          </a:bodyPr>
          <a:lstStyle/>
          <a:p>
            <a:pPr algn="ctr">
              <a:spcBef>
                <a:spcPct val="20000"/>
              </a:spcBef>
              <a:buSzPct val="100000"/>
            </a:pPr>
            <a:r>
              <a:rPr lang="nl-NL" b="1" dirty="0">
                <a:solidFill>
                  <a:schemeClr val="bg1">
                    <a:lumMod val="50000"/>
                  </a:schemeClr>
                </a:solidFill>
                <a:latin typeface="Arial"/>
                <a:cs typeface="Arial"/>
              </a:rPr>
              <a:t>Positie Avri: </a:t>
            </a:r>
          </a:p>
          <a:p>
            <a:pPr algn="ctr">
              <a:spcBef>
                <a:spcPct val="20000"/>
              </a:spcBef>
              <a:buSzPct val="100000"/>
            </a:pPr>
            <a:r>
              <a:rPr lang="nl-NL" sz="1700" dirty="0">
                <a:solidFill>
                  <a:schemeClr val="bg1">
                    <a:lumMod val="50000"/>
                  </a:schemeClr>
                </a:solidFill>
                <a:latin typeface="Arial"/>
                <a:cs typeface="Arial"/>
              </a:rPr>
              <a:t>Aanjager circulaire economie achterkant keten tot bedrijfsleven het overneemt</a:t>
            </a:r>
          </a:p>
        </p:txBody>
      </p:sp>
      <p:pic>
        <p:nvPicPr>
          <p:cNvPr id="18" name="Afbeelding 17">
            <a:extLst>
              <a:ext uri="{FF2B5EF4-FFF2-40B4-BE49-F238E27FC236}">
                <a16:creationId xmlns:a16="http://schemas.microsoft.com/office/drawing/2014/main" id="{862706D3-5208-4FC5-9E25-8FB20B1D67C1}"/>
              </a:ext>
            </a:extLst>
          </p:cNvPr>
          <p:cNvPicPr>
            <a:picLocks noChangeAspect="1"/>
          </p:cNvPicPr>
          <p:nvPr/>
        </p:nvPicPr>
        <p:blipFill>
          <a:blip r:embed="rId3"/>
          <a:stretch>
            <a:fillRect/>
          </a:stretch>
        </p:blipFill>
        <p:spPr>
          <a:xfrm>
            <a:off x="323528" y="2092785"/>
            <a:ext cx="7920880" cy="3010381"/>
          </a:xfrm>
          <a:prstGeom prst="rect">
            <a:avLst/>
          </a:prstGeom>
        </p:spPr>
      </p:pic>
      <p:sp>
        <p:nvSpPr>
          <p:cNvPr id="19" name="Bijschrift: gebogen lijn 18">
            <a:extLst>
              <a:ext uri="{FF2B5EF4-FFF2-40B4-BE49-F238E27FC236}">
                <a16:creationId xmlns:a16="http://schemas.microsoft.com/office/drawing/2014/main" id="{16283341-2471-4501-8F72-6B41087722B4}"/>
              </a:ext>
            </a:extLst>
          </p:cNvPr>
          <p:cNvSpPr/>
          <p:nvPr/>
        </p:nvSpPr>
        <p:spPr>
          <a:xfrm>
            <a:off x="3419872" y="5445224"/>
            <a:ext cx="1296144" cy="504056"/>
          </a:xfrm>
          <a:prstGeom prst="borderCallout2">
            <a:avLst>
              <a:gd name="adj1" fmla="val 558"/>
              <a:gd name="adj2" fmla="val 38597"/>
              <a:gd name="adj3" fmla="val -350"/>
              <a:gd name="adj4" fmla="val 39683"/>
              <a:gd name="adj5" fmla="val -360494"/>
              <a:gd name="adj6" fmla="val 39977"/>
            </a:avLst>
          </a:prstGeom>
          <a:solidFill>
            <a:schemeClr val="accent3">
              <a:lumMod val="40000"/>
              <a:lumOff val="60000"/>
            </a:schemeClr>
          </a:solidFill>
          <a:ln>
            <a:solidFill>
              <a:srgbClr val="729B2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700" dirty="0">
                <a:solidFill>
                  <a:schemeClr val="bg1">
                    <a:lumMod val="50000"/>
                  </a:schemeClr>
                </a:solidFill>
              </a:rPr>
              <a:t>Werkzaak, ROC, …</a:t>
            </a:r>
          </a:p>
        </p:txBody>
      </p:sp>
      <p:sp>
        <p:nvSpPr>
          <p:cNvPr id="21" name="Bijschrift: gebogen lijn 20">
            <a:extLst>
              <a:ext uri="{FF2B5EF4-FFF2-40B4-BE49-F238E27FC236}">
                <a16:creationId xmlns:a16="http://schemas.microsoft.com/office/drawing/2014/main" id="{C99254A7-E015-4482-86F8-43EC3DAFCF64}"/>
              </a:ext>
            </a:extLst>
          </p:cNvPr>
          <p:cNvSpPr/>
          <p:nvPr/>
        </p:nvSpPr>
        <p:spPr>
          <a:xfrm>
            <a:off x="5499655" y="5445224"/>
            <a:ext cx="2376264" cy="702380"/>
          </a:xfrm>
          <a:prstGeom prst="borderCallout2">
            <a:avLst>
              <a:gd name="adj1" fmla="val 1281"/>
              <a:gd name="adj2" fmla="val 33359"/>
              <a:gd name="adj3" fmla="val 431"/>
              <a:gd name="adj4" fmla="val 33035"/>
              <a:gd name="adj5" fmla="val -120290"/>
              <a:gd name="adj6" fmla="val 32577"/>
            </a:avLst>
          </a:prstGeom>
          <a:solidFill>
            <a:schemeClr val="accent3">
              <a:lumMod val="40000"/>
              <a:lumOff val="60000"/>
            </a:schemeClr>
          </a:solidFill>
          <a:ln>
            <a:solidFill>
              <a:srgbClr val="729B2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700" dirty="0">
                <a:solidFill>
                  <a:schemeClr val="bg1">
                    <a:lumMod val="50000"/>
                  </a:schemeClr>
                </a:solidFill>
              </a:rPr>
              <a:t>Commerciële partijen als de markt rijp is</a:t>
            </a:r>
          </a:p>
        </p:txBody>
      </p:sp>
    </p:spTree>
    <p:extLst>
      <p:ext uri="{BB962C8B-B14F-4D97-AF65-F5344CB8AC3E}">
        <p14:creationId xmlns:p14="http://schemas.microsoft.com/office/powerpoint/2010/main" val="18620329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467516A5-7015-42FA-B747-8117B378685F}"/>
              </a:ext>
            </a:extLst>
          </p:cNvPr>
          <p:cNvPicPr>
            <a:picLocks noChangeAspect="1"/>
          </p:cNvPicPr>
          <p:nvPr/>
        </p:nvPicPr>
        <p:blipFill>
          <a:blip r:embed="rId3"/>
          <a:stretch>
            <a:fillRect/>
          </a:stretch>
        </p:blipFill>
        <p:spPr>
          <a:xfrm>
            <a:off x="273651" y="1076345"/>
            <a:ext cx="8402805" cy="4440887"/>
          </a:xfrm>
          <a:prstGeom prst="rect">
            <a:avLst/>
          </a:prstGeom>
        </p:spPr>
      </p:pic>
      <p:sp>
        <p:nvSpPr>
          <p:cNvPr id="8" name="Ovaal 7">
            <a:extLst>
              <a:ext uri="{FF2B5EF4-FFF2-40B4-BE49-F238E27FC236}">
                <a16:creationId xmlns:a16="http://schemas.microsoft.com/office/drawing/2014/main" id="{95B4254A-8C0C-4490-819B-E39A687AFAA0}"/>
              </a:ext>
            </a:extLst>
          </p:cNvPr>
          <p:cNvSpPr/>
          <p:nvPr/>
        </p:nvSpPr>
        <p:spPr>
          <a:xfrm>
            <a:off x="323528" y="3212976"/>
            <a:ext cx="5040560" cy="2088232"/>
          </a:xfrm>
          <a:prstGeom prst="ellipse">
            <a:avLst/>
          </a:prstGeom>
          <a:noFill/>
          <a:ln w="38100">
            <a:solidFill>
              <a:srgbClr val="729B23"/>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A4262DAF-A1A1-4B23-A896-3E91F376CF9E}"/>
              </a:ext>
            </a:extLst>
          </p:cNvPr>
          <p:cNvSpPr txBox="1">
            <a:spLocks/>
          </p:cNvSpPr>
          <p:nvPr/>
        </p:nvSpPr>
        <p:spPr>
          <a:xfrm>
            <a:off x="228600" y="152400"/>
            <a:ext cx="7620000" cy="1188368"/>
          </a:xfrm>
          <a:prstGeom prst="rect">
            <a:avLst/>
          </a:prstGeom>
        </p:spPr>
        <p:txBody>
          <a:bodyPr/>
          <a:lstStyle>
            <a:lvl1pPr algn="l" defTabSz="457200" rtl="0" eaLnBrk="1" fontAlgn="base" hangingPunct="1">
              <a:spcBef>
                <a:spcPct val="0"/>
              </a:spcBef>
              <a:spcAft>
                <a:spcPct val="0"/>
              </a:spcAft>
              <a:defRPr sz="4000" b="1" kern="1200">
                <a:solidFill>
                  <a:srgbClr val="84B728"/>
                </a:solidFill>
                <a:latin typeface="Arial"/>
                <a:ea typeface="+mj-ea"/>
                <a:cs typeface="Arial"/>
              </a:defRPr>
            </a:lvl1pPr>
            <a:lvl2pPr algn="l" defTabSz="457200" rtl="0" eaLnBrk="1" fontAlgn="base" hangingPunct="1">
              <a:spcBef>
                <a:spcPct val="0"/>
              </a:spcBef>
              <a:spcAft>
                <a:spcPct val="0"/>
              </a:spcAft>
              <a:defRPr sz="4000" b="1">
                <a:solidFill>
                  <a:srgbClr val="84B728"/>
                </a:solidFill>
                <a:latin typeface="Arial" charset="0"/>
                <a:cs typeface="Arial" charset="0"/>
              </a:defRPr>
            </a:lvl2pPr>
            <a:lvl3pPr algn="l" defTabSz="457200" rtl="0" eaLnBrk="1" fontAlgn="base" hangingPunct="1">
              <a:spcBef>
                <a:spcPct val="0"/>
              </a:spcBef>
              <a:spcAft>
                <a:spcPct val="0"/>
              </a:spcAft>
              <a:defRPr sz="4000" b="1">
                <a:solidFill>
                  <a:srgbClr val="84B728"/>
                </a:solidFill>
                <a:latin typeface="Arial" charset="0"/>
                <a:cs typeface="Arial" charset="0"/>
              </a:defRPr>
            </a:lvl3pPr>
            <a:lvl4pPr algn="l" defTabSz="457200" rtl="0" eaLnBrk="1" fontAlgn="base" hangingPunct="1">
              <a:spcBef>
                <a:spcPct val="0"/>
              </a:spcBef>
              <a:spcAft>
                <a:spcPct val="0"/>
              </a:spcAft>
              <a:defRPr sz="4000" b="1">
                <a:solidFill>
                  <a:srgbClr val="84B728"/>
                </a:solidFill>
                <a:latin typeface="Arial" charset="0"/>
                <a:cs typeface="Arial" charset="0"/>
              </a:defRPr>
            </a:lvl4pPr>
            <a:lvl5pPr algn="l" defTabSz="457200" rtl="0" eaLnBrk="1" fontAlgn="base" hangingPunct="1">
              <a:spcBef>
                <a:spcPct val="0"/>
              </a:spcBef>
              <a:spcAft>
                <a:spcPct val="0"/>
              </a:spcAft>
              <a:defRPr sz="4000" b="1">
                <a:solidFill>
                  <a:srgbClr val="84B728"/>
                </a:solidFill>
                <a:latin typeface="Arial" charset="0"/>
                <a:cs typeface="Arial" charset="0"/>
              </a:defRPr>
            </a:lvl5pPr>
            <a:lvl6pPr marL="457200" algn="l" defTabSz="457200" rtl="0" eaLnBrk="1" fontAlgn="base" hangingPunct="1">
              <a:spcBef>
                <a:spcPct val="0"/>
              </a:spcBef>
              <a:spcAft>
                <a:spcPct val="0"/>
              </a:spcAft>
              <a:defRPr sz="4000" b="1">
                <a:solidFill>
                  <a:srgbClr val="84B728"/>
                </a:solidFill>
                <a:latin typeface="Arial" charset="0"/>
                <a:cs typeface="Arial" charset="0"/>
              </a:defRPr>
            </a:lvl6pPr>
            <a:lvl7pPr marL="914400" algn="l" defTabSz="457200" rtl="0" eaLnBrk="1" fontAlgn="base" hangingPunct="1">
              <a:spcBef>
                <a:spcPct val="0"/>
              </a:spcBef>
              <a:spcAft>
                <a:spcPct val="0"/>
              </a:spcAft>
              <a:defRPr sz="4000" b="1">
                <a:solidFill>
                  <a:srgbClr val="84B728"/>
                </a:solidFill>
                <a:latin typeface="Arial" charset="0"/>
                <a:cs typeface="Arial" charset="0"/>
              </a:defRPr>
            </a:lvl7pPr>
            <a:lvl8pPr marL="1371600" algn="l" defTabSz="457200" rtl="0" eaLnBrk="1" fontAlgn="base" hangingPunct="1">
              <a:spcBef>
                <a:spcPct val="0"/>
              </a:spcBef>
              <a:spcAft>
                <a:spcPct val="0"/>
              </a:spcAft>
              <a:defRPr sz="4000" b="1">
                <a:solidFill>
                  <a:srgbClr val="84B728"/>
                </a:solidFill>
                <a:latin typeface="Arial" charset="0"/>
                <a:cs typeface="Arial" charset="0"/>
              </a:defRPr>
            </a:lvl8pPr>
            <a:lvl9pPr marL="1828800" algn="l" defTabSz="457200" rtl="0" eaLnBrk="1" fontAlgn="base" hangingPunct="1">
              <a:spcBef>
                <a:spcPct val="0"/>
              </a:spcBef>
              <a:spcAft>
                <a:spcPct val="0"/>
              </a:spcAft>
              <a:defRPr sz="4000" b="1">
                <a:solidFill>
                  <a:srgbClr val="84B728"/>
                </a:solidFill>
                <a:latin typeface="Arial" charset="0"/>
                <a:cs typeface="Arial" charset="0"/>
              </a:defRPr>
            </a:lvl9pPr>
          </a:lstStyle>
          <a:p>
            <a:r>
              <a:rPr lang="nl-NL" dirty="0"/>
              <a:t>Verkenning</a:t>
            </a:r>
            <a:br>
              <a:rPr lang="nl-NL" dirty="0"/>
            </a:br>
            <a:r>
              <a:rPr lang="nl-NL" sz="2000" dirty="0"/>
              <a:t>Wat zou de rol van Avri hierin moeten zijn?</a:t>
            </a:r>
            <a:br>
              <a:rPr lang="nl-NL" sz="2000" dirty="0"/>
            </a:br>
            <a:endParaRPr lang="nl-NL" sz="2000" dirty="0"/>
          </a:p>
        </p:txBody>
      </p:sp>
      <p:sp>
        <p:nvSpPr>
          <p:cNvPr id="12" name="Tekstvak 11">
            <a:extLst>
              <a:ext uri="{FF2B5EF4-FFF2-40B4-BE49-F238E27FC236}">
                <a16:creationId xmlns:a16="http://schemas.microsoft.com/office/drawing/2014/main" id="{45240A6F-D09E-4673-A815-E4AB6E562C0A}"/>
              </a:ext>
            </a:extLst>
          </p:cNvPr>
          <p:cNvSpPr txBox="1"/>
          <p:nvPr/>
        </p:nvSpPr>
        <p:spPr>
          <a:xfrm>
            <a:off x="611560" y="2753645"/>
            <a:ext cx="1426251" cy="584775"/>
          </a:xfrm>
          <a:prstGeom prst="rect">
            <a:avLst/>
          </a:prstGeom>
          <a:noFill/>
        </p:spPr>
        <p:txBody>
          <a:bodyPr wrap="square">
            <a:spAutoFit/>
          </a:bodyPr>
          <a:lstStyle/>
          <a:p>
            <a:pPr algn="ctr"/>
            <a:r>
              <a:rPr lang="nl-NL" sz="1600" dirty="0">
                <a:solidFill>
                  <a:srgbClr val="729B23"/>
                </a:solidFill>
              </a:rPr>
              <a:t>Huidige rol van Avri</a:t>
            </a:r>
          </a:p>
        </p:txBody>
      </p:sp>
      <p:sp>
        <p:nvSpPr>
          <p:cNvPr id="13" name="Pijl: rechts 12">
            <a:extLst>
              <a:ext uri="{FF2B5EF4-FFF2-40B4-BE49-F238E27FC236}">
                <a16:creationId xmlns:a16="http://schemas.microsoft.com/office/drawing/2014/main" id="{E8A3C4C4-E580-4AE5-B0BC-0D87FC6DED14}"/>
              </a:ext>
            </a:extLst>
          </p:cNvPr>
          <p:cNvSpPr/>
          <p:nvPr/>
        </p:nvSpPr>
        <p:spPr>
          <a:xfrm rot="20037191">
            <a:off x="4946893" y="3492530"/>
            <a:ext cx="978408" cy="484632"/>
          </a:xfrm>
          <a:prstGeom prst="rightArrow">
            <a:avLst/>
          </a:prstGeom>
          <a:solidFill>
            <a:srgbClr val="729B23"/>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4" name="Tekstvak 13">
            <a:extLst>
              <a:ext uri="{FF2B5EF4-FFF2-40B4-BE49-F238E27FC236}">
                <a16:creationId xmlns:a16="http://schemas.microsoft.com/office/drawing/2014/main" id="{27B52394-49DD-4301-9167-E1F29A09C496}"/>
              </a:ext>
            </a:extLst>
          </p:cNvPr>
          <p:cNvSpPr txBox="1"/>
          <p:nvPr/>
        </p:nvSpPr>
        <p:spPr>
          <a:xfrm>
            <a:off x="5331909" y="3028746"/>
            <a:ext cx="1512168" cy="1169551"/>
          </a:xfrm>
          <a:prstGeom prst="rect">
            <a:avLst/>
          </a:prstGeom>
          <a:noFill/>
        </p:spPr>
        <p:txBody>
          <a:bodyPr wrap="square">
            <a:spAutoFit/>
          </a:bodyPr>
          <a:lstStyle/>
          <a:p>
            <a:pPr algn="ctr"/>
            <a:r>
              <a:rPr lang="nl-NL" sz="7000" dirty="0">
                <a:ln>
                  <a:solidFill>
                    <a:schemeClr val="bg1"/>
                  </a:solidFill>
                </a:ln>
                <a:solidFill>
                  <a:srgbClr val="729B23"/>
                </a:solidFill>
              </a:rPr>
              <a:t>?</a:t>
            </a:r>
          </a:p>
        </p:txBody>
      </p:sp>
      <p:sp>
        <p:nvSpPr>
          <p:cNvPr id="15" name="Ovaal 14">
            <a:extLst>
              <a:ext uri="{FF2B5EF4-FFF2-40B4-BE49-F238E27FC236}">
                <a16:creationId xmlns:a16="http://schemas.microsoft.com/office/drawing/2014/main" id="{A9B8B3FA-FA04-4194-95B6-A89263704425}"/>
              </a:ext>
            </a:extLst>
          </p:cNvPr>
          <p:cNvSpPr/>
          <p:nvPr/>
        </p:nvSpPr>
        <p:spPr>
          <a:xfrm>
            <a:off x="3779912" y="1594300"/>
            <a:ext cx="5040560" cy="2088232"/>
          </a:xfrm>
          <a:prstGeom prst="ellipse">
            <a:avLst/>
          </a:prstGeom>
          <a:noFill/>
          <a:ln w="38100">
            <a:solidFill>
              <a:srgbClr val="729B23"/>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6" name="Tekstvak 15">
            <a:extLst>
              <a:ext uri="{FF2B5EF4-FFF2-40B4-BE49-F238E27FC236}">
                <a16:creationId xmlns:a16="http://schemas.microsoft.com/office/drawing/2014/main" id="{A3B812D3-D666-421F-AA28-6EFA718D7714}"/>
              </a:ext>
            </a:extLst>
          </p:cNvPr>
          <p:cNvSpPr txBox="1"/>
          <p:nvPr/>
        </p:nvSpPr>
        <p:spPr>
          <a:xfrm>
            <a:off x="4431461" y="1786744"/>
            <a:ext cx="1865254" cy="584775"/>
          </a:xfrm>
          <a:prstGeom prst="rect">
            <a:avLst/>
          </a:prstGeom>
          <a:noFill/>
        </p:spPr>
        <p:txBody>
          <a:bodyPr wrap="square">
            <a:spAutoFit/>
          </a:bodyPr>
          <a:lstStyle/>
          <a:p>
            <a:pPr algn="ctr"/>
            <a:r>
              <a:rPr lang="nl-NL" sz="1600" dirty="0">
                <a:solidFill>
                  <a:srgbClr val="729B23"/>
                </a:solidFill>
              </a:rPr>
              <a:t>Hoe ver gaat de rol van Avri?</a:t>
            </a:r>
          </a:p>
        </p:txBody>
      </p:sp>
    </p:spTree>
    <p:extLst>
      <p:ext uri="{BB962C8B-B14F-4D97-AF65-F5344CB8AC3E}">
        <p14:creationId xmlns:p14="http://schemas.microsoft.com/office/powerpoint/2010/main" val="3032198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219FB-7D69-4AEE-AD76-631E19D2200C}"/>
              </a:ext>
            </a:extLst>
          </p:cNvPr>
          <p:cNvSpPr>
            <a:spLocks noGrp="1"/>
          </p:cNvSpPr>
          <p:nvPr>
            <p:ph type="title"/>
          </p:nvPr>
        </p:nvSpPr>
        <p:spPr>
          <a:xfrm>
            <a:off x="228600" y="152400"/>
            <a:ext cx="7620000" cy="1188368"/>
          </a:xfrm>
        </p:spPr>
        <p:txBody>
          <a:bodyPr/>
          <a:lstStyle/>
          <a:p>
            <a:r>
              <a:rPr lang="nl-NL" dirty="0"/>
              <a:t>Verkenning</a:t>
            </a:r>
            <a:br>
              <a:rPr lang="nl-NL" dirty="0"/>
            </a:br>
            <a:r>
              <a:rPr lang="nl-NL" sz="2000" dirty="0"/>
              <a:t>Wat zou de rol van Avri hierin moeten zijn?</a:t>
            </a:r>
            <a:br>
              <a:rPr lang="nl-NL" sz="2000" dirty="0"/>
            </a:br>
            <a:endParaRPr lang="nl-NL" sz="2000" dirty="0"/>
          </a:p>
        </p:txBody>
      </p:sp>
      <p:sp>
        <p:nvSpPr>
          <p:cNvPr id="12" name="Tekstvak 11">
            <a:extLst>
              <a:ext uri="{FF2B5EF4-FFF2-40B4-BE49-F238E27FC236}">
                <a16:creationId xmlns:a16="http://schemas.microsoft.com/office/drawing/2014/main" id="{4405F898-E5A8-458F-84F1-1CB355783979}"/>
              </a:ext>
            </a:extLst>
          </p:cNvPr>
          <p:cNvSpPr txBox="1"/>
          <p:nvPr/>
        </p:nvSpPr>
        <p:spPr>
          <a:xfrm>
            <a:off x="-252536" y="1516722"/>
            <a:ext cx="9073008" cy="3970318"/>
          </a:xfrm>
          <a:prstGeom prst="rect">
            <a:avLst/>
          </a:prstGeom>
          <a:noFill/>
        </p:spPr>
        <p:txBody>
          <a:bodyPr wrap="square">
            <a:spAutoFit/>
          </a:bodyPr>
          <a:lstStyle/>
          <a:p>
            <a:pPr marL="742950" lvl="1" indent="-285750">
              <a:spcBef>
                <a:spcPct val="20000"/>
              </a:spcBef>
              <a:buSzPct val="100000"/>
              <a:buBlip>
                <a:blip r:embed="rId3"/>
              </a:buBlip>
            </a:pPr>
            <a:r>
              <a:rPr lang="nl-NL" sz="2800" dirty="0">
                <a:solidFill>
                  <a:srgbClr val="455F6D"/>
                </a:solidFill>
                <a:latin typeface="Arial"/>
                <a:cs typeface="Arial"/>
              </a:rPr>
              <a:t>Milieustraten met meer service en op kleinere afstand</a:t>
            </a:r>
          </a:p>
          <a:p>
            <a:pPr marL="1200150" lvl="2" indent="-285750">
              <a:spcBef>
                <a:spcPct val="20000"/>
              </a:spcBef>
              <a:buSzPct val="100000"/>
              <a:buBlip>
                <a:blip r:embed="rId3"/>
              </a:buBlip>
            </a:pPr>
            <a:r>
              <a:rPr lang="nl-NL" sz="2800" dirty="0">
                <a:solidFill>
                  <a:srgbClr val="455F6D"/>
                </a:solidFill>
                <a:latin typeface="Arial"/>
                <a:cs typeface="Arial"/>
              </a:rPr>
              <a:t>Mobiele milieustraten? </a:t>
            </a:r>
          </a:p>
          <a:p>
            <a:pPr marL="1200150" lvl="2" indent="-285750">
              <a:spcBef>
                <a:spcPct val="20000"/>
              </a:spcBef>
              <a:buSzPct val="100000"/>
              <a:buBlip>
                <a:blip r:embed="rId3"/>
              </a:buBlip>
            </a:pPr>
            <a:r>
              <a:rPr lang="nl-NL" sz="2800" dirty="0">
                <a:solidFill>
                  <a:srgbClr val="455F6D"/>
                </a:solidFill>
                <a:latin typeface="Arial"/>
                <a:cs typeface="Arial"/>
              </a:rPr>
              <a:t>Meer grondstoffen aan huis inzamelen? (Textiel, kleine elektrische apparaten, KCA)</a:t>
            </a:r>
          </a:p>
          <a:p>
            <a:pPr marL="1200150" lvl="2" indent="-285750">
              <a:spcBef>
                <a:spcPct val="20000"/>
              </a:spcBef>
              <a:buSzPct val="100000"/>
              <a:buBlip>
                <a:blip r:embed="rId3"/>
              </a:buBlip>
            </a:pPr>
            <a:r>
              <a:rPr lang="nl-NL" sz="2800" dirty="0">
                <a:solidFill>
                  <a:srgbClr val="455F6D"/>
                </a:solidFill>
                <a:latin typeface="Arial"/>
                <a:cs typeface="Arial"/>
              </a:rPr>
              <a:t>Mogelijk in samenwerking met verenigingen?</a:t>
            </a:r>
          </a:p>
          <a:p>
            <a:pPr marL="1200150" lvl="2" indent="-285750">
              <a:spcBef>
                <a:spcPct val="20000"/>
              </a:spcBef>
              <a:buSzPct val="100000"/>
              <a:buBlip>
                <a:blip r:embed="rId3"/>
              </a:buBlip>
            </a:pPr>
            <a:r>
              <a:rPr lang="nl-NL" sz="2800" dirty="0">
                <a:solidFill>
                  <a:srgbClr val="455F6D"/>
                </a:solidFill>
                <a:latin typeface="Arial"/>
                <a:cs typeface="Arial"/>
              </a:rPr>
              <a:t>Drive-</a:t>
            </a:r>
            <a:r>
              <a:rPr lang="nl-NL" sz="2800" dirty="0" err="1">
                <a:solidFill>
                  <a:srgbClr val="455F6D"/>
                </a:solidFill>
                <a:latin typeface="Arial"/>
                <a:cs typeface="Arial"/>
              </a:rPr>
              <a:t>through</a:t>
            </a:r>
            <a:r>
              <a:rPr lang="nl-NL" sz="2800" dirty="0">
                <a:solidFill>
                  <a:srgbClr val="455F6D"/>
                </a:solidFill>
                <a:latin typeface="Arial"/>
                <a:cs typeface="Arial"/>
              </a:rPr>
              <a:t> faciliteiten opzetten?</a:t>
            </a:r>
          </a:p>
          <a:p>
            <a:pPr marL="1200150" lvl="2" indent="-285750">
              <a:spcBef>
                <a:spcPct val="20000"/>
              </a:spcBef>
              <a:buSzPct val="100000"/>
              <a:buBlip>
                <a:blip r:embed="rId3"/>
              </a:buBlip>
            </a:pPr>
            <a:r>
              <a:rPr lang="nl-NL" sz="2800" dirty="0">
                <a:solidFill>
                  <a:srgbClr val="455F6D"/>
                </a:solidFill>
                <a:latin typeface="Arial"/>
                <a:cs typeface="Arial"/>
              </a:rPr>
              <a:t>Inzet </a:t>
            </a:r>
            <a:r>
              <a:rPr lang="nl-NL" sz="2800" dirty="0" err="1">
                <a:solidFill>
                  <a:srgbClr val="455F6D"/>
                </a:solidFill>
                <a:latin typeface="Arial"/>
                <a:cs typeface="Arial"/>
              </a:rPr>
              <a:t>repair-café’s</a:t>
            </a:r>
            <a:r>
              <a:rPr lang="nl-NL" sz="2800" dirty="0">
                <a:solidFill>
                  <a:srgbClr val="455F6D"/>
                </a:solidFill>
                <a:latin typeface="Arial"/>
                <a:cs typeface="Arial"/>
              </a:rPr>
              <a:t> voor inzameling E-waste? </a:t>
            </a:r>
            <a:endParaRPr lang="nl-NL" sz="2000" dirty="0">
              <a:solidFill>
                <a:srgbClr val="455F6D"/>
              </a:solidFill>
              <a:latin typeface="Arial"/>
              <a:cs typeface="Arial"/>
            </a:endParaRPr>
          </a:p>
        </p:txBody>
      </p:sp>
    </p:spTree>
    <p:extLst>
      <p:ext uri="{BB962C8B-B14F-4D97-AF65-F5344CB8AC3E}">
        <p14:creationId xmlns:p14="http://schemas.microsoft.com/office/powerpoint/2010/main" val="2745047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C2D12-9CDA-4339-B316-FADAB91BE8A1}"/>
              </a:ext>
            </a:extLst>
          </p:cNvPr>
          <p:cNvSpPr>
            <a:spLocks noGrp="1"/>
          </p:cNvSpPr>
          <p:nvPr>
            <p:ph type="title"/>
          </p:nvPr>
        </p:nvSpPr>
        <p:spPr/>
        <p:txBody>
          <a:bodyPr/>
          <a:lstStyle/>
          <a:p>
            <a:r>
              <a:rPr lang="nl-NL" dirty="0"/>
              <a:t>Vervolgtraject</a:t>
            </a:r>
          </a:p>
        </p:txBody>
      </p:sp>
      <p:sp>
        <p:nvSpPr>
          <p:cNvPr id="3" name="Tijdelijke aanduiding voor inhoud 2">
            <a:extLst>
              <a:ext uri="{FF2B5EF4-FFF2-40B4-BE49-F238E27FC236}">
                <a16:creationId xmlns:a16="http://schemas.microsoft.com/office/drawing/2014/main" id="{41CEF9FC-8597-4D6C-8E5C-429DC2A37BEE}"/>
              </a:ext>
            </a:extLst>
          </p:cNvPr>
          <p:cNvSpPr>
            <a:spLocks noGrp="1"/>
          </p:cNvSpPr>
          <p:nvPr>
            <p:ph idx="1"/>
          </p:nvPr>
        </p:nvSpPr>
        <p:spPr>
          <a:xfrm>
            <a:off x="228600" y="1295400"/>
            <a:ext cx="8591872" cy="4114800"/>
          </a:xfrm>
        </p:spPr>
        <p:txBody>
          <a:bodyPr/>
          <a:lstStyle/>
          <a:p>
            <a:pPr>
              <a:spcBef>
                <a:spcPts val="1200"/>
              </a:spcBef>
            </a:pPr>
            <a:r>
              <a:rPr lang="nl-NL" dirty="0"/>
              <a:t>Welke uitgangspunten vindt u belangrijk?</a:t>
            </a:r>
          </a:p>
          <a:p>
            <a:pPr marL="457200" lvl="1" indent="0">
              <a:spcBef>
                <a:spcPts val="1200"/>
              </a:spcBef>
              <a:buNone/>
            </a:pPr>
            <a:endParaRPr lang="nl-NL" dirty="0"/>
          </a:p>
          <a:p>
            <a:pPr>
              <a:spcBef>
                <a:spcPts val="1200"/>
              </a:spcBef>
            </a:pPr>
            <a:r>
              <a:rPr lang="nl-NL" dirty="0"/>
              <a:t>Wat is voor u de “stip op de horizon”?</a:t>
            </a:r>
          </a:p>
          <a:p>
            <a:pPr>
              <a:spcBef>
                <a:spcPts val="1200"/>
              </a:spcBef>
            </a:pPr>
            <a:endParaRPr lang="nl-NL" dirty="0"/>
          </a:p>
        </p:txBody>
      </p:sp>
    </p:spTree>
    <p:extLst>
      <p:ext uri="{BB962C8B-B14F-4D97-AF65-F5344CB8AC3E}">
        <p14:creationId xmlns:p14="http://schemas.microsoft.com/office/powerpoint/2010/main" val="247049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7D6E4E-98FA-4CE3-B1B9-1216E60FA753}"/>
              </a:ext>
            </a:extLst>
          </p:cNvPr>
          <p:cNvSpPr>
            <a:spLocks noGrp="1"/>
          </p:cNvSpPr>
          <p:nvPr>
            <p:ph type="title"/>
          </p:nvPr>
        </p:nvSpPr>
        <p:spPr>
          <a:xfrm>
            <a:off x="228600" y="150001"/>
            <a:ext cx="7620000" cy="1066800"/>
          </a:xfrm>
        </p:spPr>
        <p:txBody>
          <a:bodyPr/>
          <a:lstStyle/>
          <a:p>
            <a:r>
              <a:rPr lang="nl-NL" dirty="0"/>
              <a:t>Vervolgtraject</a:t>
            </a:r>
          </a:p>
        </p:txBody>
      </p:sp>
      <p:sp>
        <p:nvSpPr>
          <p:cNvPr id="3" name="Tijdelijke aanduiding voor inhoud 2">
            <a:extLst>
              <a:ext uri="{FF2B5EF4-FFF2-40B4-BE49-F238E27FC236}">
                <a16:creationId xmlns:a16="http://schemas.microsoft.com/office/drawing/2014/main" id="{5BC0745F-53D7-4AE4-AFF0-181380E1781E}"/>
              </a:ext>
            </a:extLst>
          </p:cNvPr>
          <p:cNvSpPr>
            <a:spLocks noGrp="1"/>
          </p:cNvSpPr>
          <p:nvPr>
            <p:ph idx="1"/>
          </p:nvPr>
        </p:nvSpPr>
        <p:spPr>
          <a:xfrm>
            <a:off x="336104" y="1115144"/>
            <a:ext cx="8807896" cy="5410200"/>
          </a:xfrm>
        </p:spPr>
        <p:txBody>
          <a:bodyPr/>
          <a:lstStyle/>
          <a:p>
            <a:pPr>
              <a:spcBef>
                <a:spcPts val="1200"/>
              </a:spcBef>
            </a:pPr>
            <a:r>
              <a:rPr lang="nl-NL" sz="2800" dirty="0"/>
              <a:t>2 juni 			Platformbijeenkomst (opiniërend)</a:t>
            </a:r>
          </a:p>
          <a:p>
            <a:pPr>
              <a:spcBef>
                <a:spcPts val="1200"/>
              </a:spcBef>
            </a:pPr>
            <a:r>
              <a:rPr lang="nl-NL" sz="2800" dirty="0"/>
              <a:t>Q2+3’22		Individuele raden</a:t>
            </a:r>
          </a:p>
          <a:p>
            <a:pPr>
              <a:spcBef>
                <a:spcPts val="1200"/>
              </a:spcBef>
            </a:pPr>
            <a:r>
              <a:rPr lang="nl-NL" sz="2800" dirty="0"/>
              <a:t>Q3’22			DB voorstel (besluitvormend)</a:t>
            </a:r>
          </a:p>
          <a:p>
            <a:pPr>
              <a:spcBef>
                <a:spcPts val="1200"/>
              </a:spcBef>
            </a:pPr>
            <a:r>
              <a:rPr lang="nl-NL" sz="2800" dirty="0"/>
              <a:t>Q4’22			Platformbijeenkomst</a:t>
            </a:r>
          </a:p>
          <a:p>
            <a:pPr>
              <a:spcBef>
                <a:spcPts val="1200"/>
              </a:spcBef>
            </a:pPr>
            <a:r>
              <a:rPr lang="nl-NL" sz="2800" dirty="0"/>
              <a:t>Q4’22			AB-besluit (+PM begroting)</a:t>
            </a:r>
          </a:p>
          <a:p>
            <a:pPr marL="0" indent="0">
              <a:spcBef>
                <a:spcPts val="1200"/>
              </a:spcBef>
              <a:buNone/>
            </a:pPr>
            <a:endParaRPr lang="nl-NL" sz="2800" dirty="0"/>
          </a:p>
          <a:p>
            <a:pPr>
              <a:spcBef>
                <a:spcPts val="1200"/>
              </a:spcBef>
            </a:pPr>
            <a:endParaRPr lang="nl-NL" dirty="0"/>
          </a:p>
        </p:txBody>
      </p:sp>
    </p:spTree>
    <p:extLst>
      <p:ext uri="{BB962C8B-B14F-4D97-AF65-F5344CB8AC3E}">
        <p14:creationId xmlns:p14="http://schemas.microsoft.com/office/powerpoint/2010/main" val="2917472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226C30-9887-4C24-A0E6-B4E6C4E29E28}"/>
              </a:ext>
            </a:extLst>
          </p:cNvPr>
          <p:cNvSpPr>
            <a:spLocks noGrp="1"/>
          </p:cNvSpPr>
          <p:nvPr>
            <p:ph type="ctrTitle"/>
          </p:nvPr>
        </p:nvSpPr>
        <p:spPr/>
        <p:txBody>
          <a:bodyPr/>
          <a:lstStyle/>
          <a:p>
            <a:r>
              <a:rPr lang="nl-NL" dirty="0"/>
              <a:t>Vragen / opmerkingen / reacties</a:t>
            </a:r>
          </a:p>
        </p:txBody>
      </p:sp>
    </p:spTree>
    <p:extLst>
      <p:ext uri="{BB962C8B-B14F-4D97-AF65-F5344CB8AC3E}">
        <p14:creationId xmlns:p14="http://schemas.microsoft.com/office/powerpoint/2010/main" val="2136520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2B0E7D-228E-43D5-8E89-2281A62D1382}"/>
              </a:ext>
            </a:extLst>
          </p:cNvPr>
          <p:cNvSpPr>
            <a:spLocks noGrp="1"/>
          </p:cNvSpPr>
          <p:nvPr>
            <p:ph type="title"/>
          </p:nvPr>
        </p:nvSpPr>
        <p:spPr>
          <a:xfrm>
            <a:off x="228600" y="152400"/>
            <a:ext cx="8519864" cy="1404392"/>
          </a:xfrm>
        </p:spPr>
        <p:txBody>
          <a:bodyPr/>
          <a:lstStyle/>
          <a:p>
            <a:r>
              <a:rPr lang="nl-NL" sz="4000" dirty="0"/>
              <a:t>Papier-verenigingen</a:t>
            </a:r>
            <a:br>
              <a:rPr lang="nl-NL" sz="4000" dirty="0"/>
            </a:br>
            <a:endParaRPr lang="nl-NL" dirty="0"/>
          </a:p>
        </p:txBody>
      </p:sp>
      <p:sp>
        <p:nvSpPr>
          <p:cNvPr id="3" name="Tijdelijke aanduiding voor inhoud 2">
            <a:extLst>
              <a:ext uri="{FF2B5EF4-FFF2-40B4-BE49-F238E27FC236}">
                <a16:creationId xmlns:a16="http://schemas.microsoft.com/office/drawing/2014/main" id="{BE9D6984-7CAB-4DD9-98C1-EF7031300A72}"/>
              </a:ext>
            </a:extLst>
          </p:cNvPr>
          <p:cNvSpPr>
            <a:spLocks noGrp="1"/>
          </p:cNvSpPr>
          <p:nvPr>
            <p:ph idx="1"/>
          </p:nvPr>
        </p:nvSpPr>
        <p:spPr>
          <a:xfrm>
            <a:off x="228600" y="1700808"/>
            <a:ext cx="7620000" cy="3709392"/>
          </a:xfrm>
        </p:spPr>
        <p:txBody>
          <a:bodyPr/>
          <a:lstStyle/>
          <a:p>
            <a:pPr>
              <a:spcBef>
                <a:spcPts val="1200"/>
              </a:spcBef>
            </a:pPr>
            <a:r>
              <a:rPr lang="nl-NL" dirty="0"/>
              <a:t>Achtergrond</a:t>
            </a:r>
          </a:p>
          <a:p>
            <a:pPr>
              <a:spcBef>
                <a:spcPts val="1200"/>
              </a:spcBef>
            </a:pPr>
            <a:r>
              <a:rPr lang="nl-NL" dirty="0"/>
              <a:t>Aanleiding </a:t>
            </a:r>
          </a:p>
          <a:p>
            <a:pPr>
              <a:spcBef>
                <a:spcPts val="1200"/>
              </a:spcBef>
            </a:pPr>
            <a:r>
              <a:rPr lang="nl-NL" dirty="0"/>
              <a:t>Beoogd effect</a:t>
            </a:r>
          </a:p>
          <a:p>
            <a:pPr>
              <a:spcBef>
                <a:spcPts val="1200"/>
              </a:spcBef>
            </a:pPr>
            <a:r>
              <a:rPr lang="nl-NL" dirty="0"/>
              <a:t>Verkenning alternatieven</a:t>
            </a:r>
          </a:p>
          <a:p>
            <a:pPr>
              <a:spcBef>
                <a:spcPts val="1200"/>
              </a:spcBef>
            </a:pPr>
            <a:r>
              <a:rPr lang="nl-NL" dirty="0"/>
              <a:t>Vervolgtraject</a:t>
            </a:r>
          </a:p>
          <a:p>
            <a:endParaRPr lang="nl-NL" dirty="0"/>
          </a:p>
          <a:p>
            <a:endParaRPr lang="nl-NL" dirty="0"/>
          </a:p>
        </p:txBody>
      </p:sp>
    </p:spTree>
    <p:extLst>
      <p:ext uri="{BB962C8B-B14F-4D97-AF65-F5344CB8AC3E}">
        <p14:creationId xmlns:p14="http://schemas.microsoft.com/office/powerpoint/2010/main" val="36103026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2441D-F877-489F-A7F9-9F0FD346EAFC}"/>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621F2F11-D911-43E6-97E6-EA3C44DA9AF2}"/>
              </a:ext>
            </a:extLst>
          </p:cNvPr>
          <p:cNvSpPr>
            <a:spLocks noGrp="1"/>
          </p:cNvSpPr>
          <p:nvPr>
            <p:ph idx="1"/>
          </p:nvPr>
        </p:nvSpPr>
        <p:spPr/>
        <p:txBody>
          <a:bodyPr/>
          <a:lstStyle/>
          <a:p>
            <a:pPr marL="0" indent="0">
              <a:buNone/>
            </a:pPr>
            <a:r>
              <a:rPr lang="nl-NL" sz="2400" dirty="0">
                <a:solidFill>
                  <a:schemeClr val="bg1">
                    <a:lumMod val="65000"/>
                  </a:schemeClr>
                </a:solidFill>
              </a:rPr>
              <a:t>Thema’s: </a:t>
            </a:r>
          </a:p>
          <a:p>
            <a:r>
              <a:rPr lang="nl-NL" sz="2400" dirty="0">
                <a:solidFill>
                  <a:schemeClr val="bg1">
                    <a:lumMod val="65000"/>
                  </a:schemeClr>
                </a:solidFill>
              </a:rPr>
              <a:t>Papier-inzameling door verenigingen</a:t>
            </a:r>
          </a:p>
          <a:p>
            <a:r>
              <a:rPr lang="nl-NL" sz="2400" dirty="0">
                <a:solidFill>
                  <a:schemeClr val="bg1">
                    <a:lumMod val="65000"/>
                  </a:schemeClr>
                </a:solidFill>
              </a:rPr>
              <a:t>Toekomstbestendige milieustraten</a:t>
            </a:r>
          </a:p>
          <a:p>
            <a:r>
              <a:rPr lang="nl-NL" sz="2400" dirty="0"/>
              <a:t>Houtskoolschets </a:t>
            </a:r>
          </a:p>
          <a:p>
            <a:r>
              <a:rPr lang="nl-NL" sz="2400" dirty="0">
                <a:solidFill>
                  <a:schemeClr val="bg1">
                    <a:lumMod val="65000"/>
                  </a:schemeClr>
                </a:solidFill>
              </a:rPr>
              <a:t>Cirtex U.A. </a:t>
            </a:r>
          </a:p>
          <a:p>
            <a:r>
              <a:rPr lang="nl-NL" sz="2400" dirty="0">
                <a:solidFill>
                  <a:schemeClr val="bg1">
                    <a:lumMod val="65000"/>
                  </a:schemeClr>
                </a:solidFill>
              </a:rPr>
              <a:t>Stortplaats/Nazorgfonds</a:t>
            </a:r>
          </a:p>
          <a:p>
            <a:endParaRPr lang="nl-NL" dirty="0"/>
          </a:p>
        </p:txBody>
      </p:sp>
      <p:pic>
        <p:nvPicPr>
          <p:cNvPr id="7" name="Afbeelding 6">
            <a:extLst>
              <a:ext uri="{FF2B5EF4-FFF2-40B4-BE49-F238E27FC236}">
                <a16:creationId xmlns:a16="http://schemas.microsoft.com/office/drawing/2014/main" id="{F5343434-5140-4375-B737-1226BC5EEA1B}"/>
              </a:ext>
            </a:extLst>
          </p:cNvPr>
          <p:cNvPicPr>
            <a:picLocks noChangeAspect="1"/>
          </p:cNvPicPr>
          <p:nvPr/>
        </p:nvPicPr>
        <p:blipFill>
          <a:blip r:embed="rId2"/>
          <a:stretch>
            <a:fillRect/>
          </a:stretch>
        </p:blipFill>
        <p:spPr>
          <a:xfrm>
            <a:off x="5148064" y="5502315"/>
            <a:ext cx="2371725" cy="942975"/>
          </a:xfrm>
          <a:prstGeom prst="rect">
            <a:avLst/>
          </a:prstGeom>
        </p:spPr>
      </p:pic>
    </p:spTree>
    <p:extLst>
      <p:ext uri="{BB962C8B-B14F-4D97-AF65-F5344CB8AC3E}">
        <p14:creationId xmlns:p14="http://schemas.microsoft.com/office/powerpoint/2010/main" val="103932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39752" y="3501008"/>
            <a:ext cx="5562618" cy="1584176"/>
          </a:xfrm>
        </p:spPr>
        <p:txBody>
          <a:bodyPr/>
          <a:lstStyle/>
          <a:p>
            <a:pPr algn="ctr"/>
            <a:r>
              <a:rPr lang="nl-NL" sz="3200" dirty="0"/>
              <a:t>Houtskoolschets</a:t>
            </a:r>
            <a:endParaRPr lang="nl-NL" sz="3600" dirty="0"/>
          </a:p>
        </p:txBody>
      </p:sp>
      <p:pic>
        <p:nvPicPr>
          <p:cNvPr id="12" name="Picture 6" descr="C:\Users\erik02\AppData\Local\Microsoft\Windows\Temporary Internet Files\Content.Outlook\NERZ9FQA\Zijladers.jpg"/>
          <p:cNvPicPr>
            <a:picLocks noChangeAspect="1" noChangeArrowheads="1"/>
          </p:cNvPicPr>
          <p:nvPr/>
        </p:nvPicPr>
        <p:blipFill>
          <a:blip r:embed="rId3" cstate="print"/>
          <a:srcRect/>
          <a:stretch>
            <a:fillRect/>
          </a:stretch>
        </p:blipFill>
        <p:spPr bwMode="auto">
          <a:xfrm>
            <a:off x="0" y="0"/>
            <a:ext cx="4571999" cy="3001963"/>
          </a:xfrm>
          <a:prstGeom prst="rect">
            <a:avLst/>
          </a:prstGeom>
          <a:noFill/>
          <a:ln w="9525">
            <a:noFill/>
            <a:miter lim="800000"/>
            <a:headEnd/>
            <a:tailEnd/>
          </a:ln>
        </p:spPr>
      </p:pic>
      <p:pic>
        <p:nvPicPr>
          <p:cNvPr id="13" name="Picture 8" descr="C:\Users\erik02\AppData\Local\Microsoft\Windows\Temporary Internet Files\Content.Outlook\NERZ9FQA\Jaarverslag-011.jpg"/>
          <p:cNvPicPr>
            <a:picLocks noChangeAspect="1" noChangeArrowheads="1"/>
          </p:cNvPicPr>
          <p:nvPr/>
        </p:nvPicPr>
        <p:blipFill>
          <a:blip r:embed="rId4" cstate="print"/>
          <a:srcRect/>
          <a:stretch>
            <a:fillRect/>
          </a:stretch>
        </p:blipFill>
        <p:spPr bwMode="auto">
          <a:xfrm>
            <a:off x="4572000" y="0"/>
            <a:ext cx="4572000" cy="3001963"/>
          </a:xfrm>
          <a:prstGeom prst="rect">
            <a:avLst/>
          </a:prstGeom>
          <a:noFill/>
          <a:ln w="9525">
            <a:noFill/>
            <a:miter lim="800000"/>
            <a:headEnd/>
            <a:tailEnd/>
          </a:ln>
        </p:spPr>
      </p:pic>
      <p:pic>
        <p:nvPicPr>
          <p:cNvPr id="6" name="Afbeelding 5">
            <a:extLst>
              <a:ext uri="{FF2B5EF4-FFF2-40B4-BE49-F238E27FC236}">
                <a16:creationId xmlns:a16="http://schemas.microsoft.com/office/drawing/2014/main" id="{21B98E5D-1801-4FC2-AD77-1DB49BDAF7FD}"/>
              </a:ext>
            </a:extLst>
          </p:cNvPr>
          <p:cNvPicPr>
            <a:picLocks noChangeAspect="1"/>
          </p:cNvPicPr>
          <p:nvPr/>
        </p:nvPicPr>
        <p:blipFill>
          <a:blip r:embed="rId5"/>
          <a:stretch>
            <a:fillRect/>
          </a:stretch>
        </p:blipFill>
        <p:spPr>
          <a:xfrm>
            <a:off x="5148064" y="5502315"/>
            <a:ext cx="2371725" cy="942975"/>
          </a:xfrm>
          <a:prstGeom prst="rect">
            <a:avLst/>
          </a:prstGeom>
        </p:spPr>
      </p:pic>
    </p:spTree>
    <p:extLst>
      <p:ext uri="{BB962C8B-B14F-4D97-AF65-F5344CB8AC3E}">
        <p14:creationId xmlns:p14="http://schemas.microsoft.com/office/powerpoint/2010/main" val="4637752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el 59"/>
          <p:cNvSpPr>
            <a:spLocks noGrp="1"/>
          </p:cNvSpPr>
          <p:nvPr>
            <p:ph type="title"/>
          </p:nvPr>
        </p:nvSpPr>
        <p:spPr/>
        <p:txBody>
          <a:bodyPr/>
          <a:lstStyle/>
          <a:p>
            <a:r>
              <a:rPr lang="nl-NL" dirty="0"/>
              <a:t>Strategie en koers</a:t>
            </a:r>
          </a:p>
        </p:txBody>
      </p:sp>
      <p:sp>
        <p:nvSpPr>
          <p:cNvPr id="61" name="Tijdelijke aanduiding voor inhoud 60"/>
          <p:cNvSpPr>
            <a:spLocks noGrp="1"/>
          </p:cNvSpPr>
          <p:nvPr>
            <p:ph idx="1"/>
          </p:nvPr>
        </p:nvSpPr>
        <p:spPr>
          <a:xfrm>
            <a:off x="228600" y="1295400"/>
            <a:ext cx="7007696" cy="4114800"/>
          </a:xfrm>
        </p:spPr>
        <p:txBody>
          <a:bodyPr/>
          <a:lstStyle/>
          <a:p>
            <a:r>
              <a:rPr lang="nl-NL" dirty="0"/>
              <a:t>Koerswijziging</a:t>
            </a:r>
          </a:p>
          <a:p>
            <a:pPr lvl="1"/>
            <a:r>
              <a:rPr lang="nl-NL" dirty="0"/>
              <a:t>Lineaire afvalinzamelaar </a:t>
            </a:r>
            <a:r>
              <a:rPr lang="nl-NL" dirty="0">
                <a:sym typeface="Wingdings" panose="05000000000000000000" pitchFamily="2" charset="2"/>
              </a:rPr>
              <a:t> </a:t>
            </a:r>
            <a:r>
              <a:rPr lang="nl-NL" dirty="0"/>
              <a:t>circulaire ketenpartner</a:t>
            </a:r>
            <a:endParaRPr lang="nl-NL" sz="1000" dirty="0"/>
          </a:p>
          <a:p>
            <a:r>
              <a:rPr lang="nl-NL" dirty="0"/>
              <a:t>Positie in de keten: </a:t>
            </a:r>
          </a:p>
          <a:p>
            <a:pPr lvl="1"/>
            <a:r>
              <a:rPr lang="nl-NL" dirty="0"/>
              <a:t>tussen inwoners en verwerkers</a:t>
            </a:r>
            <a:endParaRPr lang="nl-NL" sz="600" dirty="0"/>
          </a:p>
          <a:p>
            <a:r>
              <a:rPr lang="nl-NL" dirty="0"/>
              <a:t>Visie - focus op:</a:t>
            </a:r>
          </a:p>
          <a:p>
            <a:pPr lvl="1"/>
            <a:r>
              <a:rPr lang="nl-NL" dirty="0"/>
              <a:t>Draagvlak inwoners: menselijke maat</a:t>
            </a:r>
          </a:p>
          <a:p>
            <a:pPr lvl="1"/>
            <a:r>
              <a:rPr lang="nl-NL" dirty="0"/>
              <a:t>Partnerschap in de keten</a:t>
            </a:r>
          </a:p>
          <a:p>
            <a:endParaRPr lang="nl-NL" dirty="0"/>
          </a:p>
          <a:p>
            <a:r>
              <a:rPr lang="nl-NL" dirty="0"/>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el 59"/>
          <p:cNvSpPr>
            <a:spLocks noGrp="1"/>
          </p:cNvSpPr>
          <p:nvPr>
            <p:ph type="title"/>
          </p:nvPr>
        </p:nvSpPr>
        <p:spPr/>
        <p:txBody>
          <a:bodyPr/>
          <a:lstStyle/>
          <a:p>
            <a:r>
              <a:rPr lang="nl-NL" dirty="0"/>
              <a:t>Opgaven en koers</a:t>
            </a:r>
          </a:p>
        </p:txBody>
      </p:sp>
      <p:pic>
        <p:nvPicPr>
          <p:cNvPr id="6" name="Afbeelding 5">
            <a:extLst>
              <a:ext uri="{FF2B5EF4-FFF2-40B4-BE49-F238E27FC236}">
                <a16:creationId xmlns:a16="http://schemas.microsoft.com/office/drawing/2014/main" id="{AB4D2D16-A47A-4BF9-AC83-84C91212DE60}"/>
              </a:ext>
            </a:extLst>
          </p:cNvPr>
          <p:cNvPicPr>
            <a:picLocks noChangeAspect="1"/>
          </p:cNvPicPr>
          <p:nvPr/>
        </p:nvPicPr>
        <p:blipFill>
          <a:blip r:embed="rId2"/>
          <a:stretch>
            <a:fillRect/>
          </a:stretch>
        </p:blipFill>
        <p:spPr>
          <a:xfrm>
            <a:off x="395535" y="908720"/>
            <a:ext cx="7686853" cy="4392488"/>
          </a:xfrm>
          <a:prstGeom prst="rect">
            <a:avLst/>
          </a:prstGeom>
          <a:noFill/>
        </p:spPr>
      </p:pic>
    </p:spTree>
    <p:extLst>
      <p:ext uri="{BB962C8B-B14F-4D97-AF65-F5344CB8AC3E}">
        <p14:creationId xmlns:p14="http://schemas.microsoft.com/office/powerpoint/2010/main" val="20530106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E76157-BD4A-4327-AC93-E348437A928C}"/>
              </a:ext>
            </a:extLst>
          </p:cNvPr>
          <p:cNvSpPr>
            <a:spLocks noGrp="1"/>
          </p:cNvSpPr>
          <p:nvPr>
            <p:ph type="title"/>
          </p:nvPr>
        </p:nvSpPr>
        <p:spPr>
          <a:xfrm>
            <a:off x="228600" y="152400"/>
            <a:ext cx="7620000" cy="972344"/>
          </a:xfrm>
        </p:spPr>
        <p:txBody>
          <a:bodyPr/>
          <a:lstStyle/>
          <a:p>
            <a:r>
              <a:rPr lang="nl-NL" dirty="0"/>
              <a:t>Houtskoolschets</a:t>
            </a:r>
            <a:endParaRPr lang="nl-NL" i="1" dirty="0"/>
          </a:p>
        </p:txBody>
      </p:sp>
      <p:sp>
        <p:nvSpPr>
          <p:cNvPr id="3" name="Tijdelijke aanduiding voor inhoud 2">
            <a:extLst>
              <a:ext uri="{FF2B5EF4-FFF2-40B4-BE49-F238E27FC236}">
                <a16:creationId xmlns:a16="http://schemas.microsoft.com/office/drawing/2014/main" id="{B782C1EC-91CD-4956-ADFC-46FE8AAB8AF2}"/>
              </a:ext>
            </a:extLst>
          </p:cNvPr>
          <p:cNvSpPr>
            <a:spLocks noGrp="1"/>
          </p:cNvSpPr>
          <p:nvPr>
            <p:ph idx="1"/>
          </p:nvPr>
        </p:nvSpPr>
        <p:spPr>
          <a:xfrm>
            <a:off x="312068" y="1610544"/>
            <a:ext cx="8519864" cy="3133328"/>
          </a:xfrm>
        </p:spPr>
        <p:txBody>
          <a:bodyPr/>
          <a:lstStyle/>
          <a:p>
            <a:pPr marL="0" indent="0">
              <a:buNone/>
            </a:pPr>
            <a:r>
              <a:rPr lang="nl-NL" sz="3200" dirty="0"/>
              <a:t>‘Schets een toekomst</a:t>
            </a:r>
            <a:r>
              <a:rPr lang="nl-NL" dirty="0"/>
              <a:t>beeld van Avri’</a:t>
            </a:r>
          </a:p>
          <a:p>
            <a:pPr marL="0" indent="0">
              <a:buNone/>
            </a:pPr>
            <a:endParaRPr lang="nl-NL" dirty="0"/>
          </a:p>
          <a:p>
            <a:r>
              <a:rPr lang="nl-NL" sz="3200" dirty="0"/>
              <a:t>Waarom doet Avri wat het doet (urgentie)?</a:t>
            </a:r>
          </a:p>
          <a:p>
            <a:r>
              <a:rPr lang="nl-NL" dirty="0"/>
              <a:t>Is de besturingsstructuur helpend (Governance)?</a:t>
            </a:r>
          </a:p>
          <a:p>
            <a:endParaRPr lang="nl-NL" sz="3200" dirty="0"/>
          </a:p>
          <a:p>
            <a:endParaRPr lang="nl-NL" dirty="0"/>
          </a:p>
        </p:txBody>
      </p:sp>
    </p:spTree>
    <p:extLst>
      <p:ext uri="{BB962C8B-B14F-4D97-AF65-F5344CB8AC3E}">
        <p14:creationId xmlns:p14="http://schemas.microsoft.com/office/powerpoint/2010/main" val="805352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E76157-BD4A-4327-AC93-E348437A928C}"/>
              </a:ext>
            </a:extLst>
          </p:cNvPr>
          <p:cNvSpPr>
            <a:spLocks noGrp="1"/>
          </p:cNvSpPr>
          <p:nvPr>
            <p:ph type="title"/>
          </p:nvPr>
        </p:nvSpPr>
        <p:spPr>
          <a:xfrm>
            <a:off x="228600" y="152400"/>
            <a:ext cx="7620000" cy="972344"/>
          </a:xfrm>
        </p:spPr>
        <p:txBody>
          <a:bodyPr/>
          <a:lstStyle/>
          <a:p>
            <a:r>
              <a:rPr lang="nl-NL" dirty="0"/>
              <a:t>Proces Houtskoolschets</a:t>
            </a:r>
            <a:endParaRPr lang="nl-NL" i="1" dirty="0"/>
          </a:p>
        </p:txBody>
      </p:sp>
      <p:sp>
        <p:nvSpPr>
          <p:cNvPr id="3" name="Tijdelijke aanduiding voor inhoud 2">
            <a:extLst>
              <a:ext uri="{FF2B5EF4-FFF2-40B4-BE49-F238E27FC236}">
                <a16:creationId xmlns:a16="http://schemas.microsoft.com/office/drawing/2014/main" id="{B782C1EC-91CD-4956-ADFC-46FE8AAB8AF2}"/>
              </a:ext>
            </a:extLst>
          </p:cNvPr>
          <p:cNvSpPr>
            <a:spLocks noGrp="1"/>
          </p:cNvSpPr>
          <p:nvPr>
            <p:ph idx="1"/>
          </p:nvPr>
        </p:nvSpPr>
        <p:spPr>
          <a:xfrm>
            <a:off x="312068" y="1610544"/>
            <a:ext cx="8519864" cy="3133328"/>
          </a:xfrm>
        </p:spPr>
        <p:txBody>
          <a:bodyPr/>
          <a:lstStyle/>
          <a:p>
            <a:r>
              <a:rPr lang="nl-NL" dirty="0"/>
              <a:t>Kennismaking</a:t>
            </a:r>
          </a:p>
          <a:p>
            <a:r>
              <a:rPr lang="nl-NL" sz="3200" dirty="0"/>
              <a:t>Inventarisatie feiten</a:t>
            </a:r>
          </a:p>
          <a:p>
            <a:r>
              <a:rPr lang="nl-NL" dirty="0"/>
              <a:t>Werkgroep vormen</a:t>
            </a:r>
          </a:p>
          <a:p>
            <a:r>
              <a:rPr lang="nl-NL" dirty="0"/>
              <a:t>Samen opzet kiezen houtskoolschets</a:t>
            </a:r>
          </a:p>
          <a:p>
            <a:r>
              <a:rPr lang="nl-NL" dirty="0"/>
              <a:t>Oplevering</a:t>
            </a:r>
          </a:p>
          <a:p>
            <a:endParaRPr lang="nl-NL" sz="3200" dirty="0"/>
          </a:p>
          <a:p>
            <a:endParaRPr lang="nl-NL" dirty="0"/>
          </a:p>
        </p:txBody>
      </p:sp>
    </p:spTree>
    <p:extLst>
      <p:ext uri="{BB962C8B-B14F-4D97-AF65-F5344CB8AC3E}">
        <p14:creationId xmlns:p14="http://schemas.microsoft.com/office/powerpoint/2010/main" val="3303620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E76157-BD4A-4327-AC93-E348437A928C}"/>
              </a:ext>
            </a:extLst>
          </p:cNvPr>
          <p:cNvSpPr>
            <a:spLocks noGrp="1"/>
          </p:cNvSpPr>
          <p:nvPr>
            <p:ph type="title"/>
          </p:nvPr>
        </p:nvSpPr>
        <p:spPr>
          <a:xfrm>
            <a:off x="228600" y="152400"/>
            <a:ext cx="7620000" cy="972344"/>
          </a:xfrm>
        </p:spPr>
        <p:txBody>
          <a:bodyPr/>
          <a:lstStyle/>
          <a:p>
            <a:r>
              <a:rPr lang="nl-NL" dirty="0"/>
              <a:t>Ik ga graag met u in gesprek</a:t>
            </a:r>
            <a:endParaRPr lang="nl-NL" i="1" dirty="0"/>
          </a:p>
        </p:txBody>
      </p:sp>
      <p:sp>
        <p:nvSpPr>
          <p:cNvPr id="3" name="Tijdelijke aanduiding voor inhoud 2">
            <a:extLst>
              <a:ext uri="{FF2B5EF4-FFF2-40B4-BE49-F238E27FC236}">
                <a16:creationId xmlns:a16="http://schemas.microsoft.com/office/drawing/2014/main" id="{B782C1EC-91CD-4956-ADFC-46FE8AAB8AF2}"/>
              </a:ext>
            </a:extLst>
          </p:cNvPr>
          <p:cNvSpPr>
            <a:spLocks noGrp="1"/>
          </p:cNvSpPr>
          <p:nvPr>
            <p:ph idx="1"/>
          </p:nvPr>
        </p:nvSpPr>
        <p:spPr>
          <a:xfrm>
            <a:off x="312068" y="1610544"/>
            <a:ext cx="8519864" cy="3133328"/>
          </a:xfrm>
        </p:spPr>
        <p:txBody>
          <a:bodyPr/>
          <a:lstStyle/>
          <a:p>
            <a:pPr marL="0" indent="0">
              <a:buNone/>
            </a:pPr>
            <a:r>
              <a:rPr lang="nl-NL" dirty="0"/>
              <a:t>Renske Meijers</a:t>
            </a:r>
          </a:p>
          <a:p>
            <a:pPr marL="0" indent="0">
              <a:buNone/>
            </a:pPr>
            <a:r>
              <a:rPr lang="nl-NL" dirty="0"/>
              <a:t>T 06-19275046</a:t>
            </a:r>
          </a:p>
          <a:p>
            <a:pPr marL="0" indent="0">
              <a:buNone/>
            </a:pPr>
            <a:r>
              <a:rPr lang="nl-NL" dirty="0"/>
              <a:t>E meijers@avri.nl</a:t>
            </a:r>
          </a:p>
          <a:p>
            <a:endParaRPr lang="nl-NL" sz="3200" dirty="0"/>
          </a:p>
          <a:p>
            <a:endParaRPr lang="nl-NL" dirty="0"/>
          </a:p>
        </p:txBody>
      </p:sp>
    </p:spTree>
    <p:extLst>
      <p:ext uri="{BB962C8B-B14F-4D97-AF65-F5344CB8AC3E}">
        <p14:creationId xmlns:p14="http://schemas.microsoft.com/office/powerpoint/2010/main" val="31963485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2441D-F877-489F-A7F9-9F0FD346EAFC}"/>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621F2F11-D911-43E6-97E6-EA3C44DA9AF2}"/>
              </a:ext>
            </a:extLst>
          </p:cNvPr>
          <p:cNvSpPr>
            <a:spLocks noGrp="1"/>
          </p:cNvSpPr>
          <p:nvPr>
            <p:ph idx="1"/>
          </p:nvPr>
        </p:nvSpPr>
        <p:spPr/>
        <p:txBody>
          <a:bodyPr/>
          <a:lstStyle/>
          <a:p>
            <a:pPr marL="0" indent="0">
              <a:buNone/>
            </a:pPr>
            <a:r>
              <a:rPr lang="nl-NL" sz="2400" dirty="0"/>
              <a:t>Thema’s: </a:t>
            </a:r>
          </a:p>
          <a:p>
            <a:r>
              <a:rPr lang="nl-NL" sz="2400" dirty="0">
                <a:solidFill>
                  <a:schemeClr val="bg1">
                    <a:lumMod val="65000"/>
                  </a:schemeClr>
                </a:solidFill>
              </a:rPr>
              <a:t>Papier-inzameling door verenigingen</a:t>
            </a:r>
          </a:p>
          <a:p>
            <a:r>
              <a:rPr lang="nl-NL" sz="2400" dirty="0">
                <a:solidFill>
                  <a:schemeClr val="bg1">
                    <a:lumMod val="65000"/>
                  </a:schemeClr>
                </a:solidFill>
              </a:rPr>
              <a:t>Toekomstbestendige milieustraten</a:t>
            </a:r>
          </a:p>
          <a:p>
            <a:r>
              <a:rPr lang="nl-NL" sz="2400" dirty="0">
                <a:solidFill>
                  <a:schemeClr val="bg1">
                    <a:lumMod val="65000"/>
                  </a:schemeClr>
                </a:solidFill>
              </a:rPr>
              <a:t>Houtskoolschets </a:t>
            </a:r>
          </a:p>
          <a:p>
            <a:r>
              <a:rPr lang="nl-NL" sz="2400" b="1" dirty="0"/>
              <a:t>Cirtex U.A. </a:t>
            </a:r>
          </a:p>
          <a:p>
            <a:r>
              <a:rPr lang="nl-NL" sz="2400" dirty="0">
                <a:solidFill>
                  <a:schemeClr val="bg1">
                    <a:lumMod val="65000"/>
                  </a:schemeClr>
                </a:solidFill>
              </a:rPr>
              <a:t>Stortplaats/Nazorgfonds</a:t>
            </a:r>
          </a:p>
          <a:p>
            <a:endParaRPr lang="nl-NL" dirty="0"/>
          </a:p>
        </p:txBody>
      </p:sp>
      <p:pic>
        <p:nvPicPr>
          <p:cNvPr id="7" name="Afbeelding 6">
            <a:extLst>
              <a:ext uri="{FF2B5EF4-FFF2-40B4-BE49-F238E27FC236}">
                <a16:creationId xmlns:a16="http://schemas.microsoft.com/office/drawing/2014/main" id="{F5343434-5140-4375-B737-1226BC5EEA1B}"/>
              </a:ext>
            </a:extLst>
          </p:cNvPr>
          <p:cNvPicPr>
            <a:picLocks noChangeAspect="1"/>
          </p:cNvPicPr>
          <p:nvPr/>
        </p:nvPicPr>
        <p:blipFill>
          <a:blip r:embed="rId2"/>
          <a:stretch>
            <a:fillRect/>
          </a:stretch>
        </p:blipFill>
        <p:spPr>
          <a:xfrm>
            <a:off x="5148064" y="5502315"/>
            <a:ext cx="2371725" cy="942975"/>
          </a:xfrm>
          <a:prstGeom prst="rect">
            <a:avLst/>
          </a:prstGeom>
        </p:spPr>
      </p:pic>
    </p:spTree>
    <p:extLst>
      <p:ext uri="{BB962C8B-B14F-4D97-AF65-F5344CB8AC3E}">
        <p14:creationId xmlns:p14="http://schemas.microsoft.com/office/powerpoint/2010/main" val="71641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52288" y="4159012"/>
            <a:ext cx="5562618" cy="1152128"/>
          </a:xfrm>
        </p:spPr>
        <p:txBody>
          <a:bodyPr/>
          <a:lstStyle/>
          <a:p>
            <a:pPr algn="ctr"/>
            <a:r>
              <a:rPr lang="nl-NL" sz="3200" dirty="0"/>
              <a:t>Circulair textielsorteercentrum</a:t>
            </a:r>
            <a:endParaRPr lang="nl-NL" sz="3600" dirty="0"/>
          </a:p>
        </p:txBody>
      </p:sp>
      <p:pic>
        <p:nvPicPr>
          <p:cNvPr id="12" name="Picture 6" descr="C:\Users\erik02\AppData\Local\Microsoft\Windows\Temporary Internet Files\Content.Outlook\NERZ9FQA\Zijladers.jpg"/>
          <p:cNvPicPr>
            <a:picLocks noChangeAspect="1" noChangeArrowheads="1"/>
          </p:cNvPicPr>
          <p:nvPr/>
        </p:nvPicPr>
        <p:blipFill>
          <a:blip r:embed="rId3" cstate="print"/>
          <a:srcRect/>
          <a:stretch>
            <a:fillRect/>
          </a:stretch>
        </p:blipFill>
        <p:spPr bwMode="auto">
          <a:xfrm>
            <a:off x="0" y="0"/>
            <a:ext cx="4571999" cy="3001963"/>
          </a:xfrm>
          <a:prstGeom prst="rect">
            <a:avLst/>
          </a:prstGeom>
          <a:noFill/>
          <a:ln w="9525">
            <a:noFill/>
            <a:miter lim="800000"/>
            <a:headEnd/>
            <a:tailEnd/>
          </a:ln>
        </p:spPr>
      </p:pic>
      <p:pic>
        <p:nvPicPr>
          <p:cNvPr id="13" name="Picture 8" descr="C:\Users\erik02\AppData\Local\Microsoft\Windows\Temporary Internet Files\Content.Outlook\NERZ9FQA\Jaarverslag-011.jpg"/>
          <p:cNvPicPr>
            <a:picLocks noChangeAspect="1" noChangeArrowheads="1"/>
          </p:cNvPicPr>
          <p:nvPr/>
        </p:nvPicPr>
        <p:blipFill>
          <a:blip r:embed="rId4" cstate="print"/>
          <a:srcRect/>
          <a:stretch>
            <a:fillRect/>
          </a:stretch>
        </p:blipFill>
        <p:spPr bwMode="auto">
          <a:xfrm>
            <a:off x="4572000" y="0"/>
            <a:ext cx="4572000" cy="3001963"/>
          </a:xfrm>
          <a:prstGeom prst="rect">
            <a:avLst/>
          </a:prstGeom>
          <a:noFill/>
          <a:ln w="9525">
            <a:noFill/>
            <a:miter lim="800000"/>
            <a:headEnd/>
            <a:tailEnd/>
          </a:ln>
        </p:spPr>
      </p:pic>
      <p:pic>
        <p:nvPicPr>
          <p:cNvPr id="5" name="Afbeelding 4">
            <a:extLst>
              <a:ext uri="{FF2B5EF4-FFF2-40B4-BE49-F238E27FC236}">
                <a16:creationId xmlns:a16="http://schemas.microsoft.com/office/drawing/2014/main" id="{4ACAF0F7-3A5E-4C03-AC0F-7EA1F142B707}"/>
              </a:ext>
            </a:extLst>
          </p:cNvPr>
          <p:cNvPicPr>
            <a:picLocks noChangeAspect="1"/>
          </p:cNvPicPr>
          <p:nvPr/>
        </p:nvPicPr>
        <p:blipFill>
          <a:blip r:embed="rId5"/>
          <a:stretch>
            <a:fillRect/>
          </a:stretch>
        </p:blipFill>
        <p:spPr>
          <a:xfrm>
            <a:off x="2843808" y="3140968"/>
            <a:ext cx="3960440" cy="1018044"/>
          </a:xfrm>
          <a:prstGeom prst="rect">
            <a:avLst/>
          </a:prstGeom>
        </p:spPr>
      </p:pic>
    </p:spTree>
    <p:extLst>
      <p:ext uri="{BB962C8B-B14F-4D97-AF65-F5344CB8AC3E}">
        <p14:creationId xmlns:p14="http://schemas.microsoft.com/office/powerpoint/2010/main" val="27215367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2FFDD6-FA35-4E3E-AA84-C02121F7953D}"/>
              </a:ext>
            </a:extLst>
          </p:cNvPr>
          <p:cNvSpPr>
            <a:spLocks noGrp="1"/>
          </p:cNvSpPr>
          <p:nvPr>
            <p:ph type="title"/>
          </p:nvPr>
        </p:nvSpPr>
        <p:spPr/>
        <p:txBody>
          <a:bodyPr/>
          <a:lstStyle/>
          <a:p>
            <a:r>
              <a:rPr lang="nl-NL" dirty="0"/>
              <a:t>Cirtex</a:t>
            </a:r>
          </a:p>
        </p:txBody>
      </p:sp>
      <p:sp>
        <p:nvSpPr>
          <p:cNvPr id="3" name="Tijdelijke aanduiding voor inhoud 2">
            <a:extLst>
              <a:ext uri="{FF2B5EF4-FFF2-40B4-BE49-F238E27FC236}">
                <a16:creationId xmlns:a16="http://schemas.microsoft.com/office/drawing/2014/main" id="{8FF0D378-BABF-40A8-9650-977C3C6207E3}"/>
              </a:ext>
            </a:extLst>
          </p:cNvPr>
          <p:cNvSpPr>
            <a:spLocks noGrp="1"/>
          </p:cNvSpPr>
          <p:nvPr>
            <p:ph idx="1"/>
          </p:nvPr>
        </p:nvSpPr>
        <p:spPr>
          <a:xfrm>
            <a:off x="228600" y="1295400"/>
            <a:ext cx="8303840" cy="4114800"/>
          </a:xfrm>
        </p:spPr>
        <p:txBody>
          <a:bodyPr/>
          <a:lstStyle/>
          <a:p>
            <a:r>
              <a:rPr lang="nl-NL" dirty="0"/>
              <a:t>Samenwerking Avri, Werkzaak en 2Switch </a:t>
            </a:r>
          </a:p>
          <a:p>
            <a:r>
              <a:rPr lang="nl-NL" dirty="0"/>
              <a:t>Regionaal sorteren (én circulair verwerken) in eigen beheer van het ingezamelde textiel. </a:t>
            </a:r>
          </a:p>
          <a:p>
            <a:r>
              <a:rPr lang="nl-NL" dirty="0"/>
              <a:t>Regiodeal (en </a:t>
            </a:r>
            <a:r>
              <a:rPr lang="nl-NL" dirty="0" err="1"/>
              <a:t>React</a:t>
            </a:r>
            <a:r>
              <a:rPr lang="nl-NL" dirty="0"/>
              <a:t> OP Oost)</a:t>
            </a:r>
          </a:p>
          <a:p>
            <a:r>
              <a:rPr lang="nl-NL" dirty="0"/>
              <a:t>Zienswijze-procedure (tot 22 juni)</a:t>
            </a:r>
          </a:p>
        </p:txBody>
      </p:sp>
    </p:spTree>
    <p:extLst>
      <p:ext uri="{BB962C8B-B14F-4D97-AF65-F5344CB8AC3E}">
        <p14:creationId xmlns:p14="http://schemas.microsoft.com/office/powerpoint/2010/main" val="2659787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85571C-2B6F-40E9-9272-039A6127A881}"/>
              </a:ext>
            </a:extLst>
          </p:cNvPr>
          <p:cNvSpPr>
            <a:spLocks noGrp="1"/>
          </p:cNvSpPr>
          <p:nvPr>
            <p:ph type="title"/>
          </p:nvPr>
        </p:nvSpPr>
        <p:spPr/>
        <p:txBody>
          <a:bodyPr/>
          <a:lstStyle/>
          <a:p>
            <a:r>
              <a:rPr lang="nl-NL" sz="3600" dirty="0"/>
              <a:t>Achtergrond</a:t>
            </a:r>
          </a:p>
        </p:txBody>
      </p:sp>
      <p:sp>
        <p:nvSpPr>
          <p:cNvPr id="3" name="Tijdelijke aanduiding voor inhoud 2">
            <a:extLst>
              <a:ext uri="{FF2B5EF4-FFF2-40B4-BE49-F238E27FC236}">
                <a16:creationId xmlns:a16="http://schemas.microsoft.com/office/drawing/2014/main" id="{0C4E2F2C-EF7B-4965-8BA1-2C6064867F1E}"/>
              </a:ext>
            </a:extLst>
          </p:cNvPr>
          <p:cNvSpPr>
            <a:spLocks noGrp="1"/>
          </p:cNvSpPr>
          <p:nvPr>
            <p:ph idx="1"/>
          </p:nvPr>
        </p:nvSpPr>
        <p:spPr>
          <a:xfrm>
            <a:off x="228600" y="1124744"/>
            <a:ext cx="8159824" cy="4285456"/>
          </a:xfrm>
        </p:spPr>
        <p:txBody>
          <a:bodyPr/>
          <a:lstStyle/>
          <a:p>
            <a:pPr>
              <a:spcBef>
                <a:spcPts val="1200"/>
              </a:spcBef>
            </a:pPr>
            <a:r>
              <a:rPr lang="nl-NL" sz="2400" dirty="0"/>
              <a:t>Papier-inzameling door verenigingen kent een </a:t>
            </a:r>
            <a:r>
              <a:rPr lang="nl-NL" sz="2400" b="1" dirty="0"/>
              <a:t>lange historie</a:t>
            </a:r>
            <a:r>
              <a:rPr lang="nl-NL" sz="2400" dirty="0"/>
              <a:t>; daar zijn gemeenten en Avri de verenigingen dankbaar voor</a:t>
            </a:r>
          </a:p>
          <a:p>
            <a:pPr>
              <a:spcBef>
                <a:spcPts val="1200"/>
              </a:spcBef>
            </a:pPr>
            <a:r>
              <a:rPr lang="nl-NL" sz="2400" dirty="0"/>
              <a:t>Avri is </a:t>
            </a:r>
            <a:r>
              <a:rPr lang="nl-NL" sz="2400" b="1" dirty="0"/>
              <a:t>van en voor de regio </a:t>
            </a:r>
            <a:r>
              <a:rPr lang="nl-NL" sz="2400" dirty="0"/>
              <a:t>en wil daarom de samenwerking met verenigingen graag voortzetten</a:t>
            </a:r>
          </a:p>
          <a:p>
            <a:pPr>
              <a:spcBef>
                <a:spcPts val="1200"/>
              </a:spcBef>
            </a:pPr>
            <a:r>
              <a:rPr lang="nl-NL" sz="2400" dirty="0"/>
              <a:t>Hierbij moet het uitgangspunt </a:t>
            </a:r>
            <a:r>
              <a:rPr lang="nl-NL" sz="2400" b="1" dirty="0"/>
              <a:t>veilige en eerlijke samenwerking </a:t>
            </a:r>
            <a:r>
              <a:rPr lang="nl-NL" sz="2400" dirty="0"/>
              <a:t>zijn</a:t>
            </a:r>
          </a:p>
          <a:p>
            <a:endParaRPr lang="nl-NL" sz="2800" dirty="0"/>
          </a:p>
        </p:txBody>
      </p:sp>
    </p:spTree>
    <p:extLst>
      <p:ext uri="{BB962C8B-B14F-4D97-AF65-F5344CB8AC3E}">
        <p14:creationId xmlns:p14="http://schemas.microsoft.com/office/powerpoint/2010/main" val="42465225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332656"/>
            <a:ext cx="7620000" cy="756320"/>
          </a:xfrm>
        </p:spPr>
        <p:txBody>
          <a:bodyPr/>
          <a:lstStyle/>
          <a:p>
            <a:r>
              <a:rPr lang="nl-NL" sz="3600" dirty="0"/>
              <a:t>Regiodeal: circulaire economie</a:t>
            </a:r>
          </a:p>
        </p:txBody>
      </p:sp>
      <p:pic>
        <p:nvPicPr>
          <p:cNvPr id="4" name="Afbeelding 3">
            <a:extLst>
              <a:ext uri="{FF2B5EF4-FFF2-40B4-BE49-F238E27FC236}">
                <a16:creationId xmlns:a16="http://schemas.microsoft.com/office/drawing/2014/main" id="{A494C500-0760-4506-806A-F0006A3CC749}"/>
              </a:ext>
            </a:extLst>
          </p:cNvPr>
          <p:cNvPicPr>
            <a:picLocks noChangeAspect="1"/>
          </p:cNvPicPr>
          <p:nvPr/>
        </p:nvPicPr>
        <p:blipFill>
          <a:blip r:embed="rId3"/>
          <a:stretch>
            <a:fillRect/>
          </a:stretch>
        </p:blipFill>
        <p:spPr>
          <a:xfrm>
            <a:off x="138710" y="1844824"/>
            <a:ext cx="8133652" cy="3604834"/>
          </a:xfrm>
          <a:prstGeom prst="rect">
            <a:avLst/>
          </a:prstGeom>
        </p:spPr>
      </p:pic>
      <p:pic>
        <p:nvPicPr>
          <p:cNvPr id="8" name="Afbeelding 7">
            <a:extLst>
              <a:ext uri="{FF2B5EF4-FFF2-40B4-BE49-F238E27FC236}">
                <a16:creationId xmlns:a16="http://schemas.microsoft.com/office/drawing/2014/main" id="{CD144420-2D30-41A0-9590-0CD1AFBEE979}"/>
              </a:ext>
            </a:extLst>
          </p:cNvPr>
          <p:cNvPicPr>
            <a:picLocks noChangeAspect="1"/>
          </p:cNvPicPr>
          <p:nvPr/>
        </p:nvPicPr>
        <p:blipFill rotWithShape="1">
          <a:blip r:embed="rId4"/>
          <a:srcRect l="10363" r="54200"/>
          <a:stretch/>
        </p:blipFill>
        <p:spPr>
          <a:xfrm>
            <a:off x="4139952" y="908720"/>
            <a:ext cx="3240360" cy="770021"/>
          </a:xfrm>
          <a:prstGeom prst="rect">
            <a:avLst/>
          </a:prstGeom>
        </p:spPr>
      </p:pic>
    </p:spTree>
    <p:extLst>
      <p:ext uri="{BB962C8B-B14F-4D97-AF65-F5344CB8AC3E}">
        <p14:creationId xmlns:p14="http://schemas.microsoft.com/office/powerpoint/2010/main" val="24811456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332656"/>
            <a:ext cx="7620000" cy="756320"/>
          </a:xfrm>
        </p:spPr>
        <p:txBody>
          <a:bodyPr/>
          <a:lstStyle/>
          <a:p>
            <a:r>
              <a:rPr lang="nl-NL" sz="3600" dirty="0" err="1"/>
              <a:t>React</a:t>
            </a:r>
            <a:r>
              <a:rPr lang="nl-NL" sz="3600" dirty="0"/>
              <a:t> EU OP Oost: </a:t>
            </a:r>
            <a:r>
              <a:rPr lang="nl-NL" sz="3600" dirty="0" err="1"/>
              <a:t>Cirtex</a:t>
            </a:r>
            <a:endParaRPr lang="nl-NL" sz="3600" dirty="0"/>
          </a:p>
        </p:txBody>
      </p:sp>
      <p:pic>
        <p:nvPicPr>
          <p:cNvPr id="4" name="Afbeelding 3">
            <a:extLst>
              <a:ext uri="{FF2B5EF4-FFF2-40B4-BE49-F238E27FC236}">
                <a16:creationId xmlns:a16="http://schemas.microsoft.com/office/drawing/2014/main" id="{C7C38FEC-F074-4019-A192-91CB2E8CA1CB}"/>
              </a:ext>
            </a:extLst>
          </p:cNvPr>
          <p:cNvPicPr>
            <a:picLocks noChangeAspect="1"/>
          </p:cNvPicPr>
          <p:nvPr/>
        </p:nvPicPr>
        <p:blipFill>
          <a:blip r:embed="rId3"/>
          <a:stretch>
            <a:fillRect/>
          </a:stretch>
        </p:blipFill>
        <p:spPr>
          <a:xfrm>
            <a:off x="6372200" y="109217"/>
            <a:ext cx="2232248" cy="1203197"/>
          </a:xfrm>
          <a:prstGeom prst="rect">
            <a:avLst/>
          </a:prstGeom>
        </p:spPr>
      </p:pic>
      <p:sp>
        <p:nvSpPr>
          <p:cNvPr id="6" name="Rechthoek 5">
            <a:extLst>
              <a:ext uri="{FF2B5EF4-FFF2-40B4-BE49-F238E27FC236}">
                <a16:creationId xmlns:a16="http://schemas.microsoft.com/office/drawing/2014/main" id="{DB6BF24B-0092-48C2-BBC9-0B0597FFFF0C}"/>
              </a:ext>
            </a:extLst>
          </p:cNvPr>
          <p:cNvSpPr/>
          <p:nvPr/>
        </p:nvSpPr>
        <p:spPr>
          <a:xfrm>
            <a:off x="107504" y="5374723"/>
            <a:ext cx="4824536" cy="136664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8029AEDE-A5CE-4492-B6AD-160AC01DF9CB}"/>
              </a:ext>
            </a:extLst>
          </p:cNvPr>
          <p:cNvPicPr>
            <a:picLocks noChangeAspect="1"/>
          </p:cNvPicPr>
          <p:nvPr/>
        </p:nvPicPr>
        <p:blipFill>
          <a:blip r:embed="rId4"/>
          <a:stretch>
            <a:fillRect/>
          </a:stretch>
        </p:blipFill>
        <p:spPr>
          <a:xfrm>
            <a:off x="0" y="5996723"/>
            <a:ext cx="9144000" cy="770021"/>
          </a:xfrm>
          <a:prstGeom prst="rect">
            <a:avLst/>
          </a:prstGeom>
        </p:spPr>
      </p:pic>
      <p:sp>
        <p:nvSpPr>
          <p:cNvPr id="3" name="Tijdelijke aanduiding voor inhoud 2">
            <a:extLst>
              <a:ext uri="{FF2B5EF4-FFF2-40B4-BE49-F238E27FC236}">
                <a16:creationId xmlns:a16="http://schemas.microsoft.com/office/drawing/2014/main" id="{A6A72BE1-70C7-41A9-A0CC-991D993717D0}"/>
              </a:ext>
            </a:extLst>
          </p:cNvPr>
          <p:cNvSpPr txBox="1">
            <a:spLocks/>
          </p:cNvSpPr>
          <p:nvPr/>
        </p:nvSpPr>
        <p:spPr bwMode="auto">
          <a:xfrm>
            <a:off x="539552" y="1295400"/>
            <a:ext cx="7776864" cy="3141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SzPct val="100000"/>
              <a:buFontTx/>
              <a:buBlip>
                <a:blip r:embed="rId5"/>
              </a:buBlip>
              <a:defRPr sz="3200" kern="1200">
                <a:solidFill>
                  <a:srgbClr val="455F6D"/>
                </a:solidFill>
                <a:latin typeface="Arial"/>
                <a:ea typeface="+mn-ea"/>
                <a:cs typeface="Arial"/>
              </a:defRPr>
            </a:lvl1pPr>
            <a:lvl2pPr marL="742950" indent="-285750" algn="l" defTabSz="457200" rtl="0" eaLnBrk="1" fontAlgn="base" hangingPunct="1">
              <a:spcBef>
                <a:spcPct val="20000"/>
              </a:spcBef>
              <a:spcAft>
                <a:spcPct val="0"/>
              </a:spcAft>
              <a:buSzPct val="100000"/>
              <a:buFontTx/>
              <a:buBlip>
                <a:blip r:embed="rId5"/>
              </a:buBlip>
              <a:defRPr sz="2800" kern="1200">
                <a:solidFill>
                  <a:srgbClr val="455F6D"/>
                </a:solidFill>
                <a:latin typeface="Arial"/>
                <a:ea typeface="+mn-ea"/>
                <a:cs typeface="Arial"/>
              </a:defRPr>
            </a:lvl2pPr>
            <a:lvl3pPr marL="1143000" indent="-228600" algn="l" defTabSz="457200" rtl="0" eaLnBrk="1" fontAlgn="base" hangingPunct="1">
              <a:spcBef>
                <a:spcPct val="20000"/>
              </a:spcBef>
              <a:spcAft>
                <a:spcPct val="0"/>
              </a:spcAft>
              <a:buSzPct val="100000"/>
              <a:buFontTx/>
              <a:buBlip>
                <a:blip r:embed="rId5"/>
              </a:buBlip>
              <a:defRPr sz="2400" kern="1200">
                <a:solidFill>
                  <a:srgbClr val="455F6D"/>
                </a:solidFill>
                <a:latin typeface="Arial"/>
                <a:ea typeface="+mn-ea"/>
                <a:cs typeface="Arial"/>
              </a:defRPr>
            </a:lvl3pPr>
            <a:lvl4pPr marL="1600200" indent="-228600" algn="l" defTabSz="457200" rtl="0" eaLnBrk="1" fontAlgn="base" hangingPunct="1">
              <a:spcBef>
                <a:spcPct val="20000"/>
              </a:spcBef>
              <a:spcAft>
                <a:spcPct val="0"/>
              </a:spcAft>
              <a:buSzPct val="100000"/>
              <a:buFontTx/>
              <a:buBlip>
                <a:blip r:embed="rId5"/>
              </a:buBlip>
              <a:defRPr sz="2000" kern="1200">
                <a:solidFill>
                  <a:srgbClr val="455F6D"/>
                </a:solidFill>
                <a:latin typeface="Arial"/>
                <a:ea typeface="+mn-ea"/>
                <a:cs typeface="Arial"/>
              </a:defRPr>
            </a:lvl4pPr>
            <a:lvl5pPr marL="2057400" indent="-228600" algn="l" defTabSz="457200" rtl="0" eaLnBrk="1" fontAlgn="base" hangingPunct="1">
              <a:spcBef>
                <a:spcPct val="20000"/>
              </a:spcBef>
              <a:spcAft>
                <a:spcPct val="0"/>
              </a:spcAft>
              <a:buSzPct val="100000"/>
              <a:buFontTx/>
              <a:buBlip>
                <a:blip r:embed="rId5"/>
              </a:buBlip>
              <a:defRPr sz="2000" kern="1200">
                <a:solidFill>
                  <a:srgbClr val="455F6D"/>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nl-NL" dirty="0"/>
              <a:t>Van hoog- tot laagwaardig textiel</a:t>
            </a:r>
            <a:endParaRPr lang="nl-NL" sz="1000" dirty="0"/>
          </a:p>
          <a:p>
            <a:r>
              <a:rPr lang="nl-NL" dirty="0"/>
              <a:t>Sorteren voor </a:t>
            </a:r>
          </a:p>
          <a:p>
            <a:pPr lvl="1"/>
            <a:r>
              <a:rPr lang="nl-NL" dirty="0"/>
              <a:t>hergebruik (kringloop) </a:t>
            </a:r>
          </a:p>
          <a:p>
            <a:pPr lvl="1"/>
            <a:r>
              <a:rPr lang="nl-NL" dirty="0"/>
              <a:t>herontwerp (producten)</a:t>
            </a:r>
          </a:p>
          <a:p>
            <a:pPr lvl="1"/>
            <a:r>
              <a:rPr lang="nl-NL" dirty="0"/>
              <a:t>vervezelen </a:t>
            </a:r>
          </a:p>
          <a:p>
            <a:pPr lvl="1"/>
            <a:r>
              <a:rPr lang="nl-NL" dirty="0"/>
              <a:t>nieuwe garen</a:t>
            </a:r>
          </a:p>
          <a:p>
            <a:r>
              <a:rPr lang="nl-NL" dirty="0"/>
              <a:t>Nu: proefopstelling, straks: sorteercentrum + ketenpartners</a:t>
            </a:r>
          </a:p>
        </p:txBody>
      </p:sp>
    </p:spTree>
    <p:extLst>
      <p:ext uri="{BB962C8B-B14F-4D97-AF65-F5344CB8AC3E}">
        <p14:creationId xmlns:p14="http://schemas.microsoft.com/office/powerpoint/2010/main" val="3691186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226C30-9887-4C24-A0E6-B4E6C4E29E28}"/>
              </a:ext>
            </a:extLst>
          </p:cNvPr>
          <p:cNvSpPr>
            <a:spLocks noGrp="1"/>
          </p:cNvSpPr>
          <p:nvPr>
            <p:ph type="ctrTitle"/>
          </p:nvPr>
        </p:nvSpPr>
        <p:spPr/>
        <p:txBody>
          <a:bodyPr/>
          <a:lstStyle/>
          <a:p>
            <a:r>
              <a:rPr lang="nl-NL" dirty="0"/>
              <a:t>Vragen / opmerkingen / reacties</a:t>
            </a:r>
          </a:p>
        </p:txBody>
      </p:sp>
    </p:spTree>
    <p:extLst>
      <p:ext uri="{BB962C8B-B14F-4D97-AF65-F5344CB8AC3E}">
        <p14:creationId xmlns:p14="http://schemas.microsoft.com/office/powerpoint/2010/main" val="33129720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2441D-F877-489F-A7F9-9F0FD346EAFC}"/>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621F2F11-D911-43E6-97E6-EA3C44DA9AF2}"/>
              </a:ext>
            </a:extLst>
          </p:cNvPr>
          <p:cNvSpPr>
            <a:spLocks noGrp="1"/>
          </p:cNvSpPr>
          <p:nvPr>
            <p:ph idx="1"/>
          </p:nvPr>
        </p:nvSpPr>
        <p:spPr/>
        <p:txBody>
          <a:bodyPr/>
          <a:lstStyle/>
          <a:p>
            <a:pPr marL="0" indent="0">
              <a:buNone/>
            </a:pPr>
            <a:r>
              <a:rPr lang="nl-NL" sz="2400" dirty="0">
                <a:solidFill>
                  <a:schemeClr val="bg1">
                    <a:lumMod val="65000"/>
                  </a:schemeClr>
                </a:solidFill>
              </a:rPr>
              <a:t>Thema’s: </a:t>
            </a:r>
          </a:p>
          <a:p>
            <a:r>
              <a:rPr lang="nl-NL" sz="2400" dirty="0">
                <a:solidFill>
                  <a:schemeClr val="bg1">
                    <a:lumMod val="65000"/>
                  </a:schemeClr>
                </a:solidFill>
              </a:rPr>
              <a:t>Papier-inzameling door verenigingen</a:t>
            </a:r>
          </a:p>
          <a:p>
            <a:r>
              <a:rPr lang="nl-NL" sz="2400" dirty="0">
                <a:solidFill>
                  <a:schemeClr val="bg1">
                    <a:lumMod val="65000"/>
                  </a:schemeClr>
                </a:solidFill>
              </a:rPr>
              <a:t>Toekomstbestendige milieustraten</a:t>
            </a:r>
          </a:p>
          <a:p>
            <a:r>
              <a:rPr lang="nl-NL" sz="2400" dirty="0">
                <a:solidFill>
                  <a:schemeClr val="bg1">
                    <a:lumMod val="65000"/>
                  </a:schemeClr>
                </a:solidFill>
              </a:rPr>
              <a:t>Houtskoolschets </a:t>
            </a:r>
          </a:p>
          <a:p>
            <a:r>
              <a:rPr lang="nl-NL" sz="2400" dirty="0">
                <a:solidFill>
                  <a:schemeClr val="bg1">
                    <a:lumMod val="65000"/>
                  </a:schemeClr>
                </a:solidFill>
              </a:rPr>
              <a:t>Cirtex U.A. </a:t>
            </a:r>
          </a:p>
          <a:p>
            <a:r>
              <a:rPr lang="nl-NL" sz="2400" dirty="0"/>
              <a:t>Stortplaats/Nazorgfonds</a:t>
            </a:r>
          </a:p>
          <a:p>
            <a:endParaRPr lang="nl-NL" dirty="0"/>
          </a:p>
        </p:txBody>
      </p:sp>
      <p:pic>
        <p:nvPicPr>
          <p:cNvPr id="7" name="Afbeelding 6">
            <a:extLst>
              <a:ext uri="{FF2B5EF4-FFF2-40B4-BE49-F238E27FC236}">
                <a16:creationId xmlns:a16="http://schemas.microsoft.com/office/drawing/2014/main" id="{F5343434-5140-4375-B737-1226BC5EEA1B}"/>
              </a:ext>
            </a:extLst>
          </p:cNvPr>
          <p:cNvPicPr>
            <a:picLocks noChangeAspect="1"/>
          </p:cNvPicPr>
          <p:nvPr/>
        </p:nvPicPr>
        <p:blipFill>
          <a:blip r:embed="rId2"/>
          <a:stretch>
            <a:fillRect/>
          </a:stretch>
        </p:blipFill>
        <p:spPr>
          <a:xfrm>
            <a:off x="5148064" y="5502315"/>
            <a:ext cx="2371725" cy="942975"/>
          </a:xfrm>
          <a:prstGeom prst="rect">
            <a:avLst/>
          </a:prstGeom>
        </p:spPr>
      </p:pic>
    </p:spTree>
    <p:extLst>
      <p:ext uri="{BB962C8B-B14F-4D97-AF65-F5344CB8AC3E}">
        <p14:creationId xmlns:p14="http://schemas.microsoft.com/office/powerpoint/2010/main" val="178243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39752" y="3501008"/>
            <a:ext cx="5562618" cy="1584176"/>
          </a:xfrm>
        </p:spPr>
        <p:txBody>
          <a:bodyPr/>
          <a:lstStyle/>
          <a:p>
            <a:pPr algn="ctr"/>
            <a:r>
              <a:rPr lang="nl-NL" sz="3200" dirty="0"/>
              <a:t>Nazorg stortplaats</a:t>
            </a:r>
            <a:endParaRPr lang="nl-NL" sz="3600" dirty="0"/>
          </a:p>
        </p:txBody>
      </p:sp>
      <p:pic>
        <p:nvPicPr>
          <p:cNvPr id="12" name="Picture 6" descr="C:\Users\erik02\AppData\Local\Microsoft\Windows\Temporary Internet Files\Content.Outlook\NERZ9FQA\Zijladers.jpg"/>
          <p:cNvPicPr>
            <a:picLocks noChangeAspect="1" noChangeArrowheads="1"/>
          </p:cNvPicPr>
          <p:nvPr/>
        </p:nvPicPr>
        <p:blipFill>
          <a:blip r:embed="rId3" cstate="print"/>
          <a:srcRect/>
          <a:stretch>
            <a:fillRect/>
          </a:stretch>
        </p:blipFill>
        <p:spPr bwMode="auto">
          <a:xfrm>
            <a:off x="0" y="0"/>
            <a:ext cx="4571999" cy="3001963"/>
          </a:xfrm>
          <a:prstGeom prst="rect">
            <a:avLst/>
          </a:prstGeom>
          <a:noFill/>
          <a:ln w="9525">
            <a:noFill/>
            <a:miter lim="800000"/>
            <a:headEnd/>
            <a:tailEnd/>
          </a:ln>
        </p:spPr>
      </p:pic>
      <p:pic>
        <p:nvPicPr>
          <p:cNvPr id="13" name="Picture 8" descr="C:\Users\erik02\AppData\Local\Microsoft\Windows\Temporary Internet Files\Content.Outlook\NERZ9FQA\Jaarverslag-011.jpg"/>
          <p:cNvPicPr>
            <a:picLocks noChangeAspect="1" noChangeArrowheads="1"/>
          </p:cNvPicPr>
          <p:nvPr/>
        </p:nvPicPr>
        <p:blipFill>
          <a:blip r:embed="rId4" cstate="print"/>
          <a:srcRect/>
          <a:stretch>
            <a:fillRect/>
          </a:stretch>
        </p:blipFill>
        <p:spPr bwMode="auto">
          <a:xfrm>
            <a:off x="4572000" y="0"/>
            <a:ext cx="4572000" cy="3001963"/>
          </a:xfrm>
          <a:prstGeom prst="rect">
            <a:avLst/>
          </a:prstGeom>
          <a:noFill/>
          <a:ln w="9525">
            <a:noFill/>
            <a:miter lim="800000"/>
            <a:headEnd/>
            <a:tailEnd/>
          </a:ln>
        </p:spPr>
      </p:pic>
    </p:spTree>
    <p:extLst>
      <p:ext uri="{BB962C8B-B14F-4D97-AF65-F5344CB8AC3E}">
        <p14:creationId xmlns:p14="http://schemas.microsoft.com/office/powerpoint/2010/main" val="24578769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C2D12-9CDA-4339-B316-FADAB91BE8A1}"/>
              </a:ext>
            </a:extLst>
          </p:cNvPr>
          <p:cNvSpPr>
            <a:spLocks noGrp="1"/>
          </p:cNvSpPr>
          <p:nvPr>
            <p:ph type="title"/>
          </p:nvPr>
        </p:nvSpPr>
        <p:spPr/>
        <p:txBody>
          <a:bodyPr/>
          <a:lstStyle/>
          <a:p>
            <a:r>
              <a:rPr lang="nl-NL" dirty="0"/>
              <a:t>Nazorg stortplaats</a:t>
            </a:r>
          </a:p>
        </p:txBody>
      </p:sp>
      <p:sp>
        <p:nvSpPr>
          <p:cNvPr id="3" name="Tijdelijke aanduiding voor inhoud 2">
            <a:extLst>
              <a:ext uri="{FF2B5EF4-FFF2-40B4-BE49-F238E27FC236}">
                <a16:creationId xmlns:a16="http://schemas.microsoft.com/office/drawing/2014/main" id="{41CEF9FC-8597-4D6C-8E5C-429DC2A37BEE}"/>
              </a:ext>
            </a:extLst>
          </p:cNvPr>
          <p:cNvSpPr>
            <a:spLocks noGrp="1"/>
          </p:cNvSpPr>
          <p:nvPr>
            <p:ph idx="1"/>
          </p:nvPr>
        </p:nvSpPr>
        <p:spPr>
          <a:xfrm>
            <a:off x="228600" y="908720"/>
            <a:ext cx="8807896" cy="4653880"/>
          </a:xfrm>
        </p:spPr>
        <p:txBody>
          <a:bodyPr/>
          <a:lstStyle/>
          <a:p>
            <a:pPr>
              <a:spcBef>
                <a:spcPts val="1200"/>
              </a:spcBef>
            </a:pPr>
            <a:r>
              <a:rPr lang="nl-NL" dirty="0"/>
              <a:t>Overdracht aan provincie: pas weer op agenda in 2031</a:t>
            </a:r>
          </a:p>
          <a:p>
            <a:pPr>
              <a:spcBef>
                <a:spcPts val="1200"/>
              </a:spcBef>
            </a:pPr>
            <a:r>
              <a:rPr lang="nl-NL" dirty="0"/>
              <a:t>Voldoende sparen voor doelvermogen</a:t>
            </a:r>
          </a:p>
          <a:p>
            <a:pPr>
              <a:spcBef>
                <a:spcPts val="1200"/>
              </a:spcBef>
            </a:pPr>
            <a:r>
              <a:rPr lang="nl-NL" dirty="0"/>
              <a:t>Benodigd doelvermogen afhankelijk van:</a:t>
            </a:r>
          </a:p>
          <a:p>
            <a:pPr lvl="1">
              <a:spcBef>
                <a:spcPts val="1200"/>
              </a:spcBef>
            </a:pPr>
            <a:r>
              <a:rPr lang="nl-NL" dirty="0"/>
              <a:t>Ontwikkeling rekenrente (beleggingsrendement)</a:t>
            </a:r>
          </a:p>
          <a:p>
            <a:pPr lvl="1">
              <a:spcBef>
                <a:spcPts val="1200"/>
              </a:spcBef>
            </a:pPr>
            <a:r>
              <a:rPr lang="nl-NL" dirty="0"/>
              <a:t>Ontwikkeling techniek (o.a. levensduur bovenafdichting, risico-opslag)</a:t>
            </a:r>
          </a:p>
          <a:p>
            <a:pPr>
              <a:spcBef>
                <a:spcPts val="1200"/>
              </a:spcBef>
            </a:pPr>
            <a:r>
              <a:rPr lang="nl-NL" dirty="0"/>
              <a:t>Scenario’s (bij Kadernota 2023)</a:t>
            </a:r>
          </a:p>
          <a:p>
            <a:pPr>
              <a:spcBef>
                <a:spcPts val="1200"/>
              </a:spcBef>
            </a:pPr>
            <a:endParaRPr lang="nl-NL" dirty="0"/>
          </a:p>
        </p:txBody>
      </p:sp>
    </p:spTree>
    <p:extLst>
      <p:ext uri="{BB962C8B-B14F-4D97-AF65-F5344CB8AC3E}">
        <p14:creationId xmlns:p14="http://schemas.microsoft.com/office/powerpoint/2010/main" val="39299515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7B5026-266F-4EDD-84D6-86D11A667BA0}"/>
              </a:ext>
            </a:extLst>
          </p:cNvPr>
          <p:cNvSpPr>
            <a:spLocks noGrp="1"/>
          </p:cNvSpPr>
          <p:nvPr>
            <p:ph type="title"/>
          </p:nvPr>
        </p:nvSpPr>
        <p:spPr>
          <a:xfrm>
            <a:off x="228600" y="152400"/>
            <a:ext cx="8735888" cy="1066800"/>
          </a:xfrm>
        </p:spPr>
        <p:txBody>
          <a:bodyPr/>
          <a:lstStyle/>
          <a:p>
            <a:r>
              <a:rPr lang="nl-NL" sz="3600" dirty="0"/>
              <a:t>Zienswijzen gemeenten </a:t>
            </a:r>
            <a:r>
              <a:rPr lang="nl-NL" sz="3600" b="0" dirty="0"/>
              <a:t>(Kadernota)</a:t>
            </a:r>
          </a:p>
        </p:txBody>
      </p:sp>
      <p:sp>
        <p:nvSpPr>
          <p:cNvPr id="3" name="Tijdelijke aanduiding voor inhoud 2">
            <a:extLst>
              <a:ext uri="{FF2B5EF4-FFF2-40B4-BE49-F238E27FC236}">
                <a16:creationId xmlns:a16="http://schemas.microsoft.com/office/drawing/2014/main" id="{4296D518-8D04-4B3D-87F0-EC504AD30C46}"/>
              </a:ext>
            </a:extLst>
          </p:cNvPr>
          <p:cNvSpPr>
            <a:spLocks noGrp="1"/>
          </p:cNvSpPr>
          <p:nvPr>
            <p:ph idx="1"/>
          </p:nvPr>
        </p:nvSpPr>
        <p:spPr/>
        <p:txBody>
          <a:bodyPr/>
          <a:lstStyle/>
          <a:p>
            <a:r>
              <a:rPr lang="nl-NL" dirty="0"/>
              <a:t>Risicoafdekking stortplaats</a:t>
            </a:r>
          </a:p>
          <a:p>
            <a:pPr lvl="1"/>
            <a:r>
              <a:rPr lang="nl-NL" dirty="0"/>
              <a:t>algemene €12 opslag handhaven</a:t>
            </a:r>
          </a:p>
          <a:p>
            <a:r>
              <a:rPr lang="nl-NL" dirty="0"/>
              <a:t>Steun voor ingezette lijn</a:t>
            </a:r>
          </a:p>
          <a:p>
            <a:r>
              <a:rPr lang="nl-NL" dirty="0"/>
              <a:t>Wens tot betrokkenheid gemeenten: jaarlijks vinger aan de pols</a:t>
            </a:r>
          </a:p>
          <a:p>
            <a:endParaRPr lang="nl-NL" dirty="0"/>
          </a:p>
        </p:txBody>
      </p:sp>
    </p:spTree>
    <p:extLst>
      <p:ext uri="{BB962C8B-B14F-4D97-AF65-F5344CB8AC3E}">
        <p14:creationId xmlns:p14="http://schemas.microsoft.com/office/powerpoint/2010/main" val="19618377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C2D12-9CDA-4339-B316-FADAB91BE8A1}"/>
              </a:ext>
            </a:extLst>
          </p:cNvPr>
          <p:cNvSpPr>
            <a:spLocks noGrp="1"/>
          </p:cNvSpPr>
          <p:nvPr>
            <p:ph type="title"/>
          </p:nvPr>
        </p:nvSpPr>
        <p:spPr>
          <a:xfrm>
            <a:off x="228600" y="152400"/>
            <a:ext cx="7620000" cy="1066800"/>
          </a:xfrm>
        </p:spPr>
        <p:txBody>
          <a:bodyPr wrap="square" anchor="t">
            <a:normAutofit/>
          </a:bodyPr>
          <a:lstStyle/>
          <a:p>
            <a:r>
              <a:rPr lang="nl-NL" dirty="0"/>
              <a:t>Nazorg stortplaats</a:t>
            </a:r>
          </a:p>
        </p:txBody>
      </p:sp>
      <p:pic>
        <p:nvPicPr>
          <p:cNvPr id="6" name="Afbeelding 5">
            <a:extLst>
              <a:ext uri="{FF2B5EF4-FFF2-40B4-BE49-F238E27FC236}">
                <a16:creationId xmlns:a16="http://schemas.microsoft.com/office/drawing/2014/main" id="{BC025E73-C1A6-45C9-95A2-AE072477B9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28600" y="1373055"/>
            <a:ext cx="7620000" cy="3959490"/>
          </a:xfrm>
          <a:prstGeom prst="rect">
            <a:avLst/>
          </a:prstGeom>
          <a:noFill/>
          <a:ln>
            <a:noFill/>
          </a:ln>
        </p:spPr>
      </p:pic>
      <p:sp>
        <p:nvSpPr>
          <p:cNvPr id="7" name="Ovaal 6">
            <a:extLst>
              <a:ext uri="{FF2B5EF4-FFF2-40B4-BE49-F238E27FC236}">
                <a16:creationId xmlns:a16="http://schemas.microsoft.com/office/drawing/2014/main" id="{9CC9B5FF-B83E-47D2-A1FB-D36E19333D46}"/>
              </a:ext>
            </a:extLst>
          </p:cNvPr>
          <p:cNvSpPr/>
          <p:nvPr/>
        </p:nvSpPr>
        <p:spPr>
          <a:xfrm>
            <a:off x="2987824" y="2812265"/>
            <a:ext cx="2592288" cy="2520280"/>
          </a:xfrm>
          <a:prstGeom prst="ellipse">
            <a:avLst/>
          </a:prstGeom>
          <a:noFill/>
          <a:ln w="762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751601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C2D12-9CDA-4339-B316-FADAB91BE8A1}"/>
              </a:ext>
            </a:extLst>
          </p:cNvPr>
          <p:cNvSpPr>
            <a:spLocks noGrp="1"/>
          </p:cNvSpPr>
          <p:nvPr>
            <p:ph type="title"/>
          </p:nvPr>
        </p:nvSpPr>
        <p:spPr>
          <a:xfrm>
            <a:off x="228600" y="152400"/>
            <a:ext cx="7620000" cy="1066800"/>
          </a:xfrm>
        </p:spPr>
        <p:txBody>
          <a:bodyPr wrap="square" anchor="t">
            <a:normAutofit/>
          </a:bodyPr>
          <a:lstStyle/>
          <a:p>
            <a:r>
              <a:rPr lang="nl-NL" dirty="0"/>
              <a:t>Nazorg stortplaats</a:t>
            </a:r>
          </a:p>
        </p:txBody>
      </p:sp>
      <p:pic>
        <p:nvPicPr>
          <p:cNvPr id="5" name="Afbeelding 4">
            <a:extLst>
              <a:ext uri="{FF2B5EF4-FFF2-40B4-BE49-F238E27FC236}">
                <a16:creationId xmlns:a16="http://schemas.microsoft.com/office/drawing/2014/main" id="{2630020A-BD82-478D-937D-B6EAFF4333F0}"/>
              </a:ext>
            </a:extLst>
          </p:cNvPr>
          <p:cNvPicPr>
            <a:picLocks noChangeAspect="1"/>
          </p:cNvPicPr>
          <p:nvPr/>
        </p:nvPicPr>
        <p:blipFill>
          <a:blip r:embed="rId3"/>
          <a:stretch>
            <a:fillRect/>
          </a:stretch>
        </p:blipFill>
        <p:spPr>
          <a:xfrm>
            <a:off x="346414" y="1219200"/>
            <a:ext cx="7957154" cy="3505944"/>
          </a:xfrm>
          <a:prstGeom prst="rect">
            <a:avLst/>
          </a:prstGeom>
          <a:noFill/>
        </p:spPr>
      </p:pic>
    </p:spTree>
    <p:extLst>
      <p:ext uri="{BB962C8B-B14F-4D97-AF65-F5344CB8AC3E}">
        <p14:creationId xmlns:p14="http://schemas.microsoft.com/office/powerpoint/2010/main" val="38402952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CE18C2-6073-4576-8CBB-75AED2166086}"/>
              </a:ext>
            </a:extLst>
          </p:cNvPr>
          <p:cNvSpPr>
            <a:spLocks noGrp="1"/>
          </p:cNvSpPr>
          <p:nvPr>
            <p:ph type="title"/>
          </p:nvPr>
        </p:nvSpPr>
        <p:spPr/>
        <p:txBody>
          <a:bodyPr/>
          <a:lstStyle/>
          <a:p>
            <a:r>
              <a:rPr lang="nl-NL" dirty="0"/>
              <a:t>Landelijk rapport</a:t>
            </a:r>
          </a:p>
        </p:txBody>
      </p:sp>
      <p:sp>
        <p:nvSpPr>
          <p:cNvPr id="3" name="Tijdelijke aanduiding voor inhoud 2">
            <a:extLst>
              <a:ext uri="{FF2B5EF4-FFF2-40B4-BE49-F238E27FC236}">
                <a16:creationId xmlns:a16="http://schemas.microsoft.com/office/drawing/2014/main" id="{898E8DAD-28D1-43B8-9A33-D0420DFD77E8}"/>
              </a:ext>
            </a:extLst>
          </p:cNvPr>
          <p:cNvSpPr>
            <a:spLocks noGrp="1"/>
          </p:cNvSpPr>
          <p:nvPr>
            <p:ph idx="1"/>
          </p:nvPr>
        </p:nvSpPr>
        <p:spPr/>
        <p:txBody>
          <a:bodyPr/>
          <a:lstStyle/>
          <a:p>
            <a:r>
              <a:rPr lang="nl-NL" dirty="0"/>
              <a:t>Ministerie I &amp; W</a:t>
            </a:r>
          </a:p>
          <a:p>
            <a:r>
              <a:rPr lang="nl-NL" dirty="0"/>
              <a:t>Doel: alle provincies gelijk door:</a:t>
            </a:r>
          </a:p>
          <a:p>
            <a:pPr lvl="1"/>
            <a:r>
              <a:rPr lang="nl-NL" dirty="0"/>
              <a:t>Risico-opslag van 10% naar 5%</a:t>
            </a:r>
          </a:p>
          <a:p>
            <a:pPr lvl="1"/>
            <a:r>
              <a:rPr lang="nl-NL" dirty="0"/>
              <a:t>Rendement basering op voortschrijdend 10-jaar gemiddelde</a:t>
            </a:r>
          </a:p>
          <a:p>
            <a:pPr lvl="1"/>
            <a:r>
              <a:rPr lang="nl-NL" dirty="0"/>
              <a:t>Garantstelling Rijk risico’s</a:t>
            </a:r>
          </a:p>
          <a:p>
            <a:pPr lvl="1"/>
            <a:r>
              <a:rPr lang="nl-NL" dirty="0"/>
              <a:t>Eerste voorgestelde rekenrente 4,5%</a:t>
            </a:r>
          </a:p>
        </p:txBody>
      </p:sp>
    </p:spTree>
    <p:extLst>
      <p:ext uri="{BB962C8B-B14F-4D97-AF65-F5344CB8AC3E}">
        <p14:creationId xmlns:p14="http://schemas.microsoft.com/office/powerpoint/2010/main" val="1046480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88635-2457-4B36-B9A4-EC5C0089E849}"/>
              </a:ext>
            </a:extLst>
          </p:cNvPr>
          <p:cNvSpPr>
            <a:spLocks noGrp="1"/>
          </p:cNvSpPr>
          <p:nvPr>
            <p:ph type="title"/>
          </p:nvPr>
        </p:nvSpPr>
        <p:spPr>
          <a:xfrm>
            <a:off x="228600" y="152400"/>
            <a:ext cx="7620000" cy="1692424"/>
          </a:xfrm>
        </p:spPr>
        <p:txBody>
          <a:bodyPr/>
          <a:lstStyle/>
          <a:p>
            <a:r>
              <a:rPr lang="nl-NL" dirty="0"/>
              <a:t>Aanleiding</a:t>
            </a:r>
            <a:br>
              <a:rPr lang="nl-NL" dirty="0"/>
            </a:br>
            <a:endParaRPr lang="nl-NL" sz="3200" dirty="0"/>
          </a:p>
        </p:txBody>
      </p:sp>
      <p:sp>
        <p:nvSpPr>
          <p:cNvPr id="3" name="Tijdelijke aanduiding voor inhoud 2">
            <a:extLst>
              <a:ext uri="{FF2B5EF4-FFF2-40B4-BE49-F238E27FC236}">
                <a16:creationId xmlns:a16="http://schemas.microsoft.com/office/drawing/2014/main" id="{90562120-FAB9-4630-B404-095D22725DD2}"/>
              </a:ext>
            </a:extLst>
          </p:cNvPr>
          <p:cNvSpPr>
            <a:spLocks noGrp="1"/>
          </p:cNvSpPr>
          <p:nvPr>
            <p:ph idx="1"/>
          </p:nvPr>
        </p:nvSpPr>
        <p:spPr>
          <a:xfrm>
            <a:off x="179512" y="1124745"/>
            <a:ext cx="7992888" cy="3528391"/>
          </a:xfrm>
        </p:spPr>
        <p:txBody>
          <a:bodyPr/>
          <a:lstStyle/>
          <a:p>
            <a:pPr>
              <a:spcBef>
                <a:spcPts val="1200"/>
              </a:spcBef>
            </a:pPr>
            <a:r>
              <a:rPr lang="nl-NL" sz="2400" dirty="0"/>
              <a:t>Momenteel is de </a:t>
            </a:r>
            <a:r>
              <a:rPr lang="nl-NL" sz="2400" b="1" dirty="0"/>
              <a:t>veiligheid </a:t>
            </a:r>
            <a:r>
              <a:rPr lang="nl-NL" sz="2400" dirty="0"/>
              <a:t>van vrijwilligers onvoldoende geborgd door wisselende inzet met gebrek aan kennis van de regels en ervaring in de praktijk tot gevolg</a:t>
            </a:r>
          </a:p>
          <a:p>
            <a:pPr>
              <a:spcBef>
                <a:spcPts val="1200"/>
              </a:spcBef>
            </a:pPr>
            <a:r>
              <a:rPr lang="nl-NL" sz="2400" dirty="0"/>
              <a:t>Door de jaren heen is de hoogte van de vergoeding los komen te staan van geleverde prestaties. Daardoor heeft het meer weg van een </a:t>
            </a:r>
            <a:r>
              <a:rPr lang="nl-NL" sz="2400" b="1" dirty="0"/>
              <a:t>subsidie </a:t>
            </a:r>
            <a:r>
              <a:rPr lang="nl-NL" sz="2400" dirty="0"/>
              <a:t>en dat zou geen onderdeel moeten zijn van de afvalstoffenheffing</a:t>
            </a:r>
          </a:p>
          <a:p>
            <a:pPr>
              <a:spcBef>
                <a:spcPts val="1200"/>
              </a:spcBef>
            </a:pPr>
            <a:r>
              <a:rPr lang="nl-NL" sz="2400" dirty="0"/>
              <a:t>Er zijn verenigingen die nu </a:t>
            </a:r>
            <a:r>
              <a:rPr lang="nl-NL" sz="2400" b="1" dirty="0"/>
              <a:t>niet meedelen</a:t>
            </a:r>
            <a:r>
              <a:rPr lang="nl-NL" sz="2400" dirty="0"/>
              <a:t>, maar wel graag aanspraak op willen maken of een vergoeding</a:t>
            </a:r>
          </a:p>
        </p:txBody>
      </p:sp>
    </p:spTree>
    <p:extLst>
      <p:ext uri="{BB962C8B-B14F-4D97-AF65-F5344CB8AC3E}">
        <p14:creationId xmlns:p14="http://schemas.microsoft.com/office/powerpoint/2010/main" val="23909350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C2D12-9CDA-4339-B316-FADAB91BE8A1}"/>
              </a:ext>
            </a:extLst>
          </p:cNvPr>
          <p:cNvSpPr>
            <a:spLocks noGrp="1"/>
          </p:cNvSpPr>
          <p:nvPr>
            <p:ph type="title"/>
          </p:nvPr>
        </p:nvSpPr>
        <p:spPr>
          <a:xfrm>
            <a:off x="228600" y="152400"/>
            <a:ext cx="7620000" cy="1066800"/>
          </a:xfrm>
        </p:spPr>
        <p:txBody>
          <a:bodyPr wrap="square" anchor="t">
            <a:normAutofit/>
          </a:bodyPr>
          <a:lstStyle/>
          <a:p>
            <a:r>
              <a:rPr lang="nl-NL" dirty="0"/>
              <a:t>Nazorg stortplaats</a:t>
            </a:r>
          </a:p>
        </p:txBody>
      </p:sp>
      <p:pic>
        <p:nvPicPr>
          <p:cNvPr id="4" name="Tijdelijke aanduiding voor inhoud 4" descr="Afbeelding met gras, lucht, buiten, windmolen&#10;&#10;Automatisch gegenereerde beschrijving">
            <a:extLst>
              <a:ext uri="{FF2B5EF4-FFF2-40B4-BE49-F238E27FC236}">
                <a16:creationId xmlns:a16="http://schemas.microsoft.com/office/drawing/2014/main" id="{064E6E1B-A552-4620-9517-A76451C42D9D}"/>
              </a:ext>
            </a:extLst>
          </p:cNvPr>
          <p:cNvPicPr>
            <a:picLocks noChangeAspect="1"/>
          </p:cNvPicPr>
          <p:nvPr/>
        </p:nvPicPr>
        <p:blipFill rotWithShape="1">
          <a:blip r:embed="rId3">
            <a:extLst>
              <a:ext uri="{28A0092B-C50C-407E-A947-70E740481C1C}">
                <a14:useLocalDpi xmlns:a14="http://schemas.microsoft.com/office/drawing/2010/main" val="0"/>
              </a:ext>
            </a:extLst>
          </a:blip>
          <a:srcRect l="19044" r="2710"/>
          <a:stretch/>
        </p:blipFill>
        <p:spPr bwMode="auto">
          <a:xfrm>
            <a:off x="1285106" y="1052736"/>
            <a:ext cx="6317615" cy="4343400"/>
          </a:xfrm>
          <a:prstGeom prst="rect">
            <a:avLst/>
          </a:prstGeom>
          <a:noFill/>
          <a:ln w="9525">
            <a:noFill/>
            <a:miter lim="800000"/>
            <a:headEnd/>
            <a:tailEnd/>
          </a:ln>
        </p:spPr>
      </p:pic>
    </p:spTree>
    <p:extLst>
      <p:ext uri="{BB962C8B-B14F-4D97-AF65-F5344CB8AC3E}">
        <p14:creationId xmlns:p14="http://schemas.microsoft.com/office/powerpoint/2010/main" val="25191889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D16737-9C05-4140-FB1E-5CC16EBD0201}"/>
              </a:ext>
            </a:extLst>
          </p:cNvPr>
          <p:cNvSpPr>
            <a:spLocks noGrp="1"/>
          </p:cNvSpPr>
          <p:nvPr>
            <p:ph type="ctrTitle"/>
          </p:nvPr>
        </p:nvSpPr>
        <p:spPr/>
        <p:txBody>
          <a:bodyPr/>
          <a:lstStyle/>
          <a:p>
            <a:r>
              <a:rPr lang="nl-NL" dirty="0"/>
              <a:t>Dank voor uw aandacht</a:t>
            </a:r>
          </a:p>
        </p:txBody>
      </p:sp>
    </p:spTree>
    <p:extLst>
      <p:ext uri="{BB962C8B-B14F-4D97-AF65-F5344CB8AC3E}">
        <p14:creationId xmlns:p14="http://schemas.microsoft.com/office/powerpoint/2010/main" val="2803013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88635-2457-4B36-B9A4-EC5C0089E849}"/>
              </a:ext>
            </a:extLst>
          </p:cNvPr>
          <p:cNvSpPr>
            <a:spLocks noGrp="1"/>
          </p:cNvSpPr>
          <p:nvPr>
            <p:ph type="title"/>
          </p:nvPr>
        </p:nvSpPr>
        <p:spPr>
          <a:xfrm>
            <a:off x="228600" y="152400"/>
            <a:ext cx="7620000" cy="1692424"/>
          </a:xfrm>
        </p:spPr>
        <p:txBody>
          <a:bodyPr/>
          <a:lstStyle/>
          <a:p>
            <a:r>
              <a:rPr lang="nl-NL" dirty="0"/>
              <a:t>Aanleiding</a:t>
            </a:r>
            <a:br>
              <a:rPr lang="nl-NL" dirty="0"/>
            </a:br>
            <a:endParaRPr lang="nl-NL" sz="3200" dirty="0"/>
          </a:p>
        </p:txBody>
      </p:sp>
      <p:sp>
        <p:nvSpPr>
          <p:cNvPr id="3" name="Tijdelijke aanduiding voor inhoud 2">
            <a:extLst>
              <a:ext uri="{FF2B5EF4-FFF2-40B4-BE49-F238E27FC236}">
                <a16:creationId xmlns:a16="http://schemas.microsoft.com/office/drawing/2014/main" id="{90562120-FAB9-4630-B404-095D22725DD2}"/>
              </a:ext>
            </a:extLst>
          </p:cNvPr>
          <p:cNvSpPr>
            <a:spLocks noGrp="1"/>
          </p:cNvSpPr>
          <p:nvPr>
            <p:ph idx="1"/>
          </p:nvPr>
        </p:nvSpPr>
        <p:spPr>
          <a:xfrm>
            <a:off x="179512" y="980728"/>
            <a:ext cx="7776864" cy="3528391"/>
          </a:xfrm>
        </p:spPr>
        <p:txBody>
          <a:bodyPr/>
          <a:lstStyle/>
          <a:p>
            <a:pPr>
              <a:spcBef>
                <a:spcPts val="1200"/>
              </a:spcBef>
            </a:pPr>
            <a:r>
              <a:rPr lang="nl-NL" sz="2600" dirty="0"/>
              <a:t>Als laatste kan Avri in de toekomst </a:t>
            </a:r>
            <a:r>
              <a:rPr lang="nl-NL" sz="2600" b="1" dirty="0"/>
              <a:t>goedkoper papier inzamelen </a:t>
            </a:r>
            <a:r>
              <a:rPr lang="nl-NL" sz="2600" dirty="0"/>
              <a:t>zonder verenigingen, door ontwikkelingen op technisch gebied (inzet van zijladers zonder beladers), door efficiëntere inzameling overdag met een langer tijdspan en geroutineerde en meer op elkaar ingespeelde medewerkers. </a:t>
            </a:r>
          </a:p>
        </p:txBody>
      </p:sp>
    </p:spTree>
    <p:extLst>
      <p:ext uri="{BB962C8B-B14F-4D97-AF65-F5344CB8AC3E}">
        <p14:creationId xmlns:p14="http://schemas.microsoft.com/office/powerpoint/2010/main" val="4063567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88635-2457-4B36-B9A4-EC5C0089E849}"/>
              </a:ext>
            </a:extLst>
          </p:cNvPr>
          <p:cNvSpPr>
            <a:spLocks noGrp="1"/>
          </p:cNvSpPr>
          <p:nvPr>
            <p:ph type="title"/>
          </p:nvPr>
        </p:nvSpPr>
        <p:spPr>
          <a:xfrm>
            <a:off x="228600" y="152400"/>
            <a:ext cx="7620000" cy="1692424"/>
          </a:xfrm>
        </p:spPr>
        <p:txBody>
          <a:bodyPr/>
          <a:lstStyle/>
          <a:p>
            <a:r>
              <a:rPr lang="nl-NL" dirty="0"/>
              <a:t>Aanleiding</a:t>
            </a:r>
            <a:br>
              <a:rPr lang="nl-NL" dirty="0"/>
            </a:br>
            <a:endParaRPr lang="nl-NL" sz="3200" dirty="0"/>
          </a:p>
        </p:txBody>
      </p:sp>
      <p:sp>
        <p:nvSpPr>
          <p:cNvPr id="3" name="Tijdelijke aanduiding voor inhoud 2">
            <a:extLst>
              <a:ext uri="{FF2B5EF4-FFF2-40B4-BE49-F238E27FC236}">
                <a16:creationId xmlns:a16="http://schemas.microsoft.com/office/drawing/2014/main" id="{90562120-FAB9-4630-B404-095D22725DD2}"/>
              </a:ext>
            </a:extLst>
          </p:cNvPr>
          <p:cNvSpPr>
            <a:spLocks noGrp="1"/>
          </p:cNvSpPr>
          <p:nvPr>
            <p:ph idx="1"/>
          </p:nvPr>
        </p:nvSpPr>
        <p:spPr>
          <a:xfrm>
            <a:off x="228600" y="1124744"/>
            <a:ext cx="8087816" cy="3528391"/>
          </a:xfrm>
        </p:spPr>
        <p:txBody>
          <a:bodyPr/>
          <a:lstStyle/>
          <a:p>
            <a:pPr>
              <a:spcBef>
                <a:spcPts val="1200"/>
              </a:spcBef>
            </a:pPr>
            <a:r>
              <a:rPr lang="nl-NL" sz="2800" dirty="0"/>
              <a:t>Avri en gemeenten hechten veel waarde aan de verenigingen in Rivierenland </a:t>
            </a:r>
          </a:p>
          <a:p>
            <a:pPr>
              <a:spcBef>
                <a:spcPts val="1200"/>
              </a:spcBef>
            </a:pPr>
            <a:r>
              <a:rPr lang="nl-NL" sz="2800" dirty="0"/>
              <a:t>Daarom zijn wij op zoek naar alternatieve activiteiten voor alle verenigingen die aanspraak willen maken op een vergoeding. </a:t>
            </a:r>
          </a:p>
        </p:txBody>
      </p:sp>
    </p:spTree>
    <p:extLst>
      <p:ext uri="{BB962C8B-B14F-4D97-AF65-F5344CB8AC3E}">
        <p14:creationId xmlns:p14="http://schemas.microsoft.com/office/powerpoint/2010/main" val="402405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88635-2457-4B36-B9A4-EC5C0089E849}"/>
              </a:ext>
            </a:extLst>
          </p:cNvPr>
          <p:cNvSpPr>
            <a:spLocks noGrp="1"/>
          </p:cNvSpPr>
          <p:nvPr>
            <p:ph type="title"/>
          </p:nvPr>
        </p:nvSpPr>
        <p:spPr>
          <a:xfrm>
            <a:off x="228600" y="152400"/>
            <a:ext cx="7620000" cy="1692424"/>
          </a:xfrm>
        </p:spPr>
        <p:txBody>
          <a:bodyPr/>
          <a:lstStyle/>
          <a:p>
            <a:r>
              <a:rPr lang="nl-NL" dirty="0"/>
              <a:t>Beoogd effect</a:t>
            </a:r>
            <a:br>
              <a:rPr lang="nl-NL" sz="4000" b="1" dirty="0">
                <a:solidFill>
                  <a:srgbClr val="84B728"/>
                </a:solidFill>
                <a:ea typeface="+mj-ea"/>
              </a:rPr>
            </a:br>
            <a:br>
              <a:rPr lang="nl-NL" dirty="0"/>
            </a:br>
            <a:endParaRPr lang="nl-NL" sz="3200" dirty="0"/>
          </a:p>
        </p:txBody>
      </p:sp>
      <p:sp>
        <p:nvSpPr>
          <p:cNvPr id="3" name="Tijdelijke aanduiding voor inhoud 2">
            <a:extLst>
              <a:ext uri="{FF2B5EF4-FFF2-40B4-BE49-F238E27FC236}">
                <a16:creationId xmlns:a16="http://schemas.microsoft.com/office/drawing/2014/main" id="{90562120-FAB9-4630-B404-095D22725DD2}"/>
              </a:ext>
            </a:extLst>
          </p:cNvPr>
          <p:cNvSpPr>
            <a:spLocks noGrp="1"/>
          </p:cNvSpPr>
          <p:nvPr>
            <p:ph idx="1"/>
          </p:nvPr>
        </p:nvSpPr>
        <p:spPr>
          <a:xfrm>
            <a:off x="228600" y="1124744"/>
            <a:ext cx="8087816" cy="3528391"/>
          </a:xfrm>
        </p:spPr>
        <p:txBody>
          <a:bodyPr/>
          <a:lstStyle/>
          <a:p>
            <a:pPr>
              <a:spcBef>
                <a:spcPts val="1200"/>
              </a:spcBef>
            </a:pPr>
            <a:r>
              <a:rPr lang="nl-NL" sz="2800" dirty="0"/>
              <a:t>Veilige inzet van vrijwilligers </a:t>
            </a:r>
          </a:p>
          <a:p>
            <a:pPr>
              <a:spcBef>
                <a:spcPts val="1200"/>
              </a:spcBef>
            </a:pPr>
            <a:r>
              <a:rPr lang="nl-NL" sz="2800" dirty="0"/>
              <a:t>De vergoeding in verhouding brengen met geleverde prestaties; Avri fungeert niet langer als subsidieverstrekker</a:t>
            </a:r>
          </a:p>
          <a:p>
            <a:pPr>
              <a:spcBef>
                <a:spcPts val="1200"/>
              </a:spcBef>
            </a:pPr>
            <a:r>
              <a:rPr lang="nl-NL" sz="2800" dirty="0"/>
              <a:t>Een einde maken aan de huidige ongelijke verdeling</a:t>
            </a:r>
          </a:p>
          <a:p>
            <a:pPr>
              <a:spcBef>
                <a:spcPts val="1200"/>
              </a:spcBef>
            </a:pPr>
            <a:r>
              <a:rPr lang="nl-NL" sz="2800" dirty="0"/>
              <a:t>Lagere bedrijfsvoering kosten voor papier- inzameling</a:t>
            </a:r>
          </a:p>
        </p:txBody>
      </p:sp>
    </p:spTree>
    <p:extLst>
      <p:ext uri="{BB962C8B-B14F-4D97-AF65-F5344CB8AC3E}">
        <p14:creationId xmlns:p14="http://schemas.microsoft.com/office/powerpoint/2010/main" val="2119116985"/>
      </p:ext>
    </p:extLst>
  </p:cSld>
  <p:clrMapOvr>
    <a:masterClrMapping/>
  </p:clrMapOvr>
</p:sld>
</file>

<file path=ppt/theme/theme1.xml><?xml version="1.0" encoding="utf-8"?>
<a:theme xmlns:a="http://schemas.openxmlformats.org/drawingml/2006/main" name="Avri presentatie">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389C3CFA562C340BC023EB6D7652A4A" ma:contentTypeVersion="10" ma:contentTypeDescription="Create a new document." ma:contentTypeScope="" ma:versionID="2194befee543d487b247360ba1e9fdd1">
  <xsd:schema xmlns:xsd="http://www.w3.org/2001/XMLSchema" xmlns:xs="http://www.w3.org/2001/XMLSchema" xmlns:p="http://schemas.microsoft.com/office/2006/metadata/properties" xmlns:ns3="d375e79d-3993-4950-9879-a0371bb89793" xmlns:ns4="5d11e53b-3f6e-4778-9948-284ecdbc2e7c" targetNamespace="http://schemas.microsoft.com/office/2006/metadata/properties" ma:root="true" ma:fieldsID="bc42482f065c5a1c6a06b159ff489cc3" ns3:_="" ns4:_="">
    <xsd:import namespace="d375e79d-3993-4950-9879-a0371bb89793"/>
    <xsd:import namespace="5d11e53b-3f6e-4778-9948-284ecdbc2e7c"/>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75e79d-3993-4950-9879-a0371bb897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11e53b-3f6e-4778-9948-284ecdbc2e7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B85D41-2FAD-410E-9020-C9DBD0C5E190}">
  <ds:schemaRefs>
    <ds:schemaRef ds:uri="http://purl.org/dc/elements/1.1/"/>
    <ds:schemaRef ds:uri="http://schemas.microsoft.com/office/2006/metadata/properties"/>
    <ds:schemaRef ds:uri="5d11e53b-3f6e-4778-9948-284ecdbc2e7c"/>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d375e79d-3993-4950-9879-a0371bb89793"/>
    <ds:schemaRef ds:uri="http://www.w3.org/XML/1998/namespace"/>
    <ds:schemaRef ds:uri="http://purl.org/dc/dcmitype/"/>
  </ds:schemaRefs>
</ds:datastoreItem>
</file>

<file path=customXml/itemProps2.xml><?xml version="1.0" encoding="utf-8"?>
<ds:datastoreItem xmlns:ds="http://schemas.openxmlformats.org/officeDocument/2006/customXml" ds:itemID="{35A00781-EA63-42CD-B170-81DF20BE1A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75e79d-3993-4950-9879-a0371bb89793"/>
    <ds:schemaRef ds:uri="5d11e53b-3f6e-4778-9948-284ecdbc2e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7652AB-EC02-42DB-A669-AA2E73003D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Avri presentatie</Template>
  <TotalTime>1588</TotalTime>
  <Words>2500</Words>
  <Application>Microsoft Office PowerPoint</Application>
  <PresentationFormat>Diavoorstelling (4:3)</PresentationFormat>
  <Paragraphs>394</Paragraphs>
  <Slides>61</Slides>
  <Notes>39</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61</vt:i4>
      </vt:variant>
    </vt:vector>
  </HeadingPairs>
  <TitlesOfParts>
    <vt:vector size="65" baseType="lpstr">
      <vt:lpstr>Arial</vt:lpstr>
      <vt:lpstr>Calibri</vt:lpstr>
      <vt:lpstr>Segoe UI</vt:lpstr>
      <vt:lpstr>Avri presentatie</vt:lpstr>
      <vt:lpstr>Beeldvormende avond  Neder-Betuwe </vt:lpstr>
      <vt:lpstr>Inhoud</vt:lpstr>
      <vt:lpstr>Verkenning toekomstige samenwerking met papier-verenigingen </vt:lpstr>
      <vt:lpstr>Papier-verenigingen </vt:lpstr>
      <vt:lpstr>Achtergrond</vt:lpstr>
      <vt:lpstr>Aanleiding </vt:lpstr>
      <vt:lpstr>Aanleiding </vt:lpstr>
      <vt:lpstr>Aanleiding </vt:lpstr>
      <vt:lpstr>Beoogd effect  </vt:lpstr>
      <vt:lpstr>Verkenning alternatieven</vt:lpstr>
      <vt:lpstr>PowerPoint-presentatie</vt:lpstr>
      <vt:lpstr>PowerPoint-presentatie</vt:lpstr>
      <vt:lpstr>PowerPoint-presentatie</vt:lpstr>
      <vt:lpstr>Verkenning alternatieven Suggesties voor alternatieven vanuit gemeenten</vt:lpstr>
      <vt:lpstr>Verkenning alternatieven</vt:lpstr>
      <vt:lpstr>Vervolgtraject</vt:lpstr>
      <vt:lpstr>Vervolgtraject</vt:lpstr>
      <vt:lpstr>Vragen / opmerkingen / reacties</vt:lpstr>
      <vt:lpstr>Inhoud</vt:lpstr>
      <vt:lpstr>Verkenning toekomstbestendige milieustraten</vt:lpstr>
      <vt:lpstr>Milieustraten</vt:lpstr>
      <vt:lpstr>Aanleiding</vt:lpstr>
      <vt:lpstr>Aanleiding Spreiding huidige locaties</vt:lpstr>
      <vt:lpstr>Aanleiding Capaciteit</vt:lpstr>
      <vt:lpstr>Aanleiding Landelijke doelen</vt:lpstr>
      <vt:lpstr>Aanleiding Landelijke doelen</vt:lpstr>
      <vt:lpstr>Verkenning Wat betekent dit voor de milieustraat van de toekomst?</vt:lpstr>
      <vt:lpstr>Verkenning Wat betekent dit voor de milieustraat van de toekomst?</vt:lpstr>
      <vt:lpstr>Verkenning Hoe ziet de milieustraat van de toekomst eruit?</vt:lpstr>
      <vt:lpstr>Verkenning Hoe ziet de milieustraat van de toekomst eruit?</vt:lpstr>
      <vt:lpstr>Verkenning Voorbeeld circulair ambachtscentrum</vt:lpstr>
      <vt:lpstr>PowerPoint-presentatie</vt:lpstr>
      <vt:lpstr>PowerPoint-presentatie</vt:lpstr>
      <vt:lpstr>Verkenning Wat zou de rol van Avri hierin moeten zijn? </vt:lpstr>
      <vt:lpstr>PowerPoint-presentatie</vt:lpstr>
      <vt:lpstr>Verkenning Wat zou de rol van Avri hierin moeten zijn? </vt:lpstr>
      <vt:lpstr>Vervolgtraject</vt:lpstr>
      <vt:lpstr>Vervolgtraject</vt:lpstr>
      <vt:lpstr>Vragen / opmerkingen / reacties</vt:lpstr>
      <vt:lpstr>Inhoud</vt:lpstr>
      <vt:lpstr>Houtskoolschets</vt:lpstr>
      <vt:lpstr>Strategie en koers</vt:lpstr>
      <vt:lpstr>Opgaven en koers</vt:lpstr>
      <vt:lpstr>Houtskoolschets</vt:lpstr>
      <vt:lpstr>Proces Houtskoolschets</vt:lpstr>
      <vt:lpstr>Ik ga graag met u in gesprek</vt:lpstr>
      <vt:lpstr>Inhoud</vt:lpstr>
      <vt:lpstr>Circulair textielsorteercentrum</vt:lpstr>
      <vt:lpstr>Cirtex</vt:lpstr>
      <vt:lpstr>Regiodeal: circulaire economie</vt:lpstr>
      <vt:lpstr>React EU OP Oost: Cirtex</vt:lpstr>
      <vt:lpstr>Vragen / opmerkingen / reacties</vt:lpstr>
      <vt:lpstr>Inhoud</vt:lpstr>
      <vt:lpstr>Nazorg stortplaats</vt:lpstr>
      <vt:lpstr>Nazorg stortplaats</vt:lpstr>
      <vt:lpstr>Zienswijzen gemeenten (Kadernota)</vt:lpstr>
      <vt:lpstr>Nazorg stortplaats</vt:lpstr>
      <vt:lpstr>Nazorg stortplaats</vt:lpstr>
      <vt:lpstr>Landelijk rapport</vt:lpstr>
      <vt:lpstr>Nazorg stortplaats</vt:lpstr>
      <vt:lpstr>Dank voor uw aandacht</vt:lpstr>
    </vt:vector>
  </TitlesOfParts>
  <Company>Regiorivierenland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Kadernota 2023</dc:title>
  <dc:creator>Christine Waasdorp</dc:creator>
  <cp:lastModifiedBy>Christine Waasdorp</cp:lastModifiedBy>
  <cp:revision>46</cp:revision>
  <dcterms:created xsi:type="dcterms:W3CDTF">2022-04-11T08:39:32Z</dcterms:created>
  <dcterms:modified xsi:type="dcterms:W3CDTF">2022-07-06T16:19:42Z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0x0101003389C3CFA562C340BC023EB6D7652A4A</vt:lpwstr>
  </property>
</Properties>
</file>