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7"/>
  </p:notesMasterIdLst>
  <p:sldIdLst>
    <p:sldId id="279" r:id="rId5"/>
    <p:sldId id="321" r:id="rId6"/>
    <p:sldId id="1686" r:id="rId7"/>
    <p:sldId id="1710" r:id="rId8"/>
    <p:sldId id="334" r:id="rId9"/>
    <p:sldId id="319" r:id="rId10"/>
    <p:sldId id="305" r:id="rId11"/>
    <p:sldId id="2107" r:id="rId12"/>
    <p:sldId id="2106" r:id="rId13"/>
    <p:sldId id="2100" r:id="rId14"/>
    <p:sldId id="2101" r:id="rId15"/>
    <p:sldId id="2102" r:id="rId16"/>
    <p:sldId id="2103" r:id="rId17"/>
    <p:sldId id="2104" r:id="rId18"/>
    <p:sldId id="2105" r:id="rId19"/>
    <p:sldId id="2093" r:id="rId20"/>
    <p:sldId id="2082" r:id="rId21"/>
    <p:sldId id="2090" r:id="rId22"/>
    <p:sldId id="2091" r:id="rId23"/>
    <p:sldId id="2109" r:id="rId24"/>
    <p:sldId id="2079" r:id="rId25"/>
    <p:sldId id="2110" r:id="rId26"/>
    <p:sldId id="1730" r:id="rId27"/>
    <p:sldId id="2113" r:id="rId28"/>
    <p:sldId id="2114" r:id="rId29"/>
    <p:sldId id="2115" r:id="rId30"/>
    <p:sldId id="1732" r:id="rId31"/>
    <p:sldId id="2116" r:id="rId32"/>
    <p:sldId id="2117" r:id="rId33"/>
    <p:sldId id="2118" r:id="rId34"/>
    <p:sldId id="2119" r:id="rId35"/>
    <p:sldId id="2120" r:id="rId36"/>
    <p:sldId id="1736" r:id="rId37"/>
    <p:sldId id="1735" r:id="rId38"/>
    <p:sldId id="1734" r:id="rId39"/>
    <p:sldId id="2121" r:id="rId40"/>
    <p:sldId id="1738" r:id="rId41"/>
    <p:sldId id="1745" r:id="rId42"/>
    <p:sldId id="1746" r:id="rId43"/>
    <p:sldId id="1747" r:id="rId44"/>
    <p:sldId id="1737" r:id="rId45"/>
    <p:sldId id="1733" r:id="rId46"/>
    <p:sldId id="1709" r:id="rId47"/>
    <p:sldId id="1712" r:id="rId48"/>
    <p:sldId id="1713" r:id="rId49"/>
    <p:sldId id="2111" r:id="rId50"/>
    <p:sldId id="2112" r:id="rId51"/>
    <p:sldId id="1677" r:id="rId52"/>
    <p:sldId id="289" r:id="rId53"/>
    <p:sldId id="290" r:id="rId54"/>
    <p:sldId id="291" r:id="rId55"/>
    <p:sldId id="1703" r:id="rId5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BB2058E-BBBD-71F8-C790-A131F155F28E}" name="Ilona Vink" initials="" userId="S::ivink@waalwijk.nl::40de2d63-1dab-4bc6-8080-95b2c9f08942" providerId="AD"/>
  <p188:author id="{75F59DBF-31AA-30FA-442D-BDF203EEC33B}" name="Michel Antens" initials="MA" userId="S::mantens@waalwijk.nl::20ff48a3-d878-4568-a865-160a934640c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F5597"/>
    <a:srgbClr val="BFC000"/>
    <a:srgbClr val="C3C38A"/>
    <a:srgbClr val="80DAEC"/>
    <a:srgbClr val="F8D7CD"/>
    <a:srgbClr val="4561ED"/>
    <a:srgbClr val="8CE13F"/>
    <a:srgbClr val="28C870"/>
    <a:srgbClr val="2DA35D"/>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368E1D-B8A9-C477-D54F-1D132E4446B0}" v="590" dt="2025-10-02T06:07:22.494"/>
    <p1510:client id="{6B256AB2-58AF-449C-861E-0819A74C5B27}" v="334" dt="2025-10-01T11:46:01.040"/>
    <p1510:client id="{C29EAF2E-5622-4BF5-552B-DD2B18D70D59}" v="777" dt="2025-09-30T11:06:28.174"/>
    <p1510:client id="{FC53C3BD-1168-4BEE-A578-9EB20A39AE83}" v="3" dt="2025-09-30T13:19:04.75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Geen stijl, tabel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105" y="4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s>
</file>

<file path=ppt/diagrams/_rels/data2.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603B75-74F9-43CD-82C3-33E93612E374}"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F0D7EB08-E716-413C-B0C6-699A718B9F40}">
      <dgm:prSet/>
      <dgm:spPr/>
      <dgm:t>
        <a:bodyPr/>
        <a:lstStyle/>
        <a:p>
          <a:r>
            <a:rPr lang="nl-NL" b="1"/>
            <a:t>Opdracht eerste 3 maanden (april – juni):</a:t>
          </a:r>
          <a:endParaRPr lang="en-US"/>
        </a:p>
      </dgm:t>
    </dgm:pt>
    <dgm:pt modelId="{493A08BE-87F5-4D8B-A4FE-FCACACD9FB33}" type="parTrans" cxnId="{166FBD52-721D-4213-BF7E-7C7933A2F7FB}">
      <dgm:prSet/>
      <dgm:spPr/>
      <dgm:t>
        <a:bodyPr/>
        <a:lstStyle/>
        <a:p>
          <a:endParaRPr lang="en-US"/>
        </a:p>
      </dgm:t>
    </dgm:pt>
    <dgm:pt modelId="{44510850-A9E3-4527-B424-BF4D4A67DB1E}" type="sibTrans" cxnId="{166FBD52-721D-4213-BF7E-7C7933A2F7FB}">
      <dgm:prSet/>
      <dgm:spPr/>
      <dgm:t>
        <a:bodyPr/>
        <a:lstStyle/>
        <a:p>
          <a:endParaRPr lang="en-US"/>
        </a:p>
      </dgm:t>
    </dgm:pt>
    <dgm:pt modelId="{103C2354-E63F-447E-91D6-3A2336DD8E2A}">
      <dgm:prSet/>
      <dgm:spPr/>
      <dgm:t>
        <a:bodyPr/>
        <a:lstStyle/>
        <a:p>
          <a:r>
            <a:rPr lang="nl-NL"/>
            <a:t>Gericht op analyse en inventarisatie</a:t>
          </a:r>
          <a:endParaRPr lang="en-US"/>
        </a:p>
      </dgm:t>
    </dgm:pt>
    <dgm:pt modelId="{18A7011B-22AC-4C63-8A61-9955D9841A04}" type="parTrans" cxnId="{61232D99-7411-4F5D-873F-8F002F67EE06}">
      <dgm:prSet/>
      <dgm:spPr/>
      <dgm:t>
        <a:bodyPr/>
        <a:lstStyle/>
        <a:p>
          <a:endParaRPr lang="en-US"/>
        </a:p>
      </dgm:t>
    </dgm:pt>
    <dgm:pt modelId="{E3C336E1-9CAE-4483-BB6E-D422E9B33800}" type="sibTrans" cxnId="{61232D99-7411-4F5D-873F-8F002F67EE06}">
      <dgm:prSet/>
      <dgm:spPr/>
      <dgm:t>
        <a:bodyPr/>
        <a:lstStyle/>
        <a:p>
          <a:endParaRPr lang="en-US"/>
        </a:p>
      </dgm:t>
    </dgm:pt>
    <dgm:pt modelId="{B5E82AD6-DFC8-4C07-A2C6-79F7A335030C}">
      <dgm:prSet/>
      <dgm:spPr/>
      <dgm:t>
        <a:bodyPr/>
        <a:lstStyle/>
        <a:p>
          <a:r>
            <a:rPr lang="nl-NL" b="1"/>
            <a:t>Opdracht tweede 3 maanden (juli – september):</a:t>
          </a:r>
          <a:endParaRPr lang="en-US"/>
        </a:p>
      </dgm:t>
    </dgm:pt>
    <dgm:pt modelId="{DF51B647-1D0F-4F5E-8A9D-F0F5F0E13826}" type="parTrans" cxnId="{45C635B6-EA44-40B2-BDBC-520EBCA2F5C6}">
      <dgm:prSet/>
      <dgm:spPr/>
      <dgm:t>
        <a:bodyPr/>
        <a:lstStyle/>
        <a:p>
          <a:endParaRPr lang="en-US"/>
        </a:p>
      </dgm:t>
    </dgm:pt>
    <dgm:pt modelId="{EAA9F761-39C2-467D-A76D-80AF00663040}" type="sibTrans" cxnId="{45C635B6-EA44-40B2-BDBC-520EBCA2F5C6}">
      <dgm:prSet/>
      <dgm:spPr/>
      <dgm:t>
        <a:bodyPr/>
        <a:lstStyle/>
        <a:p>
          <a:endParaRPr lang="en-US"/>
        </a:p>
      </dgm:t>
    </dgm:pt>
    <dgm:pt modelId="{89A97BEE-7810-4E92-87AB-CB97917F8850}">
      <dgm:prSet/>
      <dgm:spPr/>
      <dgm:t>
        <a:bodyPr/>
        <a:lstStyle/>
        <a:p>
          <a:r>
            <a:rPr lang="nl-NL"/>
            <a:t>Gericht op analyse en inventarisatie</a:t>
          </a:r>
          <a:endParaRPr lang="en-US"/>
        </a:p>
      </dgm:t>
    </dgm:pt>
    <dgm:pt modelId="{CC425A6F-207F-45EE-94CA-B481D0D552C7}" type="parTrans" cxnId="{217CA314-59CA-46A7-B863-380BDB366255}">
      <dgm:prSet/>
      <dgm:spPr/>
      <dgm:t>
        <a:bodyPr/>
        <a:lstStyle/>
        <a:p>
          <a:endParaRPr lang="en-US"/>
        </a:p>
      </dgm:t>
    </dgm:pt>
    <dgm:pt modelId="{F5ECA346-BDC9-40ED-8976-C845ED8F6751}" type="sibTrans" cxnId="{217CA314-59CA-46A7-B863-380BDB366255}">
      <dgm:prSet/>
      <dgm:spPr/>
      <dgm:t>
        <a:bodyPr/>
        <a:lstStyle/>
        <a:p>
          <a:endParaRPr lang="en-US"/>
        </a:p>
      </dgm:t>
    </dgm:pt>
    <dgm:pt modelId="{8C1EF47A-CC98-4348-8ECA-0A852500A9B2}">
      <dgm:prSet/>
      <dgm:spPr/>
      <dgm:t>
        <a:bodyPr/>
        <a:lstStyle/>
        <a:p>
          <a:r>
            <a:rPr lang="nl-NL"/>
            <a:t>Gericht op planvorming</a:t>
          </a:r>
          <a:endParaRPr lang="en-US"/>
        </a:p>
      </dgm:t>
    </dgm:pt>
    <dgm:pt modelId="{FA6487FA-9960-46CD-9E06-077BF9A8E4A6}" type="parTrans" cxnId="{5D7871A2-925B-491A-9DE5-D3E0E9E98F96}">
      <dgm:prSet/>
      <dgm:spPr/>
      <dgm:t>
        <a:bodyPr/>
        <a:lstStyle/>
        <a:p>
          <a:endParaRPr lang="en-US"/>
        </a:p>
      </dgm:t>
    </dgm:pt>
    <dgm:pt modelId="{9595AA8D-AF41-4B4D-A4DD-AA9E3A330B16}" type="sibTrans" cxnId="{5D7871A2-925B-491A-9DE5-D3E0E9E98F96}">
      <dgm:prSet/>
      <dgm:spPr/>
      <dgm:t>
        <a:bodyPr/>
        <a:lstStyle/>
        <a:p>
          <a:endParaRPr lang="en-US"/>
        </a:p>
      </dgm:t>
    </dgm:pt>
    <dgm:pt modelId="{B2F67568-121B-405B-8A27-24CE92B662EF}">
      <dgm:prSet/>
      <dgm:spPr/>
      <dgm:t>
        <a:bodyPr/>
        <a:lstStyle/>
        <a:p>
          <a:r>
            <a:rPr lang="nl-NL" b="1"/>
            <a:t>Opdracht derde 3 maanden (oktober – december):</a:t>
          </a:r>
          <a:endParaRPr lang="en-US"/>
        </a:p>
      </dgm:t>
    </dgm:pt>
    <dgm:pt modelId="{C5BA4B61-5EBE-495F-ADD6-C9D3CD0E19D0}" type="parTrans" cxnId="{33B21C11-8FC3-4051-B1F0-FCA43F43A0E1}">
      <dgm:prSet/>
      <dgm:spPr/>
      <dgm:t>
        <a:bodyPr/>
        <a:lstStyle/>
        <a:p>
          <a:endParaRPr lang="en-US"/>
        </a:p>
      </dgm:t>
    </dgm:pt>
    <dgm:pt modelId="{0A363F27-8109-411E-9EBC-5FC72766A04E}" type="sibTrans" cxnId="{33B21C11-8FC3-4051-B1F0-FCA43F43A0E1}">
      <dgm:prSet/>
      <dgm:spPr/>
      <dgm:t>
        <a:bodyPr/>
        <a:lstStyle/>
        <a:p>
          <a:endParaRPr lang="en-US"/>
        </a:p>
      </dgm:t>
    </dgm:pt>
    <dgm:pt modelId="{587D42CB-7C23-4468-AF9E-E2E54B0A6DA9}">
      <dgm:prSet/>
      <dgm:spPr/>
      <dgm:t>
        <a:bodyPr/>
        <a:lstStyle/>
        <a:p>
          <a:r>
            <a:rPr lang="nl-NL"/>
            <a:t>Gericht op planvorming </a:t>
          </a:r>
          <a:endParaRPr lang="en-US"/>
        </a:p>
      </dgm:t>
    </dgm:pt>
    <dgm:pt modelId="{6BA76B52-6D3A-407C-94D6-565B49F68CD9}" type="parTrans" cxnId="{A8D34810-4FBF-4AF9-880C-49C6BE22430C}">
      <dgm:prSet/>
      <dgm:spPr/>
      <dgm:t>
        <a:bodyPr/>
        <a:lstStyle/>
        <a:p>
          <a:endParaRPr lang="en-US"/>
        </a:p>
      </dgm:t>
    </dgm:pt>
    <dgm:pt modelId="{8E4D1E64-E62C-4570-818D-621ACD2E0070}" type="sibTrans" cxnId="{A8D34810-4FBF-4AF9-880C-49C6BE22430C}">
      <dgm:prSet/>
      <dgm:spPr/>
      <dgm:t>
        <a:bodyPr/>
        <a:lstStyle/>
        <a:p>
          <a:endParaRPr lang="en-US"/>
        </a:p>
      </dgm:t>
    </dgm:pt>
    <dgm:pt modelId="{AA32D4DE-484C-4657-B536-34C06D724482}">
      <dgm:prSet/>
      <dgm:spPr/>
      <dgm:t>
        <a:bodyPr/>
        <a:lstStyle/>
        <a:p>
          <a:r>
            <a:rPr lang="nl-NL"/>
            <a:t>Gericht op voorbereiden implementatie</a:t>
          </a:r>
          <a:endParaRPr lang="en-US"/>
        </a:p>
      </dgm:t>
    </dgm:pt>
    <dgm:pt modelId="{03286764-46FB-41F6-BE17-65AE25E7B8FF}" type="parTrans" cxnId="{180FBF4A-6195-45E7-83C0-8B7D36D5C31B}">
      <dgm:prSet/>
      <dgm:spPr/>
      <dgm:t>
        <a:bodyPr/>
        <a:lstStyle/>
        <a:p>
          <a:endParaRPr lang="en-US"/>
        </a:p>
      </dgm:t>
    </dgm:pt>
    <dgm:pt modelId="{5AEBA1BA-3AC9-4BD7-8F5B-7FBBBC12093E}" type="sibTrans" cxnId="{180FBF4A-6195-45E7-83C0-8B7D36D5C31B}">
      <dgm:prSet/>
      <dgm:spPr/>
      <dgm:t>
        <a:bodyPr/>
        <a:lstStyle/>
        <a:p>
          <a:endParaRPr lang="en-US"/>
        </a:p>
      </dgm:t>
    </dgm:pt>
    <dgm:pt modelId="{154A4281-5E53-4604-9653-CCC0C8364788}">
      <dgm:prSet/>
      <dgm:spPr/>
      <dgm:t>
        <a:bodyPr/>
        <a:lstStyle/>
        <a:p>
          <a:r>
            <a:rPr lang="nl-NL" b="1"/>
            <a:t>2025:</a:t>
          </a:r>
          <a:endParaRPr lang="en-US"/>
        </a:p>
      </dgm:t>
    </dgm:pt>
    <dgm:pt modelId="{5D9BB5FE-4E39-4549-B244-5F137EE1B60C}" type="parTrans" cxnId="{DE9AE300-88DA-4535-B708-F9D271366ECD}">
      <dgm:prSet/>
      <dgm:spPr/>
      <dgm:t>
        <a:bodyPr/>
        <a:lstStyle/>
        <a:p>
          <a:endParaRPr lang="en-US"/>
        </a:p>
      </dgm:t>
    </dgm:pt>
    <dgm:pt modelId="{AEB0C00E-467E-42D5-AF56-67DAE281C249}" type="sibTrans" cxnId="{DE9AE300-88DA-4535-B708-F9D271366ECD}">
      <dgm:prSet/>
      <dgm:spPr/>
      <dgm:t>
        <a:bodyPr/>
        <a:lstStyle/>
        <a:p>
          <a:endParaRPr lang="en-US"/>
        </a:p>
      </dgm:t>
    </dgm:pt>
    <dgm:pt modelId="{8F2B7544-CE6B-4214-9AF2-4F887C62C24C}">
      <dgm:prSet/>
      <dgm:spPr/>
      <dgm:t>
        <a:bodyPr/>
        <a:lstStyle/>
        <a:p>
          <a:r>
            <a:rPr lang="nl-NL"/>
            <a:t>Start volledige implementatie </a:t>
          </a:r>
          <a:endParaRPr lang="en-US"/>
        </a:p>
      </dgm:t>
    </dgm:pt>
    <dgm:pt modelId="{EEADBF95-AA58-4B89-9B77-EE894F5D5D28}" type="parTrans" cxnId="{C14E508C-6CF6-483B-ACFB-034C0EC391A1}">
      <dgm:prSet/>
      <dgm:spPr/>
      <dgm:t>
        <a:bodyPr/>
        <a:lstStyle/>
        <a:p>
          <a:endParaRPr lang="en-US"/>
        </a:p>
      </dgm:t>
    </dgm:pt>
    <dgm:pt modelId="{23CA716B-29A8-4664-9639-559800205EF6}" type="sibTrans" cxnId="{C14E508C-6CF6-483B-ACFB-034C0EC391A1}">
      <dgm:prSet/>
      <dgm:spPr/>
      <dgm:t>
        <a:bodyPr/>
        <a:lstStyle/>
        <a:p>
          <a:endParaRPr lang="en-US"/>
        </a:p>
      </dgm:t>
    </dgm:pt>
    <dgm:pt modelId="{C3160D1B-F705-45AF-AAC2-412F79FE4452}">
      <dgm:prSet/>
      <dgm:spPr/>
      <dgm:t>
        <a:bodyPr/>
        <a:lstStyle/>
        <a:p>
          <a:r>
            <a:rPr lang="nl-NL" b="1"/>
            <a:t>2026:</a:t>
          </a:r>
          <a:endParaRPr lang="en-US"/>
        </a:p>
      </dgm:t>
    </dgm:pt>
    <dgm:pt modelId="{1E1CF164-77DC-4A60-9637-C691552C8E77}" type="parTrans" cxnId="{67010E85-C0BA-4F80-A033-13D7135A3BF4}">
      <dgm:prSet/>
      <dgm:spPr/>
      <dgm:t>
        <a:bodyPr/>
        <a:lstStyle/>
        <a:p>
          <a:endParaRPr lang="en-US"/>
        </a:p>
      </dgm:t>
    </dgm:pt>
    <dgm:pt modelId="{7E8E5952-E290-423F-A712-68AFA40931EE}" type="sibTrans" cxnId="{67010E85-C0BA-4F80-A033-13D7135A3BF4}">
      <dgm:prSet/>
      <dgm:spPr/>
      <dgm:t>
        <a:bodyPr/>
        <a:lstStyle/>
        <a:p>
          <a:endParaRPr lang="en-US"/>
        </a:p>
      </dgm:t>
    </dgm:pt>
    <dgm:pt modelId="{214D2B2B-3EB7-4C8A-B926-0551C6EB81E2}">
      <dgm:prSet/>
      <dgm:spPr/>
      <dgm:t>
        <a:bodyPr/>
        <a:lstStyle/>
        <a:p>
          <a:r>
            <a:rPr lang="nl-NL"/>
            <a:t>Implementeren en bijsturen</a:t>
          </a:r>
          <a:endParaRPr lang="en-US"/>
        </a:p>
      </dgm:t>
    </dgm:pt>
    <dgm:pt modelId="{58154139-89D1-4989-8193-3C4F9CDEE1DD}" type="parTrans" cxnId="{95E948EB-B6DC-445E-929A-6EC25AC1A1D4}">
      <dgm:prSet/>
      <dgm:spPr/>
      <dgm:t>
        <a:bodyPr/>
        <a:lstStyle/>
        <a:p>
          <a:endParaRPr lang="en-US"/>
        </a:p>
      </dgm:t>
    </dgm:pt>
    <dgm:pt modelId="{8685F2D4-8867-4ADF-93BD-A0ED5180E424}" type="sibTrans" cxnId="{95E948EB-B6DC-445E-929A-6EC25AC1A1D4}">
      <dgm:prSet/>
      <dgm:spPr/>
      <dgm:t>
        <a:bodyPr/>
        <a:lstStyle/>
        <a:p>
          <a:endParaRPr lang="en-US"/>
        </a:p>
      </dgm:t>
    </dgm:pt>
    <dgm:pt modelId="{DC57F529-1154-4B56-9C55-B3FD13D28AE9}">
      <dgm:prSet/>
      <dgm:spPr/>
      <dgm:t>
        <a:bodyPr/>
        <a:lstStyle/>
        <a:p>
          <a:r>
            <a:rPr lang="nl-NL" b="1"/>
            <a:t>2027:</a:t>
          </a:r>
          <a:endParaRPr lang="en-US"/>
        </a:p>
      </dgm:t>
    </dgm:pt>
    <dgm:pt modelId="{25653030-1025-4D8D-B939-F0CD8F354F5C}" type="parTrans" cxnId="{BCC242CD-05B7-44BC-85A3-B36A036CC030}">
      <dgm:prSet/>
      <dgm:spPr/>
      <dgm:t>
        <a:bodyPr/>
        <a:lstStyle/>
        <a:p>
          <a:endParaRPr lang="en-US"/>
        </a:p>
      </dgm:t>
    </dgm:pt>
    <dgm:pt modelId="{BB8E29E4-743D-4A28-B631-4158CEC295CF}" type="sibTrans" cxnId="{BCC242CD-05B7-44BC-85A3-B36A036CC030}">
      <dgm:prSet/>
      <dgm:spPr/>
      <dgm:t>
        <a:bodyPr/>
        <a:lstStyle/>
        <a:p>
          <a:endParaRPr lang="en-US"/>
        </a:p>
      </dgm:t>
    </dgm:pt>
    <dgm:pt modelId="{EB547B5B-0A9E-4FA7-92B5-21F218C15489}">
      <dgm:prSet/>
      <dgm:spPr/>
      <dgm:t>
        <a:bodyPr/>
        <a:lstStyle/>
        <a:p>
          <a:r>
            <a:rPr lang="nl-NL"/>
            <a:t>Bijsturen, evalueren, borgen</a:t>
          </a:r>
          <a:endParaRPr lang="en-US"/>
        </a:p>
      </dgm:t>
    </dgm:pt>
    <dgm:pt modelId="{A690A762-DD02-46BF-BC88-BD3DA28F4EB2}" type="parTrans" cxnId="{611DB9E1-22C8-4393-B007-F93E6C357D40}">
      <dgm:prSet/>
      <dgm:spPr/>
      <dgm:t>
        <a:bodyPr/>
        <a:lstStyle/>
        <a:p>
          <a:endParaRPr lang="en-US"/>
        </a:p>
      </dgm:t>
    </dgm:pt>
    <dgm:pt modelId="{1969B34A-A0F4-4057-AA58-26AE0B4F9ECD}" type="sibTrans" cxnId="{611DB9E1-22C8-4393-B007-F93E6C357D40}">
      <dgm:prSet/>
      <dgm:spPr/>
      <dgm:t>
        <a:bodyPr/>
        <a:lstStyle/>
        <a:p>
          <a:endParaRPr lang="en-US"/>
        </a:p>
      </dgm:t>
    </dgm:pt>
    <dgm:pt modelId="{9ABA3EB9-E44C-4864-BAD3-8D4F5CDF74FD}" type="pres">
      <dgm:prSet presAssocID="{D2603B75-74F9-43CD-82C3-33E93612E374}" presName="linear" presStyleCnt="0">
        <dgm:presLayoutVars>
          <dgm:animLvl val="lvl"/>
          <dgm:resizeHandles val="exact"/>
        </dgm:presLayoutVars>
      </dgm:prSet>
      <dgm:spPr/>
    </dgm:pt>
    <dgm:pt modelId="{C859D335-21FD-453A-A704-E22DCC8486CB}" type="pres">
      <dgm:prSet presAssocID="{F0D7EB08-E716-413C-B0C6-699A718B9F40}" presName="parentText" presStyleLbl="node1" presStyleIdx="0" presStyleCnt="6">
        <dgm:presLayoutVars>
          <dgm:chMax val="0"/>
          <dgm:bulletEnabled val="1"/>
        </dgm:presLayoutVars>
      </dgm:prSet>
      <dgm:spPr/>
    </dgm:pt>
    <dgm:pt modelId="{C620FEE5-535F-4D13-839F-2C7DCB6E03B0}" type="pres">
      <dgm:prSet presAssocID="{F0D7EB08-E716-413C-B0C6-699A718B9F40}" presName="childText" presStyleLbl="revTx" presStyleIdx="0" presStyleCnt="6">
        <dgm:presLayoutVars>
          <dgm:bulletEnabled val="1"/>
        </dgm:presLayoutVars>
      </dgm:prSet>
      <dgm:spPr/>
    </dgm:pt>
    <dgm:pt modelId="{D2098B38-3ADB-4507-9247-8C720BE0833D}" type="pres">
      <dgm:prSet presAssocID="{B5E82AD6-DFC8-4C07-A2C6-79F7A335030C}" presName="parentText" presStyleLbl="node1" presStyleIdx="1" presStyleCnt="6">
        <dgm:presLayoutVars>
          <dgm:chMax val="0"/>
          <dgm:bulletEnabled val="1"/>
        </dgm:presLayoutVars>
      </dgm:prSet>
      <dgm:spPr/>
    </dgm:pt>
    <dgm:pt modelId="{D3B310D4-C99D-490D-867A-E3BD9F99D3D7}" type="pres">
      <dgm:prSet presAssocID="{B5E82AD6-DFC8-4C07-A2C6-79F7A335030C}" presName="childText" presStyleLbl="revTx" presStyleIdx="1" presStyleCnt="6">
        <dgm:presLayoutVars>
          <dgm:bulletEnabled val="1"/>
        </dgm:presLayoutVars>
      </dgm:prSet>
      <dgm:spPr/>
    </dgm:pt>
    <dgm:pt modelId="{5462CC44-E493-428A-A96A-4D0DBFD7241B}" type="pres">
      <dgm:prSet presAssocID="{B2F67568-121B-405B-8A27-24CE92B662EF}" presName="parentText" presStyleLbl="node1" presStyleIdx="2" presStyleCnt="6">
        <dgm:presLayoutVars>
          <dgm:chMax val="0"/>
          <dgm:bulletEnabled val="1"/>
        </dgm:presLayoutVars>
      </dgm:prSet>
      <dgm:spPr/>
    </dgm:pt>
    <dgm:pt modelId="{35B725F7-987A-40D0-806F-C060F550A1AC}" type="pres">
      <dgm:prSet presAssocID="{B2F67568-121B-405B-8A27-24CE92B662EF}" presName="childText" presStyleLbl="revTx" presStyleIdx="2" presStyleCnt="6">
        <dgm:presLayoutVars>
          <dgm:bulletEnabled val="1"/>
        </dgm:presLayoutVars>
      </dgm:prSet>
      <dgm:spPr/>
    </dgm:pt>
    <dgm:pt modelId="{6C2EE552-9B48-48E3-9F8D-F4EFB15E4E3F}" type="pres">
      <dgm:prSet presAssocID="{154A4281-5E53-4604-9653-CCC0C8364788}" presName="parentText" presStyleLbl="node1" presStyleIdx="3" presStyleCnt="6">
        <dgm:presLayoutVars>
          <dgm:chMax val="0"/>
          <dgm:bulletEnabled val="1"/>
        </dgm:presLayoutVars>
      </dgm:prSet>
      <dgm:spPr/>
    </dgm:pt>
    <dgm:pt modelId="{884516E4-5F9E-4D8E-A1F6-78BCE65AB813}" type="pres">
      <dgm:prSet presAssocID="{154A4281-5E53-4604-9653-CCC0C8364788}" presName="childText" presStyleLbl="revTx" presStyleIdx="3" presStyleCnt="6">
        <dgm:presLayoutVars>
          <dgm:bulletEnabled val="1"/>
        </dgm:presLayoutVars>
      </dgm:prSet>
      <dgm:spPr/>
    </dgm:pt>
    <dgm:pt modelId="{F26E193E-EC98-48B6-B351-0C940BBC7AD9}" type="pres">
      <dgm:prSet presAssocID="{C3160D1B-F705-45AF-AAC2-412F79FE4452}" presName="parentText" presStyleLbl="node1" presStyleIdx="4" presStyleCnt="6">
        <dgm:presLayoutVars>
          <dgm:chMax val="0"/>
          <dgm:bulletEnabled val="1"/>
        </dgm:presLayoutVars>
      </dgm:prSet>
      <dgm:spPr/>
    </dgm:pt>
    <dgm:pt modelId="{CC995FCE-6474-4FA4-99BC-268BE7D3FB6F}" type="pres">
      <dgm:prSet presAssocID="{C3160D1B-F705-45AF-AAC2-412F79FE4452}" presName="childText" presStyleLbl="revTx" presStyleIdx="4" presStyleCnt="6">
        <dgm:presLayoutVars>
          <dgm:bulletEnabled val="1"/>
        </dgm:presLayoutVars>
      </dgm:prSet>
      <dgm:spPr/>
    </dgm:pt>
    <dgm:pt modelId="{D4775F42-D013-4CFE-A3DC-9191403FED06}" type="pres">
      <dgm:prSet presAssocID="{DC57F529-1154-4B56-9C55-B3FD13D28AE9}" presName="parentText" presStyleLbl="node1" presStyleIdx="5" presStyleCnt="6">
        <dgm:presLayoutVars>
          <dgm:chMax val="0"/>
          <dgm:bulletEnabled val="1"/>
        </dgm:presLayoutVars>
      </dgm:prSet>
      <dgm:spPr/>
    </dgm:pt>
    <dgm:pt modelId="{93A793D7-A31E-4E35-9471-44785A9C8F03}" type="pres">
      <dgm:prSet presAssocID="{DC57F529-1154-4B56-9C55-B3FD13D28AE9}" presName="childText" presStyleLbl="revTx" presStyleIdx="5" presStyleCnt="6">
        <dgm:presLayoutVars>
          <dgm:bulletEnabled val="1"/>
        </dgm:presLayoutVars>
      </dgm:prSet>
      <dgm:spPr/>
    </dgm:pt>
  </dgm:ptLst>
  <dgm:cxnLst>
    <dgm:cxn modelId="{DE9AE300-88DA-4535-B708-F9D271366ECD}" srcId="{D2603B75-74F9-43CD-82C3-33E93612E374}" destId="{154A4281-5E53-4604-9653-CCC0C8364788}" srcOrd="3" destOrd="0" parTransId="{5D9BB5FE-4E39-4549-B244-5F137EE1B60C}" sibTransId="{AEB0C00E-467E-42D5-AF56-67DAE281C249}"/>
    <dgm:cxn modelId="{26416405-F5FB-4E58-BA57-0959D7E46056}" type="presOf" srcId="{D2603B75-74F9-43CD-82C3-33E93612E374}" destId="{9ABA3EB9-E44C-4864-BAD3-8D4F5CDF74FD}" srcOrd="0" destOrd="0" presId="urn:microsoft.com/office/officeart/2005/8/layout/vList2"/>
    <dgm:cxn modelId="{C2DFBA0D-565C-4DF5-BEDD-29E5CF27907E}" type="presOf" srcId="{C3160D1B-F705-45AF-AAC2-412F79FE4452}" destId="{F26E193E-EC98-48B6-B351-0C940BBC7AD9}" srcOrd="0" destOrd="0" presId="urn:microsoft.com/office/officeart/2005/8/layout/vList2"/>
    <dgm:cxn modelId="{A8D34810-4FBF-4AF9-880C-49C6BE22430C}" srcId="{B2F67568-121B-405B-8A27-24CE92B662EF}" destId="{587D42CB-7C23-4468-AF9E-E2E54B0A6DA9}" srcOrd="0" destOrd="0" parTransId="{6BA76B52-6D3A-407C-94D6-565B49F68CD9}" sibTransId="{8E4D1E64-E62C-4570-818D-621ACD2E0070}"/>
    <dgm:cxn modelId="{33B21C11-8FC3-4051-B1F0-FCA43F43A0E1}" srcId="{D2603B75-74F9-43CD-82C3-33E93612E374}" destId="{B2F67568-121B-405B-8A27-24CE92B662EF}" srcOrd="2" destOrd="0" parTransId="{C5BA4B61-5EBE-495F-ADD6-C9D3CD0E19D0}" sibTransId="{0A363F27-8109-411E-9EBC-5FC72766A04E}"/>
    <dgm:cxn modelId="{217CA314-59CA-46A7-B863-380BDB366255}" srcId="{B5E82AD6-DFC8-4C07-A2C6-79F7A335030C}" destId="{89A97BEE-7810-4E92-87AB-CB97917F8850}" srcOrd="0" destOrd="0" parTransId="{CC425A6F-207F-45EE-94CA-B481D0D552C7}" sibTransId="{F5ECA346-BDC9-40ED-8976-C845ED8F6751}"/>
    <dgm:cxn modelId="{B4A7821A-3B17-487F-82BE-412E6D821DF7}" type="presOf" srcId="{154A4281-5E53-4604-9653-CCC0C8364788}" destId="{6C2EE552-9B48-48E3-9F8D-F4EFB15E4E3F}" srcOrd="0" destOrd="0" presId="urn:microsoft.com/office/officeart/2005/8/layout/vList2"/>
    <dgm:cxn modelId="{7668E022-48BC-4A48-A82A-93EA6CA4F26D}" type="presOf" srcId="{587D42CB-7C23-4468-AF9E-E2E54B0A6DA9}" destId="{35B725F7-987A-40D0-806F-C060F550A1AC}" srcOrd="0" destOrd="0" presId="urn:microsoft.com/office/officeart/2005/8/layout/vList2"/>
    <dgm:cxn modelId="{D883B627-C0C5-4A7C-A9A3-AD5F6620570C}" type="presOf" srcId="{8C1EF47A-CC98-4348-8ECA-0A852500A9B2}" destId="{D3B310D4-C99D-490D-867A-E3BD9F99D3D7}" srcOrd="0" destOrd="1" presId="urn:microsoft.com/office/officeart/2005/8/layout/vList2"/>
    <dgm:cxn modelId="{78C3C43E-97F3-45F1-B647-6F5902621848}" type="presOf" srcId="{DC57F529-1154-4B56-9C55-B3FD13D28AE9}" destId="{D4775F42-D013-4CFE-A3DC-9191403FED06}" srcOrd="0" destOrd="0" presId="urn:microsoft.com/office/officeart/2005/8/layout/vList2"/>
    <dgm:cxn modelId="{04D2E369-C4DA-4130-898E-8FE69936AD65}" type="presOf" srcId="{EB547B5B-0A9E-4FA7-92B5-21F218C15489}" destId="{93A793D7-A31E-4E35-9471-44785A9C8F03}" srcOrd="0" destOrd="0" presId="urn:microsoft.com/office/officeart/2005/8/layout/vList2"/>
    <dgm:cxn modelId="{6D17BE4A-3592-4468-9503-72AF44B9C4D3}" type="presOf" srcId="{8F2B7544-CE6B-4214-9AF2-4F887C62C24C}" destId="{884516E4-5F9E-4D8E-A1F6-78BCE65AB813}" srcOrd="0" destOrd="0" presId="urn:microsoft.com/office/officeart/2005/8/layout/vList2"/>
    <dgm:cxn modelId="{180FBF4A-6195-45E7-83C0-8B7D36D5C31B}" srcId="{B2F67568-121B-405B-8A27-24CE92B662EF}" destId="{AA32D4DE-484C-4657-B536-34C06D724482}" srcOrd="1" destOrd="0" parTransId="{03286764-46FB-41F6-BE17-65AE25E7B8FF}" sibTransId="{5AEBA1BA-3AC9-4BD7-8F5B-7FBBBC12093E}"/>
    <dgm:cxn modelId="{79849D50-1D3B-4EC9-92E8-B29061687D45}" type="presOf" srcId="{B2F67568-121B-405B-8A27-24CE92B662EF}" destId="{5462CC44-E493-428A-A96A-4D0DBFD7241B}" srcOrd="0" destOrd="0" presId="urn:microsoft.com/office/officeart/2005/8/layout/vList2"/>
    <dgm:cxn modelId="{3DFFB551-044A-4FD7-B484-49D841C2AC90}" type="presOf" srcId="{214D2B2B-3EB7-4C8A-B926-0551C6EB81E2}" destId="{CC995FCE-6474-4FA4-99BC-268BE7D3FB6F}" srcOrd="0" destOrd="0" presId="urn:microsoft.com/office/officeart/2005/8/layout/vList2"/>
    <dgm:cxn modelId="{166FBD52-721D-4213-BF7E-7C7933A2F7FB}" srcId="{D2603B75-74F9-43CD-82C3-33E93612E374}" destId="{F0D7EB08-E716-413C-B0C6-699A718B9F40}" srcOrd="0" destOrd="0" parTransId="{493A08BE-87F5-4D8B-A4FE-FCACACD9FB33}" sibTransId="{44510850-A9E3-4527-B424-BF4D4A67DB1E}"/>
    <dgm:cxn modelId="{67010E85-C0BA-4F80-A033-13D7135A3BF4}" srcId="{D2603B75-74F9-43CD-82C3-33E93612E374}" destId="{C3160D1B-F705-45AF-AAC2-412F79FE4452}" srcOrd="4" destOrd="0" parTransId="{1E1CF164-77DC-4A60-9637-C691552C8E77}" sibTransId="{7E8E5952-E290-423F-A712-68AFA40931EE}"/>
    <dgm:cxn modelId="{C14E508C-6CF6-483B-ACFB-034C0EC391A1}" srcId="{154A4281-5E53-4604-9653-CCC0C8364788}" destId="{8F2B7544-CE6B-4214-9AF2-4F887C62C24C}" srcOrd="0" destOrd="0" parTransId="{EEADBF95-AA58-4B89-9B77-EE894F5D5D28}" sibTransId="{23CA716B-29A8-4664-9639-559800205EF6}"/>
    <dgm:cxn modelId="{61232D99-7411-4F5D-873F-8F002F67EE06}" srcId="{F0D7EB08-E716-413C-B0C6-699A718B9F40}" destId="{103C2354-E63F-447E-91D6-3A2336DD8E2A}" srcOrd="0" destOrd="0" parTransId="{18A7011B-22AC-4C63-8A61-9955D9841A04}" sibTransId="{E3C336E1-9CAE-4483-BB6E-D422E9B33800}"/>
    <dgm:cxn modelId="{C3EA729A-AAC4-4C25-8217-3B53C1169706}" type="presOf" srcId="{B5E82AD6-DFC8-4C07-A2C6-79F7A335030C}" destId="{D2098B38-3ADB-4507-9247-8C720BE0833D}" srcOrd="0" destOrd="0" presId="urn:microsoft.com/office/officeart/2005/8/layout/vList2"/>
    <dgm:cxn modelId="{5D7871A2-925B-491A-9DE5-D3E0E9E98F96}" srcId="{B5E82AD6-DFC8-4C07-A2C6-79F7A335030C}" destId="{8C1EF47A-CC98-4348-8ECA-0A852500A9B2}" srcOrd="1" destOrd="0" parTransId="{FA6487FA-9960-46CD-9E06-077BF9A8E4A6}" sibTransId="{9595AA8D-AF41-4B4D-A4DD-AA9E3A330B16}"/>
    <dgm:cxn modelId="{387D3FAC-70D8-458F-8C1F-C4441B02DCC8}" type="presOf" srcId="{F0D7EB08-E716-413C-B0C6-699A718B9F40}" destId="{C859D335-21FD-453A-A704-E22DCC8486CB}" srcOrd="0" destOrd="0" presId="urn:microsoft.com/office/officeart/2005/8/layout/vList2"/>
    <dgm:cxn modelId="{356377B4-0EF6-4D54-AEDA-3C5158FFE748}" type="presOf" srcId="{89A97BEE-7810-4E92-87AB-CB97917F8850}" destId="{D3B310D4-C99D-490D-867A-E3BD9F99D3D7}" srcOrd="0" destOrd="0" presId="urn:microsoft.com/office/officeart/2005/8/layout/vList2"/>
    <dgm:cxn modelId="{45C635B6-EA44-40B2-BDBC-520EBCA2F5C6}" srcId="{D2603B75-74F9-43CD-82C3-33E93612E374}" destId="{B5E82AD6-DFC8-4C07-A2C6-79F7A335030C}" srcOrd="1" destOrd="0" parTransId="{DF51B647-1D0F-4F5E-8A9D-F0F5F0E13826}" sibTransId="{EAA9F761-39C2-467D-A76D-80AF00663040}"/>
    <dgm:cxn modelId="{947350C0-E560-4143-B8C6-187763D06C52}" type="presOf" srcId="{103C2354-E63F-447E-91D6-3A2336DD8E2A}" destId="{C620FEE5-535F-4D13-839F-2C7DCB6E03B0}" srcOrd="0" destOrd="0" presId="urn:microsoft.com/office/officeart/2005/8/layout/vList2"/>
    <dgm:cxn modelId="{BCC242CD-05B7-44BC-85A3-B36A036CC030}" srcId="{D2603B75-74F9-43CD-82C3-33E93612E374}" destId="{DC57F529-1154-4B56-9C55-B3FD13D28AE9}" srcOrd="5" destOrd="0" parTransId="{25653030-1025-4D8D-B939-F0CD8F354F5C}" sibTransId="{BB8E29E4-743D-4A28-B631-4158CEC295CF}"/>
    <dgm:cxn modelId="{611DB9E1-22C8-4393-B007-F93E6C357D40}" srcId="{DC57F529-1154-4B56-9C55-B3FD13D28AE9}" destId="{EB547B5B-0A9E-4FA7-92B5-21F218C15489}" srcOrd="0" destOrd="0" parTransId="{A690A762-DD02-46BF-BC88-BD3DA28F4EB2}" sibTransId="{1969B34A-A0F4-4057-AA58-26AE0B4F9ECD}"/>
    <dgm:cxn modelId="{95E948EB-B6DC-445E-929A-6EC25AC1A1D4}" srcId="{C3160D1B-F705-45AF-AAC2-412F79FE4452}" destId="{214D2B2B-3EB7-4C8A-B926-0551C6EB81E2}" srcOrd="0" destOrd="0" parTransId="{58154139-89D1-4989-8193-3C4F9CDEE1DD}" sibTransId="{8685F2D4-8867-4ADF-93BD-A0ED5180E424}"/>
    <dgm:cxn modelId="{61A999EB-9EED-48B1-BDE3-3092F2982436}" type="presOf" srcId="{AA32D4DE-484C-4657-B536-34C06D724482}" destId="{35B725F7-987A-40D0-806F-C060F550A1AC}" srcOrd="0" destOrd="1" presId="urn:microsoft.com/office/officeart/2005/8/layout/vList2"/>
    <dgm:cxn modelId="{E19B5D38-A29B-4010-9205-4B62F3A81E25}" type="presParOf" srcId="{9ABA3EB9-E44C-4864-BAD3-8D4F5CDF74FD}" destId="{C859D335-21FD-453A-A704-E22DCC8486CB}" srcOrd="0" destOrd="0" presId="urn:microsoft.com/office/officeart/2005/8/layout/vList2"/>
    <dgm:cxn modelId="{BFC9FB67-E8D7-4BF6-B3D2-93AE12E66F00}" type="presParOf" srcId="{9ABA3EB9-E44C-4864-BAD3-8D4F5CDF74FD}" destId="{C620FEE5-535F-4D13-839F-2C7DCB6E03B0}" srcOrd="1" destOrd="0" presId="urn:microsoft.com/office/officeart/2005/8/layout/vList2"/>
    <dgm:cxn modelId="{A97B9314-A657-4CCC-875C-E46324A3EF14}" type="presParOf" srcId="{9ABA3EB9-E44C-4864-BAD3-8D4F5CDF74FD}" destId="{D2098B38-3ADB-4507-9247-8C720BE0833D}" srcOrd="2" destOrd="0" presId="urn:microsoft.com/office/officeart/2005/8/layout/vList2"/>
    <dgm:cxn modelId="{38F1BA55-5DCE-4CA2-A199-E26384DEE6EB}" type="presParOf" srcId="{9ABA3EB9-E44C-4864-BAD3-8D4F5CDF74FD}" destId="{D3B310D4-C99D-490D-867A-E3BD9F99D3D7}" srcOrd="3" destOrd="0" presId="urn:microsoft.com/office/officeart/2005/8/layout/vList2"/>
    <dgm:cxn modelId="{56FC2202-EE40-494C-BCF3-9A05E1FC7114}" type="presParOf" srcId="{9ABA3EB9-E44C-4864-BAD3-8D4F5CDF74FD}" destId="{5462CC44-E493-428A-A96A-4D0DBFD7241B}" srcOrd="4" destOrd="0" presId="urn:microsoft.com/office/officeart/2005/8/layout/vList2"/>
    <dgm:cxn modelId="{32171724-7970-429D-BB5E-028C28698E7C}" type="presParOf" srcId="{9ABA3EB9-E44C-4864-BAD3-8D4F5CDF74FD}" destId="{35B725F7-987A-40D0-806F-C060F550A1AC}" srcOrd="5" destOrd="0" presId="urn:microsoft.com/office/officeart/2005/8/layout/vList2"/>
    <dgm:cxn modelId="{69315236-51BF-43FD-8046-77943A2E7EE9}" type="presParOf" srcId="{9ABA3EB9-E44C-4864-BAD3-8D4F5CDF74FD}" destId="{6C2EE552-9B48-48E3-9F8D-F4EFB15E4E3F}" srcOrd="6" destOrd="0" presId="urn:microsoft.com/office/officeart/2005/8/layout/vList2"/>
    <dgm:cxn modelId="{0119B633-1DA0-4256-9D0A-EE8C59DDC3AC}" type="presParOf" srcId="{9ABA3EB9-E44C-4864-BAD3-8D4F5CDF74FD}" destId="{884516E4-5F9E-4D8E-A1F6-78BCE65AB813}" srcOrd="7" destOrd="0" presId="urn:microsoft.com/office/officeart/2005/8/layout/vList2"/>
    <dgm:cxn modelId="{DE33E23D-B56E-444E-93E8-EF9AB57E9DE4}" type="presParOf" srcId="{9ABA3EB9-E44C-4864-BAD3-8D4F5CDF74FD}" destId="{F26E193E-EC98-48B6-B351-0C940BBC7AD9}" srcOrd="8" destOrd="0" presId="urn:microsoft.com/office/officeart/2005/8/layout/vList2"/>
    <dgm:cxn modelId="{27099F04-7E72-42A5-927A-1658F299473F}" type="presParOf" srcId="{9ABA3EB9-E44C-4864-BAD3-8D4F5CDF74FD}" destId="{CC995FCE-6474-4FA4-99BC-268BE7D3FB6F}" srcOrd="9" destOrd="0" presId="urn:microsoft.com/office/officeart/2005/8/layout/vList2"/>
    <dgm:cxn modelId="{718E7E66-AD9F-4284-A012-2E54A5A59090}" type="presParOf" srcId="{9ABA3EB9-E44C-4864-BAD3-8D4F5CDF74FD}" destId="{D4775F42-D013-4CFE-A3DC-9191403FED06}" srcOrd="10" destOrd="0" presId="urn:microsoft.com/office/officeart/2005/8/layout/vList2"/>
    <dgm:cxn modelId="{C228444D-737E-4BC6-A85C-ED08A304B4F9}" type="presParOf" srcId="{9ABA3EB9-E44C-4864-BAD3-8D4F5CDF74FD}" destId="{93A793D7-A31E-4E35-9471-44785A9C8F03}" srcOrd="1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E77066-B312-4918-B591-97AA6DE965DC}" type="doc">
      <dgm:prSet loTypeId="urn:microsoft.com/office/officeart/2018/5/layout/IconCircleLabelList" loCatId="icon" qsTypeId="urn:microsoft.com/office/officeart/2005/8/quickstyle/simple1" qsCatId="simple" csTypeId="urn:microsoft.com/office/officeart/2005/8/colors/accent2_2" csCatId="accent2" phldr="1"/>
      <dgm:spPr/>
      <dgm:t>
        <a:bodyPr/>
        <a:lstStyle/>
        <a:p>
          <a:endParaRPr lang="en-US"/>
        </a:p>
      </dgm:t>
    </dgm:pt>
    <dgm:pt modelId="{092B400C-7121-4E65-9B7B-1CDF68B12F16}">
      <dgm:prSet/>
      <dgm:spPr/>
      <dgm:t>
        <a:bodyPr/>
        <a:lstStyle/>
        <a:p>
          <a:pPr>
            <a:defRPr cap="all"/>
          </a:pPr>
          <a:r>
            <a:rPr lang="nl-NL" b="1"/>
            <a:t>Sociale Basis</a:t>
          </a:r>
          <a:endParaRPr lang="en-US"/>
        </a:p>
      </dgm:t>
    </dgm:pt>
    <dgm:pt modelId="{A871F368-E1B3-4100-AA12-A7C4402E90DE}" type="parTrans" cxnId="{22832BB9-E31A-4433-B7EA-4E2E2E175590}">
      <dgm:prSet/>
      <dgm:spPr/>
      <dgm:t>
        <a:bodyPr/>
        <a:lstStyle/>
        <a:p>
          <a:endParaRPr lang="en-US"/>
        </a:p>
      </dgm:t>
    </dgm:pt>
    <dgm:pt modelId="{55B27278-3A5C-4736-8105-935BE8E60DDD}" type="sibTrans" cxnId="{22832BB9-E31A-4433-B7EA-4E2E2E175590}">
      <dgm:prSet/>
      <dgm:spPr/>
      <dgm:t>
        <a:bodyPr/>
        <a:lstStyle/>
        <a:p>
          <a:endParaRPr lang="en-US"/>
        </a:p>
      </dgm:t>
    </dgm:pt>
    <dgm:pt modelId="{A562CE40-4FE4-4189-9299-AE8DCDEFD908}">
      <dgm:prSet/>
      <dgm:spPr/>
      <dgm:t>
        <a:bodyPr/>
        <a:lstStyle/>
        <a:p>
          <a:pPr>
            <a:defRPr cap="all"/>
          </a:pPr>
          <a:r>
            <a:rPr lang="nl-NL" b="1"/>
            <a:t>Indicatievrije ondersteuning</a:t>
          </a:r>
          <a:endParaRPr lang="en-US"/>
        </a:p>
      </dgm:t>
    </dgm:pt>
    <dgm:pt modelId="{7AAE5479-B0AB-4175-807F-BF7854776533}" type="parTrans" cxnId="{06DF5A3E-7BFE-459E-BF71-E37831830E90}">
      <dgm:prSet/>
      <dgm:spPr/>
      <dgm:t>
        <a:bodyPr/>
        <a:lstStyle/>
        <a:p>
          <a:endParaRPr lang="en-US"/>
        </a:p>
      </dgm:t>
    </dgm:pt>
    <dgm:pt modelId="{414F4550-2EAA-420D-A634-6A31B9C7FBFE}" type="sibTrans" cxnId="{06DF5A3E-7BFE-459E-BF71-E37831830E90}">
      <dgm:prSet/>
      <dgm:spPr/>
      <dgm:t>
        <a:bodyPr/>
        <a:lstStyle/>
        <a:p>
          <a:endParaRPr lang="en-US"/>
        </a:p>
      </dgm:t>
    </dgm:pt>
    <dgm:pt modelId="{BE3AB1B9-20F6-4FC8-A47A-FF4E13E96305}">
      <dgm:prSet/>
      <dgm:spPr/>
      <dgm:t>
        <a:bodyPr/>
        <a:lstStyle/>
        <a:p>
          <a:pPr>
            <a:defRPr cap="all"/>
          </a:pPr>
          <a:r>
            <a:rPr lang="nl-NL" b="1"/>
            <a:t>Inkoop en indicatiestelling</a:t>
          </a:r>
          <a:endParaRPr lang="en-US"/>
        </a:p>
      </dgm:t>
    </dgm:pt>
    <dgm:pt modelId="{8632079B-56F7-4767-B9A3-7184F0CE88C2}" type="parTrans" cxnId="{6F98E5CF-B3ED-4A2F-9C33-B16E49F7BA66}">
      <dgm:prSet/>
      <dgm:spPr/>
      <dgm:t>
        <a:bodyPr/>
        <a:lstStyle/>
        <a:p>
          <a:endParaRPr lang="en-US"/>
        </a:p>
      </dgm:t>
    </dgm:pt>
    <dgm:pt modelId="{90F4D8FE-25CE-4A60-91FF-FC1C0986355B}" type="sibTrans" cxnId="{6F98E5CF-B3ED-4A2F-9C33-B16E49F7BA66}">
      <dgm:prSet/>
      <dgm:spPr/>
      <dgm:t>
        <a:bodyPr/>
        <a:lstStyle/>
        <a:p>
          <a:endParaRPr lang="en-US"/>
        </a:p>
      </dgm:t>
    </dgm:pt>
    <dgm:pt modelId="{250C9955-A110-465C-BD2A-D13C4EF5C927}">
      <dgm:prSet/>
      <dgm:spPr/>
      <dgm:t>
        <a:bodyPr/>
        <a:lstStyle/>
        <a:p>
          <a:pPr>
            <a:defRPr cap="all"/>
          </a:pPr>
          <a:r>
            <a:rPr lang="nl-NL" b="1"/>
            <a:t>Beleid en teamontwikkeling</a:t>
          </a:r>
          <a:endParaRPr lang="en-US"/>
        </a:p>
      </dgm:t>
    </dgm:pt>
    <dgm:pt modelId="{9A1E67E4-6EDE-4B3E-B0D7-09D29A0239B5}" type="parTrans" cxnId="{6D9669F5-46DD-42E7-AE91-1355BD9F899A}">
      <dgm:prSet/>
      <dgm:spPr/>
      <dgm:t>
        <a:bodyPr/>
        <a:lstStyle/>
        <a:p>
          <a:endParaRPr lang="en-US"/>
        </a:p>
      </dgm:t>
    </dgm:pt>
    <dgm:pt modelId="{B1D35FE8-CCA2-4CD6-89C4-8B84F9CA6734}" type="sibTrans" cxnId="{6D9669F5-46DD-42E7-AE91-1355BD9F899A}">
      <dgm:prSet/>
      <dgm:spPr/>
      <dgm:t>
        <a:bodyPr/>
        <a:lstStyle/>
        <a:p>
          <a:endParaRPr lang="en-US"/>
        </a:p>
      </dgm:t>
    </dgm:pt>
    <dgm:pt modelId="{708072B5-7E4F-49A3-B07B-C1C3DD32EC67}">
      <dgm:prSet/>
      <dgm:spPr/>
      <dgm:t>
        <a:bodyPr/>
        <a:lstStyle/>
        <a:p>
          <a:pPr>
            <a:defRPr cap="all"/>
          </a:pPr>
          <a:r>
            <a:rPr lang="nl-NL" b="1"/>
            <a:t>Monitor sociaal domein</a:t>
          </a:r>
          <a:endParaRPr lang="en-US"/>
        </a:p>
      </dgm:t>
    </dgm:pt>
    <dgm:pt modelId="{7BA82C85-0FF5-41F2-9075-E364E2D9F68E}" type="parTrans" cxnId="{BE05ACA4-C2A9-428E-AACD-4A95916847B3}">
      <dgm:prSet/>
      <dgm:spPr/>
      <dgm:t>
        <a:bodyPr/>
        <a:lstStyle/>
        <a:p>
          <a:endParaRPr lang="en-US"/>
        </a:p>
      </dgm:t>
    </dgm:pt>
    <dgm:pt modelId="{AF7A14BE-3393-4185-8BF6-B6B2544B5EB4}" type="sibTrans" cxnId="{BE05ACA4-C2A9-428E-AACD-4A95916847B3}">
      <dgm:prSet/>
      <dgm:spPr/>
      <dgm:t>
        <a:bodyPr/>
        <a:lstStyle/>
        <a:p>
          <a:endParaRPr lang="en-US"/>
        </a:p>
      </dgm:t>
    </dgm:pt>
    <dgm:pt modelId="{70514118-D48C-4FBA-A283-F29B89AAB9F9}">
      <dgm:prSet/>
      <dgm:spPr/>
      <dgm:t>
        <a:bodyPr/>
        <a:lstStyle/>
        <a:p>
          <a:pPr>
            <a:defRPr cap="all"/>
          </a:pPr>
          <a:r>
            <a:rPr lang="nl-NL" b="1"/>
            <a:t>Financiën</a:t>
          </a:r>
          <a:endParaRPr lang="en-US"/>
        </a:p>
      </dgm:t>
    </dgm:pt>
    <dgm:pt modelId="{FBCA6056-2BF1-4F24-95A4-0E690B76FA2D}" type="parTrans" cxnId="{76AC9374-360F-4FC6-B931-3583273139E8}">
      <dgm:prSet/>
      <dgm:spPr/>
      <dgm:t>
        <a:bodyPr/>
        <a:lstStyle/>
        <a:p>
          <a:endParaRPr lang="en-US"/>
        </a:p>
      </dgm:t>
    </dgm:pt>
    <dgm:pt modelId="{69A61ACB-68B5-43DD-AE4D-1BAFF9219B85}" type="sibTrans" cxnId="{76AC9374-360F-4FC6-B931-3583273139E8}">
      <dgm:prSet/>
      <dgm:spPr/>
      <dgm:t>
        <a:bodyPr/>
        <a:lstStyle/>
        <a:p>
          <a:endParaRPr lang="en-US"/>
        </a:p>
      </dgm:t>
    </dgm:pt>
    <dgm:pt modelId="{CD19B7AF-3250-4A74-ADC8-F561042A8155}">
      <dgm:prSet/>
      <dgm:spPr/>
      <dgm:t>
        <a:bodyPr/>
        <a:lstStyle/>
        <a:p>
          <a:pPr>
            <a:defRPr cap="all"/>
          </a:pPr>
          <a:r>
            <a:rPr lang="nl-NL" b="1"/>
            <a:t>Communicatie </a:t>
          </a:r>
          <a:endParaRPr lang="en-US"/>
        </a:p>
      </dgm:t>
    </dgm:pt>
    <dgm:pt modelId="{B8598CFC-E089-4EAF-8769-2B38BB7FB82B}" type="parTrans" cxnId="{4285F379-D8D0-4DEB-A2D0-7079F7718AEC}">
      <dgm:prSet/>
      <dgm:spPr/>
      <dgm:t>
        <a:bodyPr/>
        <a:lstStyle/>
        <a:p>
          <a:endParaRPr lang="en-US"/>
        </a:p>
      </dgm:t>
    </dgm:pt>
    <dgm:pt modelId="{0581F742-9A2A-41A0-9AD5-F20437480F86}" type="sibTrans" cxnId="{4285F379-D8D0-4DEB-A2D0-7079F7718AEC}">
      <dgm:prSet/>
      <dgm:spPr/>
      <dgm:t>
        <a:bodyPr/>
        <a:lstStyle/>
        <a:p>
          <a:endParaRPr lang="en-US"/>
        </a:p>
      </dgm:t>
    </dgm:pt>
    <dgm:pt modelId="{3913A554-DC31-48E4-970F-B7116BF4D519}" type="pres">
      <dgm:prSet presAssocID="{99E77066-B312-4918-B591-97AA6DE965DC}" presName="root" presStyleCnt="0">
        <dgm:presLayoutVars>
          <dgm:dir/>
          <dgm:resizeHandles val="exact"/>
        </dgm:presLayoutVars>
      </dgm:prSet>
      <dgm:spPr/>
    </dgm:pt>
    <dgm:pt modelId="{DEEB8887-35F1-4F5F-8770-68C8E5684E12}" type="pres">
      <dgm:prSet presAssocID="{092B400C-7121-4E65-9B7B-1CDF68B12F16}" presName="compNode" presStyleCnt="0"/>
      <dgm:spPr/>
    </dgm:pt>
    <dgm:pt modelId="{EE5DF677-8251-4E47-A718-E3BE6145340F}" type="pres">
      <dgm:prSet presAssocID="{092B400C-7121-4E65-9B7B-1CDF68B12F16}" presName="iconBgRect" presStyleLbl="bgShp" presStyleIdx="0" presStyleCnt="7"/>
      <dgm:spPr/>
    </dgm:pt>
    <dgm:pt modelId="{0051D6A9-853E-4BFB-8009-090262CEE08E}" type="pres">
      <dgm:prSet presAssocID="{092B400C-7121-4E65-9B7B-1CDF68B12F16}"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roep"/>
        </a:ext>
      </dgm:extLst>
    </dgm:pt>
    <dgm:pt modelId="{72DF918E-4DA7-423C-9115-5CAE686ED780}" type="pres">
      <dgm:prSet presAssocID="{092B400C-7121-4E65-9B7B-1CDF68B12F16}" presName="spaceRect" presStyleCnt="0"/>
      <dgm:spPr/>
    </dgm:pt>
    <dgm:pt modelId="{AA7BA746-4586-41ED-91C9-79B503A832F4}" type="pres">
      <dgm:prSet presAssocID="{092B400C-7121-4E65-9B7B-1CDF68B12F16}" presName="textRect" presStyleLbl="revTx" presStyleIdx="0" presStyleCnt="7">
        <dgm:presLayoutVars>
          <dgm:chMax val="1"/>
          <dgm:chPref val="1"/>
        </dgm:presLayoutVars>
      </dgm:prSet>
      <dgm:spPr/>
    </dgm:pt>
    <dgm:pt modelId="{EE97B031-B3CE-4D2C-BA6D-3AB835A28F9F}" type="pres">
      <dgm:prSet presAssocID="{55B27278-3A5C-4736-8105-935BE8E60DDD}" presName="sibTrans" presStyleCnt="0"/>
      <dgm:spPr/>
    </dgm:pt>
    <dgm:pt modelId="{97496D2F-9031-48E7-AA1E-CCE031C8A58D}" type="pres">
      <dgm:prSet presAssocID="{A562CE40-4FE4-4189-9299-AE8DCDEFD908}" presName="compNode" presStyleCnt="0"/>
      <dgm:spPr/>
    </dgm:pt>
    <dgm:pt modelId="{F4E9C8F3-A620-42B2-8235-FB2758A33A5A}" type="pres">
      <dgm:prSet presAssocID="{A562CE40-4FE4-4189-9299-AE8DCDEFD908}" presName="iconBgRect" presStyleLbl="bgShp" presStyleIdx="1" presStyleCnt="7"/>
      <dgm:spPr/>
    </dgm:pt>
    <dgm:pt modelId="{1EB03111-51A6-4F99-A52A-6F7F6B4E0A3A}" type="pres">
      <dgm:prSet presAssocID="{A562CE40-4FE4-4189-9299-AE8DCDEFD908}"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Vinkje"/>
        </a:ext>
      </dgm:extLst>
    </dgm:pt>
    <dgm:pt modelId="{65198479-3473-4AED-810B-9B66C09BD7A3}" type="pres">
      <dgm:prSet presAssocID="{A562CE40-4FE4-4189-9299-AE8DCDEFD908}" presName="spaceRect" presStyleCnt="0"/>
      <dgm:spPr/>
    </dgm:pt>
    <dgm:pt modelId="{FF55417A-2584-4BC9-A363-0FE77744851E}" type="pres">
      <dgm:prSet presAssocID="{A562CE40-4FE4-4189-9299-AE8DCDEFD908}" presName="textRect" presStyleLbl="revTx" presStyleIdx="1" presStyleCnt="7">
        <dgm:presLayoutVars>
          <dgm:chMax val="1"/>
          <dgm:chPref val="1"/>
        </dgm:presLayoutVars>
      </dgm:prSet>
      <dgm:spPr/>
    </dgm:pt>
    <dgm:pt modelId="{68871EAE-F464-44CC-9116-F93EA0392315}" type="pres">
      <dgm:prSet presAssocID="{414F4550-2EAA-420D-A634-6A31B9C7FBFE}" presName="sibTrans" presStyleCnt="0"/>
      <dgm:spPr/>
    </dgm:pt>
    <dgm:pt modelId="{5CCF4AF8-0F58-4224-BFC9-D8FD8DC23C2B}" type="pres">
      <dgm:prSet presAssocID="{BE3AB1B9-20F6-4FC8-A47A-FF4E13E96305}" presName="compNode" presStyleCnt="0"/>
      <dgm:spPr/>
    </dgm:pt>
    <dgm:pt modelId="{2C99E52C-474C-4CE6-B7CC-CF790CB51E74}" type="pres">
      <dgm:prSet presAssocID="{BE3AB1B9-20F6-4FC8-A47A-FF4E13E96305}" presName="iconBgRect" presStyleLbl="bgShp" presStyleIdx="2" presStyleCnt="7"/>
      <dgm:spPr/>
    </dgm:pt>
    <dgm:pt modelId="{AACA3614-F0E2-4019-B923-BE0967F97E85}" type="pres">
      <dgm:prSet presAssocID="{BE3AB1B9-20F6-4FC8-A47A-FF4E13E96305}"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hopping cart"/>
        </a:ext>
      </dgm:extLst>
    </dgm:pt>
    <dgm:pt modelId="{7AF9BD60-E5AC-4A8A-B526-294E896CAEAE}" type="pres">
      <dgm:prSet presAssocID="{BE3AB1B9-20F6-4FC8-A47A-FF4E13E96305}" presName="spaceRect" presStyleCnt="0"/>
      <dgm:spPr/>
    </dgm:pt>
    <dgm:pt modelId="{F2B86492-E7D1-4D3B-8820-390D192F6085}" type="pres">
      <dgm:prSet presAssocID="{BE3AB1B9-20F6-4FC8-A47A-FF4E13E96305}" presName="textRect" presStyleLbl="revTx" presStyleIdx="2" presStyleCnt="7">
        <dgm:presLayoutVars>
          <dgm:chMax val="1"/>
          <dgm:chPref val="1"/>
        </dgm:presLayoutVars>
      </dgm:prSet>
      <dgm:spPr/>
    </dgm:pt>
    <dgm:pt modelId="{9E0C5AB4-6E33-49D2-ACF8-A90467F8A83A}" type="pres">
      <dgm:prSet presAssocID="{90F4D8FE-25CE-4A60-91FF-FC1C0986355B}" presName="sibTrans" presStyleCnt="0"/>
      <dgm:spPr/>
    </dgm:pt>
    <dgm:pt modelId="{8732B6A1-720A-4D79-A6E2-7E5D59054155}" type="pres">
      <dgm:prSet presAssocID="{250C9955-A110-465C-BD2A-D13C4EF5C927}" presName="compNode" presStyleCnt="0"/>
      <dgm:spPr/>
    </dgm:pt>
    <dgm:pt modelId="{9DBDF946-39F1-48D3-8EF3-D9957C6F9177}" type="pres">
      <dgm:prSet presAssocID="{250C9955-A110-465C-BD2A-D13C4EF5C927}" presName="iconBgRect" presStyleLbl="bgShp" presStyleIdx="3" presStyleCnt="7"/>
      <dgm:spPr/>
    </dgm:pt>
    <dgm:pt modelId="{45D5F874-D056-42A9-9C15-62435B48B9E4}" type="pres">
      <dgm:prSet presAssocID="{250C9955-A110-465C-BD2A-D13C4EF5C927}"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ontrolelijst"/>
        </a:ext>
      </dgm:extLst>
    </dgm:pt>
    <dgm:pt modelId="{AD6D74E4-1D2F-467D-8918-2E6827BC87E1}" type="pres">
      <dgm:prSet presAssocID="{250C9955-A110-465C-BD2A-D13C4EF5C927}" presName="spaceRect" presStyleCnt="0"/>
      <dgm:spPr/>
    </dgm:pt>
    <dgm:pt modelId="{CD451AAB-BCFC-493D-AA7C-7F50077C404C}" type="pres">
      <dgm:prSet presAssocID="{250C9955-A110-465C-BD2A-D13C4EF5C927}" presName="textRect" presStyleLbl="revTx" presStyleIdx="3" presStyleCnt="7">
        <dgm:presLayoutVars>
          <dgm:chMax val="1"/>
          <dgm:chPref val="1"/>
        </dgm:presLayoutVars>
      </dgm:prSet>
      <dgm:spPr/>
    </dgm:pt>
    <dgm:pt modelId="{E0B68FC6-85E3-4769-8F63-156D61CD0380}" type="pres">
      <dgm:prSet presAssocID="{B1D35FE8-CCA2-4CD6-89C4-8B84F9CA6734}" presName="sibTrans" presStyleCnt="0"/>
      <dgm:spPr/>
    </dgm:pt>
    <dgm:pt modelId="{88DF0A6C-6936-456D-8E98-E00D82DE2505}" type="pres">
      <dgm:prSet presAssocID="{708072B5-7E4F-49A3-B07B-C1C3DD32EC67}" presName="compNode" presStyleCnt="0"/>
      <dgm:spPr/>
    </dgm:pt>
    <dgm:pt modelId="{33A1CCB5-7D56-4C95-A0D0-01C9C40D70D6}" type="pres">
      <dgm:prSet presAssocID="{708072B5-7E4F-49A3-B07B-C1C3DD32EC67}" presName="iconBgRect" presStyleLbl="bgShp" presStyleIdx="4" presStyleCnt="7"/>
      <dgm:spPr/>
    </dgm:pt>
    <dgm:pt modelId="{82A713DF-67A0-461E-A721-C4952A1CC8D7}" type="pres">
      <dgm:prSet presAssocID="{708072B5-7E4F-49A3-B07B-C1C3DD32EC67}"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Gebruikers"/>
        </a:ext>
      </dgm:extLst>
    </dgm:pt>
    <dgm:pt modelId="{46F21800-DF3C-443E-B9F7-9B8D6CE21557}" type="pres">
      <dgm:prSet presAssocID="{708072B5-7E4F-49A3-B07B-C1C3DD32EC67}" presName="spaceRect" presStyleCnt="0"/>
      <dgm:spPr/>
    </dgm:pt>
    <dgm:pt modelId="{181458F7-BECD-4A6D-B4F6-66F6FB1F5E01}" type="pres">
      <dgm:prSet presAssocID="{708072B5-7E4F-49A3-B07B-C1C3DD32EC67}" presName="textRect" presStyleLbl="revTx" presStyleIdx="4" presStyleCnt="7">
        <dgm:presLayoutVars>
          <dgm:chMax val="1"/>
          <dgm:chPref val="1"/>
        </dgm:presLayoutVars>
      </dgm:prSet>
      <dgm:spPr/>
    </dgm:pt>
    <dgm:pt modelId="{DC319A77-9746-46B8-9081-CB52D63531ED}" type="pres">
      <dgm:prSet presAssocID="{AF7A14BE-3393-4185-8BF6-B6B2544B5EB4}" presName="sibTrans" presStyleCnt="0"/>
      <dgm:spPr/>
    </dgm:pt>
    <dgm:pt modelId="{CCE6DCE6-343B-4EE4-B505-BE832DEA08EF}" type="pres">
      <dgm:prSet presAssocID="{70514118-D48C-4FBA-A283-F29B89AAB9F9}" presName="compNode" presStyleCnt="0"/>
      <dgm:spPr/>
    </dgm:pt>
    <dgm:pt modelId="{E6B4943F-6CF5-42A3-978C-5E3BBD9F02FD}" type="pres">
      <dgm:prSet presAssocID="{70514118-D48C-4FBA-A283-F29B89AAB9F9}" presName="iconBgRect" presStyleLbl="bgShp" presStyleIdx="5" presStyleCnt="7"/>
      <dgm:spPr/>
    </dgm:pt>
    <dgm:pt modelId="{2D29C30B-9489-4063-B3B0-941534868F14}" type="pres">
      <dgm:prSet presAssocID="{70514118-D48C-4FBA-A283-F29B89AAB9F9}"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Geld"/>
        </a:ext>
      </dgm:extLst>
    </dgm:pt>
    <dgm:pt modelId="{96A5A669-B088-4867-8CB7-9A4A41CB4F20}" type="pres">
      <dgm:prSet presAssocID="{70514118-D48C-4FBA-A283-F29B89AAB9F9}" presName="spaceRect" presStyleCnt="0"/>
      <dgm:spPr/>
    </dgm:pt>
    <dgm:pt modelId="{1B285538-D9F5-4E11-97F1-67E398E2FDA9}" type="pres">
      <dgm:prSet presAssocID="{70514118-D48C-4FBA-A283-F29B89AAB9F9}" presName="textRect" presStyleLbl="revTx" presStyleIdx="5" presStyleCnt="7">
        <dgm:presLayoutVars>
          <dgm:chMax val="1"/>
          <dgm:chPref val="1"/>
        </dgm:presLayoutVars>
      </dgm:prSet>
      <dgm:spPr/>
    </dgm:pt>
    <dgm:pt modelId="{FE1647AD-888D-4581-9302-9F20062DBDFE}" type="pres">
      <dgm:prSet presAssocID="{69A61ACB-68B5-43DD-AE4D-1BAFF9219B85}" presName="sibTrans" presStyleCnt="0"/>
      <dgm:spPr/>
    </dgm:pt>
    <dgm:pt modelId="{BDA7AC05-BA3F-4FD6-9C6C-95DB11279A92}" type="pres">
      <dgm:prSet presAssocID="{CD19B7AF-3250-4A74-ADC8-F561042A8155}" presName="compNode" presStyleCnt="0"/>
      <dgm:spPr/>
    </dgm:pt>
    <dgm:pt modelId="{8755B935-1C57-4250-AFB9-3A7A5CFA7841}" type="pres">
      <dgm:prSet presAssocID="{CD19B7AF-3250-4A74-ADC8-F561042A8155}" presName="iconBgRect" presStyleLbl="bgShp" presStyleIdx="6" presStyleCnt="7"/>
      <dgm:spPr/>
    </dgm:pt>
    <dgm:pt modelId="{4F1BA543-5670-4F31-93A7-C29AA8A9387E}" type="pres">
      <dgm:prSet presAssocID="{CD19B7AF-3250-4A74-ADC8-F561042A8155}"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Chatten"/>
        </a:ext>
      </dgm:extLst>
    </dgm:pt>
    <dgm:pt modelId="{03C1B19D-F621-42E8-8DE5-F877ADBEDD2E}" type="pres">
      <dgm:prSet presAssocID="{CD19B7AF-3250-4A74-ADC8-F561042A8155}" presName="spaceRect" presStyleCnt="0"/>
      <dgm:spPr/>
    </dgm:pt>
    <dgm:pt modelId="{E2F8B6D1-3BEA-4FC0-A55D-A6CC0C59FD60}" type="pres">
      <dgm:prSet presAssocID="{CD19B7AF-3250-4A74-ADC8-F561042A8155}" presName="textRect" presStyleLbl="revTx" presStyleIdx="6" presStyleCnt="7">
        <dgm:presLayoutVars>
          <dgm:chMax val="1"/>
          <dgm:chPref val="1"/>
        </dgm:presLayoutVars>
      </dgm:prSet>
      <dgm:spPr/>
    </dgm:pt>
  </dgm:ptLst>
  <dgm:cxnLst>
    <dgm:cxn modelId="{CA7E6111-0BA6-48DC-8C0A-AC502E50816E}" type="presOf" srcId="{092B400C-7121-4E65-9B7B-1CDF68B12F16}" destId="{AA7BA746-4586-41ED-91C9-79B503A832F4}" srcOrd="0" destOrd="0" presId="urn:microsoft.com/office/officeart/2018/5/layout/IconCircleLabelList"/>
    <dgm:cxn modelId="{1C4AEF27-3D08-4010-B58C-F7E0DBB00792}" type="presOf" srcId="{250C9955-A110-465C-BD2A-D13C4EF5C927}" destId="{CD451AAB-BCFC-493D-AA7C-7F50077C404C}" srcOrd="0" destOrd="0" presId="urn:microsoft.com/office/officeart/2018/5/layout/IconCircleLabelList"/>
    <dgm:cxn modelId="{1FF7F33A-A16A-4DF9-B4C3-B139180BF2BA}" type="presOf" srcId="{70514118-D48C-4FBA-A283-F29B89AAB9F9}" destId="{1B285538-D9F5-4E11-97F1-67E398E2FDA9}" srcOrd="0" destOrd="0" presId="urn:microsoft.com/office/officeart/2018/5/layout/IconCircleLabelList"/>
    <dgm:cxn modelId="{06DF5A3E-7BFE-459E-BF71-E37831830E90}" srcId="{99E77066-B312-4918-B591-97AA6DE965DC}" destId="{A562CE40-4FE4-4189-9299-AE8DCDEFD908}" srcOrd="1" destOrd="0" parTransId="{7AAE5479-B0AB-4175-807F-BF7854776533}" sibTransId="{414F4550-2EAA-420D-A634-6A31B9C7FBFE}"/>
    <dgm:cxn modelId="{1B6B8168-F5AA-4720-BE1E-67966B9C398D}" type="presOf" srcId="{CD19B7AF-3250-4A74-ADC8-F561042A8155}" destId="{E2F8B6D1-3BEA-4FC0-A55D-A6CC0C59FD60}" srcOrd="0" destOrd="0" presId="urn:microsoft.com/office/officeart/2018/5/layout/IconCircleLabelList"/>
    <dgm:cxn modelId="{B17D554E-34FD-4794-8B79-A41EC5766A7A}" type="presOf" srcId="{708072B5-7E4F-49A3-B07B-C1C3DD32EC67}" destId="{181458F7-BECD-4A6D-B4F6-66F6FB1F5E01}" srcOrd="0" destOrd="0" presId="urn:microsoft.com/office/officeart/2018/5/layout/IconCircleLabelList"/>
    <dgm:cxn modelId="{76AC9374-360F-4FC6-B931-3583273139E8}" srcId="{99E77066-B312-4918-B591-97AA6DE965DC}" destId="{70514118-D48C-4FBA-A283-F29B89AAB9F9}" srcOrd="5" destOrd="0" parTransId="{FBCA6056-2BF1-4F24-95A4-0E690B76FA2D}" sibTransId="{69A61ACB-68B5-43DD-AE4D-1BAFF9219B85}"/>
    <dgm:cxn modelId="{4285F379-D8D0-4DEB-A2D0-7079F7718AEC}" srcId="{99E77066-B312-4918-B591-97AA6DE965DC}" destId="{CD19B7AF-3250-4A74-ADC8-F561042A8155}" srcOrd="6" destOrd="0" parTransId="{B8598CFC-E089-4EAF-8769-2B38BB7FB82B}" sibTransId="{0581F742-9A2A-41A0-9AD5-F20437480F86}"/>
    <dgm:cxn modelId="{1920CF8D-D157-4745-A653-3B603FA6C3A3}" type="presOf" srcId="{99E77066-B312-4918-B591-97AA6DE965DC}" destId="{3913A554-DC31-48E4-970F-B7116BF4D519}" srcOrd="0" destOrd="0" presId="urn:microsoft.com/office/officeart/2018/5/layout/IconCircleLabelList"/>
    <dgm:cxn modelId="{BE05ACA4-C2A9-428E-AACD-4A95916847B3}" srcId="{99E77066-B312-4918-B591-97AA6DE965DC}" destId="{708072B5-7E4F-49A3-B07B-C1C3DD32EC67}" srcOrd="4" destOrd="0" parTransId="{7BA82C85-0FF5-41F2-9075-E364E2D9F68E}" sibTransId="{AF7A14BE-3393-4185-8BF6-B6B2544B5EB4}"/>
    <dgm:cxn modelId="{22832BB9-E31A-4433-B7EA-4E2E2E175590}" srcId="{99E77066-B312-4918-B591-97AA6DE965DC}" destId="{092B400C-7121-4E65-9B7B-1CDF68B12F16}" srcOrd="0" destOrd="0" parTransId="{A871F368-E1B3-4100-AA12-A7C4402E90DE}" sibTransId="{55B27278-3A5C-4736-8105-935BE8E60DDD}"/>
    <dgm:cxn modelId="{29FEB5C7-6B08-4C26-AA3D-AFBF7B805DED}" type="presOf" srcId="{A562CE40-4FE4-4189-9299-AE8DCDEFD908}" destId="{FF55417A-2584-4BC9-A363-0FE77744851E}" srcOrd="0" destOrd="0" presId="urn:microsoft.com/office/officeart/2018/5/layout/IconCircleLabelList"/>
    <dgm:cxn modelId="{6F98E5CF-B3ED-4A2F-9C33-B16E49F7BA66}" srcId="{99E77066-B312-4918-B591-97AA6DE965DC}" destId="{BE3AB1B9-20F6-4FC8-A47A-FF4E13E96305}" srcOrd="2" destOrd="0" parTransId="{8632079B-56F7-4767-B9A3-7184F0CE88C2}" sibTransId="{90F4D8FE-25CE-4A60-91FF-FC1C0986355B}"/>
    <dgm:cxn modelId="{DBDDE0DF-9E7D-4312-A40B-CB5286769E29}" type="presOf" srcId="{BE3AB1B9-20F6-4FC8-A47A-FF4E13E96305}" destId="{F2B86492-E7D1-4D3B-8820-390D192F6085}" srcOrd="0" destOrd="0" presId="urn:microsoft.com/office/officeart/2018/5/layout/IconCircleLabelList"/>
    <dgm:cxn modelId="{6D9669F5-46DD-42E7-AE91-1355BD9F899A}" srcId="{99E77066-B312-4918-B591-97AA6DE965DC}" destId="{250C9955-A110-465C-BD2A-D13C4EF5C927}" srcOrd="3" destOrd="0" parTransId="{9A1E67E4-6EDE-4B3E-B0D7-09D29A0239B5}" sibTransId="{B1D35FE8-CCA2-4CD6-89C4-8B84F9CA6734}"/>
    <dgm:cxn modelId="{339397E5-318E-4280-8DCA-100DF17204E4}" type="presParOf" srcId="{3913A554-DC31-48E4-970F-B7116BF4D519}" destId="{DEEB8887-35F1-4F5F-8770-68C8E5684E12}" srcOrd="0" destOrd="0" presId="urn:microsoft.com/office/officeart/2018/5/layout/IconCircleLabelList"/>
    <dgm:cxn modelId="{67FD0087-83A0-4F4A-9739-961D9C20657D}" type="presParOf" srcId="{DEEB8887-35F1-4F5F-8770-68C8E5684E12}" destId="{EE5DF677-8251-4E47-A718-E3BE6145340F}" srcOrd="0" destOrd="0" presId="urn:microsoft.com/office/officeart/2018/5/layout/IconCircleLabelList"/>
    <dgm:cxn modelId="{26BF0136-FF27-4586-B1BF-E42219EF92A7}" type="presParOf" srcId="{DEEB8887-35F1-4F5F-8770-68C8E5684E12}" destId="{0051D6A9-853E-4BFB-8009-090262CEE08E}" srcOrd="1" destOrd="0" presId="urn:microsoft.com/office/officeart/2018/5/layout/IconCircleLabelList"/>
    <dgm:cxn modelId="{E68E604A-989B-42D6-B24B-33A1F911FACA}" type="presParOf" srcId="{DEEB8887-35F1-4F5F-8770-68C8E5684E12}" destId="{72DF918E-4DA7-423C-9115-5CAE686ED780}" srcOrd="2" destOrd="0" presId="urn:microsoft.com/office/officeart/2018/5/layout/IconCircleLabelList"/>
    <dgm:cxn modelId="{56490DB4-F727-49EA-AF12-C67840736E68}" type="presParOf" srcId="{DEEB8887-35F1-4F5F-8770-68C8E5684E12}" destId="{AA7BA746-4586-41ED-91C9-79B503A832F4}" srcOrd="3" destOrd="0" presId="urn:microsoft.com/office/officeart/2018/5/layout/IconCircleLabelList"/>
    <dgm:cxn modelId="{7223E4E0-D19F-43B8-BBCB-2FF1B105D1B0}" type="presParOf" srcId="{3913A554-DC31-48E4-970F-B7116BF4D519}" destId="{EE97B031-B3CE-4D2C-BA6D-3AB835A28F9F}" srcOrd="1" destOrd="0" presId="urn:microsoft.com/office/officeart/2018/5/layout/IconCircleLabelList"/>
    <dgm:cxn modelId="{65CA9325-34F2-4C10-9D3F-B0E4E87C7EC5}" type="presParOf" srcId="{3913A554-DC31-48E4-970F-B7116BF4D519}" destId="{97496D2F-9031-48E7-AA1E-CCE031C8A58D}" srcOrd="2" destOrd="0" presId="urn:microsoft.com/office/officeart/2018/5/layout/IconCircleLabelList"/>
    <dgm:cxn modelId="{B8BA3D43-CAA2-458D-8300-7DC8A60AF480}" type="presParOf" srcId="{97496D2F-9031-48E7-AA1E-CCE031C8A58D}" destId="{F4E9C8F3-A620-42B2-8235-FB2758A33A5A}" srcOrd="0" destOrd="0" presId="urn:microsoft.com/office/officeart/2018/5/layout/IconCircleLabelList"/>
    <dgm:cxn modelId="{AF5F5DE7-641C-40DA-B517-2908C61F6940}" type="presParOf" srcId="{97496D2F-9031-48E7-AA1E-CCE031C8A58D}" destId="{1EB03111-51A6-4F99-A52A-6F7F6B4E0A3A}" srcOrd="1" destOrd="0" presId="urn:microsoft.com/office/officeart/2018/5/layout/IconCircleLabelList"/>
    <dgm:cxn modelId="{B13594F4-E7F3-4BFE-A43F-AECDA850C59A}" type="presParOf" srcId="{97496D2F-9031-48E7-AA1E-CCE031C8A58D}" destId="{65198479-3473-4AED-810B-9B66C09BD7A3}" srcOrd="2" destOrd="0" presId="urn:microsoft.com/office/officeart/2018/5/layout/IconCircleLabelList"/>
    <dgm:cxn modelId="{82EAA66D-5A05-40F6-A4D8-6CD3BCF3EDAA}" type="presParOf" srcId="{97496D2F-9031-48E7-AA1E-CCE031C8A58D}" destId="{FF55417A-2584-4BC9-A363-0FE77744851E}" srcOrd="3" destOrd="0" presId="urn:microsoft.com/office/officeart/2018/5/layout/IconCircleLabelList"/>
    <dgm:cxn modelId="{B300FC61-F7D1-49A5-AD8B-16FE68BCA3E9}" type="presParOf" srcId="{3913A554-DC31-48E4-970F-B7116BF4D519}" destId="{68871EAE-F464-44CC-9116-F93EA0392315}" srcOrd="3" destOrd="0" presId="urn:microsoft.com/office/officeart/2018/5/layout/IconCircleLabelList"/>
    <dgm:cxn modelId="{5C5414D2-FDFE-4406-8A37-DEB197B29EDC}" type="presParOf" srcId="{3913A554-DC31-48E4-970F-B7116BF4D519}" destId="{5CCF4AF8-0F58-4224-BFC9-D8FD8DC23C2B}" srcOrd="4" destOrd="0" presId="urn:microsoft.com/office/officeart/2018/5/layout/IconCircleLabelList"/>
    <dgm:cxn modelId="{523F4F60-1056-4AEF-85DA-9D1533385D78}" type="presParOf" srcId="{5CCF4AF8-0F58-4224-BFC9-D8FD8DC23C2B}" destId="{2C99E52C-474C-4CE6-B7CC-CF790CB51E74}" srcOrd="0" destOrd="0" presId="urn:microsoft.com/office/officeart/2018/5/layout/IconCircleLabelList"/>
    <dgm:cxn modelId="{B9A4AA53-13A6-4FC9-A155-47029B8DCC0C}" type="presParOf" srcId="{5CCF4AF8-0F58-4224-BFC9-D8FD8DC23C2B}" destId="{AACA3614-F0E2-4019-B923-BE0967F97E85}" srcOrd="1" destOrd="0" presId="urn:microsoft.com/office/officeart/2018/5/layout/IconCircleLabelList"/>
    <dgm:cxn modelId="{61AA16E0-96AC-4C71-B905-F2939CDA4A2D}" type="presParOf" srcId="{5CCF4AF8-0F58-4224-BFC9-D8FD8DC23C2B}" destId="{7AF9BD60-E5AC-4A8A-B526-294E896CAEAE}" srcOrd="2" destOrd="0" presId="urn:microsoft.com/office/officeart/2018/5/layout/IconCircleLabelList"/>
    <dgm:cxn modelId="{2D02073F-4B48-4D36-8003-0E3DA88D537D}" type="presParOf" srcId="{5CCF4AF8-0F58-4224-BFC9-D8FD8DC23C2B}" destId="{F2B86492-E7D1-4D3B-8820-390D192F6085}" srcOrd="3" destOrd="0" presId="urn:microsoft.com/office/officeart/2018/5/layout/IconCircleLabelList"/>
    <dgm:cxn modelId="{BEE4B7B4-CC26-4746-A0DA-F2517E53613F}" type="presParOf" srcId="{3913A554-DC31-48E4-970F-B7116BF4D519}" destId="{9E0C5AB4-6E33-49D2-ACF8-A90467F8A83A}" srcOrd="5" destOrd="0" presId="urn:microsoft.com/office/officeart/2018/5/layout/IconCircleLabelList"/>
    <dgm:cxn modelId="{29352BF0-B36F-4E5B-8C26-F6F96CFEB4AC}" type="presParOf" srcId="{3913A554-DC31-48E4-970F-B7116BF4D519}" destId="{8732B6A1-720A-4D79-A6E2-7E5D59054155}" srcOrd="6" destOrd="0" presId="urn:microsoft.com/office/officeart/2018/5/layout/IconCircleLabelList"/>
    <dgm:cxn modelId="{895B0E2D-C778-4B24-A26C-DE1F98D62C4F}" type="presParOf" srcId="{8732B6A1-720A-4D79-A6E2-7E5D59054155}" destId="{9DBDF946-39F1-48D3-8EF3-D9957C6F9177}" srcOrd="0" destOrd="0" presId="urn:microsoft.com/office/officeart/2018/5/layout/IconCircleLabelList"/>
    <dgm:cxn modelId="{739E97EC-3ED9-4D98-8DD1-18DA7F662D02}" type="presParOf" srcId="{8732B6A1-720A-4D79-A6E2-7E5D59054155}" destId="{45D5F874-D056-42A9-9C15-62435B48B9E4}" srcOrd="1" destOrd="0" presId="urn:microsoft.com/office/officeart/2018/5/layout/IconCircleLabelList"/>
    <dgm:cxn modelId="{450995E0-CBBD-4643-895D-40A0236FE1E9}" type="presParOf" srcId="{8732B6A1-720A-4D79-A6E2-7E5D59054155}" destId="{AD6D74E4-1D2F-467D-8918-2E6827BC87E1}" srcOrd="2" destOrd="0" presId="urn:microsoft.com/office/officeart/2018/5/layout/IconCircleLabelList"/>
    <dgm:cxn modelId="{F839B805-6926-4B30-A4CB-2A4351C02721}" type="presParOf" srcId="{8732B6A1-720A-4D79-A6E2-7E5D59054155}" destId="{CD451AAB-BCFC-493D-AA7C-7F50077C404C}" srcOrd="3" destOrd="0" presId="urn:microsoft.com/office/officeart/2018/5/layout/IconCircleLabelList"/>
    <dgm:cxn modelId="{D3015BCF-4D47-4076-8D4F-80868836217A}" type="presParOf" srcId="{3913A554-DC31-48E4-970F-B7116BF4D519}" destId="{E0B68FC6-85E3-4769-8F63-156D61CD0380}" srcOrd="7" destOrd="0" presId="urn:microsoft.com/office/officeart/2018/5/layout/IconCircleLabelList"/>
    <dgm:cxn modelId="{ECD677A6-E218-4686-8256-DE248B0D8BD1}" type="presParOf" srcId="{3913A554-DC31-48E4-970F-B7116BF4D519}" destId="{88DF0A6C-6936-456D-8E98-E00D82DE2505}" srcOrd="8" destOrd="0" presId="urn:microsoft.com/office/officeart/2018/5/layout/IconCircleLabelList"/>
    <dgm:cxn modelId="{BDC2D64F-F97C-4BAE-B283-6CA250DE67DC}" type="presParOf" srcId="{88DF0A6C-6936-456D-8E98-E00D82DE2505}" destId="{33A1CCB5-7D56-4C95-A0D0-01C9C40D70D6}" srcOrd="0" destOrd="0" presId="urn:microsoft.com/office/officeart/2018/5/layout/IconCircleLabelList"/>
    <dgm:cxn modelId="{9B3E5B1E-7BAF-4A99-9FAB-B007394122C1}" type="presParOf" srcId="{88DF0A6C-6936-456D-8E98-E00D82DE2505}" destId="{82A713DF-67A0-461E-A721-C4952A1CC8D7}" srcOrd="1" destOrd="0" presId="urn:microsoft.com/office/officeart/2018/5/layout/IconCircleLabelList"/>
    <dgm:cxn modelId="{1D64849D-2013-4C0F-9E44-F01DDFD843C1}" type="presParOf" srcId="{88DF0A6C-6936-456D-8E98-E00D82DE2505}" destId="{46F21800-DF3C-443E-B9F7-9B8D6CE21557}" srcOrd="2" destOrd="0" presId="urn:microsoft.com/office/officeart/2018/5/layout/IconCircleLabelList"/>
    <dgm:cxn modelId="{765666EF-A8D1-471B-8740-490383F43693}" type="presParOf" srcId="{88DF0A6C-6936-456D-8E98-E00D82DE2505}" destId="{181458F7-BECD-4A6D-B4F6-66F6FB1F5E01}" srcOrd="3" destOrd="0" presId="urn:microsoft.com/office/officeart/2018/5/layout/IconCircleLabelList"/>
    <dgm:cxn modelId="{4359C8D5-9BDC-47D1-B004-A150BE8156BA}" type="presParOf" srcId="{3913A554-DC31-48E4-970F-B7116BF4D519}" destId="{DC319A77-9746-46B8-9081-CB52D63531ED}" srcOrd="9" destOrd="0" presId="urn:microsoft.com/office/officeart/2018/5/layout/IconCircleLabelList"/>
    <dgm:cxn modelId="{4F5E9238-53AE-40F5-A8AF-D499E9ADD7D6}" type="presParOf" srcId="{3913A554-DC31-48E4-970F-B7116BF4D519}" destId="{CCE6DCE6-343B-4EE4-B505-BE832DEA08EF}" srcOrd="10" destOrd="0" presId="urn:microsoft.com/office/officeart/2018/5/layout/IconCircleLabelList"/>
    <dgm:cxn modelId="{9B4FB76E-B29E-422E-8CD0-437E3D2DBA2E}" type="presParOf" srcId="{CCE6DCE6-343B-4EE4-B505-BE832DEA08EF}" destId="{E6B4943F-6CF5-42A3-978C-5E3BBD9F02FD}" srcOrd="0" destOrd="0" presId="urn:microsoft.com/office/officeart/2018/5/layout/IconCircleLabelList"/>
    <dgm:cxn modelId="{15173663-FA50-4AAD-8C4E-605EC04A8B05}" type="presParOf" srcId="{CCE6DCE6-343B-4EE4-B505-BE832DEA08EF}" destId="{2D29C30B-9489-4063-B3B0-941534868F14}" srcOrd="1" destOrd="0" presId="urn:microsoft.com/office/officeart/2018/5/layout/IconCircleLabelList"/>
    <dgm:cxn modelId="{CB9CB886-83DF-4187-A7A6-ECD4B75BD44E}" type="presParOf" srcId="{CCE6DCE6-343B-4EE4-B505-BE832DEA08EF}" destId="{96A5A669-B088-4867-8CB7-9A4A41CB4F20}" srcOrd="2" destOrd="0" presId="urn:microsoft.com/office/officeart/2018/5/layout/IconCircleLabelList"/>
    <dgm:cxn modelId="{05A40CDC-3F6D-4EA1-93C7-4FC86BA0B89E}" type="presParOf" srcId="{CCE6DCE6-343B-4EE4-B505-BE832DEA08EF}" destId="{1B285538-D9F5-4E11-97F1-67E398E2FDA9}" srcOrd="3" destOrd="0" presId="urn:microsoft.com/office/officeart/2018/5/layout/IconCircleLabelList"/>
    <dgm:cxn modelId="{C819232E-CE61-4EE7-B550-5EFDAAE076B4}" type="presParOf" srcId="{3913A554-DC31-48E4-970F-B7116BF4D519}" destId="{FE1647AD-888D-4581-9302-9F20062DBDFE}" srcOrd="11" destOrd="0" presId="urn:microsoft.com/office/officeart/2018/5/layout/IconCircleLabelList"/>
    <dgm:cxn modelId="{9D31142F-0824-4EFA-81C3-CBCD9DDB1836}" type="presParOf" srcId="{3913A554-DC31-48E4-970F-B7116BF4D519}" destId="{BDA7AC05-BA3F-4FD6-9C6C-95DB11279A92}" srcOrd="12" destOrd="0" presId="urn:microsoft.com/office/officeart/2018/5/layout/IconCircleLabelList"/>
    <dgm:cxn modelId="{1569A9B0-D90E-4EAB-AF2F-C90E46DA5F01}" type="presParOf" srcId="{BDA7AC05-BA3F-4FD6-9C6C-95DB11279A92}" destId="{8755B935-1C57-4250-AFB9-3A7A5CFA7841}" srcOrd="0" destOrd="0" presId="urn:microsoft.com/office/officeart/2018/5/layout/IconCircleLabelList"/>
    <dgm:cxn modelId="{6C4B9F32-1AB0-48F8-8D50-4E946B6053BB}" type="presParOf" srcId="{BDA7AC05-BA3F-4FD6-9C6C-95DB11279A92}" destId="{4F1BA543-5670-4F31-93A7-C29AA8A9387E}" srcOrd="1" destOrd="0" presId="urn:microsoft.com/office/officeart/2018/5/layout/IconCircleLabelList"/>
    <dgm:cxn modelId="{B15759D7-EE67-4894-A1F1-2EB27A16FD53}" type="presParOf" srcId="{BDA7AC05-BA3F-4FD6-9C6C-95DB11279A92}" destId="{03C1B19D-F621-42E8-8DE5-F877ADBEDD2E}" srcOrd="2" destOrd="0" presId="urn:microsoft.com/office/officeart/2018/5/layout/IconCircleLabelList"/>
    <dgm:cxn modelId="{C4694563-52B8-48D7-AF55-729F439158B0}" type="presParOf" srcId="{BDA7AC05-BA3F-4FD6-9C6C-95DB11279A92}" destId="{E2F8B6D1-3BEA-4FC0-A55D-A6CC0C59FD60}"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59D335-21FD-453A-A704-E22DCC8486CB}">
      <dsp:nvSpPr>
        <dsp:cNvPr id="0" name=""/>
        <dsp:cNvSpPr/>
      </dsp:nvSpPr>
      <dsp:spPr>
        <a:xfrm>
          <a:off x="0" y="7252"/>
          <a:ext cx="6900512" cy="50368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sz="2100" b="1" kern="1200"/>
            <a:t>Opdracht eerste 3 maanden (april – juni):</a:t>
          </a:r>
          <a:endParaRPr lang="en-US" sz="2100" kern="1200"/>
        </a:p>
      </dsp:txBody>
      <dsp:txXfrm>
        <a:off x="24588" y="31840"/>
        <a:ext cx="6851336" cy="454509"/>
      </dsp:txXfrm>
    </dsp:sp>
    <dsp:sp modelId="{C620FEE5-535F-4D13-839F-2C7DCB6E03B0}">
      <dsp:nvSpPr>
        <dsp:cNvPr id="0" name=""/>
        <dsp:cNvSpPr/>
      </dsp:nvSpPr>
      <dsp:spPr>
        <a:xfrm>
          <a:off x="0" y="510937"/>
          <a:ext cx="6900512"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nl-NL" sz="1600" kern="1200"/>
            <a:t>Gericht op analyse en inventarisatie</a:t>
          </a:r>
          <a:endParaRPr lang="en-US" sz="1600" kern="1200"/>
        </a:p>
      </dsp:txBody>
      <dsp:txXfrm>
        <a:off x="0" y="510937"/>
        <a:ext cx="6900512" cy="347760"/>
      </dsp:txXfrm>
    </dsp:sp>
    <dsp:sp modelId="{D2098B38-3ADB-4507-9247-8C720BE0833D}">
      <dsp:nvSpPr>
        <dsp:cNvPr id="0" name=""/>
        <dsp:cNvSpPr/>
      </dsp:nvSpPr>
      <dsp:spPr>
        <a:xfrm>
          <a:off x="0" y="858697"/>
          <a:ext cx="6900512" cy="503685"/>
        </a:xfrm>
        <a:prstGeom prst="roundRect">
          <a:avLst/>
        </a:prstGeom>
        <a:solidFill>
          <a:schemeClr val="accent5">
            <a:hueOff val="-1351709"/>
            <a:satOff val="-348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sz="2100" b="1" kern="1200"/>
            <a:t>Opdracht tweede 3 maanden (juli – september):</a:t>
          </a:r>
          <a:endParaRPr lang="en-US" sz="2100" kern="1200"/>
        </a:p>
      </dsp:txBody>
      <dsp:txXfrm>
        <a:off x="24588" y="883285"/>
        <a:ext cx="6851336" cy="454509"/>
      </dsp:txXfrm>
    </dsp:sp>
    <dsp:sp modelId="{D3B310D4-C99D-490D-867A-E3BD9F99D3D7}">
      <dsp:nvSpPr>
        <dsp:cNvPr id="0" name=""/>
        <dsp:cNvSpPr/>
      </dsp:nvSpPr>
      <dsp:spPr>
        <a:xfrm>
          <a:off x="0" y="1362383"/>
          <a:ext cx="6900512" cy="5542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nl-NL" sz="1600" kern="1200"/>
            <a:t>Gericht op analyse en inventarisatie</a:t>
          </a:r>
          <a:endParaRPr lang="en-US" sz="1600" kern="1200"/>
        </a:p>
        <a:p>
          <a:pPr marL="171450" lvl="1" indent="-171450" algn="l" defTabSz="711200">
            <a:lnSpc>
              <a:spcPct val="90000"/>
            </a:lnSpc>
            <a:spcBef>
              <a:spcPct val="0"/>
            </a:spcBef>
            <a:spcAft>
              <a:spcPct val="20000"/>
            </a:spcAft>
            <a:buChar char="•"/>
          </a:pPr>
          <a:r>
            <a:rPr lang="nl-NL" sz="1600" kern="1200"/>
            <a:t>Gericht op planvorming</a:t>
          </a:r>
          <a:endParaRPr lang="en-US" sz="1600" kern="1200"/>
        </a:p>
      </dsp:txBody>
      <dsp:txXfrm>
        <a:off x="0" y="1362383"/>
        <a:ext cx="6900512" cy="554242"/>
      </dsp:txXfrm>
    </dsp:sp>
    <dsp:sp modelId="{5462CC44-E493-428A-A96A-4D0DBFD7241B}">
      <dsp:nvSpPr>
        <dsp:cNvPr id="0" name=""/>
        <dsp:cNvSpPr/>
      </dsp:nvSpPr>
      <dsp:spPr>
        <a:xfrm>
          <a:off x="0" y="1916625"/>
          <a:ext cx="6900512" cy="503685"/>
        </a:xfrm>
        <a:prstGeom prst="roundRect">
          <a:avLst/>
        </a:prstGeom>
        <a:solidFill>
          <a:schemeClr val="accent5">
            <a:hueOff val="-2703417"/>
            <a:satOff val="-6968"/>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sz="2100" b="1" kern="1200"/>
            <a:t>Opdracht derde 3 maanden (oktober – december):</a:t>
          </a:r>
          <a:endParaRPr lang="en-US" sz="2100" kern="1200"/>
        </a:p>
      </dsp:txBody>
      <dsp:txXfrm>
        <a:off x="24588" y="1941213"/>
        <a:ext cx="6851336" cy="454509"/>
      </dsp:txXfrm>
    </dsp:sp>
    <dsp:sp modelId="{35B725F7-987A-40D0-806F-C060F550A1AC}">
      <dsp:nvSpPr>
        <dsp:cNvPr id="0" name=""/>
        <dsp:cNvSpPr/>
      </dsp:nvSpPr>
      <dsp:spPr>
        <a:xfrm>
          <a:off x="0" y="2420310"/>
          <a:ext cx="6900512" cy="5542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nl-NL" sz="1600" kern="1200"/>
            <a:t>Gericht op planvorming </a:t>
          </a:r>
          <a:endParaRPr lang="en-US" sz="1600" kern="1200"/>
        </a:p>
        <a:p>
          <a:pPr marL="171450" lvl="1" indent="-171450" algn="l" defTabSz="711200">
            <a:lnSpc>
              <a:spcPct val="90000"/>
            </a:lnSpc>
            <a:spcBef>
              <a:spcPct val="0"/>
            </a:spcBef>
            <a:spcAft>
              <a:spcPct val="20000"/>
            </a:spcAft>
            <a:buChar char="•"/>
          </a:pPr>
          <a:r>
            <a:rPr lang="nl-NL" sz="1600" kern="1200"/>
            <a:t>Gericht op voorbereiden implementatie</a:t>
          </a:r>
          <a:endParaRPr lang="en-US" sz="1600" kern="1200"/>
        </a:p>
      </dsp:txBody>
      <dsp:txXfrm>
        <a:off x="0" y="2420310"/>
        <a:ext cx="6900512" cy="554242"/>
      </dsp:txXfrm>
    </dsp:sp>
    <dsp:sp modelId="{6C2EE552-9B48-48E3-9F8D-F4EFB15E4E3F}">
      <dsp:nvSpPr>
        <dsp:cNvPr id="0" name=""/>
        <dsp:cNvSpPr/>
      </dsp:nvSpPr>
      <dsp:spPr>
        <a:xfrm>
          <a:off x="0" y="2974553"/>
          <a:ext cx="6900512" cy="503685"/>
        </a:xfrm>
        <a:prstGeom prst="roundRect">
          <a:avLst/>
        </a:prstGeom>
        <a:solidFill>
          <a:schemeClr val="accent5">
            <a:hueOff val="-4055126"/>
            <a:satOff val="-1045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sz="2100" b="1" kern="1200"/>
            <a:t>2025:</a:t>
          </a:r>
          <a:endParaRPr lang="en-US" sz="2100" kern="1200"/>
        </a:p>
      </dsp:txBody>
      <dsp:txXfrm>
        <a:off x="24588" y="2999141"/>
        <a:ext cx="6851336" cy="454509"/>
      </dsp:txXfrm>
    </dsp:sp>
    <dsp:sp modelId="{884516E4-5F9E-4D8E-A1F6-78BCE65AB813}">
      <dsp:nvSpPr>
        <dsp:cNvPr id="0" name=""/>
        <dsp:cNvSpPr/>
      </dsp:nvSpPr>
      <dsp:spPr>
        <a:xfrm>
          <a:off x="0" y="3478238"/>
          <a:ext cx="6900512"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nl-NL" sz="1600" kern="1200"/>
            <a:t>Start volledige implementatie </a:t>
          </a:r>
          <a:endParaRPr lang="en-US" sz="1600" kern="1200"/>
        </a:p>
      </dsp:txBody>
      <dsp:txXfrm>
        <a:off x="0" y="3478238"/>
        <a:ext cx="6900512" cy="347760"/>
      </dsp:txXfrm>
    </dsp:sp>
    <dsp:sp modelId="{F26E193E-EC98-48B6-B351-0C940BBC7AD9}">
      <dsp:nvSpPr>
        <dsp:cNvPr id="0" name=""/>
        <dsp:cNvSpPr/>
      </dsp:nvSpPr>
      <dsp:spPr>
        <a:xfrm>
          <a:off x="0" y="3825998"/>
          <a:ext cx="6900512" cy="503685"/>
        </a:xfrm>
        <a:prstGeom prst="roundRect">
          <a:avLst/>
        </a:prstGeom>
        <a:solidFill>
          <a:schemeClr val="accent5">
            <a:hueOff val="-5406834"/>
            <a:satOff val="-13935"/>
            <a:lumOff val="-9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sz="2100" b="1" kern="1200"/>
            <a:t>2026:</a:t>
          </a:r>
          <a:endParaRPr lang="en-US" sz="2100" kern="1200"/>
        </a:p>
      </dsp:txBody>
      <dsp:txXfrm>
        <a:off x="24588" y="3850586"/>
        <a:ext cx="6851336" cy="454509"/>
      </dsp:txXfrm>
    </dsp:sp>
    <dsp:sp modelId="{CC995FCE-6474-4FA4-99BC-268BE7D3FB6F}">
      <dsp:nvSpPr>
        <dsp:cNvPr id="0" name=""/>
        <dsp:cNvSpPr/>
      </dsp:nvSpPr>
      <dsp:spPr>
        <a:xfrm>
          <a:off x="0" y="4329683"/>
          <a:ext cx="6900512"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nl-NL" sz="1600" kern="1200"/>
            <a:t>Implementeren en bijsturen</a:t>
          </a:r>
          <a:endParaRPr lang="en-US" sz="1600" kern="1200"/>
        </a:p>
      </dsp:txBody>
      <dsp:txXfrm>
        <a:off x="0" y="4329683"/>
        <a:ext cx="6900512" cy="347760"/>
      </dsp:txXfrm>
    </dsp:sp>
    <dsp:sp modelId="{D4775F42-D013-4CFE-A3DC-9191403FED06}">
      <dsp:nvSpPr>
        <dsp:cNvPr id="0" name=""/>
        <dsp:cNvSpPr/>
      </dsp:nvSpPr>
      <dsp:spPr>
        <a:xfrm>
          <a:off x="0" y="4677443"/>
          <a:ext cx="6900512" cy="503685"/>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sz="2100" b="1" kern="1200"/>
            <a:t>2027:</a:t>
          </a:r>
          <a:endParaRPr lang="en-US" sz="2100" kern="1200"/>
        </a:p>
      </dsp:txBody>
      <dsp:txXfrm>
        <a:off x="24588" y="4702031"/>
        <a:ext cx="6851336" cy="454509"/>
      </dsp:txXfrm>
    </dsp:sp>
    <dsp:sp modelId="{93A793D7-A31E-4E35-9471-44785A9C8F03}">
      <dsp:nvSpPr>
        <dsp:cNvPr id="0" name=""/>
        <dsp:cNvSpPr/>
      </dsp:nvSpPr>
      <dsp:spPr>
        <a:xfrm>
          <a:off x="0" y="5181127"/>
          <a:ext cx="6900512"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nl-NL" sz="1600" kern="1200"/>
            <a:t>Bijsturen, evalueren, borgen</a:t>
          </a:r>
          <a:endParaRPr lang="en-US" sz="1600" kern="1200"/>
        </a:p>
      </dsp:txBody>
      <dsp:txXfrm>
        <a:off x="0" y="5181127"/>
        <a:ext cx="6900512" cy="347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5DF677-8251-4E47-A718-E3BE6145340F}">
      <dsp:nvSpPr>
        <dsp:cNvPr id="0" name=""/>
        <dsp:cNvSpPr/>
      </dsp:nvSpPr>
      <dsp:spPr>
        <a:xfrm>
          <a:off x="460471" y="1892"/>
          <a:ext cx="1050820" cy="105082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51D6A9-853E-4BFB-8009-090262CEE08E}">
      <dsp:nvSpPr>
        <dsp:cNvPr id="0" name=""/>
        <dsp:cNvSpPr/>
      </dsp:nvSpPr>
      <dsp:spPr>
        <a:xfrm>
          <a:off x="684416" y="225838"/>
          <a:ext cx="602929" cy="60292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A7BA746-4586-41ED-91C9-79B503A832F4}">
      <dsp:nvSpPr>
        <dsp:cNvPr id="0" name=""/>
        <dsp:cNvSpPr/>
      </dsp:nvSpPr>
      <dsp:spPr>
        <a:xfrm>
          <a:off x="124553" y="1380017"/>
          <a:ext cx="1722656" cy="68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nl-NL" sz="1500" b="1" kern="1200"/>
            <a:t>Sociale Basis</a:t>
          </a:r>
          <a:endParaRPr lang="en-US" sz="1500" kern="1200"/>
        </a:p>
      </dsp:txBody>
      <dsp:txXfrm>
        <a:off x="124553" y="1380017"/>
        <a:ext cx="1722656" cy="689062"/>
      </dsp:txXfrm>
    </dsp:sp>
    <dsp:sp modelId="{F4E9C8F3-A620-42B2-8235-FB2758A33A5A}">
      <dsp:nvSpPr>
        <dsp:cNvPr id="0" name=""/>
        <dsp:cNvSpPr/>
      </dsp:nvSpPr>
      <dsp:spPr>
        <a:xfrm>
          <a:off x="2484592" y="1892"/>
          <a:ext cx="1050820" cy="105082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B03111-51A6-4F99-A52A-6F7F6B4E0A3A}">
      <dsp:nvSpPr>
        <dsp:cNvPr id="0" name=""/>
        <dsp:cNvSpPr/>
      </dsp:nvSpPr>
      <dsp:spPr>
        <a:xfrm>
          <a:off x="2708537" y="225838"/>
          <a:ext cx="602929" cy="60292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F55417A-2584-4BC9-A363-0FE77744851E}">
      <dsp:nvSpPr>
        <dsp:cNvPr id="0" name=""/>
        <dsp:cNvSpPr/>
      </dsp:nvSpPr>
      <dsp:spPr>
        <a:xfrm>
          <a:off x="2148674" y="1380017"/>
          <a:ext cx="1722656" cy="68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nl-NL" sz="1500" b="1" kern="1200"/>
            <a:t>Indicatievrije ondersteuning</a:t>
          </a:r>
          <a:endParaRPr lang="en-US" sz="1500" kern="1200"/>
        </a:p>
      </dsp:txBody>
      <dsp:txXfrm>
        <a:off x="2148674" y="1380017"/>
        <a:ext cx="1722656" cy="689062"/>
      </dsp:txXfrm>
    </dsp:sp>
    <dsp:sp modelId="{2C99E52C-474C-4CE6-B7CC-CF790CB51E74}">
      <dsp:nvSpPr>
        <dsp:cNvPr id="0" name=""/>
        <dsp:cNvSpPr/>
      </dsp:nvSpPr>
      <dsp:spPr>
        <a:xfrm>
          <a:off x="4508713" y="1892"/>
          <a:ext cx="1050820" cy="105082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A3614-F0E2-4019-B923-BE0967F97E85}">
      <dsp:nvSpPr>
        <dsp:cNvPr id="0" name=""/>
        <dsp:cNvSpPr/>
      </dsp:nvSpPr>
      <dsp:spPr>
        <a:xfrm>
          <a:off x="4732658" y="225838"/>
          <a:ext cx="602929" cy="60292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2B86492-E7D1-4D3B-8820-390D192F6085}">
      <dsp:nvSpPr>
        <dsp:cNvPr id="0" name=""/>
        <dsp:cNvSpPr/>
      </dsp:nvSpPr>
      <dsp:spPr>
        <a:xfrm>
          <a:off x="4172795" y="1380017"/>
          <a:ext cx="1722656" cy="68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nl-NL" sz="1500" b="1" kern="1200"/>
            <a:t>Inkoop en indicatiestelling</a:t>
          </a:r>
          <a:endParaRPr lang="en-US" sz="1500" kern="1200"/>
        </a:p>
      </dsp:txBody>
      <dsp:txXfrm>
        <a:off x="4172795" y="1380017"/>
        <a:ext cx="1722656" cy="689062"/>
      </dsp:txXfrm>
    </dsp:sp>
    <dsp:sp modelId="{9DBDF946-39F1-48D3-8EF3-D9957C6F9177}">
      <dsp:nvSpPr>
        <dsp:cNvPr id="0" name=""/>
        <dsp:cNvSpPr/>
      </dsp:nvSpPr>
      <dsp:spPr>
        <a:xfrm>
          <a:off x="6532834" y="1892"/>
          <a:ext cx="1050820" cy="105082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D5F874-D056-42A9-9C15-62435B48B9E4}">
      <dsp:nvSpPr>
        <dsp:cNvPr id="0" name=""/>
        <dsp:cNvSpPr/>
      </dsp:nvSpPr>
      <dsp:spPr>
        <a:xfrm>
          <a:off x="6756779" y="225838"/>
          <a:ext cx="602929" cy="60292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D451AAB-BCFC-493D-AA7C-7F50077C404C}">
      <dsp:nvSpPr>
        <dsp:cNvPr id="0" name=""/>
        <dsp:cNvSpPr/>
      </dsp:nvSpPr>
      <dsp:spPr>
        <a:xfrm>
          <a:off x="6196916" y="1380017"/>
          <a:ext cx="1722656" cy="68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nl-NL" sz="1500" b="1" kern="1200"/>
            <a:t>Beleid en teamontwikkeling</a:t>
          </a:r>
          <a:endParaRPr lang="en-US" sz="1500" kern="1200"/>
        </a:p>
      </dsp:txBody>
      <dsp:txXfrm>
        <a:off x="6196916" y="1380017"/>
        <a:ext cx="1722656" cy="689062"/>
      </dsp:txXfrm>
    </dsp:sp>
    <dsp:sp modelId="{33A1CCB5-7D56-4C95-A0D0-01C9C40D70D6}">
      <dsp:nvSpPr>
        <dsp:cNvPr id="0" name=""/>
        <dsp:cNvSpPr/>
      </dsp:nvSpPr>
      <dsp:spPr>
        <a:xfrm>
          <a:off x="1472531" y="2499744"/>
          <a:ext cx="1050820" cy="105082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2A713DF-67A0-461E-A721-C4952A1CC8D7}">
      <dsp:nvSpPr>
        <dsp:cNvPr id="0" name=""/>
        <dsp:cNvSpPr/>
      </dsp:nvSpPr>
      <dsp:spPr>
        <a:xfrm>
          <a:off x="1696477" y="2723689"/>
          <a:ext cx="602929" cy="60292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81458F7-BECD-4A6D-B4F6-66F6FB1F5E01}">
      <dsp:nvSpPr>
        <dsp:cNvPr id="0" name=""/>
        <dsp:cNvSpPr/>
      </dsp:nvSpPr>
      <dsp:spPr>
        <a:xfrm>
          <a:off x="1136613" y="3877869"/>
          <a:ext cx="1722656" cy="68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nl-NL" sz="1500" b="1" kern="1200"/>
            <a:t>Monitor sociaal domein</a:t>
          </a:r>
          <a:endParaRPr lang="en-US" sz="1500" kern="1200"/>
        </a:p>
      </dsp:txBody>
      <dsp:txXfrm>
        <a:off x="1136613" y="3877869"/>
        <a:ext cx="1722656" cy="689062"/>
      </dsp:txXfrm>
    </dsp:sp>
    <dsp:sp modelId="{E6B4943F-6CF5-42A3-978C-5E3BBD9F02FD}">
      <dsp:nvSpPr>
        <dsp:cNvPr id="0" name=""/>
        <dsp:cNvSpPr/>
      </dsp:nvSpPr>
      <dsp:spPr>
        <a:xfrm>
          <a:off x="3496652" y="2499744"/>
          <a:ext cx="1050820" cy="105082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29C30B-9489-4063-B3B0-941534868F14}">
      <dsp:nvSpPr>
        <dsp:cNvPr id="0" name=""/>
        <dsp:cNvSpPr/>
      </dsp:nvSpPr>
      <dsp:spPr>
        <a:xfrm>
          <a:off x="3720598" y="2723689"/>
          <a:ext cx="602929" cy="60292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285538-D9F5-4E11-97F1-67E398E2FDA9}">
      <dsp:nvSpPr>
        <dsp:cNvPr id="0" name=""/>
        <dsp:cNvSpPr/>
      </dsp:nvSpPr>
      <dsp:spPr>
        <a:xfrm>
          <a:off x="3160734" y="3877869"/>
          <a:ext cx="1722656" cy="68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nl-NL" sz="1500" b="1" kern="1200"/>
            <a:t>Financiën</a:t>
          </a:r>
          <a:endParaRPr lang="en-US" sz="1500" kern="1200"/>
        </a:p>
      </dsp:txBody>
      <dsp:txXfrm>
        <a:off x="3160734" y="3877869"/>
        <a:ext cx="1722656" cy="689062"/>
      </dsp:txXfrm>
    </dsp:sp>
    <dsp:sp modelId="{8755B935-1C57-4250-AFB9-3A7A5CFA7841}">
      <dsp:nvSpPr>
        <dsp:cNvPr id="0" name=""/>
        <dsp:cNvSpPr/>
      </dsp:nvSpPr>
      <dsp:spPr>
        <a:xfrm>
          <a:off x="5520773" y="2499744"/>
          <a:ext cx="1050820" cy="105082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1BA543-5670-4F31-93A7-C29AA8A9387E}">
      <dsp:nvSpPr>
        <dsp:cNvPr id="0" name=""/>
        <dsp:cNvSpPr/>
      </dsp:nvSpPr>
      <dsp:spPr>
        <a:xfrm>
          <a:off x="5744719" y="2723689"/>
          <a:ext cx="602929" cy="602929"/>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2F8B6D1-3BEA-4FC0-A55D-A6CC0C59FD60}">
      <dsp:nvSpPr>
        <dsp:cNvPr id="0" name=""/>
        <dsp:cNvSpPr/>
      </dsp:nvSpPr>
      <dsp:spPr>
        <a:xfrm>
          <a:off x="5184855" y="3877869"/>
          <a:ext cx="1722656" cy="689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nl-NL" sz="1500" b="1" kern="1200"/>
            <a:t>Communicatie </a:t>
          </a:r>
          <a:endParaRPr lang="en-US" sz="1500" kern="1200"/>
        </a:p>
      </dsp:txBody>
      <dsp:txXfrm>
        <a:off x="5184855" y="3877869"/>
        <a:ext cx="1722656" cy="68906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4578AA-3DD0-4FE8-A4ED-40A4885CA28C}" type="datetimeFigureOut">
              <a:rPr lang="nl-NL" smtClean="0"/>
              <a:t>2-10-2025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02BF18-72AC-49A4-BCEC-8FDA6E9EE8A1}" type="slidenum">
              <a:rPr lang="nl-NL" smtClean="0"/>
              <a:t>‹nr.›</a:t>
            </a:fld>
            <a:endParaRPr lang="nl-NL"/>
          </a:p>
        </p:txBody>
      </p:sp>
    </p:spTree>
    <p:extLst>
      <p:ext uri="{BB962C8B-B14F-4D97-AF65-F5344CB8AC3E}">
        <p14:creationId xmlns:p14="http://schemas.microsoft.com/office/powerpoint/2010/main" val="22907132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962E9C-F9AE-45E9-9C20-4F9E363BBAF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5372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3D0A0-52DE-85E8-B61F-10C94D5B19C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51BDBCE-84D6-B291-5164-11DD6398175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E385F85-D404-C2C5-7ABE-0E81C5EED8AD}"/>
              </a:ext>
            </a:extLst>
          </p:cNvPr>
          <p:cNvSpPr>
            <a:spLocks noGrp="1"/>
          </p:cNvSpPr>
          <p:nvPr>
            <p:ph type="body" idx="1"/>
          </p:nvPr>
        </p:nvSpPr>
        <p:spPr/>
        <p:txBody>
          <a:bodyPr/>
          <a:lstStyle/>
          <a:p>
            <a:pPr marL="17145" marR="67310" indent="-6350">
              <a:lnSpc>
                <a:spcPct val="115000"/>
              </a:lnSpc>
              <a:spcAft>
                <a:spcPts val="25"/>
              </a:spcAft>
            </a:pPr>
            <a:r>
              <a:rPr lang="nl-NL" sz="1200">
                <a:solidFill>
                  <a:srgbClr val="000000"/>
                </a:solidFill>
                <a:effectLst/>
                <a:latin typeface="Calibri"/>
                <a:ea typeface="Calibri"/>
                <a:cs typeface="Calibri"/>
              </a:rPr>
              <a:t>	</a:t>
            </a:r>
            <a:r>
              <a:rPr lang="nl-NL">
                <a:solidFill>
                  <a:srgbClr val="000000"/>
                </a:solidFill>
                <a:latin typeface="Calibri"/>
                <a:ea typeface="Calibri"/>
                <a:cs typeface="Calibri"/>
              </a:rPr>
              <a:t>We</a:t>
            </a:r>
            <a:r>
              <a:rPr lang="nl-NL">
                <a:solidFill>
                  <a:srgbClr val="000000"/>
                </a:solidFill>
              </a:rPr>
              <a:t> maken nu gebruik </a:t>
            </a:r>
            <a:r>
              <a:rPr lang="nl-NL">
                <a:solidFill>
                  <a:srgbClr val="000000"/>
                </a:solidFill>
                <a:effectLst/>
              </a:rPr>
              <a:t>van </a:t>
            </a:r>
            <a:r>
              <a:rPr lang="nl-NL">
                <a:solidFill>
                  <a:srgbClr val="000000"/>
                </a:solidFill>
              </a:rPr>
              <a:t>openbare data – wordt wel ontwikkeld/meegenomen in de monitor </a:t>
            </a:r>
            <a:endParaRPr lang="nl-NL"/>
          </a:p>
          <a:p>
            <a:pPr marL="17145" marR="67310" indent="-6350">
              <a:lnSpc>
                <a:spcPct val="114999"/>
              </a:lnSpc>
              <a:spcAft>
                <a:spcPts val="25"/>
              </a:spcAft>
            </a:pPr>
            <a:endParaRPr lang="nl-NL" sz="1200">
              <a:solidFill>
                <a:srgbClr val="000000"/>
              </a:solidFill>
              <a:effectLst/>
              <a:latin typeface="Calibri" panose="020F0502020204030204" pitchFamily="34" charset="0"/>
              <a:ea typeface="Calibri" panose="020F0502020204030204" pitchFamily="34" charset="0"/>
              <a:cs typeface="Calibri"/>
            </a:endParaRPr>
          </a:p>
          <a:p>
            <a:pPr marL="17145" marR="67310" indent="-6350">
              <a:lnSpc>
                <a:spcPct val="114999"/>
              </a:lnSpc>
              <a:spcAft>
                <a:spcPts val="25"/>
              </a:spcAft>
            </a:pPr>
            <a:r>
              <a:rPr lang="nl-NL">
                <a:latin typeface="Calibri"/>
                <a:ea typeface="Calibri"/>
                <a:cs typeface="Calibri"/>
              </a:rPr>
              <a:t>Kijken voor recenter en korter/minder maken + activerende vorm</a:t>
            </a:r>
            <a:endParaRPr lang="nl-NL">
              <a:effectLst/>
              <a:latin typeface="Calibri" panose="020F0502020204030204" pitchFamily="34" charset="0"/>
              <a:ea typeface="Calibri" panose="020F0502020204030204" pitchFamily="34" charset="0"/>
              <a:cs typeface="Calibri"/>
            </a:endParaRPr>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r>
              <a:rPr lang="nl-NL">
                <a:solidFill>
                  <a:srgbClr val="2F5597"/>
                </a:solidFill>
              </a:rPr>
              <a:t>De cijfers uit de ‘Gezondheidsmonitor Jeugd 2023’ (GGD) voor </a:t>
            </a:r>
            <a:r>
              <a:rPr lang="nl-NL" err="1">
                <a:solidFill>
                  <a:srgbClr val="2F5597"/>
                </a:solidFill>
              </a:rPr>
              <a:t>Waalwijkse</a:t>
            </a:r>
            <a:r>
              <a:rPr lang="nl-NL">
                <a:solidFill>
                  <a:srgbClr val="2F5597"/>
                </a:solidFill>
              </a:rPr>
              <a:t> leerlingen in het Voortgezet Onderwijs:</a:t>
            </a:r>
            <a:endParaRPr lang="nl-NL"/>
          </a:p>
          <a:p>
            <a:pPr marL="457200" indent="-457200">
              <a:buFont typeface="Courier New,monospace"/>
              <a:buChar char="o"/>
            </a:pPr>
            <a:r>
              <a:rPr lang="nl-NL">
                <a:solidFill>
                  <a:srgbClr val="2F5597"/>
                </a:solidFill>
              </a:rPr>
              <a:t>83% van de leerlingen geeft aan hun mentale gezondheid als (zeer) goed te ervaren;</a:t>
            </a:r>
            <a:endParaRPr lang="nl-NL"/>
          </a:p>
          <a:p>
            <a:pPr marL="457200" indent="-457200">
              <a:buFont typeface="Courier New,monospace"/>
              <a:buChar char="o"/>
            </a:pPr>
            <a:r>
              <a:rPr lang="nl-NL">
                <a:solidFill>
                  <a:srgbClr val="2F5597"/>
                </a:solidFill>
              </a:rPr>
              <a:t>het gevoel van geluk is 79,0%;</a:t>
            </a:r>
            <a:endParaRPr lang="nl-NL"/>
          </a:p>
          <a:p>
            <a:pPr marL="457200" indent="-457200">
              <a:buFont typeface="Courier New,monospace"/>
              <a:buChar char="o"/>
            </a:pPr>
            <a:r>
              <a:rPr lang="nl-NL">
                <a:solidFill>
                  <a:srgbClr val="2F5597"/>
                </a:solidFill>
              </a:rPr>
              <a:t>23% van de leerlingen heeft last van mentale klachten;</a:t>
            </a:r>
            <a:endParaRPr lang="nl-NL"/>
          </a:p>
          <a:p>
            <a:pPr marL="457200" indent="-457200">
              <a:buFont typeface="Courier New,monospace"/>
              <a:buChar char="o"/>
            </a:pPr>
            <a:r>
              <a:rPr lang="nl-NL">
                <a:solidFill>
                  <a:srgbClr val="2F5597"/>
                </a:solidFill>
              </a:rPr>
              <a:t>40% van de leerlingen ervaart vaak stress (door school (28%), thuissituatie (9%), eigen problemen (15%), wat anderen van je vinden (18%), door alles wat hij/ zij moet doen (24%);</a:t>
            </a:r>
            <a:endParaRPr lang="nl-NL"/>
          </a:p>
          <a:p>
            <a:pPr marL="457200" indent="-457200">
              <a:buFont typeface="Courier New,monospace"/>
              <a:buChar char="o"/>
            </a:pPr>
            <a:r>
              <a:rPr lang="nl-NL">
                <a:solidFill>
                  <a:srgbClr val="2F5597"/>
                </a:solidFill>
              </a:rPr>
              <a:t>voldoende weerbaar: 91%; --&gt; algemener</a:t>
            </a:r>
            <a:endParaRPr lang="nl-NL"/>
          </a:p>
          <a:p>
            <a:pPr marL="457200" indent="-457200">
              <a:buFont typeface="Courier New,monospace"/>
              <a:buChar char="o"/>
            </a:pPr>
            <a:r>
              <a:rPr lang="nl-NL">
                <a:solidFill>
                  <a:srgbClr val="2F5597"/>
                </a:solidFill>
              </a:rPr>
              <a:t>algemeen: VO-leerlingen in onze gemeente scoren op bovenstaande punten positiever dan scholieren in andere regio’s.</a:t>
            </a:r>
            <a:endParaRPr lang="nl-NL"/>
          </a:p>
          <a:p>
            <a:pPr marL="457200" indent="-457200">
              <a:buFont typeface="Courier New,monospace"/>
              <a:buChar char="o"/>
            </a:pPr>
            <a:endParaRPr lang="nl-NL"/>
          </a:p>
          <a:p>
            <a:r>
              <a:rPr lang="nl-NL">
                <a:solidFill>
                  <a:srgbClr val="2F5597"/>
                </a:solidFill>
              </a:rPr>
              <a:t>De ‘Brabantscan 2024’ (GGD) geeft de volgende cijfers t.a.v. jongeren van 16 tot 25 jaar:</a:t>
            </a:r>
            <a:endParaRPr lang="nl-NL"/>
          </a:p>
          <a:p>
            <a:pPr marL="457200" indent="-457200">
              <a:buFont typeface="Courier New,monospace"/>
              <a:buChar char="o"/>
            </a:pPr>
            <a:r>
              <a:rPr lang="nl-NL">
                <a:solidFill>
                  <a:srgbClr val="2F5597"/>
                </a:solidFill>
              </a:rPr>
              <a:t>ervaren mentale gezondheid: 50% goed, 36% matig , 14% slecht;</a:t>
            </a:r>
            <a:endParaRPr lang="nl-NL"/>
          </a:p>
          <a:p>
            <a:pPr marL="457200" indent="-457200">
              <a:buFont typeface="Courier New,monospace"/>
              <a:buChar char="o"/>
            </a:pPr>
            <a:r>
              <a:rPr lang="nl-NL">
                <a:solidFill>
                  <a:srgbClr val="2F5597"/>
                </a:solidFill>
              </a:rPr>
              <a:t>42% ervaart vaak stress (25% heeft stress door school);</a:t>
            </a:r>
            <a:endParaRPr lang="nl-NL"/>
          </a:p>
          <a:p>
            <a:pPr marL="457200" indent="-457200">
              <a:buFont typeface="Courier New,monospace"/>
              <a:buChar char="o"/>
            </a:pPr>
            <a:r>
              <a:rPr lang="nl-NL">
                <a:solidFill>
                  <a:srgbClr val="2F5597"/>
                </a:solidFill>
              </a:rPr>
              <a:t>voldoende weerbaar: 82%.</a:t>
            </a:r>
            <a:endParaRPr lang="nl-NL"/>
          </a:p>
          <a:p>
            <a:pPr marL="457200" indent="-457200">
              <a:buFont typeface="Courier New,monospace"/>
              <a:buChar char="o"/>
            </a:pPr>
            <a:endParaRPr lang="nl-NL"/>
          </a:p>
          <a:p>
            <a:r>
              <a:rPr lang="nl-NL">
                <a:solidFill>
                  <a:srgbClr val="2F5597"/>
                </a:solidFill>
              </a:rPr>
              <a:t>Voor jonge kinderen is minder informatie beschikbaar. Onderstaande cijfers komen uit de ‘Brabantscan 2021’:</a:t>
            </a:r>
            <a:endParaRPr lang="nl-NL"/>
          </a:p>
          <a:p>
            <a:pPr marL="457200" indent="-457200">
              <a:buFont typeface="Courier New,monospace"/>
              <a:buChar char="o"/>
            </a:pPr>
            <a:r>
              <a:rPr lang="nl-NL">
                <a:solidFill>
                  <a:srgbClr val="2F5597"/>
                </a:solidFill>
              </a:rPr>
              <a:t>83% van de kinderen (0-11 jaar) heeft blije gevoelens;</a:t>
            </a:r>
            <a:endParaRPr lang="nl-NL"/>
          </a:p>
          <a:p>
            <a:pPr marL="457200" indent="-457200">
              <a:buFont typeface="Courier New,monospace"/>
              <a:buChar char="o"/>
            </a:pPr>
            <a:r>
              <a:rPr lang="nl-NL">
                <a:solidFill>
                  <a:srgbClr val="2F5597"/>
                </a:solidFill>
              </a:rPr>
              <a:t>86% van de kinderen (4-11 jaar) is voldoende weerbaar.</a:t>
            </a:r>
            <a:endParaRPr lang="nl-NL"/>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pPr marL="457200"/>
            <a:endParaRPr lang="nl-NL" sz="1800">
              <a:latin typeface="Calibri" panose="020F0502020204030204" pitchFamily="34" charset="0"/>
              <a:ea typeface="Calibri" panose="020F0502020204030204" pitchFamily="34" charset="0"/>
              <a:cs typeface="Calibri" panose="020F0502020204030204" pitchFamily="34" charset="0"/>
            </a:endParaRPr>
          </a:p>
          <a:p>
            <a:endParaRPr lang="nl-NL">
              <a:ea typeface="Calibri" panose="020F0502020204030204"/>
              <a:cs typeface="Calibri" panose="020F0502020204030204"/>
            </a:endParaRPr>
          </a:p>
        </p:txBody>
      </p:sp>
      <p:sp>
        <p:nvSpPr>
          <p:cNvPr id="4" name="Tijdelijke aanduiding voor dianummer 3">
            <a:extLst>
              <a:ext uri="{FF2B5EF4-FFF2-40B4-BE49-F238E27FC236}">
                <a16:creationId xmlns:a16="http://schemas.microsoft.com/office/drawing/2014/main" id="{0654865C-EA88-E01B-7087-FBD4E4492B0C}"/>
              </a:ext>
            </a:extLst>
          </p:cNvPr>
          <p:cNvSpPr>
            <a:spLocks noGrp="1"/>
          </p:cNvSpPr>
          <p:nvPr>
            <p:ph type="sldNum" sz="quarter" idx="5"/>
          </p:nvPr>
        </p:nvSpPr>
        <p:spPr/>
        <p:txBody>
          <a:bodyPr/>
          <a:lstStyle/>
          <a:p>
            <a:fld id="{FD57C38A-3BAC-4989-AD68-7A652757C9E8}" type="slidenum">
              <a:rPr lang="nl-NL" smtClean="0"/>
              <a:t>14</a:t>
            </a:fld>
            <a:endParaRPr lang="nl-NL"/>
          </a:p>
        </p:txBody>
      </p:sp>
    </p:spTree>
    <p:extLst>
      <p:ext uri="{BB962C8B-B14F-4D97-AF65-F5344CB8AC3E}">
        <p14:creationId xmlns:p14="http://schemas.microsoft.com/office/powerpoint/2010/main" val="798401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88C98-4D13-C87C-595F-48111809F89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5505B97-5BD4-0998-C4BB-42D4D909CC1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99F552E-6FB7-D6E3-1D30-7CFD53A8A69D}"/>
              </a:ext>
            </a:extLst>
          </p:cNvPr>
          <p:cNvSpPr>
            <a:spLocks noGrp="1"/>
          </p:cNvSpPr>
          <p:nvPr>
            <p:ph type="body" idx="1"/>
          </p:nvPr>
        </p:nvSpPr>
        <p:spPr/>
        <p:txBody>
          <a:bodyPr/>
          <a:lstStyle/>
          <a:p>
            <a:pPr marL="17145" marR="67310" indent="-6350">
              <a:lnSpc>
                <a:spcPct val="115000"/>
              </a:lnSpc>
              <a:spcAft>
                <a:spcPts val="25"/>
              </a:spcAft>
            </a:pPr>
            <a:r>
              <a:rPr lang="nl-NL" sz="1200">
                <a:solidFill>
                  <a:srgbClr val="000000"/>
                </a:solidFill>
                <a:effectLst/>
                <a:latin typeface="Calibri"/>
                <a:ea typeface="Calibri"/>
                <a:cs typeface="Calibri"/>
              </a:rPr>
              <a:t>	</a:t>
            </a:r>
            <a:r>
              <a:rPr lang="nl-NL">
                <a:solidFill>
                  <a:srgbClr val="000000"/>
                </a:solidFill>
                <a:latin typeface="Calibri"/>
                <a:ea typeface="Calibri"/>
                <a:cs typeface="Calibri"/>
              </a:rPr>
              <a:t>We zien dat we het ten opzichte van Nederland relatief goed doen. We willen het nog beter doen.</a:t>
            </a:r>
            <a:endParaRPr lang="nl-NL"/>
          </a:p>
          <a:p>
            <a:pPr marL="17145" marR="67310" indent="-6350">
              <a:lnSpc>
                <a:spcPct val="114999"/>
              </a:lnSpc>
              <a:spcAft>
                <a:spcPts val="25"/>
              </a:spcAft>
            </a:pPr>
            <a:r>
              <a:rPr lang="nl-NL">
                <a:solidFill>
                  <a:srgbClr val="000000"/>
                </a:solidFill>
                <a:latin typeface="Calibri"/>
                <a:ea typeface="Calibri"/>
                <a:cs typeface="Calibri"/>
              </a:rPr>
              <a:t>Maar kijk vooral naar het percentage. Willen wij dat een kwart van onze kinderen psychische klachten heeft? </a:t>
            </a:r>
            <a:endParaRPr lang="nl-NL"/>
          </a:p>
          <a:p>
            <a:pPr marL="17145" marR="67310" indent="-6350">
              <a:lnSpc>
                <a:spcPct val="114999"/>
              </a:lnSpc>
              <a:spcAft>
                <a:spcPts val="25"/>
              </a:spcAft>
            </a:pPr>
            <a:r>
              <a:rPr lang="nl-NL">
                <a:solidFill>
                  <a:srgbClr val="000000"/>
                </a:solidFill>
                <a:latin typeface="Calibri"/>
                <a:ea typeface="Calibri"/>
                <a:cs typeface="Calibri"/>
              </a:rPr>
              <a:t>Dat zijn ongeveer 7 mensen in deze zaal.</a:t>
            </a:r>
          </a:p>
          <a:p>
            <a:pPr marL="17145" marR="67310" indent="-6350">
              <a:lnSpc>
                <a:spcPct val="114999"/>
              </a:lnSpc>
              <a:spcAft>
                <a:spcPts val="25"/>
              </a:spcAft>
            </a:pPr>
            <a:r>
              <a:rPr lang="nl-NL">
                <a:solidFill>
                  <a:srgbClr val="000000"/>
                </a:solidFill>
                <a:latin typeface="Calibri"/>
                <a:ea typeface="Calibri"/>
                <a:cs typeface="Calibri"/>
              </a:rPr>
              <a:t>We</a:t>
            </a:r>
            <a:r>
              <a:rPr lang="nl-NL">
                <a:solidFill>
                  <a:srgbClr val="000000"/>
                </a:solidFill>
              </a:rPr>
              <a:t> maken nu gebruik </a:t>
            </a:r>
            <a:r>
              <a:rPr lang="nl-NL">
                <a:solidFill>
                  <a:srgbClr val="000000"/>
                </a:solidFill>
                <a:effectLst/>
              </a:rPr>
              <a:t>van </a:t>
            </a:r>
            <a:r>
              <a:rPr lang="nl-NL">
                <a:solidFill>
                  <a:srgbClr val="000000"/>
                </a:solidFill>
              </a:rPr>
              <a:t>openbare data – wordt wel ontwikkeld/meegenomen in de monitor </a:t>
            </a:r>
            <a:endParaRPr lang="nl-NL">
              <a:ea typeface="Calibri"/>
              <a:cs typeface="Calibri"/>
            </a:endParaRPr>
          </a:p>
          <a:p>
            <a:pPr marL="17145" marR="67310" indent="-6350">
              <a:lnSpc>
                <a:spcPct val="114999"/>
              </a:lnSpc>
              <a:spcAft>
                <a:spcPts val="25"/>
              </a:spcAft>
            </a:pPr>
            <a:endParaRPr lang="nl-NL" sz="1200">
              <a:solidFill>
                <a:srgbClr val="000000"/>
              </a:solidFill>
              <a:effectLst/>
              <a:latin typeface="Calibri" panose="020F0502020204030204" pitchFamily="34" charset="0"/>
              <a:ea typeface="Calibri" panose="020F0502020204030204" pitchFamily="34" charset="0"/>
              <a:cs typeface="Calibri"/>
            </a:endParaRPr>
          </a:p>
          <a:p>
            <a:pPr marL="17145" marR="67310" indent="-6350">
              <a:lnSpc>
                <a:spcPct val="114999"/>
              </a:lnSpc>
              <a:spcAft>
                <a:spcPts val="25"/>
              </a:spcAft>
            </a:pPr>
            <a:r>
              <a:rPr lang="nl-NL">
                <a:latin typeface="Calibri"/>
                <a:ea typeface="Calibri"/>
                <a:cs typeface="Calibri"/>
              </a:rPr>
              <a:t>Kijken voor recenter en korter/minder maken + activerende vorm</a:t>
            </a:r>
            <a:endParaRPr lang="nl-NL">
              <a:effectLst/>
              <a:latin typeface="Calibri" panose="020F0502020204030204" pitchFamily="34" charset="0"/>
              <a:ea typeface="Calibri" panose="020F0502020204030204" pitchFamily="34" charset="0"/>
              <a:cs typeface="Calibri"/>
            </a:endParaRPr>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r>
              <a:rPr lang="nl-NL">
                <a:solidFill>
                  <a:srgbClr val="2F5597"/>
                </a:solidFill>
              </a:rPr>
              <a:t>De cijfers uit de ‘Gezondheidsmonitor Jeugd 2023’ (GGD) voor </a:t>
            </a:r>
            <a:r>
              <a:rPr lang="nl-NL" err="1">
                <a:solidFill>
                  <a:srgbClr val="2F5597"/>
                </a:solidFill>
              </a:rPr>
              <a:t>Waalwijkse</a:t>
            </a:r>
            <a:r>
              <a:rPr lang="nl-NL">
                <a:solidFill>
                  <a:srgbClr val="2F5597"/>
                </a:solidFill>
              </a:rPr>
              <a:t> leerlingen in het Voortgezet Onderwijs:</a:t>
            </a:r>
            <a:endParaRPr lang="nl-NL"/>
          </a:p>
          <a:p>
            <a:pPr marL="457200" indent="-457200">
              <a:buFont typeface="Courier New,monospace"/>
              <a:buChar char="o"/>
            </a:pPr>
            <a:r>
              <a:rPr lang="nl-NL">
                <a:solidFill>
                  <a:srgbClr val="2F5597"/>
                </a:solidFill>
              </a:rPr>
              <a:t>83% van de leerlingen geeft aan hun mentale gezondheid als (zeer) goed te ervaren;</a:t>
            </a:r>
            <a:endParaRPr lang="nl-NL"/>
          </a:p>
          <a:p>
            <a:pPr marL="457200" indent="-457200">
              <a:buFont typeface="Courier New,monospace"/>
              <a:buChar char="o"/>
            </a:pPr>
            <a:r>
              <a:rPr lang="nl-NL">
                <a:solidFill>
                  <a:srgbClr val="2F5597"/>
                </a:solidFill>
              </a:rPr>
              <a:t>het gevoel van geluk is 79,0%;</a:t>
            </a:r>
            <a:endParaRPr lang="nl-NL"/>
          </a:p>
          <a:p>
            <a:pPr marL="457200" indent="-457200">
              <a:buFont typeface="Courier New,monospace"/>
              <a:buChar char="o"/>
            </a:pPr>
            <a:r>
              <a:rPr lang="nl-NL">
                <a:solidFill>
                  <a:srgbClr val="2F5597"/>
                </a:solidFill>
              </a:rPr>
              <a:t>23% van de leerlingen heeft last van mentale klachten;</a:t>
            </a:r>
            <a:endParaRPr lang="nl-NL"/>
          </a:p>
          <a:p>
            <a:pPr marL="457200" indent="-457200">
              <a:buFont typeface="Courier New,monospace"/>
              <a:buChar char="o"/>
            </a:pPr>
            <a:r>
              <a:rPr lang="nl-NL">
                <a:solidFill>
                  <a:srgbClr val="2F5597"/>
                </a:solidFill>
              </a:rPr>
              <a:t>40% van de leerlingen ervaart vaak stress (door school (28%), thuissituatie (9%), eigen problemen (15%), wat anderen van je vinden (18%), door alles wat hij/ zij moet doen (24%);</a:t>
            </a:r>
            <a:endParaRPr lang="nl-NL"/>
          </a:p>
          <a:p>
            <a:pPr marL="457200" indent="-457200">
              <a:buFont typeface="Courier New,monospace"/>
              <a:buChar char="o"/>
            </a:pPr>
            <a:r>
              <a:rPr lang="nl-NL">
                <a:solidFill>
                  <a:srgbClr val="2F5597"/>
                </a:solidFill>
              </a:rPr>
              <a:t>voldoende weerbaar: 91%; --&gt; algemener</a:t>
            </a:r>
            <a:endParaRPr lang="nl-NL"/>
          </a:p>
          <a:p>
            <a:pPr marL="457200" indent="-457200">
              <a:buFont typeface="Courier New,monospace"/>
              <a:buChar char="o"/>
            </a:pPr>
            <a:r>
              <a:rPr lang="nl-NL">
                <a:solidFill>
                  <a:srgbClr val="2F5597"/>
                </a:solidFill>
              </a:rPr>
              <a:t>algemeen: VO-leerlingen in onze gemeente scoren op bovenstaande punten positiever dan scholieren in andere regio’s.</a:t>
            </a:r>
            <a:endParaRPr lang="nl-NL"/>
          </a:p>
          <a:p>
            <a:pPr marL="457200" indent="-457200">
              <a:buFont typeface="Courier New,monospace"/>
              <a:buChar char="o"/>
            </a:pPr>
            <a:endParaRPr lang="nl-NL"/>
          </a:p>
          <a:p>
            <a:r>
              <a:rPr lang="nl-NL">
                <a:solidFill>
                  <a:srgbClr val="2F5597"/>
                </a:solidFill>
              </a:rPr>
              <a:t>De ‘Brabantscan 2024’ (GGD) geeft de volgende cijfers t.a.v. jongeren van 16 tot 25 jaar:</a:t>
            </a:r>
            <a:endParaRPr lang="nl-NL"/>
          </a:p>
          <a:p>
            <a:pPr marL="457200" indent="-457200">
              <a:buFont typeface="Courier New,monospace"/>
              <a:buChar char="o"/>
            </a:pPr>
            <a:r>
              <a:rPr lang="nl-NL">
                <a:solidFill>
                  <a:srgbClr val="2F5597"/>
                </a:solidFill>
              </a:rPr>
              <a:t>ervaren mentale gezondheid: 50% goed, 36% matig , 14% slecht;</a:t>
            </a:r>
            <a:endParaRPr lang="nl-NL"/>
          </a:p>
          <a:p>
            <a:pPr marL="457200" indent="-457200">
              <a:buFont typeface="Courier New,monospace"/>
              <a:buChar char="o"/>
            </a:pPr>
            <a:r>
              <a:rPr lang="nl-NL">
                <a:solidFill>
                  <a:srgbClr val="2F5597"/>
                </a:solidFill>
              </a:rPr>
              <a:t>42% ervaart vaak stress (25% heeft stress door school);</a:t>
            </a:r>
            <a:endParaRPr lang="nl-NL"/>
          </a:p>
          <a:p>
            <a:pPr marL="457200" indent="-457200">
              <a:buFont typeface="Courier New,monospace"/>
              <a:buChar char="o"/>
            </a:pPr>
            <a:r>
              <a:rPr lang="nl-NL">
                <a:solidFill>
                  <a:srgbClr val="2F5597"/>
                </a:solidFill>
              </a:rPr>
              <a:t>voldoende weerbaar: 82%.</a:t>
            </a:r>
            <a:endParaRPr lang="nl-NL"/>
          </a:p>
          <a:p>
            <a:pPr marL="457200" indent="-457200">
              <a:buFont typeface="Courier New,monospace"/>
              <a:buChar char="o"/>
            </a:pPr>
            <a:endParaRPr lang="nl-NL"/>
          </a:p>
          <a:p>
            <a:r>
              <a:rPr lang="nl-NL">
                <a:solidFill>
                  <a:srgbClr val="2F5597"/>
                </a:solidFill>
              </a:rPr>
              <a:t>Voor jonge kinderen is minder informatie beschikbaar. Onderstaande cijfers komen uit de ‘Brabantscan 2021’:</a:t>
            </a:r>
            <a:endParaRPr lang="nl-NL"/>
          </a:p>
          <a:p>
            <a:pPr marL="457200" indent="-457200">
              <a:buFont typeface="Courier New,monospace"/>
              <a:buChar char="o"/>
            </a:pPr>
            <a:r>
              <a:rPr lang="nl-NL">
                <a:solidFill>
                  <a:srgbClr val="2F5597"/>
                </a:solidFill>
              </a:rPr>
              <a:t>83% van de kinderen (0-11 jaar) heeft blije gevoelens;</a:t>
            </a:r>
            <a:endParaRPr lang="nl-NL"/>
          </a:p>
          <a:p>
            <a:pPr marL="457200" indent="-457200">
              <a:buFont typeface="Courier New,monospace"/>
              <a:buChar char="o"/>
            </a:pPr>
            <a:r>
              <a:rPr lang="nl-NL">
                <a:solidFill>
                  <a:srgbClr val="2F5597"/>
                </a:solidFill>
              </a:rPr>
              <a:t>86% van de kinderen (4-11 jaar) is voldoende weerbaar.</a:t>
            </a:r>
            <a:endParaRPr lang="nl-NL"/>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pPr marL="457200"/>
            <a:endParaRPr lang="nl-NL" sz="1800">
              <a:latin typeface="Calibri" panose="020F0502020204030204" pitchFamily="34" charset="0"/>
              <a:ea typeface="Calibri" panose="020F0502020204030204" pitchFamily="34" charset="0"/>
              <a:cs typeface="Calibri" panose="020F0502020204030204" pitchFamily="34" charset="0"/>
            </a:endParaRPr>
          </a:p>
          <a:p>
            <a:endParaRPr lang="nl-NL">
              <a:ea typeface="Calibri" panose="020F0502020204030204"/>
              <a:cs typeface="Calibri" panose="020F0502020204030204"/>
            </a:endParaRPr>
          </a:p>
        </p:txBody>
      </p:sp>
      <p:sp>
        <p:nvSpPr>
          <p:cNvPr id="4" name="Tijdelijke aanduiding voor dianummer 3">
            <a:extLst>
              <a:ext uri="{FF2B5EF4-FFF2-40B4-BE49-F238E27FC236}">
                <a16:creationId xmlns:a16="http://schemas.microsoft.com/office/drawing/2014/main" id="{42F6EB46-4EA5-86D3-07FD-057D8A5EB020}"/>
              </a:ext>
            </a:extLst>
          </p:cNvPr>
          <p:cNvSpPr>
            <a:spLocks noGrp="1"/>
          </p:cNvSpPr>
          <p:nvPr>
            <p:ph type="sldNum" sz="quarter" idx="5"/>
          </p:nvPr>
        </p:nvSpPr>
        <p:spPr/>
        <p:txBody>
          <a:bodyPr/>
          <a:lstStyle/>
          <a:p>
            <a:fld id="{FD57C38A-3BAC-4989-AD68-7A652757C9E8}" type="slidenum">
              <a:rPr lang="nl-NL" smtClean="0"/>
              <a:t>15</a:t>
            </a:fld>
            <a:endParaRPr lang="nl-NL"/>
          </a:p>
        </p:txBody>
      </p:sp>
    </p:spTree>
    <p:extLst>
      <p:ext uri="{BB962C8B-B14F-4D97-AF65-F5344CB8AC3E}">
        <p14:creationId xmlns:p14="http://schemas.microsoft.com/office/powerpoint/2010/main" val="4293503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ea typeface="Calibri"/>
                <a:cs typeface="Calibri"/>
              </a:rPr>
              <a:t>Jong in Waalwijk is </a:t>
            </a:r>
            <a:r>
              <a:rPr lang="en-US" err="1">
                <a:ea typeface="Calibri"/>
                <a:cs typeface="Calibri"/>
              </a:rPr>
              <a:t>opgegaan</a:t>
            </a:r>
            <a:r>
              <a:rPr lang="en-US">
                <a:ea typeface="Calibri"/>
                <a:cs typeface="Calibri"/>
              </a:rPr>
              <a:t> in Samen </a:t>
            </a:r>
            <a:r>
              <a:rPr lang="en-US" err="1">
                <a:ea typeface="Calibri"/>
                <a:cs typeface="Calibri"/>
              </a:rPr>
              <a:t>Redzaam</a:t>
            </a:r>
            <a:r>
              <a:rPr lang="en-US">
                <a:ea typeface="Calibri"/>
                <a:cs typeface="Calibri"/>
              </a:rPr>
              <a:t>.</a:t>
            </a:r>
          </a:p>
          <a:p>
            <a:endParaRPr lang="en-US">
              <a:ea typeface="Calibri"/>
              <a:cs typeface="Calibri"/>
            </a:endParaRPr>
          </a:p>
          <a:p>
            <a:r>
              <a:rPr lang="en-US">
                <a:ea typeface="Calibri"/>
                <a:cs typeface="Calibri"/>
              </a:rPr>
              <a:t>Trede 1: </a:t>
            </a:r>
            <a:r>
              <a:rPr lang="en-US" err="1">
                <a:ea typeface="Calibri"/>
                <a:cs typeface="Calibri"/>
              </a:rPr>
              <a:t>bijvoorbeeld</a:t>
            </a:r>
            <a:r>
              <a:rPr lang="en-US">
                <a:ea typeface="Calibri"/>
                <a:cs typeface="Calibri"/>
              </a:rPr>
              <a:t> </a:t>
            </a:r>
            <a:r>
              <a:rPr lang="en-US" err="1">
                <a:ea typeface="Calibri"/>
                <a:cs typeface="Calibri"/>
              </a:rPr>
              <a:t>jeugd</a:t>
            </a:r>
            <a:r>
              <a:rPr lang="en-US">
                <a:ea typeface="Calibri"/>
                <a:cs typeface="Calibri"/>
              </a:rPr>
              <a:t>- </a:t>
            </a:r>
            <a:r>
              <a:rPr lang="en-US" err="1">
                <a:ea typeface="Calibri"/>
                <a:cs typeface="Calibri"/>
              </a:rPr>
              <a:t>en</a:t>
            </a:r>
            <a:r>
              <a:rPr lang="en-US">
                <a:ea typeface="Calibri"/>
                <a:cs typeface="Calibri"/>
              </a:rPr>
              <a:t> </a:t>
            </a:r>
            <a:r>
              <a:rPr lang="en-US" err="1">
                <a:ea typeface="Calibri"/>
                <a:cs typeface="Calibri"/>
              </a:rPr>
              <a:t>jongerenwerk</a:t>
            </a:r>
            <a:r>
              <a:rPr lang="en-US">
                <a:ea typeface="Calibri"/>
                <a:cs typeface="Calibri"/>
              </a:rPr>
              <a:t>.</a:t>
            </a:r>
          </a:p>
          <a:p>
            <a:r>
              <a:rPr lang="en-US">
                <a:ea typeface="Calibri"/>
                <a:cs typeface="Calibri"/>
              </a:rPr>
              <a:t>Trede 2: </a:t>
            </a:r>
          </a:p>
        </p:txBody>
      </p:sp>
      <p:sp>
        <p:nvSpPr>
          <p:cNvPr id="4" name="Tijdelijke aanduiding voor dianummer 3"/>
          <p:cNvSpPr>
            <a:spLocks noGrp="1"/>
          </p:cNvSpPr>
          <p:nvPr>
            <p:ph type="sldNum" sz="quarter" idx="5"/>
          </p:nvPr>
        </p:nvSpPr>
        <p:spPr/>
        <p:txBody>
          <a:bodyPr/>
          <a:lstStyle/>
          <a:p>
            <a:fld id="{DD02BF18-72AC-49A4-BCEC-8FDA6E9EE8A1}" type="slidenum">
              <a:rPr lang="nl-NL" smtClean="0"/>
              <a:t>16</a:t>
            </a:fld>
            <a:endParaRPr lang="nl-NL"/>
          </a:p>
        </p:txBody>
      </p:sp>
    </p:spTree>
    <p:extLst>
      <p:ext uri="{BB962C8B-B14F-4D97-AF65-F5344CB8AC3E}">
        <p14:creationId xmlns:p14="http://schemas.microsoft.com/office/powerpoint/2010/main" val="3401391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04388-ACCB-EC7A-7F9C-80D88AA3136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BEC71CE-DCDF-1F44-560F-22578B6CF71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B3A7BED-867D-7C10-A040-968CFB294622}"/>
              </a:ext>
            </a:extLst>
          </p:cNvPr>
          <p:cNvSpPr>
            <a:spLocks noGrp="1"/>
          </p:cNvSpPr>
          <p:nvPr>
            <p:ph type="body" idx="1"/>
          </p:nvPr>
        </p:nvSpPr>
        <p:spPr/>
        <p:txBody>
          <a:bodyPr/>
          <a:lstStyle/>
          <a:p>
            <a:pPr marL="17145" marR="67310" indent="-6350">
              <a:lnSpc>
                <a:spcPct val="115000"/>
              </a:lnSpc>
              <a:spcAft>
                <a:spcPts val="25"/>
              </a:spcAft>
            </a:pPr>
            <a:r>
              <a:rPr lang="nl-NL">
                <a:ea typeface="Calibri"/>
                <a:cs typeface="Calibri"/>
              </a:rPr>
              <a:t>Enkele praktijk voorbeelden van onze samenwerkingspartners. Hoe zij in hun dagelijkse praktijk te maken krijgen/hebben met mentale gezondheid.</a:t>
            </a:r>
          </a:p>
          <a:p>
            <a:pPr marL="17145" marR="67310" indent="-6350">
              <a:lnSpc>
                <a:spcPct val="114999"/>
              </a:lnSpc>
              <a:spcAft>
                <a:spcPts val="25"/>
              </a:spcAft>
            </a:pPr>
            <a:endParaRPr lang="nl-NL">
              <a:ea typeface="Calibri"/>
              <a:cs typeface="Calibri"/>
            </a:endParaRPr>
          </a:p>
        </p:txBody>
      </p:sp>
      <p:sp>
        <p:nvSpPr>
          <p:cNvPr id="4" name="Tijdelijke aanduiding voor dianummer 3">
            <a:extLst>
              <a:ext uri="{FF2B5EF4-FFF2-40B4-BE49-F238E27FC236}">
                <a16:creationId xmlns:a16="http://schemas.microsoft.com/office/drawing/2014/main" id="{A0E8488D-7BB5-376A-B430-4F5968596040}"/>
              </a:ext>
            </a:extLst>
          </p:cNvPr>
          <p:cNvSpPr>
            <a:spLocks noGrp="1"/>
          </p:cNvSpPr>
          <p:nvPr>
            <p:ph type="sldNum" sz="quarter" idx="5"/>
          </p:nvPr>
        </p:nvSpPr>
        <p:spPr/>
        <p:txBody>
          <a:bodyPr/>
          <a:lstStyle/>
          <a:p>
            <a:fld id="{FD57C38A-3BAC-4989-AD68-7A652757C9E8}" type="slidenum">
              <a:rPr lang="nl-NL" smtClean="0"/>
              <a:t>18</a:t>
            </a:fld>
            <a:endParaRPr lang="nl-NL"/>
          </a:p>
        </p:txBody>
      </p:sp>
    </p:spTree>
    <p:extLst>
      <p:ext uri="{BB962C8B-B14F-4D97-AF65-F5344CB8AC3E}">
        <p14:creationId xmlns:p14="http://schemas.microsoft.com/office/powerpoint/2010/main" val="38771064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4A4D1-2657-1C64-4AF7-8F83426B662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FFFBAC6-4DC0-683D-5DA7-15C1C161308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327A631-1B45-2078-880F-D69BC2D47FDB}"/>
              </a:ext>
            </a:extLst>
          </p:cNvPr>
          <p:cNvSpPr>
            <a:spLocks noGrp="1"/>
          </p:cNvSpPr>
          <p:nvPr>
            <p:ph type="body" idx="1"/>
          </p:nvPr>
        </p:nvSpPr>
        <p:spPr/>
        <p:txBody>
          <a:bodyPr/>
          <a:lstStyle/>
          <a:p>
            <a:pPr marL="17145" marR="67310" indent="-6350">
              <a:lnSpc>
                <a:spcPct val="115000"/>
              </a:lnSpc>
              <a:spcAft>
                <a:spcPts val="25"/>
              </a:spcAft>
            </a:pPr>
            <a:endParaRPr lang="nl-NL"/>
          </a:p>
        </p:txBody>
      </p:sp>
      <p:sp>
        <p:nvSpPr>
          <p:cNvPr id="4" name="Tijdelijke aanduiding voor dianummer 3">
            <a:extLst>
              <a:ext uri="{FF2B5EF4-FFF2-40B4-BE49-F238E27FC236}">
                <a16:creationId xmlns:a16="http://schemas.microsoft.com/office/drawing/2014/main" id="{7C7CB9B3-3127-52D3-FC1B-1E60425B4465}"/>
              </a:ext>
            </a:extLst>
          </p:cNvPr>
          <p:cNvSpPr>
            <a:spLocks noGrp="1"/>
          </p:cNvSpPr>
          <p:nvPr>
            <p:ph type="sldNum" sz="quarter" idx="5"/>
          </p:nvPr>
        </p:nvSpPr>
        <p:spPr/>
        <p:txBody>
          <a:bodyPr/>
          <a:lstStyle/>
          <a:p>
            <a:fld id="{FD57C38A-3BAC-4989-AD68-7A652757C9E8}" type="slidenum">
              <a:rPr lang="nl-NL" smtClean="0"/>
              <a:t>19</a:t>
            </a:fld>
            <a:endParaRPr lang="nl-NL"/>
          </a:p>
        </p:txBody>
      </p:sp>
    </p:spTree>
    <p:extLst>
      <p:ext uri="{BB962C8B-B14F-4D97-AF65-F5344CB8AC3E}">
        <p14:creationId xmlns:p14="http://schemas.microsoft.com/office/powerpoint/2010/main" val="3446828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D7BC8-AEA5-BBAC-521F-0C14F1081E0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9B4FFA6-8D72-FEDF-17A4-431ABC37134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0EF62F8-7BDA-CF7E-B902-ABD10F96778B}"/>
              </a:ext>
            </a:extLst>
          </p:cNvPr>
          <p:cNvSpPr>
            <a:spLocks noGrp="1"/>
          </p:cNvSpPr>
          <p:nvPr>
            <p:ph type="body" idx="1"/>
          </p:nvPr>
        </p:nvSpPr>
        <p:spPr/>
        <p:txBody>
          <a:bodyPr/>
          <a:lstStyle/>
          <a:p>
            <a:pPr marL="17145" marR="67310" indent="-6350">
              <a:lnSpc>
                <a:spcPct val="115000"/>
              </a:lnSpc>
              <a:spcAft>
                <a:spcPts val="25"/>
              </a:spcAft>
            </a:pPr>
            <a:endParaRPr lang="nl-NL"/>
          </a:p>
        </p:txBody>
      </p:sp>
      <p:sp>
        <p:nvSpPr>
          <p:cNvPr id="4" name="Tijdelijke aanduiding voor dianummer 3">
            <a:extLst>
              <a:ext uri="{FF2B5EF4-FFF2-40B4-BE49-F238E27FC236}">
                <a16:creationId xmlns:a16="http://schemas.microsoft.com/office/drawing/2014/main" id="{55399681-B872-5F7F-4AF2-4D21916827C2}"/>
              </a:ext>
            </a:extLst>
          </p:cNvPr>
          <p:cNvSpPr>
            <a:spLocks noGrp="1"/>
          </p:cNvSpPr>
          <p:nvPr>
            <p:ph type="sldNum" sz="quarter" idx="5"/>
          </p:nvPr>
        </p:nvSpPr>
        <p:spPr/>
        <p:txBody>
          <a:bodyPr/>
          <a:lstStyle/>
          <a:p>
            <a:fld id="{FD57C38A-3BAC-4989-AD68-7A652757C9E8}" type="slidenum">
              <a:rPr lang="nl-NL" smtClean="0"/>
              <a:t>20</a:t>
            </a:fld>
            <a:endParaRPr lang="nl-NL"/>
          </a:p>
        </p:txBody>
      </p:sp>
    </p:spTree>
    <p:extLst>
      <p:ext uri="{BB962C8B-B14F-4D97-AF65-F5344CB8AC3E}">
        <p14:creationId xmlns:p14="http://schemas.microsoft.com/office/powerpoint/2010/main" val="1543517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 marR="67310" indent="-6350">
              <a:lnSpc>
                <a:spcPct val="114999"/>
              </a:lnSpc>
              <a:spcAft>
                <a:spcPts val="25"/>
              </a:spcAft>
            </a:pPr>
            <a:r>
              <a:rPr lang="nl-NL" dirty="0"/>
              <a:t>Prioriteren gezien impact samenleving (blijkt landelijk, </a:t>
            </a:r>
            <a:r>
              <a:rPr lang="nl-NL" dirty="0" err="1"/>
              <a:t>azwa</a:t>
            </a:r>
            <a:r>
              <a:rPr lang="nl-NL" dirty="0"/>
              <a:t>, lokaal pijler) </a:t>
            </a:r>
          </a:p>
          <a:p>
            <a:pPr marL="171450" indent="-171450">
              <a:buFont typeface="Arial"/>
              <a:buChar char="•"/>
            </a:pPr>
            <a:r>
              <a:rPr lang="nl-NL" dirty="0">
                <a:ea typeface="Calibri"/>
                <a:cs typeface="Calibri"/>
              </a:rPr>
              <a:t>Onderzoek </a:t>
            </a:r>
            <a:r>
              <a:rPr lang="nl-NL" dirty="0" err="1">
                <a:ea typeface="Calibri"/>
                <a:cs typeface="Calibri"/>
              </a:rPr>
              <a:t>Rofaida</a:t>
            </a:r>
            <a:r>
              <a:rPr lang="nl-NL" dirty="0">
                <a:ea typeface="Calibri"/>
                <a:cs typeface="Calibri"/>
              </a:rPr>
              <a:t> --&gt; </a:t>
            </a:r>
            <a:r>
              <a:rPr lang="nl-NL" dirty="0">
                <a:solidFill>
                  <a:srgbClr val="2F5597"/>
                </a:solidFill>
              </a:rPr>
              <a:t>Onderzoek mentale gezondheid jeugdigen 0-12 jaar: loopt. Resultaat : Q2 2026 </a:t>
            </a:r>
            <a:endParaRPr lang="nl-NL" dirty="0">
              <a:ea typeface="Calibri" panose="020F0502020204030204"/>
              <a:cs typeface="Calibri" panose="020F0502020204030204"/>
            </a:endParaRPr>
          </a:p>
          <a:p>
            <a:pPr marL="171450" indent="-171450">
              <a:buFont typeface="Arial"/>
              <a:buChar char="•"/>
            </a:pPr>
            <a:endParaRPr lang="nl-NL">
              <a:solidFill>
                <a:srgbClr val="2F5597"/>
              </a:solidFill>
              <a:ea typeface="Calibri"/>
              <a:cs typeface="Calibri"/>
            </a:endParaRPr>
          </a:p>
          <a:p>
            <a:pPr marL="171450" indent="-171450">
              <a:buFont typeface="Arial"/>
              <a:buChar char="•"/>
            </a:pPr>
            <a:r>
              <a:rPr lang="nl-NL">
                <a:solidFill>
                  <a:srgbClr val="2F5597"/>
                </a:solidFill>
                <a:ea typeface="Calibri"/>
                <a:cs typeface="Calibri"/>
              </a:rPr>
              <a:t>We zien dat het goed gaat. We doen al veel.</a:t>
            </a:r>
          </a:p>
          <a:p>
            <a:pPr marL="171450" indent="-171450">
              <a:buFont typeface="Arial"/>
              <a:buChar char="•"/>
            </a:pPr>
            <a:r>
              <a:rPr lang="nl-NL">
                <a:solidFill>
                  <a:srgbClr val="2F5597"/>
                </a:solidFill>
                <a:ea typeface="Calibri"/>
                <a:cs typeface="Calibri"/>
              </a:rPr>
              <a:t>Maar we moeten hierop blijven inzetten. We zijn er nog lang niet.</a:t>
            </a:r>
          </a:p>
          <a:p>
            <a:pPr marL="171450" indent="-171450">
              <a:buFont typeface="Arial"/>
              <a:buChar char="•"/>
            </a:pPr>
            <a:r>
              <a:rPr lang="nl-NL">
                <a:solidFill>
                  <a:srgbClr val="2F5597"/>
                </a:solidFill>
                <a:ea typeface="Calibri"/>
                <a:cs typeface="Calibri"/>
              </a:rPr>
              <a:t>Inzet op het lijstje.</a:t>
            </a:r>
          </a:p>
          <a:p>
            <a:pPr marL="171450" indent="-171450">
              <a:buFont typeface="Arial"/>
              <a:buChar char="•"/>
            </a:pPr>
            <a:endParaRPr lang="nl-NL">
              <a:solidFill>
                <a:srgbClr val="2F5597"/>
              </a:solidFill>
              <a:ea typeface="Calibri"/>
              <a:cs typeface="Calibri"/>
            </a:endParaRPr>
          </a:p>
          <a:p>
            <a:pPr marL="171450" indent="-171450">
              <a:buFont typeface="Arial"/>
              <a:buChar char="•"/>
            </a:pPr>
            <a:endParaRPr lang="nl-NL">
              <a:solidFill>
                <a:srgbClr val="2F5597"/>
              </a:solidFill>
              <a:ea typeface="Calibri"/>
              <a:cs typeface="Calibri"/>
            </a:endParaRPr>
          </a:p>
          <a:p>
            <a:pPr marL="10795" marR="67310">
              <a:lnSpc>
                <a:spcPct val="114999"/>
              </a:lnSpc>
              <a:spcAft>
                <a:spcPts val="25"/>
              </a:spcAft>
            </a:pPr>
            <a:endParaRPr lang="nl-NL">
              <a:ea typeface="Calibri"/>
              <a:cs typeface="Calibri"/>
            </a:endParaRPr>
          </a:p>
        </p:txBody>
      </p:sp>
      <p:sp>
        <p:nvSpPr>
          <p:cNvPr id="4" name="Tijdelijke aanduiding voor dianummer 3"/>
          <p:cNvSpPr>
            <a:spLocks noGrp="1"/>
          </p:cNvSpPr>
          <p:nvPr>
            <p:ph type="sldNum" sz="quarter" idx="5"/>
          </p:nvPr>
        </p:nvSpPr>
        <p:spPr/>
        <p:txBody>
          <a:bodyPr/>
          <a:lstStyle/>
          <a:p>
            <a:fld id="{FD57C38A-3BAC-4989-AD68-7A652757C9E8}" type="slidenum">
              <a:rPr lang="nl-NL" smtClean="0"/>
              <a:t>21</a:t>
            </a:fld>
            <a:endParaRPr lang="nl-NL"/>
          </a:p>
        </p:txBody>
      </p:sp>
    </p:spTree>
    <p:extLst>
      <p:ext uri="{BB962C8B-B14F-4D97-AF65-F5344CB8AC3E}">
        <p14:creationId xmlns:p14="http://schemas.microsoft.com/office/powerpoint/2010/main" val="230643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a:t>Doel en gebruikers:</a:t>
            </a:r>
            <a:r>
              <a:rPr lang="nl-NL"/>
              <a:t> Primaire gebruikers duiden informatie en voeden stakeholders met rapportages</a:t>
            </a:r>
          </a:p>
        </p:txBody>
      </p:sp>
      <p:sp>
        <p:nvSpPr>
          <p:cNvPr id="4" name="Tijdelijke aanduiding voor dianummer 3"/>
          <p:cNvSpPr>
            <a:spLocks noGrp="1"/>
          </p:cNvSpPr>
          <p:nvPr>
            <p:ph type="sldNum" sz="quarter" idx="5"/>
          </p:nvPr>
        </p:nvSpPr>
        <p:spPr/>
        <p:txBody>
          <a:bodyPr/>
          <a:lstStyle/>
          <a:p>
            <a:fld id="{0B8125E3-C3E0-1A4F-9A22-106480A6FE5B}" type="slidenum">
              <a:rPr lang="nl-NL" smtClean="0"/>
              <a:pPr/>
              <a:t>26</a:t>
            </a:fld>
            <a:endParaRPr lang="nl-NL"/>
          </a:p>
        </p:txBody>
      </p:sp>
    </p:spTree>
    <p:extLst>
      <p:ext uri="{BB962C8B-B14F-4D97-AF65-F5344CB8AC3E}">
        <p14:creationId xmlns:p14="http://schemas.microsoft.com/office/powerpoint/2010/main" val="1405310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a:latin typeface="Aptos"/>
                <a:ea typeface="Aptos" panose="020B0004020202020204" pitchFamily="34" charset="0"/>
                <a:cs typeface="Times New Roman"/>
              </a:rPr>
              <a:t>Risico 1: toelichting: O</a:t>
            </a:r>
            <a:r>
              <a:rPr lang="nl-NL" sz="1200">
                <a:effectLst/>
                <a:latin typeface="Aptos"/>
                <a:ea typeface="Aptos" panose="020B0004020202020204" pitchFamily="34" charset="0"/>
                <a:cs typeface="Times New Roman"/>
              </a:rPr>
              <a:t>nze zorgbudgetten zijn onderdeel van de regionale begroting. We betalen vooruit aan de regio waarbij op nacalculatiebasis wordt verrekend. Bij minder inzet dan </a:t>
            </a:r>
            <a:r>
              <a:rPr lang="nl-NL" sz="1200" err="1">
                <a:effectLst/>
                <a:latin typeface="Aptos"/>
                <a:ea typeface="Aptos" panose="020B0004020202020204" pitchFamily="34" charset="0"/>
                <a:cs typeface="Times New Roman"/>
              </a:rPr>
              <a:t>bevoorschot</a:t>
            </a:r>
            <a:r>
              <a:rPr lang="nl-NL" sz="1200">
                <a:effectLst/>
                <a:latin typeface="Aptos"/>
                <a:ea typeface="Aptos" panose="020B0004020202020204" pitchFamily="34" charset="0"/>
                <a:cs typeface="Times New Roman"/>
              </a:rPr>
              <a:t> betekent dit een teruggave in het daaropvolgende boekjaar.  Dat betekent dat we een tijdelijke overschrijding krijgen in onze begroting. Voor </a:t>
            </a:r>
            <a:r>
              <a:rPr lang="nl-NL" sz="1200" err="1">
                <a:effectLst/>
                <a:latin typeface="Aptos"/>
                <a:ea typeface="Aptos" panose="020B0004020202020204" pitchFamily="34" charset="0"/>
                <a:cs typeface="Times New Roman"/>
              </a:rPr>
              <a:t>wmo</a:t>
            </a:r>
            <a:r>
              <a:rPr lang="nl-NL" sz="1200">
                <a:effectLst/>
                <a:latin typeface="Aptos"/>
                <a:ea typeface="Aptos" panose="020B0004020202020204" pitchFamily="34" charset="0"/>
                <a:cs typeface="Times New Roman"/>
              </a:rPr>
              <a:t> is dat risico er niet omdat we niet </a:t>
            </a:r>
            <a:r>
              <a:rPr lang="nl-NL" sz="1200" err="1">
                <a:effectLst/>
                <a:latin typeface="Aptos"/>
                <a:ea typeface="Aptos" panose="020B0004020202020204" pitchFamily="34" charset="0"/>
                <a:cs typeface="Times New Roman"/>
              </a:rPr>
              <a:t>bevoorschotten</a:t>
            </a:r>
            <a:r>
              <a:rPr lang="nl-NL" sz="1200">
                <a:effectLst/>
                <a:latin typeface="Aptos"/>
                <a:ea typeface="Aptos" panose="020B0004020202020204" pitchFamily="34" charset="0"/>
                <a:cs typeface="Times New Roman"/>
              </a:rPr>
              <a:t>. </a:t>
            </a:r>
            <a:r>
              <a:rPr lang="nl-NL" sz="1200">
                <a:latin typeface="Aptos"/>
                <a:ea typeface="Aptos" panose="020B0004020202020204" pitchFamily="34" charset="0"/>
                <a:cs typeface="Times New Roman"/>
              </a:rPr>
              <a:t> </a:t>
            </a:r>
          </a:p>
          <a:p>
            <a:endParaRPr lang="nl-NL" sz="1200">
              <a:latin typeface="Aptos"/>
              <a:ea typeface="Aptos" panose="020B0004020202020204" pitchFamily="34" charset="0"/>
              <a:cs typeface="Times New Roman"/>
            </a:endParaRPr>
          </a:p>
          <a:p>
            <a:r>
              <a:rPr lang="nl-NL" sz="1200">
                <a:latin typeface="Aptos"/>
                <a:ea typeface="Aptos" panose="020B0004020202020204" pitchFamily="34" charset="0"/>
                <a:cs typeface="Times New Roman"/>
              </a:rPr>
              <a:t>Risico 2 Toelichting: Essentieel</a:t>
            </a:r>
            <a:r>
              <a:rPr lang="nl-NL" sz="1200">
                <a:effectLst/>
                <a:latin typeface="Aptos"/>
                <a:ea typeface="Aptos" panose="020B0004020202020204" pitchFamily="34" charset="0"/>
                <a:cs typeface="Times New Roman"/>
              </a:rPr>
              <a:t> dat er een andere werkwijze wordt geïmplementeerd, van zorg verstrekken in de vorm van een indicatie naar zelf ondersteuning en begeleiding bieden.</a:t>
            </a:r>
            <a:r>
              <a:rPr lang="nl-NL" sz="1200">
                <a:latin typeface="Aptos"/>
                <a:ea typeface="Aptos" panose="020B0004020202020204" pitchFamily="34" charset="0"/>
                <a:cs typeface="Times New Roman"/>
              </a:rPr>
              <a:t> </a:t>
            </a:r>
            <a:br>
              <a:rPr lang="nl-NL" sz="1200">
                <a:latin typeface="Aptos"/>
                <a:ea typeface="Aptos" panose="020B0004020202020204" pitchFamily="34" charset="0"/>
                <a:cs typeface="Times New Roman"/>
              </a:rPr>
            </a:br>
            <a:endParaRPr lang="nl-NL" sz="1200">
              <a:latin typeface="Aptos"/>
              <a:ea typeface="Aptos" panose="020B0004020202020204" pitchFamily="34" charset="0"/>
              <a:cs typeface="Times New Roman"/>
            </a:endParaRPr>
          </a:p>
          <a:p>
            <a:r>
              <a:rPr lang="nl-NL" sz="1200">
                <a:latin typeface="Aptos"/>
                <a:ea typeface="Aptos" panose="020B0004020202020204" pitchFamily="34" charset="0"/>
                <a:cs typeface="Times New Roman"/>
              </a:rPr>
              <a:t>Risico 3 Toelichting: Essentieel om een koppeling te maken tussen de formatie die wordt geworven voor de ‘nieuwe werkwijze’ en de afbouw van de huidige functies die minder worden naarmate we meer indicatievrij ondersteunen. </a:t>
            </a:r>
          </a:p>
          <a:p>
            <a:endParaRPr lang="nl-NL" sz="1200">
              <a:latin typeface="Aptos"/>
              <a:ea typeface="Aptos" panose="020B0004020202020204" pitchFamily="34" charset="0"/>
              <a:cs typeface="Times New Roman"/>
            </a:endParaRPr>
          </a:p>
          <a:p>
            <a:r>
              <a:rPr lang="nl-NL" sz="1200">
                <a:latin typeface="Aptos"/>
                <a:ea typeface="Aptos" panose="020B0004020202020204" pitchFamily="34" charset="0"/>
                <a:cs typeface="Times New Roman"/>
              </a:rPr>
              <a:t>Risico 4 Toelichting: </a:t>
            </a:r>
            <a:r>
              <a:rPr lang="nl-NL" sz="1200">
                <a:effectLst/>
                <a:latin typeface="Aptos"/>
                <a:ea typeface="Aptos" panose="020B0004020202020204" pitchFamily="34" charset="0"/>
                <a:cs typeface="Times New Roman"/>
              </a:rPr>
              <a:t>Indicatievrij werken wordt gaandeweg het programma verder geïmplementeerd, voor een steeds groter bedrag. Deze werkwijze moet </a:t>
            </a:r>
            <a:r>
              <a:rPr lang="nl-NL" sz="1200">
                <a:latin typeface="Aptos"/>
                <a:ea typeface="Aptos" panose="020B0004020202020204" pitchFamily="34" charset="0"/>
                <a:cs typeface="Times New Roman"/>
              </a:rPr>
              <a:t>goed geborgd</a:t>
            </a:r>
            <a:r>
              <a:rPr lang="nl-NL" sz="1200">
                <a:effectLst/>
                <a:latin typeface="Aptos"/>
                <a:ea typeface="Aptos" panose="020B0004020202020204" pitchFamily="34" charset="0"/>
                <a:cs typeface="Times New Roman"/>
              </a:rPr>
              <a:t> worden in de verordening jeugd en </a:t>
            </a:r>
            <a:r>
              <a:rPr lang="nl-NL" sz="1200" err="1">
                <a:effectLst/>
                <a:latin typeface="Aptos"/>
                <a:ea typeface="Aptos" panose="020B0004020202020204" pitchFamily="34" charset="0"/>
                <a:cs typeface="Times New Roman"/>
              </a:rPr>
              <a:t>wmo</a:t>
            </a:r>
            <a:r>
              <a:rPr lang="nl-NL" sz="1200">
                <a:effectLst/>
                <a:latin typeface="Aptos"/>
                <a:ea typeface="Aptos" panose="020B0004020202020204" pitchFamily="34" charset="0"/>
                <a:cs typeface="Times New Roman"/>
              </a:rPr>
              <a:t>, </a:t>
            </a:r>
            <a:r>
              <a:rPr lang="nl-NL" sz="1200">
                <a:effectLst/>
                <a:highlight>
                  <a:srgbClr val="FFFF00"/>
                </a:highlight>
                <a:latin typeface="Aptos"/>
                <a:ea typeface="Aptos" panose="020B0004020202020204" pitchFamily="34" charset="0"/>
                <a:cs typeface="Times New Roman"/>
              </a:rPr>
              <a:t>o.a. voor de accountantscontrole.</a:t>
            </a:r>
            <a:r>
              <a:rPr lang="nl-NL" sz="1200">
                <a:effectLst/>
                <a:latin typeface="Aptos"/>
                <a:ea typeface="Aptos" panose="020B0004020202020204" pitchFamily="34" charset="0"/>
                <a:cs typeface="Times New Roman"/>
              </a:rPr>
              <a:t> </a:t>
            </a:r>
            <a:r>
              <a:rPr lang="nl-NL" sz="1200">
                <a:latin typeface="Aptos"/>
                <a:ea typeface="Aptos" panose="020B0004020202020204" pitchFamily="34" charset="0"/>
                <a:cs typeface="Times New Roman"/>
              </a:rPr>
              <a:t>Het kan zijn dat we dit een aantal keren moeten doen de komende periode én het kan zijn dat we tijdelijk niet helemaal aan de verordening voldoen omdat de werkwijze is aangepast en de gewijzigde verordening nog niet is vastgesteld. </a:t>
            </a:r>
            <a:br>
              <a:rPr lang="nl-NL" sz="1200">
                <a:latin typeface="Aptos"/>
                <a:ea typeface="Aptos" panose="020B0004020202020204" pitchFamily="34" charset="0"/>
                <a:cs typeface="Times New Roman"/>
              </a:rPr>
            </a:br>
            <a:endParaRPr lang="nl-NL"/>
          </a:p>
        </p:txBody>
      </p:sp>
      <p:sp>
        <p:nvSpPr>
          <p:cNvPr id="4" name="Tijdelijke aanduiding voor dianummer 3"/>
          <p:cNvSpPr>
            <a:spLocks noGrp="1"/>
          </p:cNvSpPr>
          <p:nvPr>
            <p:ph type="sldNum" sz="quarter" idx="5"/>
          </p:nvPr>
        </p:nvSpPr>
        <p:spPr/>
        <p:txBody>
          <a:bodyPr/>
          <a:lstStyle/>
          <a:p>
            <a:fld id="{DD02BF18-72AC-49A4-BCEC-8FDA6E9EE8A1}" type="slidenum">
              <a:rPr lang="nl-NL" smtClean="0"/>
              <a:t>46</a:t>
            </a:fld>
            <a:endParaRPr lang="nl-NL"/>
          </a:p>
        </p:txBody>
      </p:sp>
    </p:spTree>
    <p:extLst>
      <p:ext uri="{BB962C8B-B14F-4D97-AF65-F5344CB8AC3E}">
        <p14:creationId xmlns:p14="http://schemas.microsoft.com/office/powerpoint/2010/main" val="2644819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D02BF18-72AC-49A4-BCEC-8FDA6E9EE8A1}" type="slidenum">
              <a:rPr lang="nl-NL" smtClean="0"/>
              <a:t>48</a:t>
            </a:fld>
            <a:endParaRPr lang="nl-NL"/>
          </a:p>
        </p:txBody>
      </p:sp>
    </p:spTree>
    <p:extLst>
      <p:ext uri="{BB962C8B-B14F-4D97-AF65-F5344CB8AC3E}">
        <p14:creationId xmlns:p14="http://schemas.microsoft.com/office/powerpoint/2010/main" val="3704545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D02BF18-72AC-49A4-BCEC-8FDA6E9EE8A1}" type="slidenum">
              <a:rPr lang="nl-NL" smtClean="0"/>
              <a:t>3</a:t>
            </a:fld>
            <a:endParaRPr lang="nl-NL"/>
          </a:p>
        </p:txBody>
      </p:sp>
    </p:spTree>
    <p:extLst>
      <p:ext uri="{BB962C8B-B14F-4D97-AF65-F5344CB8AC3E}">
        <p14:creationId xmlns:p14="http://schemas.microsoft.com/office/powerpoint/2010/main" val="2926494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57C38A-3BAC-4989-AD68-7A652757C9E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29661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BF071-5474-1CE9-201E-85F3A976B36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EDF30FF-53C9-B1C6-9225-C507DB5B47E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CA4D235-3C4F-E8CA-CD78-4FE96FB1CCCB}"/>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735158AD-150B-D602-D596-026C4F9D92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57C38A-3BAC-4989-AD68-7A652757C9E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19083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30845-1366-B6A5-23DC-5F67BFFC4EE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A0FAB64-7FE1-1E0E-92FB-6B3D5EFE056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9243729-DD07-75E1-2E2B-EAC1E63021F5}"/>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4C3BC1C0-0FAC-11C5-D008-6FEF7C0F0B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57C38A-3BAC-4989-AD68-7A652757C9E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11853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ACF37-B0A7-2BAC-E698-83D2F8AAA1B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3D59CA-1F06-88D9-5790-BBC53BBA566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F8FAB55-0B45-85FC-D06B-C2637B4AAD46}"/>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EF6E530F-5F69-DCD3-51B4-45E0A30D8A6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57C38A-3BAC-4989-AD68-7A652757C9E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2151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 marR="67310" indent="-6350">
              <a:lnSpc>
                <a:spcPct val="115000"/>
              </a:lnSpc>
              <a:spcAft>
                <a:spcPts val="25"/>
              </a:spcAft>
            </a:pPr>
            <a:r>
              <a:rPr lang="nl-NL" sz="1200">
                <a:solidFill>
                  <a:srgbClr val="000000"/>
                </a:solidFill>
                <a:effectLst/>
                <a:latin typeface="Calibri"/>
                <a:ea typeface="Calibri"/>
                <a:cs typeface="Calibri"/>
              </a:rPr>
              <a:t>	</a:t>
            </a:r>
            <a:r>
              <a:rPr lang="nl-NL">
                <a:solidFill>
                  <a:srgbClr val="000000"/>
                </a:solidFill>
                <a:latin typeface="Calibri"/>
                <a:ea typeface="Calibri"/>
                <a:cs typeface="Calibri"/>
              </a:rPr>
              <a:t>We willen de raad meenemen in de pijler preventieve inzet mentale gezondheid.</a:t>
            </a:r>
          </a:p>
          <a:p>
            <a:pPr marL="17145" marR="67310" indent="-6350">
              <a:lnSpc>
                <a:spcPct val="114999"/>
              </a:lnSpc>
              <a:spcAft>
                <a:spcPts val="25"/>
              </a:spcAft>
            </a:pPr>
            <a:r>
              <a:rPr lang="nl-NL">
                <a:solidFill>
                  <a:srgbClr val="000000"/>
                </a:solidFill>
                <a:latin typeface="Calibri"/>
                <a:ea typeface="Calibri"/>
                <a:cs typeface="Calibri"/>
              </a:rPr>
              <a:t>Dit zijn de wettelijke taken en beleidsgrondslag. Dit zijn landelijke programma's.</a:t>
            </a:r>
            <a:endParaRPr lang="nl-NL">
              <a:ea typeface="Calibri"/>
              <a:cs typeface="Calibri"/>
            </a:endParaRPr>
          </a:p>
          <a:p>
            <a:pPr marL="17145" marR="67310" indent="-6350">
              <a:lnSpc>
                <a:spcPct val="114999"/>
              </a:lnSpc>
              <a:spcAft>
                <a:spcPts val="25"/>
              </a:spcAft>
            </a:pPr>
            <a:r>
              <a:rPr lang="nl-NL">
                <a:solidFill>
                  <a:srgbClr val="000000"/>
                </a:solidFill>
                <a:latin typeface="Calibri"/>
                <a:ea typeface="Calibri"/>
                <a:cs typeface="Calibri"/>
              </a:rPr>
              <a:t>Lokaal nog Samen Redzaam.</a:t>
            </a:r>
          </a:p>
          <a:p>
            <a:pPr marL="17145" marR="67310" indent="-6350">
              <a:lnSpc>
                <a:spcPct val="114999"/>
              </a:lnSpc>
              <a:spcAft>
                <a:spcPts val="25"/>
              </a:spcAft>
            </a:pPr>
            <a:endParaRPr lang="nl-NL">
              <a:solidFill>
                <a:srgbClr val="000000"/>
              </a:solidFill>
              <a:latin typeface="Calibri"/>
              <a:ea typeface="Calibri"/>
              <a:cs typeface="Calibri"/>
            </a:endParaRPr>
          </a:p>
          <a:p>
            <a:pPr marL="17145" marR="67310" indent="-6350">
              <a:lnSpc>
                <a:spcPct val="114999"/>
              </a:lnSpc>
              <a:spcAft>
                <a:spcPts val="25"/>
              </a:spcAft>
            </a:pPr>
            <a:r>
              <a:rPr lang="nl-NL">
                <a:solidFill>
                  <a:srgbClr val="000000"/>
                </a:solidFill>
                <a:latin typeface="Calibri"/>
                <a:ea typeface="Calibri"/>
                <a:cs typeface="Calibri"/>
              </a:rPr>
              <a:t>IZA Integraal Zorg Akkoord. Alle zorg in de grote zin van het woord.</a:t>
            </a:r>
          </a:p>
          <a:p>
            <a:pPr marL="17145" marR="67310" indent="-6350">
              <a:lnSpc>
                <a:spcPct val="114999"/>
              </a:lnSpc>
              <a:spcAft>
                <a:spcPts val="25"/>
              </a:spcAft>
            </a:pPr>
            <a:r>
              <a:rPr lang="nl-NL">
                <a:solidFill>
                  <a:srgbClr val="000000"/>
                </a:solidFill>
                <a:latin typeface="Calibri"/>
                <a:ea typeface="Calibri"/>
                <a:cs typeface="Calibri"/>
              </a:rPr>
              <a:t>1 van de opgaven </a:t>
            </a:r>
            <a:r>
              <a:rPr lang="nl-NL" err="1">
                <a:solidFill>
                  <a:srgbClr val="000000"/>
                </a:solidFill>
                <a:latin typeface="Calibri"/>
                <a:ea typeface="Calibri"/>
                <a:cs typeface="Calibri"/>
              </a:rPr>
              <a:t>metale</a:t>
            </a:r>
            <a:r>
              <a:rPr lang="nl-NL">
                <a:solidFill>
                  <a:srgbClr val="000000"/>
                </a:solidFill>
                <a:latin typeface="Calibri"/>
                <a:ea typeface="Calibri"/>
                <a:cs typeface="Calibri"/>
              </a:rPr>
              <a:t> gezondheid</a:t>
            </a:r>
          </a:p>
          <a:p>
            <a:pPr marL="17145" marR="67310" indent="-6350">
              <a:lnSpc>
                <a:spcPct val="114999"/>
              </a:lnSpc>
              <a:spcAft>
                <a:spcPts val="25"/>
              </a:spcAft>
            </a:pPr>
            <a:r>
              <a:rPr lang="nl-NL">
                <a:solidFill>
                  <a:srgbClr val="000000"/>
                </a:solidFill>
                <a:latin typeface="Calibri"/>
                <a:ea typeface="Calibri"/>
                <a:cs typeface="Calibri"/>
              </a:rPr>
              <a:t>Hierin met name de GGZ problematiek en de belasting van het medische domein.</a:t>
            </a:r>
          </a:p>
          <a:p>
            <a:pPr marL="17145" marR="67310" indent="-6350">
              <a:lnSpc>
                <a:spcPct val="114999"/>
              </a:lnSpc>
              <a:spcAft>
                <a:spcPts val="25"/>
              </a:spcAft>
            </a:pPr>
            <a:r>
              <a:rPr lang="nl-NL">
                <a:solidFill>
                  <a:srgbClr val="000000"/>
                </a:solidFill>
                <a:latin typeface="Calibri"/>
                <a:ea typeface="Calibri"/>
                <a:cs typeface="Calibri"/>
              </a:rPr>
              <a:t>Verkennend gesprek; huisarts wil cliënt naar GGZ maar weet niet precies wat aan de hand. Kennisdelen Verkennend gesprek tussen arts, gemeente en GGZ. Samen beste route voor cliënt. Bedoeling, terug sociaal domein. Denk eenzaamheid enz.</a:t>
            </a:r>
          </a:p>
          <a:p>
            <a:pPr marL="17145" marR="67310" indent="-6350">
              <a:lnSpc>
                <a:spcPct val="114999"/>
              </a:lnSpc>
              <a:spcAft>
                <a:spcPts val="25"/>
              </a:spcAft>
            </a:pPr>
            <a:r>
              <a:rPr lang="nl-NL">
                <a:solidFill>
                  <a:srgbClr val="000000"/>
                </a:solidFill>
                <a:latin typeface="Calibri"/>
                <a:ea typeface="Calibri"/>
                <a:cs typeface="Calibri"/>
              </a:rPr>
              <a:t>MDO: Medische component. Zelfde partners, doel om door te zetten naar zorgorganisatie. Goed </a:t>
            </a:r>
            <a:r>
              <a:rPr lang="nl-NL" err="1">
                <a:solidFill>
                  <a:srgbClr val="000000"/>
                </a:solidFill>
                <a:latin typeface="Calibri"/>
                <a:ea typeface="Calibri"/>
                <a:cs typeface="Calibri"/>
              </a:rPr>
              <a:t>PvA</a:t>
            </a:r>
            <a:r>
              <a:rPr lang="nl-NL">
                <a:solidFill>
                  <a:srgbClr val="000000"/>
                </a:solidFill>
                <a:latin typeface="Calibri"/>
                <a:ea typeface="Calibri"/>
                <a:cs typeface="Calibri"/>
              </a:rPr>
              <a:t>.</a:t>
            </a:r>
          </a:p>
          <a:p>
            <a:pPr marL="17145" marR="67310" indent="-6350">
              <a:lnSpc>
                <a:spcPct val="114999"/>
              </a:lnSpc>
              <a:spcAft>
                <a:spcPts val="25"/>
              </a:spcAft>
            </a:pPr>
            <a:r>
              <a:rPr lang="nl-NL" err="1">
                <a:solidFill>
                  <a:srgbClr val="000000"/>
                </a:solidFill>
                <a:latin typeface="Calibri"/>
                <a:ea typeface="Calibri"/>
                <a:cs typeface="Calibri"/>
              </a:rPr>
              <a:t>Fact</a:t>
            </a:r>
            <a:r>
              <a:rPr lang="nl-NL">
                <a:solidFill>
                  <a:srgbClr val="000000"/>
                </a:solidFill>
                <a:latin typeface="Calibri"/>
                <a:ea typeface="Calibri"/>
                <a:cs typeface="Calibri"/>
              </a:rPr>
              <a:t>+; ernstige GGZ problematiek. Regionaal team</a:t>
            </a:r>
          </a:p>
        </p:txBody>
      </p:sp>
      <p:sp>
        <p:nvSpPr>
          <p:cNvPr id="4" name="Tijdelijke aanduiding voor dianummer 3"/>
          <p:cNvSpPr>
            <a:spLocks noGrp="1"/>
          </p:cNvSpPr>
          <p:nvPr>
            <p:ph type="sldNum" sz="quarter" idx="5"/>
          </p:nvPr>
        </p:nvSpPr>
        <p:spPr/>
        <p:txBody>
          <a:bodyPr/>
          <a:lstStyle/>
          <a:p>
            <a:fld id="{FD57C38A-3BAC-4989-AD68-7A652757C9E8}" type="slidenum">
              <a:rPr lang="nl-NL" smtClean="0"/>
              <a:t>7</a:t>
            </a:fld>
            <a:endParaRPr lang="nl-NL"/>
          </a:p>
        </p:txBody>
      </p:sp>
    </p:spTree>
    <p:extLst>
      <p:ext uri="{BB962C8B-B14F-4D97-AF65-F5344CB8AC3E}">
        <p14:creationId xmlns:p14="http://schemas.microsoft.com/office/powerpoint/2010/main" val="1755274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F4BD4-7ED0-4F2E-31D9-D9BEED2301C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1618BA2-A79A-0C3B-DC66-DABF12D6040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E884624-40F4-889F-C4E0-FBD3CDBFF796}"/>
              </a:ext>
            </a:extLst>
          </p:cNvPr>
          <p:cNvSpPr>
            <a:spLocks noGrp="1"/>
          </p:cNvSpPr>
          <p:nvPr>
            <p:ph type="body" idx="1"/>
          </p:nvPr>
        </p:nvSpPr>
        <p:spPr/>
        <p:txBody>
          <a:bodyPr/>
          <a:lstStyle/>
          <a:p>
            <a:pPr marL="17145" marR="67310" indent="-6350">
              <a:lnSpc>
                <a:spcPct val="115000"/>
              </a:lnSpc>
              <a:spcAft>
                <a:spcPts val="25"/>
              </a:spcAft>
            </a:pPr>
            <a:r>
              <a:rPr lang="nl-NL" err="1">
                <a:ea typeface="Calibri"/>
                <a:cs typeface="Calibri"/>
              </a:rPr>
              <a:t>Suicide</a:t>
            </a:r>
            <a:r>
              <a:rPr lang="nl-NL">
                <a:ea typeface="Calibri"/>
                <a:cs typeface="Calibri"/>
              </a:rPr>
              <a:t>: Plan van aanpak in de maak, eind november. Regionaal.</a:t>
            </a:r>
          </a:p>
          <a:p>
            <a:pPr marL="17145" marR="67310" indent="-6350">
              <a:lnSpc>
                <a:spcPct val="114999"/>
              </a:lnSpc>
              <a:spcAft>
                <a:spcPts val="25"/>
              </a:spcAft>
            </a:pPr>
            <a:endParaRPr lang="nl-NL">
              <a:ea typeface="Calibri"/>
              <a:cs typeface="Calibri"/>
            </a:endParaRPr>
          </a:p>
        </p:txBody>
      </p:sp>
      <p:sp>
        <p:nvSpPr>
          <p:cNvPr id="4" name="Tijdelijke aanduiding voor dianummer 3">
            <a:extLst>
              <a:ext uri="{FF2B5EF4-FFF2-40B4-BE49-F238E27FC236}">
                <a16:creationId xmlns:a16="http://schemas.microsoft.com/office/drawing/2014/main" id="{4306C836-D3DE-4BE1-A7D2-7B7ACC0C7A9D}"/>
              </a:ext>
            </a:extLst>
          </p:cNvPr>
          <p:cNvSpPr>
            <a:spLocks noGrp="1"/>
          </p:cNvSpPr>
          <p:nvPr>
            <p:ph type="sldNum" sz="quarter" idx="5"/>
          </p:nvPr>
        </p:nvSpPr>
        <p:spPr/>
        <p:txBody>
          <a:bodyPr/>
          <a:lstStyle/>
          <a:p>
            <a:fld id="{FD57C38A-3BAC-4989-AD68-7A652757C9E8}" type="slidenum">
              <a:rPr lang="nl-NL" smtClean="0"/>
              <a:t>8</a:t>
            </a:fld>
            <a:endParaRPr lang="nl-NL"/>
          </a:p>
        </p:txBody>
      </p:sp>
    </p:spTree>
    <p:extLst>
      <p:ext uri="{BB962C8B-B14F-4D97-AF65-F5344CB8AC3E}">
        <p14:creationId xmlns:p14="http://schemas.microsoft.com/office/powerpoint/2010/main" val="1281179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err="1">
                <a:ea typeface="Calibri"/>
                <a:cs typeface="Calibri"/>
              </a:rPr>
              <a:t>Maatschappelijke</a:t>
            </a:r>
            <a:r>
              <a:rPr lang="en-US">
                <a:ea typeface="Calibri"/>
                <a:cs typeface="Calibri"/>
              </a:rPr>
              <a:t> </a:t>
            </a:r>
            <a:r>
              <a:rPr lang="en-US" err="1">
                <a:ea typeface="Calibri"/>
                <a:cs typeface="Calibri"/>
              </a:rPr>
              <a:t>druk</a:t>
            </a:r>
            <a:r>
              <a:rPr lang="en-US">
                <a:ea typeface="Calibri"/>
                <a:cs typeface="Calibri"/>
              </a:rPr>
              <a:t>: wat er </a:t>
            </a:r>
            <a:r>
              <a:rPr lang="en-US" err="1">
                <a:ea typeface="Calibri"/>
                <a:cs typeface="Calibri"/>
              </a:rPr>
              <a:t>allemaal</a:t>
            </a:r>
            <a:r>
              <a:rPr lang="en-US">
                <a:ea typeface="Calibri"/>
                <a:cs typeface="Calibri"/>
              </a:rPr>
              <a:t> </a:t>
            </a:r>
            <a:r>
              <a:rPr lang="en-US" err="1">
                <a:ea typeface="Calibri"/>
                <a:cs typeface="Calibri"/>
              </a:rPr>
              <a:t>moet</a:t>
            </a:r>
            <a:r>
              <a:rPr lang="en-US">
                <a:ea typeface="Calibri"/>
                <a:cs typeface="Calibri"/>
              </a:rPr>
              <a:t>. School, sport, clubs, </a:t>
            </a:r>
            <a:r>
              <a:rPr lang="en-US" err="1">
                <a:ea typeface="Calibri"/>
                <a:cs typeface="Calibri"/>
              </a:rPr>
              <a:t>leuk</a:t>
            </a:r>
            <a:r>
              <a:rPr lang="en-US">
                <a:ea typeface="Calibri"/>
                <a:cs typeface="Calibri"/>
              </a:rPr>
              <a:t> </a:t>
            </a:r>
            <a:r>
              <a:rPr lang="en-US" err="1">
                <a:ea typeface="Calibri"/>
                <a:cs typeface="Calibri"/>
              </a:rPr>
              <a:t>uitzien</a:t>
            </a:r>
            <a:r>
              <a:rPr lang="en-US">
                <a:ea typeface="Calibri"/>
                <a:cs typeface="Calibri"/>
              </a:rPr>
              <a:t> </a:t>
            </a:r>
            <a:r>
              <a:rPr lang="en-US" err="1">
                <a:ea typeface="Calibri"/>
                <a:cs typeface="Calibri"/>
              </a:rPr>
              <a:t>enz</a:t>
            </a:r>
            <a:r>
              <a:rPr lang="en-US">
                <a:ea typeface="Calibri"/>
                <a:cs typeface="Calibri"/>
              </a:rPr>
              <a:t>.</a:t>
            </a:r>
          </a:p>
          <a:p>
            <a:endParaRPr lang="en-US">
              <a:ea typeface="Calibri"/>
              <a:cs typeface="Calibri"/>
            </a:endParaRPr>
          </a:p>
          <a:p>
            <a:r>
              <a:rPr lang="en-US">
                <a:ea typeface="Calibri"/>
                <a:cs typeface="Calibri"/>
              </a:rPr>
              <a:t>Hier </a:t>
            </a:r>
            <a:r>
              <a:rPr lang="en-US" err="1">
                <a:ea typeface="Calibri"/>
                <a:cs typeface="Calibri"/>
              </a:rPr>
              <a:t>benoemen</a:t>
            </a:r>
            <a:r>
              <a:rPr lang="en-US">
                <a:ea typeface="Calibri"/>
                <a:cs typeface="Calibri"/>
              </a:rPr>
              <a:t> </a:t>
            </a:r>
            <a:r>
              <a:rPr lang="en-US" err="1">
                <a:ea typeface="Calibri"/>
                <a:cs typeface="Calibri"/>
              </a:rPr>
              <a:t>dat</a:t>
            </a:r>
            <a:r>
              <a:rPr lang="en-US">
                <a:ea typeface="Calibri"/>
                <a:cs typeface="Calibri"/>
              </a:rPr>
              <a:t> er </a:t>
            </a:r>
            <a:r>
              <a:rPr lang="en-US" err="1">
                <a:ea typeface="Calibri"/>
                <a:cs typeface="Calibri"/>
              </a:rPr>
              <a:t>een</a:t>
            </a:r>
            <a:r>
              <a:rPr lang="en-US">
                <a:ea typeface="Calibri"/>
                <a:cs typeface="Calibri"/>
              </a:rPr>
              <a:t> </a:t>
            </a:r>
            <a:r>
              <a:rPr lang="en-US" err="1">
                <a:ea typeface="Calibri"/>
                <a:cs typeface="Calibri"/>
              </a:rPr>
              <a:t>aantal</a:t>
            </a:r>
            <a:r>
              <a:rPr lang="en-US">
                <a:ea typeface="Calibri"/>
                <a:cs typeface="Calibri"/>
              </a:rPr>
              <a:t> </a:t>
            </a:r>
            <a:r>
              <a:rPr lang="en-US" err="1">
                <a:ea typeface="Calibri"/>
                <a:cs typeface="Calibri"/>
              </a:rPr>
              <a:t>oorzaken</a:t>
            </a:r>
            <a:r>
              <a:rPr lang="en-US">
                <a:ea typeface="Calibri"/>
                <a:cs typeface="Calibri"/>
              </a:rPr>
              <a:t> </a:t>
            </a:r>
            <a:r>
              <a:rPr lang="en-US" err="1">
                <a:ea typeface="Calibri"/>
                <a:cs typeface="Calibri"/>
              </a:rPr>
              <a:t>zijn</a:t>
            </a:r>
            <a:r>
              <a:rPr lang="en-US">
                <a:ea typeface="Calibri"/>
                <a:cs typeface="Calibri"/>
              </a:rPr>
              <a:t>, </a:t>
            </a:r>
            <a:r>
              <a:rPr lang="en-US" err="1">
                <a:ea typeface="Calibri"/>
                <a:cs typeface="Calibri"/>
              </a:rPr>
              <a:t>niet</a:t>
            </a:r>
            <a:r>
              <a:rPr lang="en-US">
                <a:ea typeface="Calibri"/>
                <a:cs typeface="Calibri"/>
              </a:rPr>
              <a:t> </a:t>
            </a:r>
            <a:r>
              <a:rPr lang="en-US" err="1">
                <a:ea typeface="Calibri"/>
                <a:cs typeface="Calibri"/>
              </a:rPr>
              <a:t>uitputtend</a:t>
            </a:r>
            <a:r>
              <a:rPr lang="en-US">
                <a:ea typeface="Calibri"/>
                <a:cs typeface="Calibri"/>
              </a:rPr>
              <a:t>. Maar je </a:t>
            </a:r>
            <a:r>
              <a:rPr lang="en-US" err="1">
                <a:ea typeface="Calibri"/>
                <a:cs typeface="Calibri"/>
              </a:rPr>
              <a:t>ziet</a:t>
            </a:r>
            <a:r>
              <a:rPr lang="en-US">
                <a:ea typeface="Calibri"/>
                <a:cs typeface="Calibri"/>
              </a:rPr>
              <a:t> </a:t>
            </a:r>
            <a:r>
              <a:rPr lang="en-US" err="1">
                <a:ea typeface="Calibri"/>
                <a:cs typeface="Calibri"/>
              </a:rPr>
              <a:t>dat</a:t>
            </a:r>
            <a:r>
              <a:rPr lang="en-US">
                <a:ea typeface="Calibri"/>
                <a:cs typeface="Calibri"/>
              </a:rPr>
              <a:t> het </a:t>
            </a:r>
            <a:r>
              <a:rPr lang="en-US" err="1">
                <a:ea typeface="Calibri"/>
                <a:cs typeface="Calibri"/>
              </a:rPr>
              <a:t>niet</a:t>
            </a:r>
            <a:r>
              <a:rPr lang="en-US">
                <a:ea typeface="Calibri"/>
                <a:cs typeface="Calibri"/>
              </a:rPr>
              <a:t> </a:t>
            </a:r>
            <a:r>
              <a:rPr lang="en-US" err="1">
                <a:ea typeface="Calibri"/>
                <a:cs typeface="Calibri"/>
              </a:rPr>
              <a:t>altijd</a:t>
            </a:r>
            <a:r>
              <a:rPr lang="en-US">
                <a:ea typeface="Calibri"/>
                <a:cs typeface="Calibri"/>
              </a:rPr>
              <a:t> </a:t>
            </a:r>
            <a:r>
              <a:rPr lang="en-US" err="1">
                <a:ea typeface="Calibri"/>
                <a:cs typeface="Calibri"/>
              </a:rPr>
              <a:t>te</a:t>
            </a:r>
            <a:r>
              <a:rPr lang="en-US">
                <a:ea typeface="Calibri"/>
                <a:cs typeface="Calibri"/>
              </a:rPr>
              <a:t> </a:t>
            </a:r>
            <a:r>
              <a:rPr lang="en-US" err="1">
                <a:ea typeface="Calibri"/>
                <a:cs typeface="Calibri"/>
              </a:rPr>
              <a:t>maken</a:t>
            </a:r>
            <a:r>
              <a:rPr lang="en-US">
                <a:ea typeface="Calibri"/>
                <a:cs typeface="Calibri"/>
              </a:rPr>
              <a:t> </a:t>
            </a:r>
            <a:r>
              <a:rPr lang="en-US" err="1">
                <a:ea typeface="Calibri"/>
                <a:cs typeface="Calibri"/>
              </a:rPr>
              <a:t>heeft</a:t>
            </a:r>
            <a:r>
              <a:rPr lang="en-US">
                <a:ea typeface="Calibri"/>
                <a:cs typeface="Calibri"/>
              </a:rPr>
              <a:t> met GGZ </a:t>
            </a:r>
            <a:r>
              <a:rPr lang="en-US" err="1">
                <a:ea typeface="Calibri"/>
                <a:cs typeface="Calibri"/>
              </a:rPr>
              <a:t>problemen</a:t>
            </a:r>
            <a:r>
              <a:rPr lang="en-US">
                <a:ea typeface="Calibri"/>
                <a:cs typeface="Calibri"/>
              </a:rPr>
              <a:t>. Maar </a:t>
            </a:r>
            <a:r>
              <a:rPr lang="en-US" err="1">
                <a:ea typeface="Calibri"/>
                <a:cs typeface="Calibri"/>
              </a:rPr>
              <a:t>voor</a:t>
            </a:r>
            <a:r>
              <a:rPr lang="en-US">
                <a:ea typeface="Calibri"/>
                <a:cs typeface="Calibri"/>
              </a:rPr>
              <a:t> </a:t>
            </a:r>
            <a:r>
              <a:rPr lang="en-US" err="1">
                <a:ea typeface="Calibri"/>
                <a:cs typeface="Calibri"/>
              </a:rPr>
              <a:t>iedereen</a:t>
            </a:r>
            <a:r>
              <a:rPr lang="en-US">
                <a:ea typeface="Calibri"/>
                <a:cs typeface="Calibri"/>
              </a:rPr>
              <a:t>.</a:t>
            </a:r>
          </a:p>
        </p:txBody>
      </p:sp>
      <p:sp>
        <p:nvSpPr>
          <p:cNvPr id="4" name="Tijdelijke aanduiding voor dianummer 3"/>
          <p:cNvSpPr>
            <a:spLocks noGrp="1"/>
          </p:cNvSpPr>
          <p:nvPr>
            <p:ph type="sldNum" sz="quarter" idx="5"/>
          </p:nvPr>
        </p:nvSpPr>
        <p:spPr/>
        <p:txBody>
          <a:bodyPr/>
          <a:lstStyle/>
          <a:p>
            <a:fld id="{DD02BF18-72AC-49A4-BCEC-8FDA6E9EE8A1}" type="slidenum">
              <a:rPr lang="nl-NL" smtClean="0"/>
              <a:t>9</a:t>
            </a:fld>
            <a:endParaRPr lang="nl-NL"/>
          </a:p>
        </p:txBody>
      </p:sp>
    </p:spTree>
    <p:extLst>
      <p:ext uri="{BB962C8B-B14F-4D97-AF65-F5344CB8AC3E}">
        <p14:creationId xmlns:p14="http://schemas.microsoft.com/office/powerpoint/2010/main" val="2883377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AF4EF-F1DE-C9D9-CDC8-594C47A0B2B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0859D8F-16C8-5B60-2F7B-D860B9B028D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1491B8D-62E5-A81D-7541-63860A728E1C}"/>
              </a:ext>
            </a:extLst>
          </p:cNvPr>
          <p:cNvSpPr>
            <a:spLocks noGrp="1"/>
          </p:cNvSpPr>
          <p:nvPr>
            <p:ph type="body" idx="1"/>
          </p:nvPr>
        </p:nvSpPr>
        <p:spPr/>
        <p:txBody>
          <a:bodyPr/>
          <a:lstStyle/>
          <a:p>
            <a:pPr marL="17145" marR="67310" indent="-6350">
              <a:lnSpc>
                <a:spcPct val="114999"/>
              </a:lnSpc>
              <a:spcAft>
                <a:spcPts val="25"/>
              </a:spcAft>
            </a:pPr>
            <a:r>
              <a:rPr lang="nl-NL" sz="1200">
                <a:solidFill>
                  <a:srgbClr val="000000"/>
                </a:solidFill>
                <a:effectLst/>
                <a:latin typeface="Calibri"/>
                <a:ea typeface="Calibri"/>
                <a:cs typeface="Calibri"/>
              </a:rPr>
              <a:t>	</a:t>
            </a:r>
            <a:r>
              <a:rPr lang="nl-NL">
                <a:solidFill>
                  <a:srgbClr val="2F5597"/>
                </a:solidFill>
              </a:rPr>
              <a:t>De cijfers uit de ‘Gezondheidsmonitor Jeugd 2023’ (GGD) voor </a:t>
            </a:r>
            <a:r>
              <a:rPr lang="nl-NL" err="1">
                <a:solidFill>
                  <a:srgbClr val="2F5597"/>
                </a:solidFill>
              </a:rPr>
              <a:t>Waalwijkse</a:t>
            </a:r>
            <a:r>
              <a:rPr lang="nl-NL">
                <a:solidFill>
                  <a:srgbClr val="2F5597"/>
                </a:solidFill>
              </a:rPr>
              <a:t> leerlingen in het Voortgezet Onderwijs </a:t>
            </a:r>
            <a:endParaRPr lang="nl-NL">
              <a:ea typeface="Calibri" panose="020F0502020204030204"/>
              <a:cs typeface="Calibri" panose="020F0502020204030204"/>
            </a:endParaRPr>
          </a:p>
          <a:p>
            <a:pPr marL="17145" marR="67310" indent="-6350">
              <a:lnSpc>
                <a:spcPct val="114999"/>
              </a:lnSpc>
              <a:spcAft>
                <a:spcPts val="25"/>
              </a:spcAft>
            </a:pPr>
            <a:endParaRPr lang="nl-NL">
              <a:solidFill>
                <a:srgbClr val="2F5597"/>
              </a:solidFill>
              <a:latin typeface="Calibri"/>
              <a:ea typeface="Calibri"/>
              <a:cs typeface="Calibri"/>
            </a:endParaRPr>
          </a:p>
          <a:p>
            <a:pPr marL="17145" marR="67310" indent="-6350">
              <a:lnSpc>
                <a:spcPct val="114999"/>
              </a:lnSpc>
              <a:spcAft>
                <a:spcPts val="25"/>
              </a:spcAft>
            </a:pPr>
            <a:r>
              <a:rPr lang="nl-NL">
                <a:solidFill>
                  <a:srgbClr val="2F5597"/>
                </a:solidFill>
                <a:latin typeface="Calibri"/>
                <a:ea typeface="Calibri"/>
                <a:cs typeface="Calibri"/>
              </a:rPr>
              <a:t>--&gt; raadsleden vragen naar cijfers middels briefjes</a:t>
            </a:r>
          </a:p>
          <a:p>
            <a:pPr marL="17145" marR="67310" indent="-6350">
              <a:lnSpc>
                <a:spcPct val="114999"/>
              </a:lnSpc>
              <a:spcAft>
                <a:spcPts val="25"/>
              </a:spcAft>
            </a:pPr>
            <a:endParaRPr lang="nl-NL">
              <a:solidFill>
                <a:srgbClr val="000000"/>
              </a:solidFill>
              <a:latin typeface="Calibri"/>
              <a:ea typeface="Calibri"/>
              <a:cs typeface="Calibri"/>
            </a:endParaRPr>
          </a:p>
          <a:p>
            <a:pPr marL="17145" marR="67310" indent="-6350">
              <a:lnSpc>
                <a:spcPct val="114999"/>
              </a:lnSpc>
              <a:spcAft>
                <a:spcPts val="25"/>
              </a:spcAft>
            </a:pPr>
            <a:r>
              <a:rPr lang="nl-NL">
                <a:solidFill>
                  <a:srgbClr val="000000"/>
                </a:solidFill>
                <a:latin typeface="Calibri"/>
                <a:ea typeface="Calibri"/>
                <a:cs typeface="Calibri"/>
              </a:rPr>
              <a:t>We</a:t>
            </a:r>
            <a:r>
              <a:rPr lang="nl-NL">
                <a:solidFill>
                  <a:srgbClr val="000000"/>
                </a:solidFill>
              </a:rPr>
              <a:t> maken nu gebruik </a:t>
            </a:r>
            <a:r>
              <a:rPr lang="nl-NL">
                <a:solidFill>
                  <a:srgbClr val="000000"/>
                </a:solidFill>
                <a:effectLst/>
              </a:rPr>
              <a:t>van </a:t>
            </a:r>
            <a:r>
              <a:rPr lang="nl-NL">
                <a:solidFill>
                  <a:srgbClr val="000000"/>
                </a:solidFill>
              </a:rPr>
              <a:t>openbare data – wordt wel ontwikkeld/meegenomen in de monitor </a:t>
            </a:r>
            <a:endParaRPr lang="nl-NL">
              <a:ea typeface="Calibri"/>
              <a:cs typeface="Calibri"/>
            </a:endParaRPr>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pPr marL="457200"/>
            <a:endParaRPr lang="nl-NL" sz="1800">
              <a:latin typeface="Calibri" panose="020F0502020204030204" pitchFamily="34" charset="0"/>
              <a:ea typeface="Calibri" panose="020F0502020204030204" pitchFamily="34" charset="0"/>
              <a:cs typeface="Calibri" panose="020F0502020204030204" pitchFamily="34" charset="0"/>
            </a:endParaRPr>
          </a:p>
          <a:p>
            <a:endParaRPr lang="nl-NL">
              <a:latin typeface="Calibri" panose="020F0502020204030204" pitchFamily="34" charset="0"/>
              <a:ea typeface="Calibri" panose="020F0502020204030204" pitchFamily="34" charset="0"/>
              <a:cs typeface="Calibri" panose="020F0502020204030204" pitchFamily="34" charset="0"/>
            </a:endParaRPr>
          </a:p>
        </p:txBody>
      </p:sp>
      <p:sp>
        <p:nvSpPr>
          <p:cNvPr id="4" name="Tijdelijke aanduiding voor dianummer 3">
            <a:extLst>
              <a:ext uri="{FF2B5EF4-FFF2-40B4-BE49-F238E27FC236}">
                <a16:creationId xmlns:a16="http://schemas.microsoft.com/office/drawing/2014/main" id="{3A5B2881-B757-D75B-009A-746727212403}"/>
              </a:ext>
            </a:extLst>
          </p:cNvPr>
          <p:cNvSpPr>
            <a:spLocks noGrp="1"/>
          </p:cNvSpPr>
          <p:nvPr>
            <p:ph type="sldNum" sz="quarter" idx="5"/>
          </p:nvPr>
        </p:nvSpPr>
        <p:spPr/>
        <p:txBody>
          <a:bodyPr/>
          <a:lstStyle/>
          <a:p>
            <a:fld id="{FD57C38A-3BAC-4989-AD68-7A652757C9E8}" type="slidenum">
              <a:rPr lang="nl-NL" smtClean="0"/>
              <a:t>10</a:t>
            </a:fld>
            <a:endParaRPr lang="nl-NL"/>
          </a:p>
        </p:txBody>
      </p:sp>
    </p:spTree>
    <p:extLst>
      <p:ext uri="{BB962C8B-B14F-4D97-AF65-F5344CB8AC3E}">
        <p14:creationId xmlns:p14="http://schemas.microsoft.com/office/powerpoint/2010/main" val="2917732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7ED4A-FBFF-A8AC-654F-04C1F41A1A2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11CC16C-D57E-F290-85DF-4BBE737F059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692C450-7D5D-CA25-BD55-A1C8BEF85A71}"/>
              </a:ext>
            </a:extLst>
          </p:cNvPr>
          <p:cNvSpPr>
            <a:spLocks noGrp="1"/>
          </p:cNvSpPr>
          <p:nvPr>
            <p:ph type="body" idx="1"/>
          </p:nvPr>
        </p:nvSpPr>
        <p:spPr/>
        <p:txBody>
          <a:bodyPr/>
          <a:lstStyle/>
          <a:p>
            <a:pPr marL="17145" marR="67310" indent="-6350">
              <a:lnSpc>
                <a:spcPct val="115000"/>
              </a:lnSpc>
              <a:spcAft>
                <a:spcPts val="25"/>
              </a:spcAft>
            </a:pPr>
            <a:r>
              <a:rPr lang="nl-NL" sz="1200">
                <a:solidFill>
                  <a:srgbClr val="000000"/>
                </a:solidFill>
                <a:effectLst/>
                <a:latin typeface="Calibri"/>
                <a:ea typeface="Calibri"/>
                <a:cs typeface="Calibri"/>
              </a:rPr>
              <a:t>	</a:t>
            </a:r>
            <a:r>
              <a:rPr lang="nl-NL">
                <a:solidFill>
                  <a:srgbClr val="000000"/>
                </a:solidFill>
                <a:latin typeface="Calibri"/>
                <a:ea typeface="Calibri"/>
                <a:cs typeface="Calibri"/>
              </a:rPr>
              <a:t>We</a:t>
            </a:r>
            <a:r>
              <a:rPr lang="nl-NL">
                <a:solidFill>
                  <a:srgbClr val="000000"/>
                </a:solidFill>
              </a:rPr>
              <a:t> maken nu gebruik </a:t>
            </a:r>
            <a:r>
              <a:rPr lang="nl-NL">
                <a:solidFill>
                  <a:srgbClr val="000000"/>
                </a:solidFill>
                <a:effectLst/>
              </a:rPr>
              <a:t>van </a:t>
            </a:r>
            <a:r>
              <a:rPr lang="nl-NL">
                <a:solidFill>
                  <a:srgbClr val="000000"/>
                </a:solidFill>
              </a:rPr>
              <a:t>openbare data – wordt wel ontwikkeld/meegenomen in de monitor </a:t>
            </a:r>
            <a:endParaRPr lang="nl-NL"/>
          </a:p>
          <a:p>
            <a:pPr marL="17145" marR="67310" indent="-6350">
              <a:lnSpc>
                <a:spcPct val="114999"/>
              </a:lnSpc>
              <a:spcAft>
                <a:spcPts val="25"/>
              </a:spcAft>
            </a:pPr>
            <a:endParaRPr lang="nl-NL" sz="1200">
              <a:solidFill>
                <a:srgbClr val="000000"/>
              </a:solidFill>
              <a:effectLst/>
              <a:latin typeface="Calibri" panose="020F0502020204030204" pitchFamily="34" charset="0"/>
              <a:ea typeface="Calibri" panose="020F0502020204030204" pitchFamily="34" charset="0"/>
              <a:cs typeface="Calibri"/>
            </a:endParaRPr>
          </a:p>
          <a:p>
            <a:pPr marL="17145" marR="67310" indent="-6350">
              <a:lnSpc>
                <a:spcPct val="114999"/>
              </a:lnSpc>
              <a:spcAft>
                <a:spcPts val="25"/>
              </a:spcAft>
            </a:pPr>
            <a:r>
              <a:rPr lang="nl-NL">
                <a:latin typeface="Calibri"/>
                <a:ea typeface="Calibri"/>
                <a:cs typeface="Calibri"/>
              </a:rPr>
              <a:t>Kijken voor recenter en korter/minder maken + activerende vorm</a:t>
            </a:r>
            <a:endParaRPr lang="nl-NL">
              <a:effectLst/>
              <a:latin typeface="Calibri" panose="020F0502020204030204" pitchFamily="34" charset="0"/>
              <a:ea typeface="Calibri" panose="020F0502020204030204" pitchFamily="34" charset="0"/>
              <a:cs typeface="Calibri"/>
            </a:endParaRPr>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r>
              <a:rPr lang="nl-NL">
                <a:solidFill>
                  <a:srgbClr val="2F5597"/>
                </a:solidFill>
              </a:rPr>
              <a:t>De cijfers uit de ‘Gezondheidsmonitor Jeugd 2023’ (GGD) voor </a:t>
            </a:r>
            <a:r>
              <a:rPr lang="nl-NL" err="1">
                <a:solidFill>
                  <a:srgbClr val="2F5597"/>
                </a:solidFill>
              </a:rPr>
              <a:t>Waalwijkse</a:t>
            </a:r>
            <a:r>
              <a:rPr lang="nl-NL">
                <a:solidFill>
                  <a:srgbClr val="2F5597"/>
                </a:solidFill>
              </a:rPr>
              <a:t> leerlingen in het Voortgezet Onderwijs:</a:t>
            </a:r>
            <a:endParaRPr lang="nl-NL"/>
          </a:p>
          <a:p>
            <a:pPr marL="457200" indent="-457200">
              <a:buFont typeface="Courier New,monospace"/>
              <a:buChar char="o"/>
            </a:pPr>
            <a:r>
              <a:rPr lang="nl-NL">
                <a:solidFill>
                  <a:srgbClr val="2F5597"/>
                </a:solidFill>
              </a:rPr>
              <a:t>83% van de leerlingen geeft aan hun mentale gezondheid als (zeer) goed te ervaren;</a:t>
            </a:r>
            <a:endParaRPr lang="nl-NL"/>
          </a:p>
          <a:p>
            <a:pPr marL="457200" indent="-457200">
              <a:buFont typeface="Courier New,monospace"/>
              <a:buChar char="o"/>
            </a:pPr>
            <a:r>
              <a:rPr lang="nl-NL">
                <a:solidFill>
                  <a:srgbClr val="2F5597"/>
                </a:solidFill>
              </a:rPr>
              <a:t>het gevoel van geluk is 79,0%;</a:t>
            </a:r>
            <a:endParaRPr lang="nl-NL"/>
          </a:p>
          <a:p>
            <a:pPr marL="457200" indent="-457200">
              <a:buFont typeface="Courier New,monospace"/>
              <a:buChar char="o"/>
            </a:pPr>
            <a:r>
              <a:rPr lang="nl-NL">
                <a:solidFill>
                  <a:srgbClr val="2F5597"/>
                </a:solidFill>
              </a:rPr>
              <a:t>23% van de leerlingen heeft last van mentale klachten;</a:t>
            </a:r>
            <a:endParaRPr lang="nl-NL"/>
          </a:p>
          <a:p>
            <a:pPr marL="457200" indent="-457200">
              <a:buFont typeface="Courier New,monospace"/>
              <a:buChar char="o"/>
            </a:pPr>
            <a:r>
              <a:rPr lang="nl-NL">
                <a:solidFill>
                  <a:srgbClr val="2F5597"/>
                </a:solidFill>
              </a:rPr>
              <a:t>40% van de leerlingen ervaart vaak stress (door school (28%), thuissituatie (9%), eigen problemen (15%), wat anderen van je vinden (18%), door alles wat hij/ zij moet doen (24%);</a:t>
            </a:r>
            <a:endParaRPr lang="nl-NL"/>
          </a:p>
          <a:p>
            <a:pPr marL="457200" indent="-457200">
              <a:buFont typeface="Courier New,monospace"/>
              <a:buChar char="o"/>
            </a:pPr>
            <a:r>
              <a:rPr lang="nl-NL">
                <a:solidFill>
                  <a:srgbClr val="2F5597"/>
                </a:solidFill>
              </a:rPr>
              <a:t>voldoende weerbaar: 91%; --&gt; algemener</a:t>
            </a:r>
            <a:endParaRPr lang="nl-NL"/>
          </a:p>
          <a:p>
            <a:pPr marL="457200" indent="-457200">
              <a:buFont typeface="Courier New,monospace"/>
              <a:buChar char="o"/>
            </a:pPr>
            <a:r>
              <a:rPr lang="nl-NL">
                <a:solidFill>
                  <a:srgbClr val="2F5597"/>
                </a:solidFill>
              </a:rPr>
              <a:t>algemeen: VO-leerlingen in onze gemeente scoren op bovenstaande punten positiever dan scholieren in andere regio’s.</a:t>
            </a:r>
            <a:endParaRPr lang="nl-NL"/>
          </a:p>
          <a:p>
            <a:pPr marL="457200" indent="-457200">
              <a:buFont typeface="Courier New,monospace"/>
              <a:buChar char="o"/>
            </a:pPr>
            <a:endParaRPr lang="nl-NL"/>
          </a:p>
          <a:p>
            <a:r>
              <a:rPr lang="nl-NL">
                <a:solidFill>
                  <a:srgbClr val="2F5597"/>
                </a:solidFill>
              </a:rPr>
              <a:t>De ‘Brabantscan 2024’ (GGD) geeft de volgende cijfers t.a.v. jongeren van 16 tot 25 jaar:</a:t>
            </a:r>
            <a:endParaRPr lang="nl-NL"/>
          </a:p>
          <a:p>
            <a:pPr marL="457200" indent="-457200">
              <a:buFont typeface="Courier New,monospace"/>
              <a:buChar char="o"/>
            </a:pPr>
            <a:r>
              <a:rPr lang="nl-NL">
                <a:solidFill>
                  <a:srgbClr val="2F5597"/>
                </a:solidFill>
              </a:rPr>
              <a:t>ervaren mentale gezondheid: 50% goed, 36% matig , 14% slecht;</a:t>
            </a:r>
            <a:endParaRPr lang="nl-NL"/>
          </a:p>
          <a:p>
            <a:pPr marL="457200" indent="-457200">
              <a:buFont typeface="Courier New,monospace"/>
              <a:buChar char="o"/>
            </a:pPr>
            <a:r>
              <a:rPr lang="nl-NL">
                <a:solidFill>
                  <a:srgbClr val="2F5597"/>
                </a:solidFill>
              </a:rPr>
              <a:t>42% ervaart vaak stress (25% heeft stress door school);</a:t>
            </a:r>
            <a:endParaRPr lang="nl-NL"/>
          </a:p>
          <a:p>
            <a:pPr marL="457200" indent="-457200">
              <a:buFont typeface="Courier New,monospace"/>
              <a:buChar char="o"/>
            </a:pPr>
            <a:r>
              <a:rPr lang="nl-NL">
                <a:solidFill>
                  <a:srgbClr val="2F5597"/>
                </a:solidFill>
              </a:rPr>
              <a:t>voldoende weerbaar: 82%.</a:t>
            </a:r>
            <a:endParaRPr lang="nl-NL"/>
          </a:p>
          <a:p>
            <a:pPr marL="457200" indent="-457200">
              <a:buFont typeface="Courier New,monospace"/>
              <a:buChar char="o"/>
            </a:pPr>
            <a:endParaRPr lang="nl-NL"/>
          </a:p>
          <a:p>
            <a:r>
              <a:rPr lang="nl-NL">
                <a:solidFill>
                  <a:srgbClr val="2F5597"/>
                </a:solidFill>
              </a:rPr>
              <a:t>Voor jonge kinderen is minder informatie beschikbaar. Onderstaande cijfers komen uit de ‘Brabantscan 2021’:</a:t>
            </a:r>
            <a:endParaRPr lang="nl-NL"/>
          </a:p>
          <a:p>
            <a:pPr marL="457200" indent="-457200">
              <a:buFont typeface="Courier New,monospace"/>
              <a:buChar char="o"/>
            </a:pPr>
            <a:r>
              <a:rPr lang="nl-NL">
                <a:solidFill>
                  <a:srgbClr val="2F5597"/>
                </a:solidFill>
              </a:rPr>
              <a:t>83% van de kinderen (0-11 jaar) heeft blije gevoelens;</a:t>
            </a:r>
            <a:endParaRPr lang="nl-NL"/>
          </a:p>
          <a:p>
            <a:pPr marL="457200" indent="-457200">
              <a:buFont typeface="Courier New,monospace"/>
              <a:buChar char="o"/>
            </a:pPr>
            <a:r>
              <a:rPr lang="nl-NL">
                <a:solidFill>
                  <a:srgbClr val="2F5597"/>
                </a:solidFill>
              </a:rPr>
              <a:t>86% van de kinderen (4-11 jaar) is voldoende weerbaar.</a:t>
            </a:r>
            <a:endParaRPr lang="nl-NL"/>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pPr marL="457200"/>
            <a:endParaRPr lang="nl-NL" sz="1800">
              <a:latin typeface="Calibri" panose="020F0502020204030204" pitchFamily="34" charset="0"/>
              <a:ea typeface="Calibri" panose="020F0502020204030204" pitchFamily="34" charset="0"/>
              <a:cs typeface="Calibri" panose="020F0502020204030204" pitchFamily="34" charset="0"/>
            </a:endParaRPr>
          </a:p>
          <a:p>
            <a:endParaRPr lang="nl-NL">
              <a:ea typeface="Calibri" panose="020F0502020204030204"/>
              <a:cs typeface="Calibri" panose="020F0502020204030204"/>
            </a:endParaRPr>
          </a:p>
        </p:txBody>
      </p:sp>
      <p:sp>
        <p:nvSpPr>
          <p:cNvPr id="4" name="Tijdelijke aanduiding voor dianummer 3">
            <a:extLst>
              <a:ext uri="{FF2B5EF4-FFF2-40B4-BE49-F238E27FC236}">
                <a16:creationId xmlns:a16="http://schemas.microsoft.com/office/drawing/2014/main" id="{552D05A1-316F-8982-277C-A58158F7CF4C}"/>
              </a:ext>
            </a:extLst>
          </p:cNvPr>
          <p:cNvSpPr>
            <a:spLocks noGrp="1"/>
          </p:cNvSpPr>
          <p:nvPr>
            <p:ph type="sldNum" sz="quarter" idx="5"/>
          </p:nvPr>
        </p:nvSpPr>
        <p:spPr/>
        <p:txBody>
          <a:bodyPr/>
          <a:lstStyle/>
          <a:p>
            <a:fld id="{FD57C38A-3BAC-4989-AD68-7A652757C9E8}" type="slidenum">
              <a:rPr lang="nl-NL" smtClean="0"/>
              <a:t>11</a:t>
            </a:fld>
            <a:endParaRPr lang="nl-NL"/>
          </a:p>
        </p:txBody>
      </p:sp>
    </p:spTree>
    <p:extLst>
      <p:ext uri="{BB962C8B-B14F-4D97-AF65-F5344CB8AC3E}">
        <p14:creationId xmlns:p14="http://schemas.microsoft.com/office/powerpoint/2010/main" val="1137767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2A682-1A13-1ACC-D2A6-D8FBBD19006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D185BE3-C0DF-D978-55EC-EB6E6C4E8FA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3089553-0ED4-F62D-1CD8-C0BD6BDB4E92}"/>
              </a:ext>
            </a:extLst>
          </p:cNvPr>
          <p:cNvSpPr>
            <a:spLocks noGrp="1"/>
          </p:cNvSpPr>
          <p:nvPr>
            <p:ph type="body" idx="1"/>
          </p:nvPr>
        </p:nvSpPr>
        <p:spPr/>
        <p:txBody>
          <a:bodyPr/>
          <a:lstStyle/>
          <a:p>
            <a:pPr marL="17145" marR="67310" indent="-6350">
              <a:lnSpc>
                <a:spcPct val="115000"/>
              </a:lnSpc>
              <a:spcAft>
                <a:spcPts val="25"/>
              </a:spcAft>
            </a:pPr>
            <a:r>
              <a:rPr lang="nl-NL" sz="1200">
                <a:solidFill>
                  <a:srgbClr val="000000"/>
                </a:solidFill>
                <a:effectLst/>
                <a:latin typeface="Calibri"/>
                <a:ea typeface="Calibri"/>
                <a:cs typeface="Calibri"/>
              </a:rPr>
              <a:t>	</a:t>
            </a:r>
            <a:r>
              <a:rPr lang="nl-NL">
                <a:solidFill>
                  <a:srgbClr val="000000"/>
                </a:solidFill>
                <a:latin typeface="Calibri"/>
                <a:ea typeface="Calibri"/>
                <a:cs typeface="Calibri"/>
              </a:rPr>
              <a:t>We</a:t>
            </a:r>
            <a:r>
              <a:rPr lang="nl-NL">
                <a:solidFill>
                  <a:srgbClr val="000000"/>
                </a:solidFill>
              </a:rPr>
              <a:t> maken nu gebruik </a:t>
            </a:r>
            <a:r>
              <a:rPr lang="nl-NL">
                <a:solidFill>
                  <a:srgbClr val="000000"/>
                </a:solidFill>
                <a:effectLst/>
              </a:rPr>
              <a:t>van </a:t>
            </a:r>
            <a:r>
              <a:rPr lang="nl-NL">
                <a:solidFill>
                  <a:srgbClr val="000000"/>
                </a:solidFill>
              </a:rPr>
              <a:t>openbare data – wordt wel ontwikkeld/meegenomen in de monitor </a:t>
            </a:r>
            <a:endParaRPr lang="nl-NL"/>
          </a:p>
          <a:p>
            <a:pPr marL="17145" marR="67310" indent="-6350">
              <a:lnSpc>
                <a:spcPct val="114999"/>
              </a:lnSpc>
              <a:spcAft>
                <a:spcPts val="25"/>
              </a:spcAft>
            </a:pPr>
            <a:endParaRPr lang="nl-NL" sz="1200">
              <a:solidFill>
                <a:srgbClr val="000000"/>
              </a:solidFill>
              <a:effectLst/>
              <a:latin typeface="Calibri" panose="020F0502020204030204" pitchFamily="34" charset="0"/>
              <a:ea typeface="Calibri" panose="020F0502020204030204" pitchFamily="34" charset="0"/>
              <a:cs typeface="Calibri"/>
            </a:endParaRPr>
          </a:p>
          <a:p>
            <a:pPr marL="17145" marR="67310" indent="-6350">
              <a:lnSpc>
                <a:spcPct val="114999"/>
              </a:lnSpc>
              <a:spcAft>
                <a:spcPts val="25"/>
              </a:spcAft>
            </a:pPr>
            <a:r>
              <a:rPr lang="nl-NL">
                <a:latin typeface="Calibri"/>
                <a:ea typeface="Calibri"/>
                <a:cs typeface="Calibri"/>
              </a:rPr>
              <a:t>Kijken voor recenter en korter/minder maken + activerende vorm</a:t>
            </a:r>
            <a:endParaRPr lang="nl-NL">
              <a:effectLst/>
              <a:latin typeface="Calibri" panose="020F0502020204030204" pitchFamily="34" charset="0"/>
              <a:ea typeface="Calibri" panose="020F0502020204030204" pitchFamily="34" charset="0"/>
              <a:cs typeface="Calibri"/>
            </a:endParaRPr>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r>
              <a:rPr lang="nl-NL">
                <a:solidFill>
                  <a:srgbClr val="2F5597"/>
                </a:solidFill>
              </a:rPr>
              <a:t>De cijfers uit de ‘Gezondheidsmonitor Jeugd 2023’ (GGD) voor </a:t>
            </a:r>
            <a:r>
              <a:rPr lang="nl-NL" err="1">
                <a:solidFill>
                  <a:srgbClr val="2F5597"/>
                </a:solidFill>
              </a:rPr>
              <a:t>Waalwijkse</a:t>
            </a:r>
            <a:r>
              <a:rPr lang="nl-NL">
                <a:solidFill>
                  <a:srgbClr val="2F5597"/>
                </a:solidFill>
              </a:rPr>
              <a:t> leerlingen in het Voortgezet Onderwijs:</a:t>
            </a:r>
            <a:endParaRPr lang="nl-NL"/>
          </a:p>
          <a:p>
            <a:pPr marL="457200" indent="-457200">
              <a:buFont typeface="Courier New,monospace"/>
              <a:buChar char="o"/>
            </a:pPr>
            <a:r>
              <a:rPr lang="nl-NL">
                <a:solidFill>
                  <a:srgbClr val="2F5597"/>
                </a:solidFill>
              </a:rPr>
              <a:t>83% van de leerlingen geeft aan hun mentale gezondheid als (zeer) goed te ervaren;</a:t>
            </a:r>
            <a:endParaRPr lang="nl-NL"/>
          </a:p>
          <a:p>
            <a:pPr marL="457200" indent="-457200">
              <a:buFont typeface="Courier New,monospace"/>
              <a:buChar char="o"/>
            </a:pPr>
            <a:r>
              <a:rPr lang="nl-NL">
                <a:solidFill>
                  <a:srgbClr val="2F5597"/>
                </a:solidFill>
              </a:rPr>
              <a:t>het gevoel van geluk is 79,0%;</a:t>
            </a:r>
            <a:endParaRPr lang="nl-NL"/>
          </a:p>
          <a:p>
            <a:pPr marL="457200" indent="-457200">
              <a:buFont typeface="Courier New,monospace"/>
              <a:buChar char="o"/>
            </a:pPr>
            <a:r>
              <a:rPr lang="nl-NL">
                <a:solidFill>
                  <a:srgbClr val="2F5597"/>
                </a:solidFill>
              </a:rPr>
              <a:t>23% van de leerlingen heeft last van mentale klachten;</a:t>
            </a:r>
            <a:endParaRPr lang="nl-NL"/>
          </a:p>
          <a:p>
            <a:pPr marL="457200" indent="-457200">
              <a:buFont typeface="Courier New,monospace"/>
              <a:buChar char="o"/>
            </a:pPr>
            <a:r>
              <a:rPr lang="nl-NL">
                <a:solidFill>
                  <a:srgbClr val="2F5597"/>
                </a:solidFill>
              </a:rPr>
              <a:t>40% van de leerlingen ervaart vaak stress (door school (28%), thuissituatie (9%), eigen problemen (15%), wat anderen van je vinden (18%), door alles wat hij/ zij moet doen (24%);</a:t>
            </a:r>
            <a:endParaRPr lang="nl-NL"/>
          </a:p>
          <a:p>
            <a:pPr marL="457200" indent="-457200">
              <a:buFont typeface="Courier New,monospace"/>
              <a:buChar char="o"/>
            </a:pPr>
            <a:r>
              <a:rPr lang="nl-NL">
                <a:solidFill>
                  <a:srgbClr val="2F5597"/>
                </a:solidFill>
              </a:rPr>
              <a:t>voldoende weerbaar: 91%; --&gt; algemener</a:t>
            </a:r>
            <a:endParaRPr lang="nl-NL"/>
          </a:p>
          <a:p>
            <a:pPr marL="457200" indent="-457200">
              <a:buFont typeface="Courier New,monospace"/>
              <a:buChar char="o"/>
            </a:pPr>
            <a:r>
              <a:rPr lang="nl-NL">
                <a:solidFill>
                  <a:srgbClr val="2F5597"/>
                </a:solidFill>
              </a:rPr>
              <a:t>algemeen: VO-leerlingen in onze gemeente scoren op bovenstaande punten positiever dan scholieren in andere regio’s.</a:t>
            </a:r>
            <a:endParaRPr lang="nl-NL"/>
          </a:p>
          <a:p>
            <a:pPr marL="457200" indent="-457200">
              <a:buFont typeface="Courier New,monospace"/>
              <a:buChar char="o"/>
            </a:pPr>
            <a:endParaRPr lang="nl-NL"/>
          </a:p>
          <a:p>
            <a:r>
              <a:rPr lang="nl-NL">
                <a:solidFill>
                  <a:srgbClr val="2F5597"/>
                </a:solidFill>
              </a:rPr>
              <a:t>De ‘Brabantscan 2024’ (GGD) geeft de volgende cijfers t.a.v. jongeren van 16 tot 25 jaar:</a:t>
            </a:r>
            <a:endParaRPr lang="nl-NL"/>
          </a:p>
          <a:p>
            <a:pPr marL="457200" indent="-457200">
              <a:buFont typeface="Courier New,monospace"/>
              <a:buChar char="o"/>
            </a:pPr>
            <a:r>
              <a:rPr lang="nl-NL">
                <a:solidFill>
                  <a:srgbClr val="2F5597"/>
                </a:solidFill>
              </a:rPr>
              <a:t>ervaren mentale gezondheid: 50% goed, 36% matig , 14% slecht;</a:t>
            </a:r>
            <a:endParaRPr lang="nl-NL"/>
          </a:p>
          <a:p>
            <a:pPr marL="457200" indent="-457200">
              <a:buFont typeface="Courier New,monospace"/>
              <a:buChar char="o"/>
            </a:pPr>
            <a:r>
              <a:rPr lang="nl-NL">
                <a:solidFill>
                  <a:srgbClr val="2F5597"/>
                </a:solidFill>
              </a:rPr>
              <a:t>42% ervaart vaak stress (25% heeft stress door school);</a:t>
            </a:r>
            <a:endParaRPr lang="nl-NL"/>
          </a:p>
          <a:p>
            <a:pPr marL="457200" indent="-457200">
              <a:buFont typeface="Courier New,monospace"/>
              <a:buChar char="o"/>
            </a:pPr>
            <a:r>
              <a:rPr lang="nl-NL">
                <a:solidFill>
                  <a:srgbClr val="2F5597"/>
                </a:solidFill>
              </a:rPr>
              <a:t>voldoende weerbaar: 82%.</a:t>
            </a:r>
            <a:endParaRPr lang="nl-NL"/>
          </a:p>
          <a:p>
            <a:pPr marL="457200" indent="-457200">
              <a:buFont typeface="Courier New,monospace"/>
              <a:buChar char="o"/>
            </a:pPr>
            <a:endParaRPr lang="nl-NL"/>
          </a:p>
          <a:p>
            <a:r>
              <a:rPr lang="nl-NL">
                <a:solidFill>
                  <a:srgbClr val="2F5597"/>
                </a:solidFill>
              </a:rPr>
              <a:t>Voor jonge kinderen is minder informatie beschikbaar. Onderstaande cijfers komen uit de ‘Brabantscan 2021’:</a:t>
            </a:r>
            <a:endParaRPr lang="nl-NL"/>
          </a:p>
          <a:p>
            <a:pPr marL="457200" indent="-457200">
              <a:buFont typeface="Courier New,monospace"/>
              <a:buChar char="o"/>
            </a:pPr>
            <a:r>
              <a:rPr lang="nl-NL">
                <a:solidFill>
                  <a:srgbClr val="2F5597"/>
                </a:solidFill>
              </a:rPr>
              <a:t>83% van de kinderen (0-11 jaar) heeft blije gevoelens;</a:t>
            </a:r>
            <a:endParaRPr lang="nl-NL"/>
          </a:p>
          <a:p>
            <a:pPr marL="457200" indent="-457200">
              <a:buFont typeface="Courier New,monospace"/>
              <a:buChar char="o"/>
            </a:pPr>
            <a:r>
              <a:rPr lang="nl-NL">
                <a:solidFill>
                  <a:srgbClr val="2F5597"/>
                </a:solidFill>
              </a:rPr>
              <a:t>86% van de kinderen (4-11 jaar) is voldoende weerbaar.</a:t>
            </a:r>
            <a:endParaRPr lang="nl-NL"/>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pPr marL="457200"/>
            <a:endParaRPr lang="nl-NL" sz="1800">
              <a:latin typeface="Calibri" panose="020F0502020204030204" pitchFamily="34" charset="0"/>
              <a:ea typeface="Calibri" panose="020F0502020204030204" pitchFamily="34" charset="0"/>
              <a:cs typeface="Calibri" panose="020F0502020204030204" pitchFamily="34" charset="0"/>
            </a:endParaRPr>
          </a:p>
          <a:p>
            <a:endParaRPr lang="nl-NL">
              <a:ea typeface="Calibri" panose="020F0502020204030204"/>
              <a:cs typeface="Calibri" panose="020F0502020204030204"/>
            </a:endParaRPr>
          </a:p>
        </p:txBody>
      </p:sp>
      <p:sp>
        <p:nvSpPr>
          <p:cNvPr id="4" name="Tijdelijke aanduiding voor dianummer 3">
            <a:extLst>
              <a:ext uri="{FF2B5EF4-FFF2-40B4-BE49-F238E27FC236}">
                <a16:creationId xmlns:a16="http://schemas.microsoft.com/office/drawing/2014/main" id="{F59235B9-1B7E-5154-3FDA-314321099716}"/>
              </a:ext>
            </a:extLst>
          </p:cNvPr>
          <p:cNvSpPr>
            <a:spLocks noGrp="1"/>
          </p:cNvSpPr>
          <p:nvPr>
            <p:ph type="sldNum" sz="quarter" idx="5"/>
          </p:nvPr>
        </p:nvSpPr>
        <p:spPr/>
        <p:txBody>
          <a:bodyPr/>
          <a:lstStyle/>
          <a:p>
            <a:fld id="{FD57C38A-3BAC-4989-AD68-7A652757C9E8}" type="slidenum">
              <a:rPr lang="nl-NL" smtClean="0"/>
              <a:t>12</a:t>
            </a:fld>
            <a:endParaRPr lang="nl-NL"/>
          </a:p>
        </p:txBody>
      </p:sp>
    </p:spTree>
    <p:extLst>
      <p:ext uri="{BB962C8B-B14F-4D97-AF65-F5344CB8AC3E}">
        <p14:creationId xmlns:p14="http://schemas.microsoft.com/office/powerpoint/2010/main" val="3739134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3868E-F624-90C0-774A-4E19FF54DB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9F545FB-C216-A170-211A-7A8DAD9C447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3CA4B56-0D17-AFCD-28CC-E71ADE043F92}"/>
              </a:ext>
            </a:extLst>
          </p:cNvPr>
          <p:cNvSpPr>
            <a:spLocks noGrp="1"/>
          </p:cNvSpPr>
          <p:nvPr>
            <p:ph type="body" idx="1"/>
          </p:nvPr>
        </p:nvSpPr>
        <p:spPr/>
        <p:txBody>
          <a:bodyPr/>
          <a:lstStyle/>
          <a:p>
            <a:pPr marL="17145" marR="67310" indent="-6350">
              <a:lnSpc>
                <a:spcPct val="115000"/>
              </a:lnSpc>
              <a:spcAft>
                <a:spcPts val="25"/>
              </a:spcAft>
            </a:pPr>
            <a:r>
              <a:rPr lang="nl-NL" sz="1200">
                <a:solidFill>
                  <a:srgbClr val="000000"/>
                </a:solidFill>
                <a:effectLst/>
                <a:latin typeface="Calibri"/>
                <a:ea typeface="Calibri"/>
                <a:cs typeface="Calibri"/>
              </a:rPr>
              <a:t>	</a:t>
            </a:r>
            <a:r>
              <a:rPr lang="nl-NL">
                <a:solidFill>
                  <a:srgbClr val="000000"/>
                </a:solidFill>
                <a:latin typeface="Calibri"/>
                <a:ea typeface="Calibri"/>
                <a:cs typeface="Calibri"/>
              </a:rPr>
              <a:t>We</a:t>
            </a:r>
            <a:r>
              <a:rPr lang="nl-NL">
                <a:solidFill>
                  <a:srgbClr val="000000"/>
                </a:solidFill>
              </a:rPr>
              <a:t> maken nu gebruik </a:t>
            </a:r>
            <a:r>
              <a:rPr lang="nl-NL">
                <a:solidFill>
                  <a:srgbClr val="000000"/>
                </a:solidFill>
                <a:effectLst/>
              </a:rPr>
              <a:t>van </a:t>
            </a:r>
            <a:r>
              <a:rPr lang="nl-NL">
                <a:solidFill>
                  <a:srgbClr val="000000"/>
                </a:solidFill>
              </a:rPr>
              <a:t>openbare data – wordt wel ontwikkeld/meegenomen in de monitor </a:t>
            </a:r>
            <a:endParaRPr lang="nl-NL"/>
          </a:p>
          <a:p>
            <a:pPr marL="17145" marR="67310" indent="-6350">
              <a:lnSpc>
                <a:spcPct val="114999"/>
              </a:lnSpc>
              <a:spcAft>
                <a:spcPts val="25"/>
              </a:spcAft>
            </a:pPr>
            <a:endParaRPr lang="nl-NL" sz="1200">
              <a:solidFill>
                <a:srgbClr val="000000"/>
              </a:solidFill>
              <a:effectLst/>
              <a:latin typeface="Calibri" panose="020F0502020204030204" pitchFamily="34" charset="0"/>
              <a:ea typeface="Calibri" panose="020F0502020204030204" pitchFamily="34" charset="0"/>
              <a:cs typeface="Calibri"/>
            </a:endParaRPr>
          </a:p>
          <a:p>
            <a:pPr marL="17145" marR="67310" indent="-6350">
              <a:lnSpc>
                <a:spcPct val="114999"/>
              </a:lnSpc>
              <a:spcAft>
                <a:spcPts val="25"/>
              </a:spcAft>
            </a:pPr>
            <a:r>
              <a:rPr lang="nl-NL">
                <a:latin typeface="Calibri"/>
                <a:ea typeface="Calibri"/>
                <a:cs typeface="Calibri"/>
              </a:rPr>
              <a:t>Kijken voor recenter en korter/minder maken + activerende vorm</a:t>
            </a:r>
            <a:endParaRPr lang="nl-NL">
              <a:effectLst/>
              <a:latin typeface="Calibri" panose="020F0502020204030204" pitchFamily="34" charset="0"/>
              <a:ea typeface="Calibri" panose="020F0502020204030204" pitchFamily="34" charset="0"/>
              <a:cs typeface="Calibri"/>
            </a:endParaRPr>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r>
              <a:rPr lang="nl-NL">
                <a:solidFill>
                  <a:srgbClr val="2F5597"/>
                </a:solidFill>
              </a:rPr>
              <a:t>De cijfers uit de ‘Gezondheidsmonitor Jeugd 2023’ (GGD) voor </a:t>
            </a:r>
            <a:r>
              <a:rPr lang="nl-NL" err="1">
                <a:solidFill>
                  <a:srgbClr val="2F5597"/>
                </a:solidFill>
              </a:rPr>
              <a:t>Waalwijkse</a:t>
            </a:r>
            <a:r>
              <a:rPr lang="nl-NL">
                <a:solidFill>
                  <a:srgbClr val="2F5597"/>
                </a:solidFill>
              </a:rPr>
              <a:t> leerlingen in het Voortgezet Onderwijs:</a:t>
            </a:r>
            <a:endParaRPr lang="nl-NL"/>
          </a:p>
          <a:p>
            <a:pPr marL="457200" indent="-457200">
              <a:buFont typeface="Courier New,monospace"/>
              <a:buChar char="o"/>
            </a:pPr>
            <a:r>
              <a:rPr lang="nl-NL">
                <a:solidFill>
                  <a:srgbClr val="2F5597"/>
                </a:solidFill>
              </a:rPr>
              <a:t>83% van de leerlingen geeft aan hun mentale gezondheid als (zeer) goed te ervaren;</a:t>
            </a:r>
            <a:endParaRPr lang="nl-NL"/>
          </a:p>
          <a:p>
            <a:pPr marL="457200" indent="-457200">
              <a:buFont typeface="Courier New,monospace"/>
              <a:buChar char="o"/>
            </a:pPr>
            <a:r>
              <a:rPr lang="nl-NL">
                <a:solidFill>
                  <a:srgbClr val="2F5597"/>
                </a:solidFill>
              </a:rPr>
              <a:t>het gevoel van geluk is 79,0%;</a:t>
            </a:r>
            <a:endParaRPr lang="nl-NL"/>
          </a:p>
          <a:p>
            <a:pPr marL="457200" indent="-457200">
              <a:buFont typeface="Courier New,monospace"/>
              <a:buChar char="o"/>
            </a:pPr>
            <a:r>
              <a:rPr lang="nl-NL">
                <a:solidFill>
                  <a:srgbClr val="2F5597"/>
                </a:solidFill>
              </a:rPr>
              <a:t>23% van de leerlingen heeft last van mentale klachten;</a:t>
            </a:r>
            <a:endParaRPr lang="nl-NL"/>
          </a:p>
          <a:p>
            <a:pPr marL="457200" indent="-457200">
              <a:buFont typeface="Courier New,monospace"/>
              <a:buChar char="o"/>
            </a:pPr>
            <a:r>
              <a:rPr lang="nl-NL">
                <a:solidFill>
                  <a:srgbClr val="2F5597"/>
                </a:solidFill>
              </a:rPr>
              <a:t>40% van de leerlingen ervaart vaak stress (door school (28%), thuissituatie (9%), eigen problemen (15%), wat anderen van je vinden (18%), door alles wat hij/ zij moet doen (24%);</a:t>
            </a:r>
            <a:endParaRPr lang="nl-NL"/>
          </a:p>
          <a:p>
            <a:pPr marL="457200" indent="-457200">
              <a:buFont typeface="Courier New,monospace"/>
              <a:buChar char="o"/>
            </a:pPr>
            <a:r>
              <a:rPr lang="nl-NL">
                <a:solidFill>
                  <a:srgbClr val="2F5597"/>
                </a:solidFill>
              </a:rPr>
              <a:t>voldoende weerbaar: 91%; --&gt; algemener</a:t>
            </a:r>
            <a:endParaRPr lang="nl-NL"/>
          </a:p>
          <a:p>
            <a:pPr marL="457200" indent="-457200">
              <a:buFont typeface="Courier New,monospace"/>
              <a:buChar char="o"/>
            </a:pPr>
            <a:r>
              <a:rPr lang="nl-NL">
                <a:solidFill>
                  <a:srgbClr val="2F5597"/>
                </a:solidFill>
              </a:rPr>
              <a:t>algemeen: VO-leerlingen in onze gemeente scoren op bovenstaande punten positiever dan scholieren in andere regio’s.</a:t>
            </a:r>
            <a:endParaRPr lang="nl-NL"/>
          </a:p>
          <a:p>
            <a:pPr marL="457200" indent="-457200">
              <a:buFont typeface="Courier New,monospace"/>
              <a:buChar char="o"/>
            </a:pPr>
            <a:endParaRPr lang="nl-NL"/>
          </a:p>
          <a:p>
            <a:r>
              <a:rPr lang="nl-NL">
                <a:solidFill>
                  <a:srgbClr val="2F5597"/>
                </a:solidFill>
              </a:rPr>
              <a:t>De ‘Brabantscan 2024’ (GGD) geeft de volgende cijfers t.a.v. jongeren van 16 tot 25 jaar:</a:t>
            </a:r>
            <a:endParaRPr lang="nl-NL"/>
          </a:p>
          <a:p>
            <a:pPr marL="457200" indent="-457200">
              <a:buFont typeface="Courier New,monospace"/>
              <a:buChar char="o"/>
            </a:pPr>
            <a:r>
              <a:rPr lang="nl-NL">
                <a:solidFill>
                  <a:srgbClr val="2F5597"/>
                </a:solidFill>
              </a:rPr>
              <a:t>ervaren mentale gezondheid: 50% goed, 36% matig , 14% slecht;</a:t>
            </a:r>
            <a:endParaRPr lang="nl-NL"/>
          </a:p>
          <a:p>
            <a:pPr marL="457200" indent="-457200">
              <a:buFont typeface="Courier New,monospace"/>
              <a:buChar char="o"/>
            </a:pPr>
            <a:r>
              <a:rPr lang="nl-NL">
                <a:solidFill>
                  <a:srgbClr val="2F5597"/>
                </a:solidFill>
              </a:rPr>
              <a:t>42% ervaart vaak stress (25% heeft stress door school);</a:t>
            </a:r>
            <a:endParaRPr lang="nl-NL"/>
          </a:p>
          <a:p>
            <a:pPr marL="457200" indent="-457200">
              <a:buFont typeface="Courier New,monospace"/>
              <a:buChar char="o"/>
            </a:pPr>
            <a:r>
              <a:rPr lang="nl-NL">
                <a:solidFill>
                  <a:srgbClr val="2F5597"/>
                </a:solidFill>
              </a:rPr>
              <a:t>voldoende weerbaar: 82%.</a:t>
            </a:r>
            <a:endParaRPr lang="nl-NL"/>
          </a:p>
          <a:p>
            <a:pPr marL="457200" indent="-457200">
              <a:buFont typeface="Courier New,monospace"/>
              <a:buChar char="o"/>
            </a:pPr>
            <a:endParaRPr lang="nl-NL"/>
          </a:p>
          <a:p>
            <a:r>
              <a:rPr lang="nl-NL">
                <a:solidFill>
                  <a:srgbClr val="2F5597"/>
                </a:solidFill>
              </a:rPr>
              <a:t>Voor jonge kinderen is minder informatie beschikbaar. Onderstaande cijfers komen uit de ‘Brabantscan 2021’:</a:t>
            </a:r>
            <a:endParaRPr lang="nl-NL"/>
          </a:p>
          <a:p>
            <a:pPr marL="457200" indent="-457200">
              <a:buFont typeface="Courier New,monospace"/>
              <a:buChar char="o"/>
            </a:pPr>
            <a:r>
              <a:rPr lang="nl-NL">
                <a:solidFill>
                  <a:srgbClr val="2F5597"/>
                </a:solidFill>
              </a:rPr>
              <a:t>83% van de kinderen (0-11 jaar) heeft blije gevoelens;</a:t>
            </a:r>
            <a:endParaRPr lang="nl-NL"/>
          </a:p>
          <a:p>
            <a:pPr marL="457200" indent="-457200">
              <a:buFont typeface="Courier New,monospace"/>
              <a:buChar char="o"/>
            </a:pPr>
            <a:r>
              <a:rPr lang="nl-NL">
                <a:solidFill>
                  <a:srgbClr val="2F5597"/>
                </a:solidFill>
              </a:rPr>
              <a:t>86% van de kinderen (4-11 jaar) is voldoende weerbaar.</a:t>
            </a:r>
            <a:endParaRPr lang="nl-NL"/>
          </a:p>
          <a:p>
            <a:pPr marL="17145" marR="67310" indent="-6350">
              <a:lnSpc>
                <a:spcPct val="114999"/>
              </a:lnSpc>
              <a:spcAft>
                <a:spcPts val="25"/>
              </a:spcAft>
            </a:pPr>
            <a:endParaRPr lang="nl-NL">
              <a:latin typeface="Calibri" panose="020F0502020204030204" pitchFamily="34" charset="0"/>
              <a:ea typeface="Calibri" panose="020F0502020204030204" pitchFamily="34" charset="0"/>
              <a:cs typeface="Calibri" panose="020F0502020204030204" pitchFamily="34" charset="0"/>
            </a:endParaRPr>
          </a:p>
          <a:p>
            <a:pPr marL="457200"/>
            <a:endParaRPr lang="nl-NL" sz="1800">
              <a:latin typeface="Calibri" panose="020F0502020204030204" pitchFamily="34" charset="0"/>
              <a:ea typeface="Calibri" panose="020F0502020204030204" pitchFamily="34" charset="0"/>
              <a:cs typeface="Calibri" panose="020F0502020204030204" pitchFamily="34" charset="0"/>
            </a:endParaRPr>
          </a:p>
          <a:p>
            <a:endParaRPr lang="nl-NL">
              <a:ea typeface="Calibri" panose="020F0502020204030204"/>
              <a:cs typeface="Calibri" panose="020F0502020204030204"/>
            </a:endParaRPr>
          </a:p>
        </p:txBody>
      </p:sp>
      <p:sp>
        <p:nvSpPr>
          <p:cNvPr id="4" name="Tijdelijke aanduiding voor dianummer 3">
            <a:extLst>
              <a:ext uri="{FF2B5EF4-FFF2-40B4-BE49-F238E27FC236}">
                <a16:creationId xmlns:a16="http://schemas.microsoft.com/office/drawing/2014/main" id="{45B42E85-46E3-C76E-E6EF-A48CF0A4F533}"/>
              </a:ext>
            </a:extLst>
          </p:cNvPr>
          <p:cNvSpPr>
            <a:spLocks noGrp="1"/>
          </p:cNvSpPr>
          <p:nvPr>
            <p:ph type="sldNum" sz="quarter" idx="5"/>
          </p:nvPr>
        </p:nvSpPr>
        <p:spPr/>
        <p:txBody>
          <a:bodyPr/>
          <a:lstStyle/>
          <a:p>
            <a:fld id="{FD57C38A-3BAC-4989-AD68-7A652757C9E8}" type="slidenum">
              <a:rPr lang="nl-NL" smtClean="0"/>
              <a:t>13</a:t>
            </a:fld>
            <a:endParaRPr lang="nl-NL"/>
          </a:p>
        </p:txBody>
      </p:sp>
    </p:spTree>
    <p:extLst>
      <p:ext uri="{BB962C8B-B14F-4D97-AF65-F5344CB8AC3E}">
        <p14:creationId xmlns:p14="http://schemas.microsoft.com/office/powerpoint/2010/main" val="2233722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EFFC65-7EED-40E5-B776-E29044DAE3DC}"/>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0CFAE103-CA51-47FB-ABE1-08298919CE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B90F7ED2-8C80-46F7-8517-DA498602B516}"/>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5" name="Tijdelijke aanduiding voor voettekst 4">
            <a:extLst>
              <a:ext uri="{FF2B5EF4-FFF2-40B4-BE49-F238E27FC236}">
                <a16:creationId xmlns:a16="http://schemas.microsoft.com/office/drawing/2014/main" id="{4D4DBB12-5968-401F-91B9-DAA75C510CD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5E41AE5-90C1-4D19-A84A-3F7CA6E6FEDB}"/>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2286997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883116-9978-49B3-A521-4BF3AD055FAB}"/>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DF235D5B-04CC-48EE-ACC8-EAF790F669B7}"/>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74DFABA-C6D0-45B3-ACF8-BD76AF2784AF}"/>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5" name="Tijdelijke aanduiding voor voettekst 4">
            <a:extLst>
              <a:ext uri="{FF2B5EF4-FFF2-40B4-BE49-F238E27FC236}">
                <a16:creationId xmlns:a16="http://schemas.microsoft.com/office/drawing/2014/main" id="{8F030E98-9693-472A-A347-9DF2D242311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86E4E9F-E43F-4ECD-B285-AF3DE6019CF6}"/>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1349418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FAED4A4-47C0-4BA4-98B2-FE3556D3275C}"/>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FAB4787C-3F5B-462B-9F10-EEF84FEEA4BF}"/>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339ED44-F8D2-4E6C-92AB-FC455CD36F32}"/>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5" name="Tijdelijke aanduiding voor voettekst 4">
            <a:extLst>
              <a:ext uri="{FF2B5EF4-FFF2-40B4-BE49-F238E27FC236}">
                <a16:creationId xmlns:a16="http://schemas.microsoft.com/office/drawing/2014/main" id="{FDE374BD-0156-4035-846B-BF87420AB7B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85DF966-44A5-4C39-ADA9-40088F7CC71A}"/>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17316299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0_Aangepaste indel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AEEBE-31C9-07F0-3719-A7B56D1F0A4A}"/>
              </a:ext>
            </a:extLst>
          </p:cNvPr>
          <p:cNvSpPr>
            <a:spLocks noGrp="1"/>
          </p:cNvSpPr>
          <p:nvPr>
            <p:ph type="title"/>
          </p:nvPr>
        </p:nvSpPr>
        <p:spPr/>
        <p:txBody>
          <a:bodyPr/>
          <a:lstStyle/>
          <a:p>
            <a:r>
              <a:rPr lang="nl-NL"/>
              <a:t>Klik om stijl te bewerken</a:t>
            </a:r>
          </a:p>
        </p:txBody>
      </p:sp>
      <p:sp>
        <p:nvSpPr>
          <p:cNvPr id="7" name="Tijdelijke aanduiding voor tekst 6">
            <a:extLst>
              <a:ext uri="{FF2B5EF4-FFF2-40B4-BE49-F238E27FC236}">
                <a16:creationId xmlns:a16="http://schemas.microsoft.com/office/drawing/2014/main" id="{E0319341-9A90-C1F5-A8D2-3515D83A0EBB}"/>
              </a:ext>
            </a:extLst>
          </p:cNvPr>
          <p:cNvSpPr>
            <a:spLocks noGrp="1"/>
          </p:cNvSpPr>
          <p:nvPr>
            <p:ph type="body" sz="quarter" idx="10"/>
          </p:nvPr>
        </p:nvSpPr>
        <p:spPr>
          <a:xfrm>
            <a:off x="838200" y="1924050"/>
            <a:ext cx="10515600" cy="4568825"/>
          </a:xfrm>
        </p:spPr>
        <p:txBody>
          <a:bodyPr/>
          <a:lstStyle>
            <a:lvl1pPr marL="0" indent="0">
              <a:buNone/>
              <a:defRPr/>
            </a:lvl1pPr>
          </a:lstStyle>
          <a:p>
            <a:pPr lvl="0"/>
            <a:r>
              <a:rPr lang="nl-NL"/>
              <a:t>Klikken om de tekststijl van het model te bewerken</a:t>
            </a:r>
          </a:p>
        </p:txBody>
      </p:sp>
    </p:spTree>
    <p:extLst>
      <p:ext uri="{BB962C8B-B14F-4D97-AF65-F5344CB8AC3E}">
        <p14:creationId xmlns:p14="http://schemas.microsoft.com/office/powerpoint/2010/main" val="378298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Aangepaste indeling">
    <p:spTree>
      <p:nvGrpSpPr>
        <p:cNvPr id="1" name=""/>
        <p:cNvGrpSpPr/>
        <p:nvPr/>
      </p:nvGrpSpPr>
      <p:grpSpPr>
        <a:xfrm>
          <a:off x="0" y="0"/>
          <a:ext cx="0" cy="0"/>
          <a:chOff x="0" y="0"/>
          <a:chExt cx="0" cy="0"/>
        </a:xfrm>
      </p:grpSpPr>
      <p:pic>
        <p:nvPicPr>
          <p:cNvPr id="3" name="Afbeelding 2" descr="Afbeelding met buitenshuis, schoeisel, kleding, person&#10;&#10;Automatisch gegenereerde beschrijving">
            <a:extLst>
              <a:ext uri="{FF2B5EF4-FFF2-40B4-BE49-F238E27FC236}">
                <a16:creationId xmlns:a16="http://schemas.microsoft.com/office/drawing/2014/main" id="{6CD4CB8E-5E1C-BD4E-4D6C-09D410876C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7515225" cy="6858000"/>
          </a:xfrm>
          <a:prstGeom prst="rect">
            <a:avLst/>
          </a:prstGeom>
        </p:spPr>
      </p:pic>
      <p:sp>
        <p:nvSpPr>
          <p:cNvPr id="7" name="Tijdelijke aanduiding voor tekst 6">
            <a:extLst>
              <a:ext uri="{FF2B5EF4-FFF2-40B4-BE49-F238E27FC236}">
                <a16:creationId xmlns:a16="http://schemas.microsoft.com/office/drawing/2014/main" id="{ACF01392-E5E2-2EF1-D332-D2EA8F9279B9}"/>
              </a:ext>
            </a:extLst>
          </p:cNvPr>
          <p:cNvSpPr>
            <a:spLocks noGrp="1"/>
          </p:cNvSpPr>
          <p:nvPr>
            <p:ph type="body" sz="quarter" idx="10"/>
          </p:nvPr>
        </p:nvSpPr>
        <p:spPr>
          <a:xfrm>
            <a:off x="5238750" y="1317089"/>
            <a:ext cx="4552950" cy="4223822"/>
          </a:xfrm>
          <a:custGeom>
            <a:avLst/>
            <a:gdLst>
              <a:gd name="connsiteX0" fmla="*/ 0 w 3162300"/>
              <a:gd name="connsiteY0" fmla="*/ 0 h 2933700"/>
              <a:gd name="connsiteX1" fmla="*/ 3162300 w 3162300"/>
              <a:gd name="connsiteY1" fmla="*/ 0 h 2933700"/>
              <a:gd name="connsiteX2" fmla="*/ 3162300 w 3162300"/>
              <a:gd name="connsiteY2" fmla="*/ 2933700 h 2933700"/>
              <a:gd name="connsiteX3" fmla="*/ 0 w 3162300"/>
              <a:gd name="connsiteY3" fmla="*/ 2933700 h 2933700"/>
            </a:gdLst>
            <a:ahLst/>
            <a:cxnLst>
              <a:cxn ang="0">
                <a:pos x="connsiteX0" y="connsiteY0"/>
              </a:cxn>
              <a:cxn ang="0">
                <a:pos x="connsiteX1" y="connsiteY1"/>
              </a:cxn>
              <a:cxn ang="0">
                <a:pos x="connsiteX2" y="connsiteY2"/>
              </a:cxn>
              <a:cxn ang="0">
                <a:pos x="connsiteX3" y="connsiteY3"/>
              </a:cxn>
            </a:cxnLst>
            <a:rect l="l" t="t" r="r" b="b"/>
            <a:pathLst>
              <a:path w="3162300" h="2933700">
                <a:moveTo>
                  <a:pt x="0" y="0"/>
                </a:moveTo>
                <a:lnTo>
                  <a:pt x="3162300" y="0"/>
                </a:lnTo>
                <a:lnTo>
                  <a:pt x="3162300" y="2933700"/>
                </a:lnTo>
                <a:lnTo>
                  <a:pt x="0" y="2933700"/>
                </a:lnTo>
                <a:close/>
              </a:path>
            </a:pathLst>
          </a:custGeom>
          <a:solidFill>
            <a:schemeClr val="bg1"/>
          </a:solidFill>
          <a:effectLst>
            <a:outerShdw blurRad="127000" dist="38100" sx="101000" sy="101000" algn="l" rotWithShape="0">
              <a:prstClr val="black">
                <a:alpha val="40000"/>
              </a:prstClr>
            </a:outerShdw>
          </a:effectLst>
        </p:spPr>
        <p:txBody>
          <a:bodyPr wrap="square" anchor="ctr">
            <a:noAutofit/>
          </a:bodyPr>
          <a:lstStyle>
            <a:lvl1pPr marL="0" indent="0" algn="ctr">
              <a:buNone/>
              <a:tabLst>
                <a:tab pos="2419350" algn="l"/>
              </a:tabLst>
              <a:defRPr/>
            </a:lvl1pPr>
          </a:lstStyle>
          <a:p>
            <a:pPr lvl="0"/>
            <a:endParaRPr lang="nl-NL"/>
          </a:p>
        </p:txBody>
      </p:sp>
      <p:pic>
        <p:nvPicPr>
          <p:cNvPr id="5" name="Afbeelding 4" descr="Afbeelding met Graphics, symbool, grafische vormgeving, logo&#10;&#10;Automatisch gegenereerde beschrijving">
            <a:extLst>
              <a:ext uri="{FF2B5EF4-FFF2-40B4-BE49-F238E27FC236}">
                <a16:creationId xmlns:a16="http://schemas.microsoft.com/office/drawing/2014/main" id="{C7CFDC9C-8A8A-FA42-3630-ADBDC5D4913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15178" y="229863"/>
            <a:ext cx="1077244" cy="869702"/>
          </a:xfrm>
          <a:prstGeom prst="rect">
            <a:avLst/>
          </a:prstGeom>
        </p:spPr>
      </p:pic>
    </p:spTree>
    <p:extLst>
      <p:ext uri="{BB962C8B-B14F-4D97-AF65-F5344CB8AC3E}">
        <p14:creationId xmlns:p14="http://schemas.microsoft.com/office/powerpoint/2010/main" val="41120359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8_Aangepaste indel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AEEBE-31C9-07F0-3719-A7B56D1F0A4A}"/>
              </a:ext>
            </a:extLst>
          </p:cNvPr>
          <p:cNvSpPr>
            <a:spLocks noGrp="1"/>
          </p:cNvSpPr>
          <p:nvPr>
            <p:ph type="title"/>
          </p:nvPr>
        </p:nvSpPr>
        <p:spPr/>
        <p:txBody>
          <a:bodyPr/>
          <a:lstStyle/>
          <a:p>
            <a:r>
              <a:rPr lang="nl-NL"/>
              <a:t>Klik om stijl te bewerken</a:t>
            </a:r>
          </a:p>
        </p:txBody>
      </p:sp>
      <p:sp>
        <p:nvSpPr>
          <p:cNvPr id="7" name="Tijdelijke aanduiding voor tekst 6">
            <a:extLst>
              <a:ext uri="{FF2B5EF4-FFF2-40B4-BE49-F238E27FC236}">
                <a16:creationId xmlns:a16="http://schemas.microsoft.com/office/drawing/2014/main" id="{E0319341-9A90-C1F5-A8D2-3515D83A0EBB}"/>
              </a:ext>
            </a:extLst>
          </p:cNvPr>
          <p:cNvSpPr>
            <a:spLocks noGrp="1"/>
          </p:cNvSpPr>
          <p:nvPr>
            <p:ph type="body" sz="quarter" idx="10"/>
          </p:nvPr>
        </p:nvSpPr>
        <p:spPr>
          <a:xfrm>
            <a:off x="838200" y="1924050"/>
            <a:ext cx="5076000" cy="4568825"/>
          </a:xfrm>
        </p:spPr>
        <p:txBody>
          <a:bodyPr/>
          <a:lstStyle>
            <a:lvl1pPr marL="0" indent="0">
              <a:buNone/>
              <a:defRPr/>
            </a:lvl1pPr>
          </a:lstStyle>
          <a:p>
            <a:pPr lvl="0"/>
            <a:r>
              <a:rPr lang="nl-NL"/>
              <a:t>Klikken om de tekststijl van het model te bewerken</a:t>
            </a:r>
          </a:p>
        </p:txBody>
      </p:sp>
      <p:sp>
        <p:nvSpPr>
          <p:cNvPr id="3" name="Tijdelijke aanduiding voor tekst 6">
            <a:extLst>
              <a:ext uri="{FF2B5EF4-FFF2-40B4-BE49-F238E27FC236}">
                <a16:creationId xmlns:a16="http://schemas.microsoft.com/office/drawing/2014/main" id="{AF26CEED-C0D0-528F-A856-7447415C75B9}"/>
              </a:ext>
            </a:extLst>
          </p:cNvPr>
          <p:cNvSpPr>
            <a:spLocks noGrp="1"/>
          </p:cNvSpPr>
          <p:nvPr>
            <p:ph type="body" sz="quarter" idx="11"/>
          </p:nvPr>
        </p:nvSpPr>
        <p:spPr>
          <a:xfrm>
            <a:off x="6277802" y="1924049"/>
            <a:ext cx="5076000" cy="4568825"/>
          </a:xfrm>
        </p:spPr>
        <p:txBody>
          <a:bodyPr/>
          <a:lstStyle>
            <a:lvl1pPr marL="0" indent="0">
              <a:buNone/>
              <a:defRPr/>
            </a:lvl1pPr>
          </a:lstStyle>
          <a:p>
            <a:pPr lvl="0"/>
            <a:r>
              <a:rPr lang="nl-NL"/>
              <a:t>Klikken om de tekststijl van het model te bewerken</a:t>
            </a:r>
          </a:p>
        </p:txBody>
      </p:sp>
    </p:spTree>
    <p:extLst>
      <p:ext uri="{BB962C8B-B14F-4D97-AF65-F5344CB8AC3E}">
        <p14:creationId xmlns:p14="http://schemas.microsoft.com/office/powerpoint/2010/main" val="21831315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ndaard slide - links 2 kolommen">
    <p:spTree>
      <p:nvGrpSpPr>
        <p:cNvPr id="1" name=""/>
        <p:cNvGrpSpPr/>
        <p:nvPr/>
      </p:nvGrpSpPr>
      <p:grpSpPr>
        <a:xfrm>
          <a:off x="0" y="0"/>
          <a:ext cx="0" cy="0"/>
          <a:chOff x="0" y="0"/>
          <a:chExt cx="0" cy="0"/>
        </a:xfrm>
      </p:grpSpPr>
      <p:sp>
        <p:nvSpPr>
          <p:cNvPr id="15" name="Tijdelijke aanduiding voor tekst 14">
            <a:extLst>
              <a:ext uri="{FF2B5EF4-FFF2-40B4-BE49-F238E27FC236}">
                <a16:creationId xmlns:a16="http://schemas.microsoft.com/office/drawing/2014/main" id="{046457BB-805E-49CA-3C20-2F861FE733CB}"/>
              </a:ext>
            </a:extLst>
          </p:cNvPr>
          <p:cNvSpPr>
            <a:spLocks noGrp="1"/>
          </p:cNvSpPr>
          <p:nvPr>
            <p:ph type="body" sz="quarter" idx="14" hasCustomPrompt="1"/>
          </p:nvPr>
        </p:nvSpPr>
        <p:spPr>
          <a:xfrm>
            <a:off x="850745" y="6265813"/>
            <a:ext cx="5157470" cy="365124"/>
          </a:xfrm>
          <a:prstGeom prst="rect">
            <a:avLst/>
          </a:prstGeom>
        </p:spPr>
        <p:txBody>
          <a:bodyPr anchor="ctr"/>
          <a:lstStyle>
            <a:lvl1pPr>
              <a:defRPr sz="800" b="0" i="0">
                <a:solidFill>
                  <a:schemeClr val="bg2"/>
                </a:solidFill>
                <a:latin typeface="Poppins ExtraLight" pitchFamily="2" charset="77"/>
                <a:cs typeface="Poppins ExtraLight" pitchFamily="2" charset="77"/>
              </a:defRPr>
            </a:lvl1pPr>
            <a:lvl2pPr>
              <a:defRPr sz="800" b="0" i="0">
                <a:solidFill>
                  <a:schemeClr val="bg2"/>
                </a:solidFill>
                <a:latin typeface="Poppins ExtraLight" pitchFamily="2" charset="77"/>
                <a:cs typeface="Poppins ExtraLight" pitchFamily="2" charset="77"/>
              </a:defRPr>
            </a:lvl2pPr>
            <a:lvl3pPr>
              <a:defRPr sz="800" b="0" i="0">
                <a:solidFill>
                  <a:schemeClr val="bg2"/>
                </a:solidFill>
                <a:latin typeface="Poppins ExtraLight" pitchFamily="2" charset="77"/>
                <a:cs typeface="Poppins ExtraLight" pitchFamily="2" charset="77"/>
              </a:defRPr>
            </a:lvl3pPr>
            <a:lvl4pPr>
              <a:defRPr sz="800" b="0" i="0">
                <a:solidFill>
                  <a:schemeClr val="bg2"/>
                </a:solidFill>
                <a:latin typeface="Poppins ExtraLight" pitchFamily="2" charset="77"/>
                <a:cs typeface="Poppins ExtraLight" pitchFamily="2" charset="77"/>
              </a:defRPr>
            </a:lvl4pPr>
            <a:lvl5pPr>
              <a:defRPr sz="800" b="0" i="0">
                <a:solidFill>
                  <a:schemeClr val="bg2"/>
                </a:solidFill>
                <a:latin typeface="Poppins ExtraLight" pitchFamily="2" charset="77"/>
                <a:cs typeface="Poppins ExtraLight" pitchFamily="2" charset="77"/>
              </a:defRPr>
            </a:lvl5pPr>
          </a:lstStyle>
          <a:p>
            <a:pPr lvl="0"/>
            <a:r>
              <a:rPr lang="nl-NL"/>
              <a:t>Voettekst</a:t>
            </a:r>
          </a:p>
        </p:txBody>
      </p:sp>
      <p:sp>
        <p:nvSpPr>
          <p:cNvPr id="3" name="Titel 1">
            <a:extLst>
              <a:ext uri="{FF2B5EF4-FFF2-40B4-BE49-F238E27FC236}">
                <a16:creationId xmlns:a16="http://schemas.microsoft.com/office/drawing/2014/main" id="{F439E858-AF8D-3218-0448-5820A3BA03EA}"/>
              </a:ext>
            </a:extLst>
          </p:cNvPr>
          <p:cNvSpPr>
            <a:spLocks noGrp="1"/>
          </p:cNvSpPr>
          <p:nvPr>
            <p:ph type="title" hasCustomPrompt="1"/>
          </p:nvPr>
        </p:nvSpPr>
        <p:spPr>
          <a:xfrm>
            <a:off x="523558" y="582615"/>
            <a:ext cx="11144505" cy="723896"/>
          </a:xfrm>
          <a:prstGeom prst="rect">
            <a:avLst/>
          </a:prstGeom>
        </p:spPr>
        <p:txBody>
          <a:bodyPr/>
          <a:lstStyle>
            <a:lvl1pPr algn="l">
              <a:defRPr sz="2800" b="0">
                <a:solidFill>
                  <a:schemeClr val="tx1"/>
                </a:solidFill>
                <a:latin typeface="Poppins" panose="00000500000000000000" pitchFamily="2" charset="0"/>
                <a:cs typeface="Poppins" panose="00000500000000000000" pitchFamily="2" charset="0"/>
              </a:defRPr>
            </a:lvl1pPr>
          </a:lstStyle>
          <a:p>
            <a:r>
              <a:rPr lang="nl-NL"/>
              <a:t>Standaard slide, titel links </a:t>
            </a:r>
          </a:p>
        </p:txBody>
      </p:sp>
      <p:sp>
        <p:nvSpPr>
          <p:cNvPr id="5" name="Tijdelijke aanduiding voor tekst 4">
            <a:extLst>
              <a:ext uri="{FF2B5EF4-FFF2-40B4-BE49-F238E27FC236}">
                <a16:creationId xmlns:a16="http://schemas.microsoft.com/office/drawing/2014/main" id="{50F80C70-8B09-6BB8-8540-624CEF78FA19}"/>
              </a:ext>
            </a:extLst>
          </p:cNvPr>
          <p:cNvSpPr>
            <a:spLocks noGrp="1"/>
          </p:cNvSpPr>
          <p:nvPr>
            <p:ph type="body" sz="quarter" idx="10"/>
          </p:nvPr>
        </p:nvSpPr>
        <p:spPr>
          <a:xfrm>
            <a:off x="523558" y="1679576"/>
            <a:ext cx="5484813" cy="4511670"/>
          </a:xfrm>
          <a:prstGeom prst="rect">
            <a:avLst/>
          </a:prstGeom>
        </p:spPr>
        <p:txBody>
          <a:bodyPr/>
          <a:lstStyle>
            <a:lvl1pPr>
              <a:lnSpc>
                <a:spcPct val="120000"/>
              </a:lnSpc>
              <a:defRPr sz="1100">
                <a:solidFill>
                  <a:schemeClr val="tx1"/>
                </a:solidFill>
              </a:defRPr>
            </a:lvl1pPr>
            <a:lvl2pPr>
              <a:lnSpc>
                <a:spcPct val="120000"/>
              </a:lnSpc>
              <a:defRPr sz="1100">
                <a:solidFill>
                  <a:schemeClr val="tx1"/>
                </a:solidFill>
              </a:defRPr>
            </a:lvl2pPr>
            <a:lvl3pPr>
              <a:lnSpc>
                <a:spcPct val="120000"/>
              </a:lnSpc>
              <a:defRPr sz="1100">
                <a:solidFill>
                  <a:schemeClr val="tx1"/>
                </a:solidFill>
              </a:defRPr>
            </a:lvl3pPr>
            <a:lvl4pPr>
              <a:lnSpc>
                <a:spcPct val="120000"/>
              </a:lnSpc>
              <a:defRPr sz="1100">
                <a:solidFill>
                  <a:schemeClr val="tx1"/>
                </a:solidFill>
              </a:defRPr>
            </a:lvl4pPr>
            <a:lvl5pPr>
              <a:lnSpc>
                <a:spcPct val="120000"/>
              </a:lnSpc>
              <a:defRPr sz="11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tekst 4">
            <a:extLst>
              <a:ext uri="{FF2B5EF4-FFF2-40B4-BE49-F238E27FC236}">
                <a16:creationId xmlns:a16="http://schemas.microsoft.com/office/drawing/2014/main" id="{221F2719-5058-8E5E-6733-DEEA5F4EEDEF}"/>
              </a:ext>
            </a:extLst>
          </p:cNvPr>
          <p:cNvSpPr>
            <a:spLocks noGrp="1"/>
          </p:cNvSpPr>
          <p:nvPr>
            <p:ph type="body" sz="quarter" idx="11"/>
          </p:nvPr>
        </p:nvSpPr>
        <p:spPr>
          <a:xfrm>
            <a:off x="6183250" y="1679576"/>
            <a:ext cx="5484813" cy="4511670"/>
          </a:xfrm>
          <a:prstGeom prst="rect">
            <a:avLst/>
          </a:prstGeom>
        </p:spPr>
        <p:txBody>
          <a:bodyPr/>
          <a:lstStyle>
            <a:lvl1pPr>
              <a:lnSpc>
                <a:spcPct val="120000"/>
              </a:lnSpc>
              <a:defRPr sz="1100">
                <a:solidFill>
                  <a:schemeClr val="tx1"/>
                </a:solidFill>
              </a:defRPr>
            </a:lvl1pPr>
            <a:lvl2pPr>
              <a:lnSpc>
                <a:spcPct val="120000"/>
              </a:lnSpc>
              <a:defRPr sz="1100">
                <a:solidFill>
                  <a:schemeClr val="tx1"/>
                </a:solidFill>
              </a:defRPr>
            </a:lvl2pPr>
            <a:lvl3pPr>
              <a:lnSpc>
                <a:spcPct val="120000"/>
              </a:lnSpc>
              <a:defRPr sz="1100">
                <a:solidFill>
                  <a:schemeClr val="tx1"/>
                </a:solidFill>
              </a:defRPr>
            </a:lvl3pPr>
            <a:lvl4pPr>
              <a:lnSpc>
                <a:spcPct val="120000"/>
              </a:lnSpc>
              <a:defRPr sz="1100">
                <a:solidFill>
                  <a:schemeClr val="tx1"/>
                </a:solidFill>
              </a:defRPr>
            </a:lvl4pPr>
            <a:lvl5pPr>
              <a:lnSpc>
                <a:spcPct val="120000"/>
              </a:lnSpc>
              <a:defRPr sz="11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2" name="Tijdelijke aanduiding voor tekst 6">
            <a:extLst>
              <a:ext uri="{FF2B5EF4-FFF2-40B4-BE49-F238E27FC236}">
                <a16:creationId xmlns:a16="http://schemas.microsoft.com/office/drawing/2014/main" id="{8A448FEE-9C35-91DE-2ED2-0623FD6545E9}"/>
              </a:ext>
            </a:extLst>
          </p:cNvPr>
          <p:cNvSpPr>
            <a:spLocks noGrp="1"/>
          </p:cNvSpPr>
          <p:nvPr>
            <p:ph type="body" sz="quarter" idx="12" hasCustomPrompt="1"/>
          </p:nvPr>
        </p:nvSpPr>
        <p:spPr>
          <a:xfrm>
            <a:off x="523558" y="307706"/>
            <a:ext cx="3449806" cy="215900"/>
          </a:xfrm>
          <a:prstGeom prst="rect">
            <a:avLst/>
          </a:prstGeom>
        </p:spPr>
        <p:txBody>
          <a:bodyPr/>
          <a:lstStyle>
            <a:lvl1pPr>
              <a:defRPr sz="1400" b="0" i="0">
                <a:solidFill>
                  <a:schemeClr val="bg2"/>
                </a:solidFill>
                <a:latin typeface="Poppins ExtraLight" pitchFamily="2" charset="77"/>
                <a:cs typeface="Poppins ExtraLight" pitchFamily="2" charset="77"/>
              </a:defRPr>
            </a:lvl1pPr>
          </a:lstStyle>
          <a:p>
            <a:pPr lvl="0"/>
            <a:r>
              <a:rPr lang="nl-NL"/>
              <a:t>Hoofdstuk titel </a:t>
            </a:r>
          </a:p>
        </p:txBody>
      </p:sp>
      <p:sp>
        <p:nvSpPr>
          <p:cNvPr id="4" name="Tijdelijke aanduiding voor dianummer 8">
            <a:extLst>
              <a:ext uri="{FF2B5EF4-FFF2-40B4-BE49-F238E27FC236}">
                <a16:creationId xmlns:a16="http://schemas.microsoft.com/office/drawing/2014/main" id="{02D3F824-F9A6-72AC-6D8D-0A9851D4002E}"/>
              </a:ext>
            </a:extLst>
          </p:cNvPr>
          <p:cNvSpPr txBox="1">
            <a:spLocks/>
          </p:cNvSpPr>
          <p:nvPr userDrawn="1"/>
        </p:nvSpPr>
        <p:spPr>
          <a:xfrm>
            <a:off x="430556" y="6269266"/>
            <a:ext cx="313842" cy="365125"/>
          </a:xfrm>
          <a:prstGeom prst="rect">
            <a:avLst/>
          </a:prstGeom>
        </p:spPr>
        <p:txBody>
          <a:bodyPr vert="horz" lIns="36000" tIns="45720" rIns="36000" bIns="45720" rtlCol="0" anchor="ctr"/>
          <a:lstStyle>
            <a:defPPr>
              <a:defRPr lang="nl-NL"/>
            </a:defPPr>
            <a:lvl1pPr marL="0" algn="l" defTabSz="914400" rtl="0" eaLnBrk="1" latinLnBrk="0" hangingPunct="1">
              <a:defRPr sz="8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AEBAE01-7A87-6644-95B8-BD0ED6599DC5}" type="slidenum">
              <a:rPr lang="nl-NL" b="0" i="0" smtClean="0">
                <a:latin typeface="Poppins ExtraLight" pitchFamily="2" charset="77"/>
                <a:cs typeface="Poppins ExtraLight" pitchFamily="2" charset="77"/>
              </a:rPr>
              <a:pPr algn="ctr"/>
              <a:t>‹nr.›</a:t>
            </a:fld>
            <a:endParaRPr lang="nl-NL" b="0" i="0">
              <a:latin typeface="Poppins ExtraLight" pitchFamily="2" charset="77"/>
              <a:cs typeface="Poppins ExtraLight" pitchFamily="2" charset="77"/>
            </a:endParaRPr>
          </a:p>
        </p:txBody>
      </p:sp>
      <p:cxnSp>
        <p:nvCxnSpPr>
          <p:cNvPr id="8" name="Rechte verbindingslijn 7">
            <a:extLst>
              <a:ext uri="{FF2B5EF4-FFF2-40B4-BE49-F238E27FC236}">
                <a16:creationId xmlns:a16="http://schemas.microsoft.com/office/drawing/2014/main" id="{E016795D-931F-6D7B-FDFE-91210DEEB0CF}"/>
              </a:ext>
            </a:extLst>
          </p:cNvPr>
          <p:cNvCxnSpPr>
            <a:cxnSpLocks/>
          </p:cNvCxnSpPr>
          <p:nvPr userDrawn="1"/>
        </p:nvCxnSpPr>
        <p:spPr>
          <a:xfrm flipV="1">
            <a:off x="524454" y="6295954"/>
            <a:ext cx="126047" cy="1"/>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17909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tandaard slide - links - 3 kolommen">
    <p:spTree>
      <p:nvGrpSpPr>
        <p:cNvPr id="1" name=""/>
        <p:cNvGrpSpPr/>
        <p:nvPr/>
      </p:nvGrpSpPr>
      <p:grpSpPr>
        <a:xfrm>
          <a:off x="0" y="0"/>
          <a:ext cx="0" cy="0"/>
          <a:chOff x="0" y="0"/>
          <a:chExt cx="0" cy="0"/>
        </a:xfrm>
      </p:grpSpPr>
      <p:sp>
        <p:nvSpPr>
          <p:cNvPr id="5" name="Tijdelijke aanduiding voor tekst 4">
            <a:extLst>
              <a:ext uri="{FF2B5EF4-FFF2-40B4-BE49-F238E27FC236}">
                <a16:creationId xmlns:a16="http://schemas.microsoft.com/office/drawing/2014/main" id="{50F80C70-8B09-6BB8-8540-624CEF78FA19}"/>
              </a:ext>
            </a:extLst>
          </p:cNvPr>
          <p:cNvSpPr>
            <a:spLocks noGrp="1"/>
          </p:cNvSpPr>
          <p:nvPr>
            <p:ph type="body" sz="quarter" idx="10"/>
          </p:nvPr>
        </p:nvSpPr>
        <p:spPr>
          <a:xfrm>
            <a:off x="539298" y="1679576"/>
            <a:ext cx="7340268" cy="4518024"/>
          </a:xfrm>
          <a:prstGeom prst="rect">
            <a:avLst/>
          </a:prstGeom>
        </p:spPr>
        <p:txBody>
          <a:bodyPr/>
          <a:lstStyle>
            <a:lvl1pPr>
              <a:lnSpc>
                <a:spcPct val="120000"/>
              </a:lnSpc>
              <a:defRPr sz="1100">
                <a:solidFill>
                  <a:schemeClr val="tx1"/>
                </a:solidFill>
              </a:defRPr>
            </a:lvl1pPr>
            <a:lvl2pPr>
              <a:lnSpc>
                <a:spcPct val="120000"/>
              </a:lnSpc>
              <a:defRPr sz="1100">
                <a:solidFill>
                  <a:schemeClr val="tx1"/>
                </a:solidFill>
              </a:defRPr>
            </a:lvl2pPr>
            <a:lvl3pPr>
              <a:lnSpc>
                <a:spcPct val="120000"/>
              </a:lnSpc>
              <a:defRPr sz="1100">
                <a:solidFill>
                  <a:schemeClr val="tx1"/>
                </a:solidFill>
              </a:defRPr>
            </a:lvl3pPr>
            <a:lvl4pPr>
              <a:lnSpc>
                <a:spcPct val="120000"/>
              </a:lnSpc>
              <a:defRPr sz="1100">
                <a:solidFill>
                  <a:schemeClr val="tx1"/>
                </a:solidFill>
              </a:defRPr>
            </a:lvl4pPr>
            <a:lvl5pPr>
              <a:lnSpc>
                <a:spcPct val="120000"/>
              </a:lnSpc>
              <a:defRPr sz="11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4">
            <a:extLst>
              <a:ext uri="{FF2B5EF4-FFF2-40B4-BE49-F238E27FC236}">
                <a16:creationId xmlns:a16="http://schemas.microsoft.com/office/drawing/2014/main" id="{3EC8BF55-7B3E-533D-CA39-9EB82F5F2E87}"/>
              </a:ext>
            </a:extLst>
          </p:cNvPr>
          <p:cNvSpPr>
            <a:spLocks noGrp="1"/>
          </p:cNvSpPr>
          <p:nvPr>
            <p:ph type="body" sz="quarter" idx="12"/>
          </p:nvPr>
        </p:nvSpPr>
        <p:spPr>
          <a:xfrm>
            <a:off x="8126849" y="1679576"/>
            <a:ext cx="3546493" cy="4518024"/>
          </a:xfrm>
          <a:prstGeom prst="rect">
            <a:avLst/>
          </a:prstGeom>
        </p:spPr>
        <p:txBody>
          <a:bodyPr/>
          <a:lstStyle>
            <a:lvl1pPr>
              <a:lnSpc>
                <a:spcPct val="120000"/>
              </a:lnSpc>
              <a:defRPr sz="1100">
                <a:solidFill>
                  <a:schemeClr val="tx1"/>
                </a:solidFill>
              </a:defRPr>
            </a:lvl1pPr>
            <a:lvl2pPr>
              <a:lnSpc>
                <a:spcPct val="120000"/>
              </a:lnSpc>
              <a:defRPr sz="1100">
                <a:solidFill>
                  <a:schemeClr val="tx1"/>
                </a:solidFill>
              </a:defRPr>
            </a:lvl2pPr>
            <a:lvl3pPr>
              <a:lnSpc>
                <a:spcPct val="120000"/>
              </a:lnSpc>
              <a:defRPr sz="1100">
                <a:solidFill>
                  <a:schemeClr val="tx1"/>
                </a:solidFill>
              </a:defRPr>
            </a:lvl3pPr>
            <a:lvl4pPr>
              <a:lnSpc>
                <a:spcPct val="120000"/>
              </a:lnSpc>
              <a:defRPr sz="1100">
                <a:solidFill>
                  <a:schemeClr val="tx1"/>
                </a:solidFill>
              </a:defRPr>
            </a:lvl4pPr>
            <a:lvl5pPr>
              <a:lnSpc>
                <a:spcPct val="120000"/>
              </a:lnSpc>
              <a:defRPr sz="11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21" name="Tijdelijke aanduiding voor tekst 14">
            <a:extLst>
              <a:ext uri="{FF2B5EF4-FFF2-40B4-BE49-F238E27FC236}">
                <a16:creationId xmlns:a16="http://schemas.microsoft.com/office/drawing/2014/main" id="{6CD1F312-900A-CD40-E8EC-621B7000A371}"/>
              </a:ext>
            </a:extLst>
          </p:cNvPr>
          <p:cNvSpPr>
            <a:spLocks noGrp="1"/>
          </p:cNvSpPr>
          <p:nvPr>
            <p:ph type="body" sz="quarter" idx="14" hasCustomPrompt="1"/>
          </p:nvPr>
        </p:nvSpPr>
        <p:spPr>
          <a:xfrm>
            <a:off x="850745" y="6265813"/>
            <a:ext cx="5157470" cy="365124"/>
          </a:xfrm>
          <a:prstGeom prst="rect">
            <a:avLst/>
          </a:prstGeom>
        </p:spPr>
        <p:txBody>
          <a:bodyPr anchor="ctr"/>
          <a:lstStyle>
            <a:lvl1pPr>
              <a:defRPr sz="800" b="0" i="0">
                <a:solidFill>
                  <a:schemeClr val="bg2"/>
                </a:solidFill>
                <a:latin typeface="Poppins ExtraLight" pitchFamily="2" charset="77"/>
                <a:cs typeface="Poppins ExtraLight" pitchFamily="2" charset="77"/>
              </a:defRPr>
            </a:lvl1pPr>
            <a:lvl2pPr>
              <a:defRPr sz="800" b="0" i="0">
                <a:solidFill>
                  <a:schemeClr val="bg2"/>
                </a:solidFill>
                <a:latin typeface="Poppins ExtraLight" pitchFamily="2" charset="77"/>
                <a:cs typeface="Poppins ExtraLight" pitchFamily="2" charset="77"/>
              </a:defRPr>
            </a:lvl2pPr>
            <a:lvl3pPr>
              <a:defRPr sz="800" b="0" i="0">
                <a:solidFill>
                  <a:schemeClr val="bg2"/>
                </a:solidFill>
                <a:latin typeface="Poppins ExtraLight" pitchFamily="2" charset="77"/>
                <a:cs typeface="Poppins ExtraLight" pitchFamily="2" charset="77"/>
              </a:defRPr>
            </a:lvl3pPr>
            <a:lvl4pPr>
              <a:defRPr sz="800" b="0" i="0">
                <a:solidFill>
                  <a:schemeClr val="bg2"/>
                </a:solidFill>
                <a:latin typeface="Poppins ExtraLight" pitchFamily="2" charset="77"/>
                <a:cs typeface="Poppins ExtraLight" pitchFamily="2" charset="77"/>
              </a:defRPr>
            </a:lvl4pPr>
            <a:lvl5pPr>
              <a:defRPr sz="800" b="0" i="0">
                <a:solidFill>
                  <a:schemeClr val="bg2"/>
                </a:solidFill>
                <a:latin typeface="Poppins ExtraLight" pitchFamily="2" charset="77"/>
                <a:cs typeface="Poppins ExtraLight" pitchFamily="2" charset="77"/>
              </a:defRPr>
            </a:lvl5pPr>
          </a:lstStyle>
          <a:p>
            <a:pPr lvl="0"/>
            <a:r>
              <a:rPr lang="nl-NL"/>
              <a:t>Voettekst</a:t>
            </a:r>
          </a:p>
        </p:txBody>
      </p:sp>
      <p:sp>
        <p:nvSpPr>
          <p:cNvPr id="22" name="Titel 1">
            <a:extLst>
              <a:ext uri="{FF2B5EF4-FFF2-40B4-BE49-F238E27FC236}">
                <a16:creationId xmlns:a16="http://schemas.microsoft.com/office/drawing/2014/main" id="{275F74A9-3457-72E5-4397-4A4F1768D136}"/>
              </a:ext>
            </a:extLst>
          </p:cNvPr>
          <p:cNvSpPr>
            <a:spLocks noGrp="1"/>
          </p:cNvSpPr>
          <p:nvPr>
            <p:ph type="title" hasCustomPrompt="1"/>
          </p:nvPr>
        </p:nvSpPr>
        <p:spPr>
          <a:xfrm>
            <a:off x="523558" y="582615"/>
            <a:ext cx="11144505" cy="723896"/>
          </a:xfrm>
          <a:prstGeom prst="rect">
            <a:avLst/>
          </a:prstGeom>
        </p:spPr>
        <p:txBody>
          <a:bodyPr/>
          <a:lstStyle>
            <a:lvl1pPr algn="l">
              <a:defRPr sz="2800" b="0">
                <a:solidFill>
                  <a:schemeClr val="tx1"/>
                </a:solidFill>
                <a:latin typeface="Poppins" panose="00000500000000000000" pitchFamily="2" charset="0"/>
                <a:cs typeface="Poppins" panose="00000500000000000000" pitchFamily="2" charset="0"/>
              </a:defRPr>
            </a:lvl1pPr>
          </a:lstStyle>
          <a:p>
            <a:r>
              <a:rPr lang="nl-NL"/>
              <a:t>Standaard slide, titel links </a:t>
            </a:r>
          </a:p>
        </p:txBody>
      </p:sp>
      <p:sp>
        <p:nvSpPr>
          <p:cNvPr id="23" name="Tijdelijke aanduiding voor tekst 6">
            <a:extLst>
              <a:ext uri="{FF2B5EF4-FFF2-40B4-BE49-F238E27FC236}">
                <a16:creationId xmlns:a16="http://schemas.microsoft.com/office/drawing/2014/main" id="{87E7752B-980A-F0DF-C3FB-C3B9B41D600B}"/>
              </a:ext>
            </a:extLst>
          </p:cNvPr>
          <p:cNvSpPr>
            <a:spLocks noGrp="1"/>
          </p:cNvSpPr>
          <p:nvPr>
            <p:ph type="body" sz="quarter" idx="15" hasCustomPrompt="1"/>
          </p:nvPr>
        </p:nvSpPr>
        <p:spPr>
          <a:xfrm>
            <a:off x="523558" y="307706"/>
            <a:ext cx="3449806" cy="215900"/>
          </a:xfrm>
          <a:prstGeom prst="rect">
            <a:avLst/>
          </a:prstGeom>
        </p:spPr>
        <p:txBody>
          <a:bodyPr/>
          <a:lstStyle>
            <a:lvl1pPr>
              <a:defRPr sz="1400" b="0" i="0">
                <a:solidFill>
                  <a:schemeClr val="bg2"/>
                </a:solidFill>
                <a:latin typeface="Poppins ExtraLight" pitchFamily="2" charset="77"/>
                <a:cs typeface="Poppins ExtraLight" pitchFamily="2" charset="77"/>
              </a:defRPr>
            </a:lvl1pPr>
          </a:lstStyle>
          <a:p>
            <a:pPr lvl="0"/>
            <a:r>
              <a:rPr lang="nl-NL"/>
              <a:t>Hoofdstuk titel </a:t>
            </a:r>
          </a:p>
        </p:txBody>
      </p:sp>
      <p:sp>
        <p:nvSpPr>
          <p:cNvPr id="24" name="Tijdelijke aanduiding voor dianummer 8">
            <a:extLst>
              <a:ext uri="{FF2B5EF4-FFF2-40B4-BE49-F238E27FC236}">
                <a16:creationId xmlns:a16="http://schemas.microsoft.com/office/drawing/2014/main" id="{429BBF6D-B449-399B-0CC0-3EE667EE43D9}"/>
              </a:ext>
            </a:extLst>
          </p:cNvPr>
          <p:cNvSpPr txBox="1">
            <a:spLocks/>
          </p:cNvSpPr>
          <p:nvPr userDrawn="1"/>
        </p:nvSpPr>
        <p:spPr>
          <a:xfrm>
            <a:off x="430556" y="6269266"/>
            <a:ext cx="313842" cy="365125"/>
          </a:xfrm>
          <a:prstGeom prst="rect">
            <a:avLst/>
          </a:prstGeom>
        </p:spPr>
        <p:txBody>
          <a:bodyPr vert="horz" lIns="36000" tIns="45720" rIns="36000" bIns="45720" rtlCol="0" anchor="ctr"/>
          <a:lstStyle>
            <a:defPPr>
              <a:defRPr lang="nl-NL"/>
            </a:defPPr>
            <a:lvl1pPr marL="0" algn="l" defTabSz="914400" rtl="0" eaLnBrk="1" latinLnBrk="0" hangingPunct="1">
              <a:defRPr sz="8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AEBAE01-7A87-6644-95B8-BD0ED6599DC5}" type="slidenum">
              <a:rPr lang="nl-NL" b="0" i="0" smtClean="0">
                <a:latin typeface="Poppins ExtraLight" pitchFamily="2" charset="77"/>
                <a:cs typeface="Poppins ExtraLight" pitchFamily="2" charset="77"/>
              </a:rPr>
              <a:pPr algn="ctr"/>
              <a:t>‹nr.›</a:t>
            </a:fld>
            <a:endParaRPr lang="nl-NL" b="0" i="0">
              <a:latin typeface="Poppins ExtraLight" pitchFamily="2" charset="77"/>
              <a:cs typeface="Poppins ExtraLight" pitchFamily="2" charset="77"/>
            </a:endParaRPr>
          </a:p>
        </p:txBody>
      </p:sp>
      <p:cxnSp>
        <p:nvCxnSpPr>
          <p:cNvPr id="25" name="Rechte verbindingslijn 24">
            <a:extLst>
              <a:ext uri="{FF2B5EF4-FFF2-40B4-BE49-F238E27FC236}">
                <a16:creationId xmlns:a16="http://schemas.microsoft.com/office/drawing/2014/main" id="{CC3EBFD3-61A7-CD19-8DE0-4A5CE7C5F6C8}"/>
              </a:ext>
            </a:extLst>
          </p:cNvPr>
          <p:cNvCxnSpPr>
            <a:cxnSpLocks/>
          </p:cNvCxnSpPr>
          <p:nvPr userDrawn="1"/>
        </p:nvCxnSpPr>
        <p:spPr>
          <a:xfrm flipV="1">
            <a:off x="524454" y="6295954"/>
            <a:ext cx="126047" cy="1"/>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980611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5_Aangepaste indeling">
    <p:spTree>
      <p:nvGrpSpPr>
        <p:cNvPr id="1" name=""/>
        <p:cNvGrpSpPr/>
        <p:nvPr/>
      </p:nvGrpSpPr>
      <p:grpSpPr>
        <a:xfrm>
          <a:off x="0" y="0"/>
          <a:ext cx="0" cy="0"/>
          <a:chOff x="0" y="0"/>
          <a:chExt cx="0" cy="0"/>
        </a:xfrm>
      </p:grpSpPr>
      <p:sp>
        <p:nvSpPr>
          <p:cNvPr id="16" name="Tijdelijke aanduiding voor afbeelding 15">
            <a:extLst>
              <a:ext uri="{FF2B5EF4-FFF2-40B4-BE49-F238E27FC236}">
                <a16:creationId xmlns:a16="http://schemas.microsoft.com/office/drawing/2014/main" id="{3CB5CA74-848D-0DF1-079C-8AFFE721C9E6}"/>
              </a:ext>
            </a:extLst>
          </p:cNvPr>
          <p:cNvSpPr>
            <a:spLocks noGrp="1"/>
          </p:cNvSpPr>
          <p:nvPr>
            <p:ph type="pic" sz="quarter" idx="12"/>
          </p:nvPr>
        </p:nvSpPr>
        <p:spPr>
          <a:xfrm>
            <a:off x="5390148" y="1197544"/>
            <a:ext cx="4464000" cy="4462912"/>
          </a:xfrm>
          <a:custGeom>
            <a:avLst/>
            <a:gdLst>
              <a:gd name="connsiteX0" fmla="*/ 2232000 w 4464000"/>
              <a:gd name="connsiteY0" fmla="*/ 0 h 4462912"/>
              <a:gd name="connsiteX1" fmla="*/ 4464000 w 4464000"/>
              <a:gd name="connsiteY1" fmla="*/ 2231456 h 4462912"/>
              <a:gd name="connsiteX2" fmla="*/ 2232000 w 4464000"/>
              <a:gd name="connsiteY2" fmla="*/ 4462912 h 4462912"/>
              <a:gd name="connsiteX3" fmla="*/ 0 w 4464000"/>
              <a:gd name="connsiteY3" fmla="*/ 2231456 h 4462912"/>
              <a:gd name="connsiteX4" fmla="*/ 2232000 w 4464000"/>
              <a:gd name="connsiteY4" fmla="*/ 0 h 446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4000" h="4462912">
                <a:moveTo>
                  <a:pt x="2232000" y="0"/>
                </a:moveTo>
                <a:cubicBezTo>
                  <a:pt x="3464700" y="0"/>
                  <a:pt x="4464000" y="999057"/>
                  <a:pt x="4464000" y="2231456"/>
                </a:cubicBezTo>
                <a:cubicBezTo>
                  <a:pt x="4464000" y="3463855"/>
                  <a:pt x="3464700" y="4462912"/>
                  <a:pt x="2232000" y="4462912"/>
                </a:cubicBezTo>
                <a:cubicBezTo>
                  <a:pt x="999300" y="4462912"/>
                  <a:pt x="0" y="3463855"/>
                  <a:pt x="0" y="2231456"/>
                </a:cubicBezTo>
                <a:cubicBezTo>
                  <a:pt x="0" y="999057"/>
                  <a:pt x="999300" y="0"/>
                  <a:pt x="2232000" y="0"/>
                </a:cubicBezTo>
                <a:close/>
              </a:path>
            </a:pathLst>
          </a:custGeom>
        </p:spPr>
        <p:txBody>
          <a:bodyPr wrap="square">
            <a:noAutofit/>
          </a:bodyPr>
          <a:lstStyle/>
          <a:p>
            <a:endParaRPr lang="nl-NL"/>
          </a:p>
        </p:txBody>
      </p:sp>
      <p:sp>
        <p:nvSpPr>
          <p:cNvPr id="11" name="Tijdelijke aanduiding voor tekst 15">
            <a:extLst>
              <a:ext uri="{FF2B5EF4-FFF2-40B4-BE49-F238E27FC236}">
                <a16:creationId xmlns:a16="http://schemas.microsoft.com/office/drawing/2014/main" id="{CB5AEA7D-5141-61EB-A683-53B02E4F6B19}"/>
              </a:ext>
            </a:extLst>
          </p:cNvPr>
          <p:cNvSpPr>
            <a:spLocks noGrp="1"/>
          </p:cNvSpPr>
          <p:nvPr>
            <p:ph type="body" sz="quarter" idx="11"/>
          </p:nvPr>
        </p:nvSpPr>
        <p:spPr>
          <a:xfrm>
            <a:off x="317500" y="358346"/>
            <a:ext cx="4533900" cy="6141308"/>
          </a:xfrm>
        </p:spPr>
        <p:txBody>
          <a:bodyPr anchor="t"/>
          <a:lstStyle>
            <a:lvl1pPr marL="0" indent="0" algn="l">
              <a:buNone/>
              <a:defRPr/>
            </a:lvl1pPr>
          </a:lstStyle>
          <a:p>
            <a:pPr lvl="0"/>
            <a:endParaRPr lang="nl-NL"/>
          </a:p>
        </p:txBody>
      </p:sp>
      <p:sp>
        <p:nvSpPr>
          <p:cNvPr id="13" name="Vrije vorm: vorm 12">
            <a:extLst>
              <a:ext uri="{FF2B5EF4-FFF2-40B4-BE49-F238E27FC236}">
                <a16:creationId xmlns:a16="http://schemas.microsoft.com/office/drawing/2014/main" id="{B32A0539-A59D-3F91-D257-CE49473D5F94}"/>
              </a:ext>
            </a:extLst>
          </p:cNvPr>
          <p:cNvSpPr/>
          <p:nvPr/>
        </p:nvSpPr>
        <p:spPr>
          <a:xfrm>
            <a:off x="7451558" y="0"/>
            <a:ext cx="4740442" cy="6858000"/>
          </a:xfrm>
          <a:custGeom>
            <a:avLst/>
            <a:gdLst>
              <a:gd name="connsiteX0" fmla="*/ 0 w 4740442"/>
              <a:gd name="connsiteY0" fmla="*/ 0 h 6858000"/>
              <a:gd name="connsiteX1" fmla="*/ 4740442 w 4740442"/>
              <a:gd name="connsiteY1" fmla="*/ 0 h 6858000"/>
              <a:gd name="connsiteX2" fmla="*/ 4740442 w 4740442"/>
              <a:gd name="connsiteY2" fmla="*/ 6858000 h 6858000"/>
              <a:gd name="connsiteX3" fmla="*/ 0 w 4740442"/>
              <a:gd name="connsiteY3" fmla="*/ 6858000 h 6858000"/>
              <a:gd name="connsiteX4" fmla="*/ 0 w 4740442"/>
              <a:gd name="connsiteY4" fmla="*/ 6008409 h 6858000"/>
              <a:gd name="connsiteX5" fmla="*/ 170590 w 4740442"/>
              <a:gd name="connsiteY5" fmla="*/ 6017021 h 6858000"/>
              <a:gd name="connsiteX6" fmla="*/ 2759242 w 4740442"/>
              <a:gd name="connsiteY6" fmla="*/ 3429000 h 6858000"/>
              <a:gd name="connsiteX7" fmla="*/ 170590 w 4740442"/>
              <a:gd name="connsiteY7" fmla="*/ 840979 h 6858000"/>
              <a:gd name="connsiteX8" fmla="*/ 0 w 4740442"/>
              <a:gd name="connsiteY8" fmla="*/ 8495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0442" h="6858000">
                <a:moveTo>
                  <a:pt x="0" y="0"/>
                </a:moveTo>
                <a:lnTo>
                  <a:pt x="4740442" y="0"/>
                </a:lnTo>
                <a:lnTo>
                  <a:pt x="4740442" y="6858000"/>
                </a:lnTo>
                <a:lnTo>
                  <a:pt x="0" y="6858000"/>
                </a:lnTo>
                <a:lnTo>
                  <a:pt x="0" y="6008409"/>
                </a:lnTo>
                <a:lnTo>
                  <a:pt x="170590" y="6017021"/>
                </a:lnTo>
                <a:cubicBezTo>
                  <a:pt x="1600263" y="6017021"/>
                  <a:pt x="2759242" y="4858325"/>
                  <a:pt x="2759242" y="3429000"/>
                </a:cubicBezTo>
                <a:cubicBezTo>
                  <a:pt x="2759242" y="1999675"/>
                  <a:pt x="1600263" y="840979"/>
                  <a:pt x="170590" y="840979"/>
                </a:cubicBezTo>
                <a:lnTo>
                  <a:pt x="0" y="84959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pic>
        <p:nvPicPr>
          <p:cNvPr id="2" name="Afbeelding 1" descr="Afbeelding met Graphics, logo, symbool, grafische vormgeving&#10;&#10;Automatisch gegenereerde beschrijving">
            <a:extLst>
              <a:ext uri="{FF2B5EF4-FFF2-40B4-BE49-F238E27FC236}">
                <a16:creationId xmlns:a16="http://schemas.microsoft.com/office/drawing/2014/main" id="{0699A65B-54A0-8A87-13E8-083423CB0C3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15178" y="229863"/>
            <a:ext cx="1077244" cy="867132"/>
          </a:xfrm>
          <a:prstGeom prst="rect">
            <a:avLst/>
          </a:prstGeom>
        </p:spPr>
      </p:pic>
    </p:spTree>
    <p:extLst>
      <p:ext uri="{BB962C8B-B14F-4D97-AF65-F5344CB8AC3E}">
        <p14:creationId xmlns:p14="http://schemas.microsoft.com/office/powerpoint/2010/main" val="1321858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7" name="Rectangle 930"/>
          <p:cNvSpPr>
            <a:spLocks noChangeArrowheads="1"/>
          </p:cNvSpPr>
          <p:nvPr userDrawn="1"/>
        </p:nvSpPr>
        <p:spPr bwMode="auto">
          <a:xfrm>
            <a:off x="0" y="0"/>
            <a:ext cx="12192000" cy="6858000"/>
          </a:xfrm>
          <a:prstGeom prst="rect">
            <a:avLst/>
          </a:prstGeom>
          <a:solidFill>
            <a:srgbClr val="273B75"/>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nl-NL"/>
          </a:p>
        </p:txBody>
      </p:sp>
      <p:sp>
        <p:nvSpPr>
          <p:cNvPr id="2" name="Titel 1">
            <a:extLst>
              <a:ext uri="{FF2B5EF4-FFF2-40B4-BE49-F238E27FC236}">
                <a16:creationId xmlns:a16="http://schemas.microsoft.com/office/drawing/2014/main" id="{8B2600D4-C77E-4F88-A2EA-1613BB34C0CE}"/>
              </a:ext>
            </a:extLst>
          </p:cNvPr>
          <p:cNvSpPr>
            <a:spLocks noGrp="1"/>
          </p:cNvSpPr>
          <p:nvPr>
            <p:ph type="title"/>
          </p:nvPr>
        </p:nvSpPr>
        <p:spPr/>
        <p:txBody>
          <a:bodyPr/>
          <a:lstStyle>
            <a:lvl1pPr>
              <a:defRPr b="1">
                <a:solidFill>
                  <a:schemeClr val="bg1"/>
                </a:solidFill>
                <a:latin typeface="Cambria" panose="02040503050406030204" pitchFamily="18" charset="0"/>
              </a:defRPr>
            </a:lvl1pPr>
          </a:lstStyle>
          <a:p>
            <a:r>
              <a:rPr lang="nl-NL"/>
              <a:t>Klik om stijl te bewerken</a:t>
            </a:r>
          </a:p>
        </p:txBody>
      </p:sp>
      <p:sp>
        <p:nvSpPr>
          <p:cNvPr id="3" name="Tijdelijke aanduiding voor inhoud 2">
            <a:extLst>
              <a:ext uri="{FF2B5EF4-FFF2-40B4-BE49-F238E27FC236}">
                <a16:creationId xmlns:a16="http://schemas.microsoft.com/office/drawing/2014/main" id="{E88D2D92-FD10-43F8-BD2E-D9C0128D2ED0}"/>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B3679B2-9119-4B3D-840F-8D1DE4447016}"/>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5" name="Tijdelijke aanduiding voor voettekst 4">
            <a:extLst>
              <a:ext uri="{FF2B5EF4-FFF2-40B4-BE49-F238E27FC236}">
                <a16:creationId xmlns:a16="http://schemas.microsoft.com/office/drawing/2014/main" id="{47ECB16E-1236-463E-B539-6AF40999436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AAF7E12-0E15-499A-B02F-D0855FA94E42}"/>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637860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4B92E3-8D62-494F-9054-C7C643BC8DC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FA83432-D4CE-4760-80E7-0E569840A4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1D7FF26F-E8C2-4B18-BC11-8D4592DDC9D0}"/>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5" name="Tijdelijke aanduiding voor voettekst 4">
            <a:extLst>
              <a:ext uri="{FF2B5EF4-FFF2-40B4-BE49-F238E27FC236}">
                <a16:creationId xmlns:a16="http://schemas.microsoft.com/office/drawing/2014/main" id="{F91F108F-CF0D-450D-8856-7A3EFDD3733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A9E5586-D863-443B-AF25-6CBD5465E4E6}"/>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1656103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9334DA-6209-4BBF-9393-2AE36529587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28C6DDB-2F34-496D-ADB2-BB291B37A693}"/>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E92B98C9-C837-4952-9CF5-54423C733394}"/>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EFF79E4-2692-4299-AE87-61CFDB99768D}"/>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6" name="Tijdelijke aanduiding voor voettekst 5">
            <a:extLst>
              <a:ext uri="{FF2B5EF4-FFF2-40B4-BE49-F238E27FC236}">
                <a16:creationId xmlns:a16="http://schemas.microsoft.com/office/drawing/2014/main" id="{E4141DA9-C329-41FF-9818-DB36DF24405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F7FCE6F-CC03-4AF4-B27C-10F1CBE9E961}"/>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4258246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7284B1-98F6-4F38-96A0-B259E2183488}"/>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0F73519F-9D65-4A34-ABA1-1E0B061163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5A649A2F-5A08-4547-B7AE-95946DFA2807}"/>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34C78167-D5E5-4913-BAF6-DE8605DCCB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4E165D8A-0ABD-4592-ACDA-8125AB7A66C8}"/>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48E9E10C-5005-40FB-8B7B-0D651DC67A0E}"/>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8" name="Tijdelijke aanduiding voor voettekst 7">
            <a:extLst>
              <a:ext uri="{FF2B5EF4-FFF2-40B4-BE49-F238E27FC236}">
                <a16:creationId xmlns:a16="http://schemas.microsoft.com/office/drawing/2014/main" id="{0E79623C-C71D-4D0B-B441-F4C4B5EC0BF1}"/>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AF303433-DFE5-4068-9784-24BEE005CE54}"/>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224800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DBB2B4-1D37-46CB-B708-E5A5E0567856}"/>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7A9CF078-61D6-4843-8DF4-242AF1C64073}"/>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4" name="Tijdelijke aanduiding voor voettekst 3">
            <a:extLst>
              <a:ext uri="{FF2B5EF4-FFF2-40B4-BE49-F238E27FC236}">
                <a16:creationId xmlns:a16="http://schemas.microsoft.com/office/drawing/2014/main" id="{EB662C75-38E4-4A55-A32D-02551491CF03}"/>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E8B1416-4801-48F2-B550-8EA88D549ABD}"/>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2780908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102D8B2-3CB5-4D75-9816-91A148D10340}"/>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3" name="Tijdelijke aanduiding voor voettekst 2">
            <a:extLst>
              <a:ext uri="{FF2B5EF4-FFF2-40B4-BE49-F238E27FC236}">
                <a16:creationId xmlns:a16="http://schemas.microsoft.com/office/drawing/2014/main" id="{63053E03-15A0-4994-8DFF-DEDF761DD42A}"/>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6D4E96C1-BC7A-4D36-93C4-342D501B5A14}"/>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3799113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6081CA-C884-43B3-A904-17B521B432B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851E04C4-0BE1-4482-A4E6-53C0F5FE40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9F8167C5-18A6-4EE6-9675-D084B30A6B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B2EC8BB9-B7AF-42C4-969D-EB8229A1ED1E}"/>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6" name="Tijdelijke aanduiding voor voettekst 5">
            <a:extLst>
              <a:ext uri="{FF2B5EF4-FFF2-40B4-BE49-F238E27FC236}">
                <a16:creationId xmlns:a16="http://schemas.microsoft.com/office/drawing/2014/main" id="{EEC1EE8C-278F-4041-BF34-5AEA82C73FB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009E60C-8263-4BF7-A4D3-2F7277B172CE}"/>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942493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DCD66C-B20C-400B-A6A3-0F3CEAA18399}"/>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09A073E-37C3-4A31-BC58-8723D1D5E7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D1CBE0D3-C6E4-41FA-9D61-2429DC8C00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1B8B878-1B53-4979-8626-3EE13BAD3DFB}"/>
              </a:ext>
            </a:extLst>
          </p:cNvPr>
          <p:cNvSpPr>
            <a:spLocks noGrp="1"/>
          </p:cNvSpPr>
          <p:nvPr>
            <p:ph type="dt" sz="half" idx="10"/>
          </p:nvPr>
        </p:nvSpPr>
        <p:spPr/>
        <p:txBody>
          <a:bodyPr/>
          <a:lstStyle/>
          <a:p>
            <a:fld id="{08EEC7B6-C685-46FA-BE39-5188AF3AB88F}" type="datetimeFigureOut">
              <a:rPr lang="nl-NL" smtClean="0"/>
              <a:t>2-10-2025</a:t>
            </a:fld>
            <a:endParaRPr lang="nl-NL"/>
          </a:p>
        </p:txBody>
      </p:sp>
      <p:sp>
        <p:nvSpPr>
          <p:cNvPr id="6" name="Tijdelijke aanduiding voor voettekst 5">
            <a:extLst>
              <a:ext uri="{FF2B5EF4-FFF2-40B4-BE49-F238E27FC236}">
                <a16:creationId xmlns:a16="http://schemas.microsoft.com/office/drawing/2014/main" id="{694588BB-4B35-440F-98F8-4C4171F2FE8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78E086C-9854-4E5F-A3A5-2353911A98CC}"/>
              </a:ext>
            </a:extLst>
          </p:cNvPr>
          <p:cNvSpPr>
            <a:spLocks noGrp="1"/>
          </p:cNvSpPr>
          <p:nvPr>
            <p:ph type="sldNum" sz="quarter" idx="12"/>
          </p:nvPr>
        </p:nvSpPr>
        <p:spPr/>
        <p:txBody>
          <a:bodyPr/>
          <a:lstStyle/>
          <a:p>
            <a:fld id="{9364C684-32D9-49D6-85A5-83FB699DE0A7}" type="slidenum">
              <a:rPr lang="nl-NL" smtClean="0"/>
              <a:t>‹nr.›</a:t>
            </a:fld>
            <a:endParaRPr lang="nl-NL"/>
          </a:p>
        </p:txBody>
      </p:sp>
    </p:spTree>
    <p:extLst>
      <p:ext uri="{BB962C8B-B14F-4D97-AF65-F5344CB8AC3E}">
        <p14:creationId xmlns:p14="http://schemas.microsoft.com/office/powerpoint/2010/main" val="1072620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B7A3B85-571B-49CF-B084-B05407EE5B50}"/>
              </a:ext>
            </a:extLst>
          </p:cNvPr>
          <p:cNvSpPr>
            <a:spLocks noGrp="1"/>
          </p:cNvSpPr>
          <p:nvPr>
            <p:ph type="title"/>
          </p:nvPr>
        </p:nvSpPr>
        <p:spPr>
          <a:xfrm>
            <a:off x="838200" y="365126"/>
            <a:ext cx="10515600" cy="716626"/>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8DAFA973-F403-46EC-863F-5FFA0B5ED6DE}"/>
              </a:ext>
            </a:extLst>
          </p:cNvPr>
          <p:cNvSpPr>
            <a:spLocks noGrp="1"/>
          </p:cNvSpPr>
          <p:nvPr>
            <p:ph type="body" idx="1"/>
          </p:nvPr>
        </p:nvSpPr>
        <p:spPr>
          <a:xfrm>
            <a:off x="838200" y="1592826"/>
            <a:ext cx="10515600" cy="4584137"/>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50EE25A-92C7-4199-9D06-41960203E3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EEC7B6-C685-46FA-BE39-5188AF3AB88F}" type="datetimeFigureOut">
              <a:rPr lang="nl-NL" smtClean="0"/>
              <a:t>2-10-2025</a:t>
            </a:fld>
            <a:endParaRPr lang="nl-NL"/>
          </a:p>
        </p:txBody>
      </p:sp>
      <p:sp>
        <p:nvSpPr>
          <p:cNvPr id="5" name="Tijdelijke aanduiding voor voettekst 4">
            <a:extLst>
              <a:ext uri="{FF2B5EF4-FFF2-40B4-BE49-F238E27FC236}">
                <a16:creationId xmlns:a16="http://schemas.microsoft.com/office/drawing/2014/main" id="{6F04D4B9-7366-476C-BE43-BB2D7126FB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BB22EB58-6888-49A4-A3A3-E3EC662DB4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64C684-32D9-49D6-85A5-83FB699DE0A7}" type="slidenum">
              <a:rPr lang="nl-NL" smtClean="0"/>
              <a:t>‹nr.›</a:t>
            </a:fld>
            <a:endParaRPr lang="nl-NL"/>
          </a:p>
        </p:txBody>
      </p:sp>
      <p:pic>
        <p:nvPicPr>
          <p:cNvPr id="2050" name="Picture 2" descr="Afbeeldingsresultaat voor gemeente waalwijk logo">
            <a:extLst>
              <a:ext uri="{FF2B5EF4-FFF2-40B4-BE49-F238E27FC236}">
                <a16:creationId xmlns:a16="http://schemas.microsoft.com/office/drawing/2014/main" id="{BEF5C03D-091E-4322-B4D6-FDC54689E5A8}"/>
              </a:ext>
            </a:extLst>
          </p:cNvPr>
          <p:cNvPicPr>
            <a:picLocks noChangeAspect="1" noChangeArrowheads="1"/>
          </p:cNvPicPr>
          <p:nvPr userDrawn="1"/>
        </p:nvPicPr>
        <p:blipFill>
          <a:blip r:embed="rId19">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20300" y="299013"/>
            <a:ext cx="1848547" cy="358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7639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4400" b="1" kern="1200">
          <a:solidFill>
            <a:srgbClr val="00ABBD"/>
          </a:solidFill>
          <a:latin typeface="Cambria" panose="020405030504060302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hyperlink" Target="https://app.fabric.microsoft.com/Redirect?action=OpenApp&amp;appId=d64bda23-b6a1-49c2-9634-0045fba1602f&amp;ctid=ed04e023-7943-4b8e-bc75-e4d225ae2b3d&amp;experience=power-bi&amp;language=nl-NL" TargetMode="Externa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ity Zaal | Eetcafé City">
            <a:extLst>
              <a:ext uri="{FF2B5EF4-FFF2-40B4-BE49-F238E27FC236}">
                <a16:creationId xmlns:a16="http://schemas.microsoft.com/office/drawing/2014/main" id="{7957558E-F376-4551-90C1-67A9DD8258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 b="-2295"/>
          <a:stretch/>
        </p:blipFill>
        <p:spPr bwMode="auto">
          <a:xfrm>
            <a:off x="0" y="0"/>
            <a:ext cx="12192000" cy="40041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Afbeeldingsresultaat voor gemeente waalwijk logo">
            <a:extLst>
              <a:ext uri="{FF2B5EF4-FFF2-40B4-BE49-F238E27FC236}">
                <a16:creationId xmlns:a16="http://schemas.microsoft.com/office/drawing/2014/main" id="{8DC72808-E1BC-4B31-85A7-94B791F5C952}"/>
              </a:ext>
            </a:extLst>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l="7548" r="7963"/>
          <a:stretch/>
        </p:blipFill>
        <p:spPr bwMode="auto">
          <a:xfrm>
            <a:off x="1460597" y="1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noFill/>
          <a:extLst>
            <a:ext uri="{909E8E84-426E-40DD-AFC4-6F175D3DCCD1}">
              <a14:hiddenFill xmlns:a14="http://schemas.microsoft.com/office/drawing/2010/main">
                <a:solidFill>
                  <a:srgbClr val="FFFFFF"/>
                </a:solidFill>
              </a14:hiddenFill>
            </a:ext>
          </a:extLst>
        </p:spPr>
      </p:pic>
      <p:sp>
        <p:nvSpPr>
          <p:cNvPr id="2" name="Rechthoek 1">
            <a:extLst>
              <a:ext uri="{FF2B5EF4-FFF2-40B4-BE49-F238E27FC236}">
                <a16:creationId xmlns:a16="http://schemas.microsoft.com/office/drawing/2014/main" id="{F4F6150C-2F00-4858-A5C0-F3F0C1E4FCD4}"/>
              </a:ext>
            </a:extLst>
          </p:cNvPr>
          <p:cNvSpPr/>
          <p:nvPr/>
        </p:nvSpPr>
        <p:spPr>
          <a:xfrm>
            <a:off x="4084320" y="4328160"/>
            <a:ext cx="4343400" cy="2118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kstvak 5">
            <a:extLst>
              <a:ext uri="{FF2B5EF4-FFF2-40B4-BE49-F238E27FC236}">
                <a16:creationId xmlns:a16="http://schemas.microsoft.com/office/drawing/2014/main" id="{573825F5-9DA3-40C4-A184-79A503C3D2FA}"/>
              </a:ext>
            </a:extLst>
          </p:cNvPr>
          <p:cNvSpPr txBox="1"/>
          <p:nvPr/>
        </p:nvSpPr>
        <p:spPr>
          <a:xfrm>
            <a:off x="1295400" y="4049153"/>
            <a:ext cx="9601199" cy="164660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nl-NL" sz="4800" b="1" i="0" u="none" strike="noStrike" kern="1200" cap="none" spc="0" normalizeH="0" baseline="0" noProof="0">
                <a:ln>
                  <a:noFill/>
                </a:ln>
                <a:solidFill>
                  <a:srgbClr val="002060"/>
                </a:solidFill>
                <a:effectLst/>
                <a:uLnTx/>
                <a:uFillTx/>
                <a:latin typeface="Cambria"/>
                <a:ea typeface="Cambria"/>
              </a:rPr>
              <a:t>Implementatie</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nl-NL" sz="4800" b="1" i="0" u="none" strike="noStrike" kern="1200" cap="none" spc="0" normalizeH="0" baseline="0" noProof="0">
                <a:ln>
                  <a:noFill/>
                </a:ln>
                <a:solidFill>
                  <a:srgbClr val="002060"/>
                </a:solidFill>
                <a:effectLst/>
                <a:uLnTx/>
                <a:uFillTx/>
                <a:latin typeface="Cambria"/>
                <a:ea typeface="Cambria"/>
              </a:rPr>
              <a:t>Samen Redzaam</a:t>
            </a:r>
            <a:endParaRPr kumimoji="0" lang="nl-NL" sz="4000" b="0" i="1" u="none" strike="noStrike" kern="1200" cap="none" spc="0" normalizeH="0" baseline="0" noProof="0">
              <a:ln>
                <a:noFill/>
              </a:ln>
              <a:solidFill>
                <a:srgbClr val="002060"/>
              </a:solidFill>
              <a:effectLst/>
              <a:uLnTx/>
              <a:uFillTx/>
              <a:latin typeface="Cambria"/>
              <a:ea typeface="Cambria"/>
            </a:endParaRPr>
          </a:p>
        </p:txBody>
      </p:sp>
      <p:sp>
        <p:nvSpPr>
          <p:cNvPr id="3" name="Tekstvak 2">
            <a:extLst>
              <a:ext uri="{FF2B5EF4-FFF2-40B4-BE49-F238E27FC236}">
                <a16:creationId xmlns:a16="http://schemas.microsoft.com/office/drawing/2014/main" id="{7CEFC2D5-ED13-41C7-9BFC-779BD690CEBD}"/>
              </a:ext>
            </a:extLst>
          </p:cNvPr>
          <p:cNvSpPr txBox="1"/>
          <p:nvPr/>
        </p:nvSpPr>
        <p:spPr>
          <a:xfrm>
            <a:off x="3437842" y="5984855"/>
            <a:ext cx="5349240" cy="461665"/>
          </a:xfrm>
          <a:prstGeom prst="rect">
            <a:avLst/>
          </a:prstGeom>
          <a:noFill/>
        </p:spPr>
        <p:txBody>
          <a:bodyPr wrap="square" lIns="91440" tIns="45720" rIns="91440" bIns="45720" rtlCol="0" anchor="t">
            <a:spAutoFit/>
          </a:bodyPr>
          <a:lstStyle/>
          <a:p>
            <a:pPr algn="ctr">
              <a:defRPr/>
            </a:pPr>
            <a:r>
              <a:rPr lang="nl-NL" sz="2400" dirty="0">
                <a:solidFill>
                  <a:srgbClr val="273B75"/>
                </a:solidFill>
                <a:latin typeface="Cambria"/>
                <a:ea typeface="Cambria"/>
              </a:rPr>
              <a:t>2 oktober 2025</a:t>
            </a:r>
            <a:endParaRPr kumimoji="0" lang="nl-NL" sz="2400" b="0" i="0" u="none" strike="noStrike" kern="1200" cap="none" spc="0" normalizeH="0" baseline="0" noProof="0" dirty="0">
              <a:ln>
                <a:noFill/>
              </a:ln>
              <a:solidFill>
                <a:srgbClr val="273B75"/>
              </a:solidFill>
              <a:effectLst/>
              <a:uLnTx/>
              <a:uFillTx/>
              <a:latin typeface="Cambria"/>
              <a:ea typeface="Cambria"/>
            </a:endParaRPr>
          </a:p>
        </p:txBody>
      </p:sp>
      <p:pic>
        <p:nvPicPr>
          <p:cNvPr id="9" name="Picture 2" descr="Afbeeldingsresultaat voor gemeente waalwijk logo">
            <a:extLst>
              <a:ext uri="{FF2B5EF4-FFF2-40B4-BE49-F238E27FC236}">
                <a16:creationId xmlns:a16="http://schemas.microsoft.com/office/drawing/2014/main" id="{DF272D2F-C9AA-4CE6-8EA0-E420716747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67899" y="121998"/>
            <a:ext cx="2154771" cy="418089"/>
          </a:xfrm>
          <a:prstGeom prst="rect">
            <a:avLst/>
          </a:prstGeom>
          <a:noFill/>
          <a:extLst>
            <a:ext uri="{909E8E84-426E-40DD-AFC4-6F175D3DCCD1}">
              <a14:hiddenFill xmlns:a14="http://schemas.microsoft.com/office/drawing/2010/main">
                <a:solidFill>
                  <a:srgbClr val="FFFFFF"/>
                </a:solidFill>
              </a14:hiddenFill>
            </a:ext>
          </a:extLst>
        </p:spPr>
      </p:pic>
      <p:sp>
        <p:nvSpPr>
          <p:cNvPr id="5" name="Vrije vorm: vorm 4">
            <a:extLst>
              <a:ext uri="{FF2B5EF4-FFF2-40B4-BE49-F238E27FC236}">
                <a16:creationId xmlns:a16="http://schemas.microsoft.com/office/drawing/2014/main" id="{5639B6BE-0BA9-4634-AB14-A7023188832C}"/>
              </a:ext>
            </a:extLst>
          </p:cNvPr>
          <p:cNvSpPr/>
          <p:nvPr/>
        </p:nvSpPr>
        <p:spPr>
          <a:xfrm>
            <a:off x="1981267" y="172660"/>
            <a:ext cx="8628435" cy="3759200"/>
          </a:xfrm>
          <a:custGeom>
            <a:avLst/>
            <a:gdLst>
              <a:gd name="connsiteX0" fmla="*/ 3670300 w 8628435"/>
              <a:gd name="connsiteY0" fmla="*/ 736600 h 3581400"/>
              <a:gd name="connsiteX1" fmla="*/ 3670300 w 8628435"/>
              <a:gd name="connsiteY1" fmla="*/ 736600 h 3581400"/>
              <a:gd name="connsiteX2" fmla="*/ 3429000 w 8628435"/>
              <a:gd name="connsiteY2" fmla="*/ 800100 h 3581400"/>
              <a:gd name="connsiteX3" fmla="*/ 2667000 w 8628435"/>
              <a:gd name="connsiteY3" fmla="*/ 838200 h 3581400"/>
              <a:gd name="connsiteX4" fmla="*/ 2489200 w 8628435"/>
              <a:gd name="connsiteY4" fmla="*/ 850900 h 3581400"/>
              <a:gd name="connsiteX5" fmla="*/ 2336800 w 8628435"/>
              <a:gd name="connsiteY5" fmla="*/ 889000 h 3581400"/>
              <a:gd name="connsiteX6" fmla="*/ 2235200 w 8628435"/>
              <a:gd name="connsiteY6" fmla="*/ 901700 h 3581400"/>
              <a:gd name="connsiteX7" fmla="*/ 2044700 w 8628435"/>
              <a:gd name="connsiteY7" fmla="*/ 965200 h 3581400"/>
              <a:gd name="connsiteX8" fmla="*/ 1981200 w 8628435"/>
              <a:gd name="connsiteY8" fmla="*/ 990600 h 3581400"/>
              <a:gd name="connsiteX9" fmla="*/ 1714500 w 8628435"/>
              <a:gd name="connsiteY9" fmla="*/ 1016000 h 3581400"/>
              <a:gd name="connsiteX10" fmla="*/ 1600200 w 8628435"/>
              <a:gd name="connsiteY10" fmla="*/ 1079500 h 3581400"/>
              <a:gd name="connsiteX11" fmla="*/ 1562100 w 8628435"/>
              <a:gd name="connsiteY11" fmla="*/ 1104900 h 3581400"/>
              <a:gd name="connsiteX12" fmla="*/ 1447800 w 8628435"/>
              <a:gd name="connsiteY12" fmla="*/ 1168400 h 3581400"/>
              <a:gd name="connsiteX13" fmla="*/ 1409700 w 8628435"/>
              <a:gd name="connsiteY13" fmla="*/ 1193800 h 3581400"/>
              <a:gd name="connsiteX14" fmla="*/ 1371600 w 8628435"/>
              <a:gd name="connsiteY14" fmla="*/ 1231900 h 3581400"/>
              <a:gd name="connsiteX15" fmla="*/ 1320800 w 8628435"/>
              <a:gd name="connsiteY15" fmla="*/ 1244600 h 3581400"/>
              <a:gd name="connsiteX16" fmla="*/ 1219200 w 8628435"/>
              <a:gd name="connsiteY16" fmla="*/ 1282700 h 3581400"/>
              <a:gd name="connsiteX17" fmla="*/ 1143000 w 8628435"/>
              <a:gd name="connsiteY17" fmla="*/ 1308100 h 3581400"/>
              <a:gd name="connsiteX18" fmla="*/ 1092200 w 8628435"/>
              <a:gd name="connsiteY18" fmla="*/ 1320800 h 3581400"/>
              <a:gd name="connsiteX19" fmla="*/ 1041400 w 8628435"/>
              <a:gd name="connsiteY19" fmla="*/ 1371600 h 3581400"/>
              <a:gd name="connsiteX20" fmla="*/ 965200 w 8628435"/>
              <a:gd name="connsiteY20" fmla="*/ 1460500 h 3581400"/>
              <a:gd name="connsiteX21" fmla="*/ 889000 w 8628435"/>
              <a:gd name="connsiteY21" fmla="*/ 1524000 h 3581400"/>
              <a:gd name="connsiteX22" fmla="*/ 838200 w 8628435"/>
              <a:gd name="connsiteY22" fmla="*/ 1562100 h 3581400"/>
              <a:gd name="connsiteX23" fmla="*/ 762000 w 8628435"/>
              <a:gd name="connsiteY23" fmla="*/ 1612900 h 3581400"/>
              <a:gd name="connsiteX24" fmla="*/ 673100 w 8628435"/>
              <a:gd name="connsiteY24" fmla="*/ 1663700 h 3581400"/>
              <a:gd name="connsiteX25" fmla="*/ 596900 w 8628435"/>
              <a:gd name="connsiteY25" fmla="*/ 1714500 h 3581400"/>
              <a:gd name="connsiteX26" fmla="*/ 469900 w 8628435"/>
              <a:gd name="connsiteY26" fmla="*/ 1778000 h 3581400"/>
              <a:gd name="connsiteX27" fmla="*/ 431800 w 8628435"/>
              <a:gd name="connsiteY27" fmla="*/ 1816100 h 3581400"/>
              <a:gd name="connsiteX28" fmla="*/ 393700 w 8628435"/>
              <a:gd name="connsiteY28" fmla="*/ 1841500 h 3581400"/>
              <a:gd name="connsiteX29" fmla="*/ 330200 w 8628435"/>
              <a:gd name="connsiteY29" fmla="*/ 1930400 h 3581400"/>
              <a:gd name="connsiteX30" fmla="*/ 279400 w 8628435"/>
              <a:gd name="connsiteY30" fmla="*/ 2019300 h 3581400"/>
              <a:gd name="connsiteX31" fmla="*/ 241300 w 8628435"/>
              <a:gd name="connsiteY31" fmla="*/ 2032000 h 3581400"/>
              <a:gd name="connsiteX32" fmla="*/ 190500 w 8628435"/>
              <a:gd name="connsiteY32" fmla="*/ 2108200 h 3581400"/>
              <a:gd name="connsiteX33" fmla="*/ 139700 w 8628435"/>
              <a:gd name="connsiteY33" fmla="*/ 2197100 h 3581400"/>
              <a:gd name="connsiteX34" fmla="*/ 114300 w 8628435"/>
              <a:gd name="connsiteY34" fmla="*/ 2286000 h 3581400"/>
              <a:gd name="connsiteX35" fmla="*/ 88900 w 8628435"/>
              <a:gd name="connsiteY35" fmla="*/ 2362200 h 3581400"/>
              <a:gd name="connsiteX36" fmla="*/ 76200 w 8628435"/>
              <a:gd name="connsiteY36" fmla="*/ 2400300 h 3581400"/>
              <a:gd name="connsiteX37" fmla="*/ 50800 w 8628435"/>
              <a:gd name="connsiteY37" fmla="*/ 2463800 h 3581400"/>
              <a:gd name="connsiteX38" fmla="*/ 38100 w 8628435"/>
              <a:gd name="connsiteY38" fmla="*/ 2501900 h 3581400"/>
              <a:gd name="connsiteX39" fmla="*/ 25400 w 8628435"/>
              <a:gd name="connsiteY39" fmla="*/ 2565400 h 3581400"/>
              <a:gd name="connsiteX40" fmla="*/ 0 w 8628435"/>
              <a:gd name="connsiteY40" fmla="*/ 2603500 h 3581400"/>
              <a:gd name="connsiteX41" fmla="*/ 12700 w 8628435"/>
              <a:gd name="connsiteY41" fmla="*/ 3390900 h 3581400"/>
              <a:gd name="connsiteX42" fmla="*/ 63500 w 8628435"/>
              <a:gd name="connsiteY42" fmla="*/ 3429000 h 3581400"/>
              <a:gd name="connsiteX43" fmla="*/ 88900 w 8628435"/>
              <a:gd name="connsiteY43" fmla="*/ 3467100 h 3581400"/>
              <a:gd name="connsiteX44" fmla="*/ 127000 w 8628435"/>
              <a:gd name="connsiteY44" fmla="*/ 3479800 h 3581400"/>
              <a:gd name="connsiteX45" fmla="*/ 165100 w 8628435"/>
              <a:gd name="connsiteY45" fmla="*/ 3505200 h 3581400"/>
              <a:gd name="connsiteX46" fmla="*/ 304800 w 8628435"/>
              <a:gd name="connsiteY46" fmla="*/ 3543300 h 3581400"/>
              <a:gd name="connsiteX47" fmla="*/ 342900 w 8628435"/>
              <a:gd name="connsiteY47" fmla="*/ 3556000 h 3581400"/>
              <a:gd name="connsiteX48" fmla="*/ 419100 w 8628435"/>
              <a:gd name="connsiteY48" fmla="*/ 3543300 h 3581400"/>
              <a:gd name="connsiteX49" fmla="*/ 457200 w 8628435"/>
              <a:gd name="connsiteY49" fmla="*/ 3530600 h 3581400"/>
              <a:gd name="connsiteX50" fmla="*/ 812800 w 8628435"/>
              <a:gd name="connsiteY50" fmla="*/ 3505200 h 3581400"/>
              <a:gd name="connsiteX51" fmla="*/ 990600 w 8628435"/>
              <a:gd name="connsiteY51" fmla="*/ 3492500 h 3581400"/>
              <a:gd name="connsiteX52" fmla="*/ 1841500 w 8628435"/>
              <a:gd name="connsiteY52" fmla="*/ 3505200 h 3581400"/>
              <a:gd name="connsiteX53" fmla="*/ 2057400 w 8628435"/>
              <a:gd name="connsiteY53" fmla="*/ 3517900 h 3581400"/>
              <a:gd name="connsiteX54" fmla="*/ 2120900 w 8628435"/>
              <a:gd name="connsiteY54" fmla="*/ 3530600 h 3581400"/>
              <a:gd name="connsiteX55" fmla="*/ 2209800 w 8628435"/>
              <a:gd name="connsiteY55" fmla="*/ 3543300 h 3581400"/>
              <a:gd name="connsiteX56" fmla="*/ 2387600 w 8628435"/>
              <a:gd name="connsiteY56" fmla="*/ 3556000 h 3581400"/>
              <a:gd name="connsiteX57" fmla="*/ 2438400 w 8628435"/>
              <a:gd name="connsiteY57" fmla="*/ 3568700 h 3581400"/>
              <a:gd name="connsiteX58" fmla="*/ 2476500 w 8628435"/>
              <a:gd name="connsiteY58" fmla="*/ 3581400 h 3581400"/>
              <a:gd name="connsiteX59" fmla="*/ 3822700 w 8628435"/>
              <a:gd name="connsiteY59" fmla="*/ 3568700 h 3581400"/>
              <a:gd name="connsiteX60" fmla="*/ 3962400 w 8628435"/>
              <a:gd name="connsiteY60" fmla="*/ 3556000 h 3581400"/>
              <a:gd name="connsiteX61" fmla="*/ 4064000 w 8628435"/>
              <a:gd name="connsiteY61" fmla="*/ 3530600 h 3581400"/>
              <a:gd name="connsiteX62" fmla="*/ 4102100 w 8628435"/>
              <a:gd name="connsiteY62" fmla="*/ 3517900 h 3581400"/>
              <a:gd name="connsiteX63" fmla="*/ 4279900 w 8628435"/>
              <a:gd name="connsiteY63" fmla="*/ 3492500 h 3581400"/>
              <a:gd name="connsiteX64" fmla="*/ 4381500 w 8628435"/>
              <a:gd name="connsiteY64" fmla="*/ 3467100 h 3581400"/>
              <a:gd name="connsiteX65" fmla="*/ 4445000 w 8628435"/>
              <a:gd name="connsiteY65" fmla="*/ 3454400 h 3581400"/>
              <a:gd name="connsiteX66" fmla="*/ 4635500 w 8628435"/>
              <a:gd name="connsiteY66" fmla="*/ 3467100 h 3581400"/>
              <a:gd name="connsiteX67" fmla="*/ 4749800 w 8628435"/>
              <a:gd name="connsiteY67" fmla="*/ 3479800 h 3581400"/>
              <a:gd name="connsiteX68" fmla="*/ 4927600 w 8628435"/>
              <a:gd name="connsiteY68" fmla="*/ 3492500 h 3581400"/>
              <a:gd name="connsiteX69" fmla="*/ 6642100 w 8628435"/>
              <a:gd name="connsiteY69" fmla="*/ 3467100 h 3581400"/>
              <a:gd name="connsiteX70" fmla="*/ 7378700 w 8628435"/>
              <a:gd name="connsiteY70" fmla="*/ 3479800 h 3581400"/>
              <a:gd name="connsiteX71" fmla="*/ 7658100 w 8628435"/>
              <a:gd name="connsiteY71" fmla="*/ 3467100 h 3581400"/>
              <a:gd name="connsiteX72" fmla="*/ 7988300 w 8628435"/>
              <a:gd name="connsiteY72" fmla="*/ 3454400 h 3581400"/>
              <a:gd name="connsiteX73" fmla="*/ 8140700 w 8628435"/>
              <a:gd name="connsiteY73" fmla="*/ 3441700 h 3581400"/>
              <a:gd name="connsiteX74" fmla="*/ 8191500 w 8628435"/>
              <a:gd name="connsiteY74" fmla="*/ 3429000 h 3581400"/>
              <a:gd name="connsiteX75" fmla="*/ 8280400 w 8628435"/>
              <a:gd name="connsiteY75" fmla="*/ 3416300 h 3581400"/>
              <a:gd name="connsiteX76" fmla="*/ 8356600 w 8628435"/>
              <a:gd name="connsiteY76" fmla="*/ 3365500 h 3581400"/>
              <a:gd name="connsiteX77" fmla="*/ 8394700 w 8628435"/>
              <a:gd name="connsiteY77" fmla="*/ 3340100 h 3581400"/>
              <a:gd name="connsiteX78" fmla="*/ 8407400 w 8628435"/>
              <a:gd name="connsiteY78" fmla="*/ 3289300 h 3581400"/>
              <a:gd name="connsiteX79" fmla="*/ 8445500 w 8628435"/>
              <a:gd name="connsiteY79" fmla="*/ 3124200 h 3581400"/>
              <a:gd name="connsiteX80" fmla="*/ 8496300 w 8628435"/>
              <a:gd name="connsiteY80" fmla="*/ 2997200 h 3581400"/>
              <a:gd name="connsiteX81" fmla="*/ 8559800 w 8628435"/>
              <a:gd name="connsiteY81" fmla="*/ 2794000 h 3581400"/>
              <a:gd name="connsiteX82" fmla="*/ 8597900 w 8628435"/>
              <a:gd name="connsiteY82" fmla="*/ 2781300 h 3581400"/>
              <a:gd name="connsiteX83" fmla="*/ 8597900 w 8628435"/>
              <a:gd name="connsiteY83" fmla="*/ 2324100 h 3581400"/>
              <a:gd name="connsiteX84" fmla="*/ 8572500 w 8628435"/>
              <a:gd name="connsiteY84" fmla="*/ 2235200 h 3581400"/>
              <a:gd name="connsiteX85" fmla="*/ 8521700 w 8628435"/>
              <a:gd name="connsiteY85" fmla="*/ 2146300 h 3581400"/>
              <a:gd name="connsiteX86" fmla="*/ 8509000 w 8628435"/>
              <a:gd name="connsiteY86" fmla="*/ 2108200 h 3581400"/>
              <a:gd name="connsiteX87" fmla="*/ 8483600 w 8628435"/>
              <a:gd name="connsiteY87" fmla="*/ 2070100 h 3581400"/>
              <a:gd name="connsiteX88" fmla="*/ 8445500 w 8628435"/>
              <a:gd name="connsiteY88" fmla="*/ 2006600 h 3581400"/>
              <a:gd name="connsiteX89" fmla="*/ 8356600 w 8628435"/>
              <a:gd name="connsiteY89" fmla="*/ 1917700 h 3581400"/>
              <a:gd name="connsiteX90" fmla="*/ 8293100 w 8628435"/>
              <a:gd name="connsiteY90" fmla="*/ 1816100 h 3581400"/>
              <a:gd name="connsiteX91" fmla="*/ 8255000 w 8628435"/>
              <a:gd name="connsiteY91" fmla="*/ 1778000 h 3581400"/>
              <a:gd name="connsiteX92" fmla="*/ 8178800 w 8628435"/>
              <a:gd name="connsiteY92" fmla="*/ 1663700 h 3581400"/>
              <a:gd name="connsiteX93" fmla="*/ 8115300 w 8628435"/>
              <a:gd name="connsiteY93" fmla="*/ 1612900 h 3581400"/>
              <a:gd name="connsiteX94" fmla="*/ 7848600 w 8628435"/>
              <a:gd name="connsiteY94" fmla="*/ 1371600 h 3581400"/>
              <a:gd name="connsiteX95" fmla="*/ 7683500 w 8628435"/>
              <a:gd name="connsiteY95" fmla="*/ 1308100 h 3581400"/>
              <a:gd name="connsiteX96" fmla="*/ 7480300 w 8628435"/>
              <a:gd name="connsiteY96" fmla="*/ 1219200 h 3581400"/>
              <a:gd name="connsiteX97" fmla="*/ 6934200 w 8628435"/>
              <a:gd name="connsiteY97" fmla="*/ 1028700 h 3581400"/>
              <a:gd name="connsiteX98" fmla="*/ 6769100 w 8628435"/>
              <a:gd name="connsiteY98" fmla="*/ 939800 h 3581400"/>
              <a:gd name="connsiteX99" fmla="*/ 6578600 w 8628435"/>
              <a:gd name="connsiteY99" fmla="*/ 800100 h 3581400"/>
              <a:gd name="connsiteX100" fmla="*/ 6527800 w 8628435"/>
              <a:gd name="connsiteY100" fmla="*/ 774700 h 3581400"/>
              <a:gd name="connsiteX101" fmla="*/ 6464300 w 8628435"/>
              <a:gd name="connsiteY101" fmla="*/ 736600 h 3581400"/>
              <a:gd name="connsiteX102" fmla="*/ 6362700 w 8628435"/>
              <a:gd name="connsiteY102" fmla="*/ 698500 h 3581400"/>
              <a:gd name="connsiteX103" fmla="*/ 6311900 w 8628435"/>
              <a:gd name="connsiteY103" fmla="*/ 673100 h 3581400"/>
              <a:gd name="connsiteX104" fmla="*/ 6248400 w 8628435"/>
              <a:gd name="connsiteY104" fmla="*/ 647700 h 3581400"/>
              <a:gd name="connsiteX105" fmla="*/ 6045200 w 8628435"/>
              <a:gd name="connsiteY105" fmla="*/ 558800 h 3581400"/>
              <a:gd name="connsiteX106" fmla="*/ 5981700 w 8628435"/>
              <a:gd name="connsiteY106" fmla="*/ 546100 h 3581400"/>
              <a:gd name="connsiteX107" fmla="*/ 5765800 w 8628435"/>
              <a:gd name="connsiteY107" fmla="*/ 508000 h 3581400"/>
              <a:gd name="connsiteX108" fmla="*/ 5626100 w 8628435"/>
              <a:gd name="connsiteY108" fmla="*/ 495300 h 3581400"/>
              <a:gd name="connsiteX109" fmla="*/ 5410200 w 8628435"/>
              <a:gd name="connsiteY109" fmla="*/ 419100 h 3581400"/>
              <a:gd name="connsiteX110" fmla="*/ 5156200 w 8628435"/>
              <a:gd name="connsiteY110" fmla="*/ 393700 h 3581400"/>
              <a:gd name="connsiteX111" fmla="*/ 4457700 w 8628435"/>
              <a:gd name="connsiteY111" fmla="*/ 381000 h 3581400"/>
              <a:gd name="connsiteX112" fmla="*/ 4787900 w 8628435"/>
              <a:gd name="connsiteY112" fmla="*/ 393700 h 3581400"/>
              <a:gd name="connsiteX113" fmla="*/ 4826000 w 8628435"/>
              <a:gd name="connsiteY113" fmla="*/ 419100 h 3581400"/>
              <a:gd name="connsiteX114" fmla="*/ 4902200 w 8628435"/>
              <a:gd name="connsiteY114" fmla="*/ 431800 h 3581400"/>
              <a:gd name="connsiteX115" fmla="*/ 4940300 w 8628435"/>
              <a:gd name="connsiteY115" fmla="*/ 444500 h 3581400"/>
              <a:gd name="connsiteX116" fmla="*/ 5029200 w 8628435"/>
              <a:gd name="connsiteY116" fmla="*/ 469900 h 3581400"/>
              <a:gd name="connsiteX117" fmla="*/ 5181600 w 8628435"/>
              <a:gd name="connsiteY117" fmla="*/ 419100 h 3581400"/>
              <a:gd name="connsiteX118" fmla="*/ 5194300 w 8628435"/>
              <a:gd name="connsiteY118" fmla="*/ 368300 h 3581400"/>
              <a:gd name="connsiteX119" fmla="*/ 5181600 w 8628435"/>
              <a:gd name="connsiteY119" fmla="*/ 241300 h 3581400"/>
              <a:gd name="connsiteX120" fmla="*/ 5143500 w 8628435"/>
              <a:gd name="connsiteY120" fmla="*/ 203200 h 3581400"/>
              <a:gd name="connsiteX121" fmla="*/ 5105400 w 8628435"/>
              <a:gd name="connsiteY121" fmla="*/ 177800 h 3581400"/>
              <a:gd name="connsiteX122" fmla="*/ 5016500 w 8628435"/>
              <a:gd name="connsiteY122" fmla="*/ 127000 h 3581400"/>
              <a:gd name="connsiteX123" fmla="*/ 4889500 w 8628435"/>
              <a:gd name="connsiteY123" fmla="*/ 38100 h 3581400"/>
              <a:gd name="connsiteX124" fmla="*/ 4851400 w 8628435"/>
              <a:gd name="connsiteY124" fmla="*/ 12700 h 3581400"/>
              <a:gd name="connsiteX125" fmla="*/ 4813300 w 8628435"/>
              <a:gd name="connsiteY125" fmla="*/ 0 h 3581400"/>
              <a:gd name="connsiteX126" fmla="*/ 4457700 w 8628435"/>
              <a:gd name="connsiteY126" fmla="*/ 12700 h 3581400"/>
              <a:gd name="connsiteX127" fmla="*/ 4406900 w 8628435"/>
              <a:gd name="connsiteY127" fmla="*/ 63500 h 3581400"/>
              <a:gd name="connsiteX128" fmla="*/ 4368800 w 8628435"/>
              <a:gd name="connsiteY128" fmla="*/ 114300 h 3581400"/>
              <a:gd name="connsiteX129" fmla="*/ 4343400 w 8628435"/>
              <a:gd name="connsiteY129" fmla="*/ 165100 h 3581400"/>
              <a:gd name="connsiteX130" fmla="*/ 4305300 w 8628435"/>
              <a:gd name="connsiteY130" fmla="*/ 190500 h 3581400"/>
              <a:gd name="connsiteX131" fmla="*/ 4292600 w 8628435"/>
              <a:gd name="connsiteY131" fmla="*/ 228600 h 3581400"/>
              <a:gd name="connsiteX132" fmla="*/ 4216400 w 8628435"/>
              <a:gd name="connsiteY132" fmla="*/ 279400 h 3581400"/>
              <a:gd name="connsiteX133" fmla="*/ 4165600 w 8628435"/>
              <a:gd name="connsiteY133" fmla="*/ 317500 h 3581400"/>
              <a:gd name="connsiteX134" fmla="*/ 4076700 w 8628435"/>
              <a:gd name="connsiteY134" fmla="*/ 406400 h 3581400"/>
              <a:gd name="connsiteX135" fmla="*/ 3975100 w 8628435"/>
              <a:gd name="connsiteY135" fmla="*/ 482600 h 3581400"/>
              <a:gd name="connsiteX136" fmla="*/ 3937000 w 8628435"/>
              <a:gd name="connsiteY136" fmla="*/ 508000 h 3581400"/>
              <a:gd name="connsiteX137" fmla="*/ 3898900 w 8628435"/>
              <a:gd name="connsiteY137" fmla="*/ 546100 h 3581400"/>
              <a:gd name="connsiteX138" fmla="*/ 3860800 w 8628435"/>
              <a:gd name="connsiteY138" fmla="*/ 571500 h 3581400"/>
              <a:gd name="connsiteX139" fmla="*/ 3810000 w 8628435"/>
              <a:gd name="connsiteY139" fmla="*/ 622300 h 3581400"/>
              <a:gd name="connsiteX140" fmla="*/ 3695700 w 8628435"/>
              <a:gd name="connsiteY140" fmla="*/ 685800 h 3581400"/>
              <a:gd name="connsiteX141" fmla="*/ 3670300 w 8628435"/>
              <a:gd name="connsiteY141" fmla="*/ 736600 h 358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8628435" h="3581400">
                <a:moveTo>
                  <a:pt x="3670300" y="736600"/>
                </a:moveTo>
                <a:lnTo>
                  <a:pt x="3670300" y="736600"/>
                </a:lnTo>
                <a:cubicBezTo>
                  <a:pt x="3524788" y="809356"/>
                  <a:pt x="3608989" y="782682"/>
                  <a:pt x="3429000" y="800100"/>
                </a:cubicBezTo>
                <a:cubicBezTo>
                  <a:pt x="2987464" y="842829"/>
                  <a:pt x="3297867" y="822428"/>
                  <a:pt x="2667000" y="838200"/>
                </a:cubicBezTo>
                <a:cubicBezTo>
                  <a:pt x="2607733" y="842433"/>
                  <a:pt x="2547927" y="841865"/>
                  <a:pt x="2489200" y="850900"/>
                </a:cubicBezTo>
                <a:cubicBezTo>
                  <a:pt x="2437445" y="858862"/>
                  <a:pt x="2388147" y="878731"/>
                  <a:pt x="2336800" y="889000"/>
                </a:cubicBezTo>
                <a:cubicBezTo>
                  <a:pt x="2303333" y="895693"/>
                  <a:pt x="2269067" y="897467"/>
                  <a:pt x="2235200" y="901700"/>
                </a:cubicBezTo>
                <a:cubicBezTo>
                  <a:pt x="1980036" y="1015106"/>
                  <a:pt x="2234492" y="913438"/>
                  <a:pt x="2044700" y="965200"/>
                </a:cubicBezTo>
                <a:cubicBezTo>
                  <a:pt x="2022706" y="971198"/>
                  <a:pt x="2003732" y="987134"/>
                  <a:pt x="1981200" y="990600"/>
                </a:cubicBezTo>
                <a:cubicBezTo>
                  <a:pt x="1892936" y="1004179"/>
                  <a:pt x="1803400" y="1007533"/>
                  <a:pt x="1714500" y="1016000"/>
                </a:cubicBezTo>
                <a:cubicBezTo>
                  <a:pt x="1647440" y="1038353"/>
                  <a:pt x="1687539" y="1021274"/>
                  <a:pt x="1600200" y="1079500"/>
                </a:cubicBezTo>
                <a:cubicBezTo>
                  <a:pt x="1587500" y="1087967"/>
                  <a:pt x="1576580" y="1100073"/>
                  <a:pt x="1562100" y="1104900"/>
                </a:cubicBezTo>
                <a:cubicBezTo>
                  <a:pt x="1495040" y="1127253"/>
                  <a:pt x="1535139" y="1110174"/>
                  <a:pt x="1447800" y="1168400"/>
                </a:cubicBezTo>
                <a:cubicBezTo>
                  <a:pt x="1435100" y="1176867"/>
                  <a:pt x="1420493" y="1183007"/>
                  <a:pt x="1409700" y="1193800"/>
                </a:cubicBezTo>
                <a:cubicBezTo>
                  <a:pt x="1397000" y="1206500"/>
                  <a:pt x="1387194" y="1222989"/>
                  <a:pt x="1371600" y="1231900"/>
                </a:cubicBezTo>
                <a:cubicBezTo>
                  <a:pt x="1356445" y="1240560"/>
                  <a:pt x="1337733" y="1240367"/>
                  <a:pt x="1320800" y="1244600"/>
                </a:cubicBezTo>
                <a:cubicBezTo>
                  <a:pt x="1254496" y="1288803"/>
                  <a:pt x="1312153" y="1257349"/>
                  <a:pt x="1219200" y="1282700"/>
                </a:cubicBezTo>
                <a:cubicBezTo>
                  <a:pt x="1193369" y="1289745"/>
                  <a:pt x="1168975" y="1301606"/>
                  <a:pt x="1143000" y="1308100"/>
                </a:cubicBezTo>
                <a:lnTo>
                  <a:pt x="1092200" y="1320800"/>
                </a:lnTo>
                <a:cubicBezTo>
                  <a:pt x="1075267" y="1337733"/>
                  <a:pt x="1057169" y="1353578"/>
                  <a:pt x="1041400" y="1371600"/>
                </a:cubicBezTo>
                <a:cubicBezTo>
                  <a:pt x="983228" y="1438083"/>
                  <a:pt x="1026155" y="1406318"/>
                  <a:pt x="965200" y="1460500"/>
                </a:cubicBezTo>
                <a:cubicBezTo>
                  <a:pt x="940488" y="1482466"/>
                  <a:pt x="914818" y="1503345"/>
                  <a:pt x="889000" y="1524000"/>
                </a:cubicBezTo>
                <a:cubicBezTo>
                  <a:pt x="872472" y="1537223"/>
                  <a:pt x="854271" y="1548325"/>
                  <a:pt x="838200" y="1562100"/>
                </a:cubicBezTo>
                <a:cubicBezTo>
                  <a:pt x="777661" y="1613990"/>
                  <a:pt x="826808" y="1591297"/>
                  <a:pt x="762000" y="1612900"/>
                </a:cubicBezTo>
                <a:cubicBezTo>
                  <a:pt x="595357" y="1737882"/>
                  <a:pt x="797772" y="1594438"/>
                  <a:pt x="673100" y="1663700"/>
                </a:cubicBezTo>
                <a:cubicBezTo>
                  <a:pt x="646415" y="1678525"/>
                  <a:pt x="623700" y="1699882"/>
                  <a:pt x="596900" y="1714500"/>
                </a:cubicBezTo>
                <a:cubicBezTo>
                  <a:pt x="505274" y="1764478"/>
                  <a:pt x="558587" y="1711485"/>
                  <a:pt x="469900" y="1778000"/>
                </a:cubicBezTo>
                <a:cubicBezTo>
                  <a:pt x="455532" y="1788776"/>
                  <a:pt x="445598" y="1804602"/>
                  <a:pt x="431800" y="1816100"/>
                </a:cubicBezTo>
                <a:cubicBezTo>
                  <a:pt x="420074" y="1825871"/>
                  <a:pt x="404493" y="1830707"/>
                  <a:pt x="393700" y="1841500"/>
                </a:cubicBezTo>
                <a:cubicBezTo>
                  <a:pt x="384614" y="1850586"/>
                  <a:pt x="339815" y="1913574"/>
                  <a:pt x="330200" y="1930400"/>
                </a:cubicBezTo>
                <a:cubicBezTo>
                  <a:pt x="322305" y="1944216"/>
                  <a:pt x="295685" y="2006272"/>
                  <a:pt x="279400" y="2019300"/>
                </a:cubicBezTo>
                <a:cubicBezTo>
                  <a:pt x="268947" y="2027663"/>
                  <a:pt x="254000" y="2027767"/>
                  <a:pt x="241300" y="2032000"/>
                </a:cubicBezTo>
                <a:cubicBezTo>
                  <a:pt x="224367" y="2057400"/>
                  <a:pt x="200153" y="2079240"/>
                  <a:pt x="190500" y="2108200"/>
                </a:cubicBezTo>
                <a:cubicBezTo>
                  <a:pt x="171107" y="2166380"/>
                  <a:pt x="185832" y="2135590"/>
                  <a:pt x="139700" y="2197100"/>
                </a:cubicBezTo>
                <a:cubicBezTo>
                  <a:pt x="97019" y="2325143"/>
                  <a:pt x="162140" y="2126532"/>
                  <a:pt x="114300" y="2286000"/>
                </a:cubicBezTo>
                <a:cubicBezTo>
                  <a:pt x="106607" y="2311645"/>
                  <a:pt x="97367" y="2336800"/>
                  <a:pt x="88900" y="2362200"/>
                </a:cubicBezTo>
                <a:cubicBezTo>
                  <a:pt x="84667" y="2374900"/>
                  <a:pt x="81172" y="2387871"/>
                  <a:pt x="76200" y="2400300"/>
                </a:cubicBezTo>
                <a:cubicBezTo>
                  <a:pt x="67733" y="2421467"/>
                  <a:pt x="58805" y="2442454"/>
                  <a:pt x="50800" y="2463800"/>
                </a:cubicBezTo>
                <a:cubicBezTo>
                  <a:pt x="46100" y="2476335"/>
                  <a:pt x="41347" y="2488913"/>
                  <a:pt x="38100" y="2501900"/>
                </a:cubicBezTo>
                <a:cubicBezTo>
                  <a:pt x="32865" y="2522841"/>
                  <a:pt x="32979" y="2545189"/>
                  <a:pt x="25400" y="2565400"/>
                </a:cubicBezTo>
                <a:cubicBezTo>
                  <a:pt x="20041" y="2579692"/>
                  <a:pt x="8467" y="2590800"/>
                  <a:pt x="0" y="2603500"/>
                </a:cubicBezTo>
                <a:cubicBezTo>
                  <a:pt x="4233" y="2865967"/>
                  <a:pt x="-7433" y="3129172"/>
                  <a:pt x="12700" y="3390900"/>
                </a:cubicBezTo>
                <a:cubicBezTo>
                  <a:pt x="14323" y="3412004"/>
                  <a:pt x="48533" y="3414033"/>
                  <a:pt x="63500" y="3429000"/>
                </a:cubicBezTo>
                <a:cubicBezTo>
                  <a:pt x="74293" y="3439793"/>
                  <a:pt x="76981" y="3457565"/>
                  <a:pt x="88900" y="3467100"/>
                </a:cubicBezTo>
                <a:cubicBezTo>
                  <a:pt x="99353" y="3475463"/>
                  <a:pt x="115026" y="3473813"/>
                  <a:pt x="127000" y="3479800"/>
                </a:cubicBezTo>
                <a:cubicBezTo>
                  <a:pt x="140652" y="3486626"/>
                  <a:pt x="151152" y="3499001"/>
                  <a:pt x="165100" y="3505200"/>
                </a:cubicBezTo>
                <a:cubicBezTo>
                  <a:pt x="235160" y="3536338"/>
                  <a:pt x="236506" y="3526227"/>
                  <a:pt x="304800" y="3543300"/>
                </a:cubicBezTo>
                <a:cubicBezTo>
                  <a:pt x="317787" y="3546547"/>
                  <a:pt x="330200" y="3551767"/>
                  <a:pt x="342900" y="3556000"/>
                </a:cubicBezTo>
                <a:cubicBezTo>
                  <a:pt x="368300" y="3551767"/>
                  <a:pt x="393963" y="3548886"/>
                  <a:pt x="419100" y="3543300"/>
                </a:cubicBezTo>
                <a:cubicBezTo>
                  <a:pt x="432168" y="3540396"/>
                  <a:pt x="443995" y="3532801"/>
                  <a:pt x="457200" y="3530600"/>
                </a:cubicBezTo>
                <a:cubicBezTo>
                  <a:pt x="559753" y="3513508"/>
                  <a:pt x="726097" y="3510455"/>
                  <a:pt x="812800" y="3505200"/>
                </a:cubicBezTo>
                <a:cubicBezTo>
                  <a:pt x="872109" y="3501606"/>
                  <a:pt x="931333" y="3496733"/>
                  <a:pt x="990600" y="3492500"/>
                </a:cubicBezTo>
                <a:lnTo>
                  <a:pt x="1841500" y="3505200"/>
                </a:lnTo>
                <a:cubicBezTo>
                  <a:pt x="1913571" y="3506916"/>
                  <a:pt x="1985605" y="3511373"/>
                  <a:pt x="2057400" y="3517900"/>
                </a:cubicBezTo>
                <a:cubicBezTo>
                  <a:pt x="2078897" y="3519854"/>
                  <a:pt x="2099608" y="3527051"/>
                  <a:pt x="2120900" y="3530600"/>
                </a:cubicBezTo>
                <a:cubicBezTo>
                  <a:pt x="2150427" y="3535521"/>
                  <a:pt x="2180001" y="3540462"/>
                  <a:pt x="2209800" y="3543300"/>
                </a:cubicBezTo>
                <a:cubicBezTo>
                  <a:pt x="2268950" y="3548933"/>
                  <a:pt x="2328333" y="3551767"/>
                  <a:pt x="2387600" y="3556000"/>
                </a:cubicBezTo>
                <a:cubicBezTo>
                  <a:pt x="2404533" y="3560233"/>
                  <a:pt x="2421617" y="3563905"/>
                  <a:pt x="2438400" y="3568700"/>
                </a:cubicBezTo>
                <a:cubicBezTo>
                  <a:pt x="2451272" y="3572378"/>
                  <a:pt x="2463113" y="3581400"/>
                  <a:pt x="2476500" y="3581400"/>
                </a:cubicBezTo>
                <a:lnTo>
                  <a:pt x="3822700" y="3568700"/>
                </a:lnTo>
                <a:cubicBezTo>
                  <a:pt x="3869267" y="3564467"/>
                  <a:pt x="3916213" y="3563293"/>
                  <a:pt x="3962400" y="3556000"/>
                </a:cubicBezTo>
                <a:cubicBezTo>
                  <a:pt x="3996882" y="3550556"/>
                  <a:pt x="4030321" y="3539785"/>
                  <a:pt x="4064000" y="3530600"/>
                </a:cubicBezTo>
                <a:cubicBezTo>
                  <a:pt x="4076915" y="3527078"/>
                  <a:pt x="4088917" y="3520226"/>
                  <a:pt x="4102100" y="3517900"/>
                </a:cubicBezTo>
                <a:cubicBezTo>
                  <a:pt x="4161057" y="3507496"/>
                  <a:pt x="4221194" y="3504241"/>
                  <a:pt x="4279900" y="3492500"/>
                </a:cubicBezTo>
                <a:cubicBezTo>
                  <a:pt x="4513951" y="3445690"/>
                  <a:pt x="4225292" y="3506152"/>
                  <a:pt x="4381500" y="3467100"/>
                </a:cubicBezTo>
                <a:cubicBezTo>
                  <a:pt x="4402441" y="3461865"/>
                  <a:pt x="4423833" y="3458633"/>
                  <a:pt x="4445000" y="3454400"/>
                </a:cubicBezTo>
                <a:lnTo>
                  <a:pt x="4635500" y="3467100"/>
                </a:lnTo>
                <a:cubicBezTo>
                  <a:pt x="4673702" y="3470284"/>
                  <a:pt x="4711610" y="3476479"/>
                  <a:pt x="4749800" y="3479800"/>
                </a:cubicBezTo>
                <a:cubicBezTo>
                  <a:pt x="4808994" y="3484947"/>
                  <a:pt x="4868333" y="3488267"/>
                  <a:pt x="4927600" y="3492500"/>
                </a:cubicBezTo>
                <a:cubicBezTo>
                  <a:pt x="5617284" y="3473342"/>
                  <a:pt x="5744986" y="3467100"/>
                  <a:pt x="6642100" y="3467100"/>
                </a:cubicBezTo>
                <a:cubicBezTo>
                  <a:pt x="6887670" y="3467100"/>
                  <a:pt x="7133167" y="3475567"/>
                  <a:pt x="7378700" y="3479800"/>
                </a:cubicBezTo>
                <a:lnTo>
                  <a:pt x="7658100" y="3467100"/>
                </a:lnTo>
                <a:lnTo>
                  <a:pt x="7988300" y="3454400"/>
                </a:lnTo>
                <a:cubicBezTo>
                  <a:pt x="8039206" y="3451721"/>
                  <a:pt x="8089900" y="3445933"/>
                  <a:pt x="8140700" y="3441700"/>
                </a:cubicBezTo>
                <a:cubicBezTo>
                  <a:pt x="8157633" y="3437467"/>
                  <a:pt x="8174327" y="3432122"/>
                  <a:pt x="8191500" y="3429000"/>
                </a:cubicBezTo>
                <a:cubicBezTo>
                  <a:pt x="8220951" y="3423645"/>
                  <a:pt x="8252461" y="3427046"/>
                  <a:pt x="8280400" y="3416300"/>
                </a:cubicBezTo>
                <a:cubicBezTo>
                  <a:pt x="8308892" y="3405341"/>
                  <a:pt x="8331200" y="3382433"/>
                  <a:pt x="8356600" y="3365500"/>
                </a:cubicBezTo>
                <a:lnTo>
                  <a:pt x="8394700" y="3340100"/>
                </a:lnTo>
                <a:cubicBezTo>
                  <a:pt x="8398933" y="3323167"/>
                  <a:pt x="8403743" y="3306367"/>
                  <a:pt x="8407400" y="3289300"/>
                </a:cubicBezTo>
                <a:cubicBezTo>
                  <a:pt x="8423497" y="3214179"/>
                  <a:pt x="8422847" y="3183099"/>
                  <a:pt x="8445500" y="3124200"/>
                </a:cubicBezTo>
                <a:cubicBezTo>
                  <a:pt x="8461867" y="3081645"/>
                  <a:pt x="8496300" y="2997200"/>
                  <a:pt x="8496300" y="2997200"/>
                </a:cubicBezTo>
                <a:cubicBezTo>
                  <a:pt x="8508376" y="2930783"/>
                  <a:pt x="8506601" y="2847199"/>
                  <a:pt x="8559800" y="2794000"/>
                </a:cubicBezTo>
                <a:cubicBezTo>
                  <a:pt x="8569266" y="2784534"/>
                  <a:pt x="8585200" y="2785533"/>
                  <a:pt x="8597900" y="2781300"/>
                </a:cubicBezTo>
                <a:cubicBezTo>
                  <a:pt x="8653951" y="2613148"/>
                  <a:pt x="8619844" y="2730065"/>
                  <a:pt x="8597900" y="2324100"/>
                </a:cubicBezTo>
                <a:cubicBezTo>
                  <a:pt x="8597236" y="2311809"/>
                  <a:pt x="8578999" y="2250363"/>
                  <a:pt x="8572500" y="2235200"/>
                </a:cubicBezTo>
                <a:cubicBezTo>
                  <a:pt x="8505704" y="2079343"/>
                  <a:pt x="8585473" y="2273845"/>
                  <a:pt x="8521700" y="2146300"/>
                </a:cubicBezTo>
                <a:cubicBezTo>
                  <a:pt x="8515713" y="2134326"/>
                  <a:pt x="8514987" y="2120174"/>
                  <a:pt x="8509000" y="2108200"/>
                </a:cubicBezTo>
                <a:cubicBezTo>
                  <a:pt x="8502174" y="2094548"/>
                  <a:pt x="8491690" y="2083043"/>
                  <a:pt x="8483600" y="2070100"/>
                </a:cubicBezTo>
                <a:cubicBezTo>
                  <a:pt x="8470517" y="2049168"/>
                  <a:pt x="8461303" y="2025563"/>
                  <a:pt x="8445500" y="2006600"/>
                </a:cubicBezTo>
                <a:cubicBezTo>
                  <a:pt x="8418671" y="1974405"/>
                  <a:pt x="8375342" y="1955184"/>
                  <a:pt x="8356600" y="1917700"/>
                </a:cubicBezTo>
                <a:cubicBezTo>
                  <a:pt x="8330582" y="1865663"/>
                  <a:pt x="8332667" y="1862262"/>
                  <a:pt x="8293100" y="1816100"/>
                </a:cubicBezTo>
                <a:cubicBezTo>
                  <a:pt x="8281411" y="1802463"/>
                  <a:pt x="8265776" y="1792368"/>
                  <a:pt x="8255000" y="1778000"/>
                </a:cubicBezTo>
                <a:cubicBezTo>
                  <a:pt x="8227526" y="1741368"/>
                  <a:pt x="8214556" y="1692305"/>
                  <a:pt x="8178800" y="1663700"/>
                </a:cubicBezTo>
                <a:cubicBezTo>
                  <a:pt x="8157633" y="1646767"/>
                  <a:pt x="8134467" y="1632067"/>
                  <a:pt x="8115300" y="1612900"/>
                </a:cubicBezTo>
                <a:cubicBezTo>
                  <a:pt x="7967632" y="1465232"/>
                  <a:pt x="8218281" y="1605731"/>
                  <a:pt x="7848600" y="1371600"/>
                </a:cubicBezTo>
                <a:cubicBezTo>
                  <a:pt x="7798787" y="1340051"/>
                  <a:pt x="7737983" y="1330645"/>
                  <a:pt x="7683500" y="1308100"/>
                </a:cubicBezTo>
                <a:cubicBezTo>
                  <a:pt x="7615186" y="1279832"/>
                  <a:pt x="7549573" y="1245031"/>
                  <a:pt x="7480300" y="1219200"/>
                </a:cubicBezTo>
                <a:cubicBezTo>
                  <a:pt x="7299659" y="1151842"/>
                  <a:pt x="7103947" y="1120102"/>
                  <a:pt x="6934200" y="1028700"/>
                </a:cubicBezTo>
                <a:cubicBezTo>
                  <a:pt x="6879167" y="999067"/>
                  <a:pt x="6822491" y="972299"/>
                  <a:pt x="6769100" y="939800"/>
                </a:cubicBezTo>
                <a:cubicBezTo>
                  <a:pt x="6399550" y="714856"/>
                  <a:pt x="6798035" y="946390"/>
                  <a:pt x="6578600" y="800100"/>
                </a:cubicBezTo>
                <a:cubicBezTo>
                  <a:pt x="6562848" y="789598"/>
                  <a:pt x="6544350" y="783894"/>
                  <a:pt x="6527800" y="774700"/>
                </a:cubicBezTo>
                <a:cubicBezTo>
                  <a:pt x="6506222" y="762712"/>
                  <a:pt x="6486712" y="746944"/>
                  <a:pt x="6464300" y="736600"/>
                </a:cubicBezTo>
                <a:cubicBezTo>
                  <a:pt x="6431459" y="721443"/>
                  <a:pt x="6396087" y="712411"/>
                  <a:pt x="6362700" y="698500"/>
                </a:cubicBezTo>
                <a:cubicBezTo>
                  <a:pt x="6345224" y="691218"/>
                  <a:pt x="6329200" y="680789"/>
                  <a:pt x="6311900" y="673100"/>
                </a:cubicBezTo>
                <a:cubicBezTo>
                  <a:pt x="6291068" y="663841"/>
                  <a:pt x="6269232" y="656959"/>
                  <a:pt x="6248400" y="647700"/>
                </a:cubicBezTo>
                <a:cubicBezTo>
                  <a:pt x="6177442" y="616163"/>
                  <a:pt x="6130585" y="575877"/>
                  <a:pt x="6045200" y="558800"/>
                </a:cubicBezTo>
                <a:lnTo>
                  <a:pt x="5981700" y="546100"/>
                </a:lnTo>
                <a:cubicBezTo>
                  <a:pt x="5880560" y="495530"/>
                  <a:pt x="5952607" y="523567"/>
                  <a:pt x="5765800" y="508000"/>
                </a:cubicBezTo>
                <a:lnTo>
                  <a:pt x="5626100" y="495300"/>
                </a:lnTo>
                <a:cubicBezTo>
                  <a:pt x="5569010" y="472464"/>
                  <a:pt x="5452388" y="424374"/>
                  <a:pt x="5410200" y="419100"/>
                </a:cubicBezTo>
                <a:cubicBezTo>
                  <a:pt x="5328172" y="408846"/>
                  <a:pt x="5237832" y="396137"/>
                  <a:pt x="5156200" y="393700"/>
                </a:cubicBezTo>
                <a:cubicBezTo>
                  <a:pt x="4923432" y="386752"/>
                  <a:pt x="4690533" y="385233"/>
                  <a:pt x="4457700" y="381000"/>
                </a:cubicBezTo>
                <a:cubicBezTo>
                  <a:pt x="4567767" y="385233"/>
                  <a:pt x="4678337" y="382366"/>
                  <a:pt x="4787900" y="393700"/>
                </a:cubicBezTo>
                <a:cubicBezTo>
                  <a:pt x="4803082" y="395271"/>
                  <a:pt x="4811520" y="414273"/>
                  <a:pt x="4826000" y="419100"/>
                </a:cubicBezTo>
                <a:cubicBezTo>
                  <a:pt x="4850429" y="427243"/>
                  <a:pt x="4877063" y="426214"/>
                  <a:pt x="4902200" y="431800"/>
                </a:cubicBezTo>
                <a:cubicBezTo>
                  <a:pt x="4915268" y="434704"/>
                  <a:pt x="4927428" y="440822"/>
                  <a:pt x="4940300" y="444500"/>
                </a:cubicBezTo>
                <a:cubicBezTo>
                  <a:pt x="5051928" y="476394"/>
                  <a:pt x="4937849" y="439450"/>
                  <a:pt x="5029200" y="469900"/>
                </a:cubicBezTo>
                <a:cubicBezTo>
                  <a:pt x="5120426" y="460777"/>
                  <a:pt x="5150884" y="490771"/>
                  <a:pt x="5181600" y="419100"/>
                </a:cubicBezTo>
                <a:cubicBezTo>
                  <a:pt x="5188476" y="403057"/>
                  <a:pt x="5190067" y="385233"/>
                  <a:pt x="5194300" y="368300"/>
                </a:cubicBezTo>
                <a:cubicBezTo>
                  <a:pt x="5190067" y="325967"/>
                  <a:pt x="5194112" y="281963"/>
                  <a:pt x="5181600" y="241300"/>
                </a:cubicBezTo>
                <a:cubicBezTo>
                  <a:pt x="5176318" y="224134"/>
                  <a:pt x="5157298" y="214698"/>
                  <a:pt x="5143500" y="203200"/>
                </a:cubicBezTo>
                <a:cubicBezTo>
                  <a:pt x="5131774" y="193429"/>
                  <a:pt x="5117820" y="186672"/>
                  <a:pt x="5105400" y="177800"/>
                </a:cubicBezTo>
                <a:cubicBezTo>
                  <a:pt x="5038124" y="129746"/>
                  <a:pt x="5078328" y="147609"/>
                  <a:pt x="5016500" y="127000"/>
                </a:cubicBezTo>
                <a:cubicBezTo>
                  <a:pt x="4941278" y="70584"/>
                  <a:pt x="4983312" y="100641"/>
                  <a:pt x="4889500" y="38100"/>
                </a:cubicBezTo>
                <a:cubicBezTo>
                  <a:pt x="4876800" y="29633"/>
                  <a:pt x="4865880" y="17527"/>
                  <a:pt x="4851400" y="12700"/>
                </a:cubicBezTo>
                <a:lnTo>
                  <a:pt x="4813300" y="0"/>
                </a:lnTo>
                <a:cubicBezTo>
                  <a:pt x="4694767" y="4233"/>
                  <a:pt x="4574887" y="-5610"/>
                  <a:pt x="4457700" y="12700"/>
                </a:cubicBezTo>
                <a:cubicBezTo>
                  <a:pt x="4434040" y="16397"/>
                  <a:pt x="4422669" y="45478"/>
                  <a:pt x="4406900" y="63500"/>
                </a:cubicBezTo>
                <a:cubicBezTo>
                  <a:pt x="4392962" y="79430"/>
                  <a:pt x="4380018" y="96351"/>
                  <a:pt x="4368800" y="114300"/>
                </a:cubicBezTo>
                <a:cubicBezTo>
                  <a:pt x="4358766" y="130354"/>
                  <a:pt x="4355520" y="150556"/>
                  <a:pt x="4343400" y="165100"/>
                </a:cubicBezTo>
                <a:cubicBezTo>
                  <a:pt x="4333629" y="176826"/>
                  <a:pt x="4318000" y="182033"/>
                  <a:pt x="4305300" y="190500"/>
                </a:cubicBezTo>
                <a:cubicBezTo>
                  <a:pt x="4301067" y="203200"/>
                  <a:pt x="4302066" y="219134"/>
                  <a:pt x="4292600" y="228600"/>
                </a:cubicBezTo>
                <a:cubicBezTo>
                  <a:pt x="4271014" y="250186"/>
                  <a:pt x="4240822" y="261084"/>
                  <a:pt x="4216400" y="279400"/>
                </a:cubicBezTo>
                <a:cubicBezTo>
                  <a:pt x="4199467" y="292100"/>
                  <a:pt x="4181262" y="303262"/>
                  <a:pt x="4165600" y="317500"/>
                </a:cubicBezTo>
                <a:cubicBezTo>
                  <a:pt x="4134591" y="345690"/>
                  <a:pt x="4110226" y="381255"/>
                  <a:pt x="4076700" y="406400"/>
                </a:cubicBezTo>
                <a:cubicBezTo>
                  <a:pt x="4042833" y="431800"/>
                  <a:pt x="4010323" y="459118"/>
                  <a:pt x="3975100" y="482600"/>
                </a:cubicBezTo>
                <a:cubicBezTo>
                  <a:pt x="3962400" y="491067"/>
                  <a:pt x="3948726" y="498229"/>
                  <a:pt x="3937000" y="508000"/>
                </a:cubicBezTo>
                <a:cubicBezTo>
                  <a:pt x="3923202" y="519498"/>
                  <a:pt x="3912698" y="534602"/>
                  <a:pt x="3898900" y="546100"/>
                </a:cubicBezTo>
                <a:cubicBezTo>
                  <a:pt x="3887174" y="555871"/>
                  <a:pt x="3872389" y="561567"/>
                  <a:pt x="3860800" y="571500"/>
                </a:cubicBezTo>
                <a:cubicBezTo>
                  <a:pt x="3842618" y="587085"/>
                  <a:pt x="3828700" y="607340"/>
                  <a:pt x="3810000" y="622300"/>
                </a:cubicBezTo>
                <a:cubicBezTo>
                  <a:pt x="3747615" y="672208"/>
                  <a:pt x="3751817" y="667094"/>
                  <a:pt x="3695700" y="685800"/>
                </a:cubicBezTo>
                <a:cubicBezTo>
                  <a:pt x="3681661" y="727916"/>
                  <a:pt x="3674533" y="728133"/>
                  <a:pt x="3670300" y="7366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218" name="Picture 2" descr="Waalwijk 2025">
            <a:extLst>
              <a:ext uri="{FF2B5EF4-FFF2-40B4-BE49-F238E27FC236}">
                <a16:creationId xmlns:a16="http://schemas.microsoft.com/office/drawing/2014/main" id="{53E265BD-E656-4EBE-AE6B-0E255612C62E}"/>
              </a:ext>
            </a:extLst>
          </p:cNvPr>
          <p:cNvPicPr>
            <a:picLocks noChangeAspect="1" noChangeArrowheads="1"/>
          </p:cNvPicPr>
          <p:nvPr/>
        </p:nvPicPr>
        <p:blipFill rotWithShape="1">
          <a:blip r:embed="rId6">
            <a:clrChange>
              <a:clrFrom>
                <a:srgbClr val="D4EFFA"/>
              </a:clrFrom>
              <a:clrTo>
                <a:srgbClr val="D4EFFA">
                  <a:alpha val="0"/>
                </a:srgbClr>
              </a:clrTo>
            </a:clrChange>
            <a:extLst>
              <a:ext uri="{28A0092B-C50C-407E-A947-70E740481C1C}">
                <a14:useLocalDpi xmlns:a14="http://schemas.microsoft.com/office/drawing/2010/main" val="0"/>
              </a:ext>
            </a:extLst>
          </a:blip>
          <a:srcRect l="11979" t="1" r="11981" b="43946"/>
          <a:stretch/>
        </p:blipFill>
        <p:spPr bwMode="auto">
          <a:xfrm>
            <a:off x="1811937" y="406986"/>
            <a:ext cx="8646502" cy="3516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3772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40879-71A4-25C6-87ED-F039276302A9}"/>
            </a:ext>
          </a:extLst>
        </p:cNvPr>
        <p:cNvGrpSpPr/>
        <p:nvPr/>
      </p:nvGrpSpPr>
      <p:grpSpPr>
        <a:xfrm>
          <a:off x="0" y="0"/>
          <a:ext cx="0" cy="0"/>
          <a:chOff x="0" y="0"/>
          <a:chExt cx="0" cy="0"/>
        </a:xfrm>
      </p:grpSpPr>
      <p:sp>
        <p:nvSpPr>
          <p:cNvPr id="6" name="Tijdelijke aanduiding voor tekst 2">
            <a:extLst>
              <a:ext uri="{FF2B5EF4-FFF2-40B4-BE49-F238E27FC236}">
                <a16:creationId xmlns:a16="http://schemas.microsoft.com/office/drawing/2014/main" id="{BBB3A39A-D042-B2CB-B1BD-E18A7CE3A5CA}"/>
              </a:ext>
            </a:extLst>
          </p:cNvPr>
          <p:cNvSpPr txBox="1">
            <a:spLocks/>
          </p:cNvSpPr>
          <p:nvPr/>
        </p:nvSpPr>
        <p:spPr>
          <a:xfrm>
            <a:off x="642285" y="358346"/>
            <a:ext cx="7440358" cy="107581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600" b="1" dirty="0">
                <a:solidFill>
                  <a:srgbClr val="BFC000"/>
                </a:solidFill>
                <a:latin typeface="+mn-lt"/>
                <a:ea typeface="Verdana"/>
              </a:rPr>
              <a:t>Cijfers mentale gezondheid</a:t>
            </a:r>
            <a:endParaRPr lang="nl-NL" sz="3600" b="1">
              <a:solidFill>
                <a:srgbClr val="BFC000"/>
              </a:solidFill>
              <a:latin typeface="+mn-lt"/>
              <a:ea typeface="Verdana"/>
              <a:cs typeface="Calibri"/>
            </a:endParaRPr>
          </a:p>
          <a:p>
            <a:endParaRPr lang="nl-NL" sz="3600" b="1" dirty="0">
              <a:solidFill>
                <a:schemeClr val="accent2"/>
              </a:solidFill>
              <a:latin typeface="+mn-lt"/>
              <a:cs typeface="Calibri"/>
            </a:endParaRPr>
          </a:p>
          <a:p>
            <a:r>
              <a:rPr lang="nl-NL" sz="3600" b="1" dirty="0">
                <a:solidFill>
                  <a:schemeClr val="accent2"/>
                </a:solidFill>
                <a:latin typeface="+mn-lt"/>
                <a:ea typeface="Verdana"/>
              </a:rPr>
              <a:t> </a:t>
            </a:r>
            <a:endParaRPr lang="nl-NL" sz="3600" b="1" dirty="0">
              <a:solidFill>
                <a:schemeClr val="accent2"/>
              </a:solidFill>
              <a:latin typeface="+mn-lt"/>
              <a:ea typeface="Verdana"/>
              <a:cs typeface="Calibri"/>
            </a:endParaRPr>
          </a:p>
        </p:txBody>
      </p:sp>
      <p:graphicFrame>
        <p:nvGraphicFramePr>
          <p:cNvPr id="2" name="Tabel 1">
            <a:extLst>
              <a:ext uri="{FF2B5EF4-FFF2-40B4-BE49-F238E27FC236}">
                <a16:creationId xmlns:a16="http://schemas.microsoft.com/office/drawing/2014/main" id="{BDC08B51-C923-4E91-B98D-BEF785B02204}"/>
              </a:ext>
            </a:extLst>
          </p:cNvPr>
          <p:cNvGraphicFramePr>
            <a:graphicFrameLocks noGrp="1"/>
          </p:cNvGraphicFramePr>
          <p:nvPr>
            <p:extLst>
              <p:ext uri="{D42A27DB-BD31-4B8C-83A1-F6EECF244321}">
                <p14:modId xmlns:p14="http://schemas.microsoft.com/office/powerpoint/2010/main" val="3644465253"/>
              </p:ext>
            </p:extLst>
          </p:nvPr>
        </p:nvGraphicFramePr>
        <p:xfrm>
          <a:off x="913983" y="1439680"/>
          <a:ext cx="9090446" cy="3582588"/>
        </p:xfrm>
        <a:graphic>
          <a:graphicData uri="http://schemas.openxmlformats.org/drawingml/2006/table">
            <a:tbl>
              <a:tblPr firstRow="1" bandRow="1">
                <a:tableStyleId>{5940675A-B579-460E-94D1-54222C63F5DA}</a:tableStyleId>
              </a:tblPr>
              <a:tblGrid>
                <a:gridCol w="4059836">
                  <a:extLst>
                    <a:ext uri="{9D8B030D-6E8A-4147-A177-3AD203B41FA5}">
                      <a16:colId xmlns:a16="http://schemas.microsoft.com/office/drawing/2014/main" val="3237739121"/>
                    </a:ext>
                  </a:extLst>
                </a:gridCol>
                <a:gridCol w="2648259">
                  <a:extLst>
                    <a:ext uri="{9D8B030D-6E8A-4147-A177-3AD203B41FA5}">
                      <a16:colId xmlns:a16="http://schemas.microsoft.com/office/drawing/2014/main" val="3340406764"/>
                    </a:ext>
                  </a:extLst>
                </a:gridCol>
                <a:gridCol w="2382351">
                  <a:extLst>
                    <a:ext uri="{9D8B030D-6E8A-4147-A177-3AD203B41FA5}">
                      <a16:colId xmlns:a16="http://schemas.microsoft.com/office/drawing/2014/main" val="3843959915"/>
                    </a:ext>
                  </a:extLst>
                </a:gridCol>
              </a:tblGrid>
              <a:tr h="597098">
                <a:tc>
                  <a:txBody>
                    <a:bodyPr/>
                    <a:lstStyle/>
                    <a:p>
                      <a:pPr lvl="0">
                        <a:buNone/>
                      </a:pPr>
                      <a:r>
                        <a:rPr lang="nl-NL" sz="2400" b="1">
                          <a:solidFill>
                            <a:srgbClr val="2F5597"/>
                          </a:solidFill>
                        </a:rPr>
                        <a:t>Onderwerp</a:t>
                      </a:r>
                    </a:p>
                  </a:txBody>
                  <a:tcPr/>
                </a:tc>
                <a:tc>
                  <a:txBody>
                    <a:bodyPr/>
                    <a:lstStyle/>
                    <a:p>
                      <a:pPr lvl="0">
                        <a:buNone/>
                      </a:pPr>
                      <a:r>
                        <a:rPr lang="nl-NL" sz="2400" b="1">
                          <a:solidFill>
                            <a:srgbClr val="2F5597"/>
                          </a:solidFill>
                        </a:rPr>
                        <a:t>Nederland</a:t>
                      </a:r>
                    </a:p>
                  </a:txBody>
                  <a:tcPr/>
                </a:tc>
                <a:tc>
                  <a:txBody>
                    <a:bodyPr/>
                    <a:lstStyle/>
                    <a:p>
                      <a:pPr lvl="0">
                        <a:buNone/>
                      </a:pPr>
                      <a:r>
                        <a:rPr lang="nl-NL" sz="2400" b="1">
                          <a:solidFill>
                            <a:srgbClr val="2F5597"/>
                          </a:solidFill>
                        </a:rPr>
                        <a:t>Waalwijk</a:t>
                      </a:r>
                    </a:p>
                  </a:txBody>
                  <a:tcPr/>
                </a:tc>
                <a:extLst>
                  <a:ext uri="{0D108BD9-81ED-4DB2-BD59-A6C34878D82A}">
                    <a16:rowId xmlns:a16="http://schemas.microsoft.com/office/drawing/2014/main" val="2928396384"/>
                  </a:ext>
                </a:extLst>
              </a:tr>
              <a:tr h="597098">
                <a:tc>
                  <a:txBody>
                    <a:bodyPr/>
                    <a:lstStyle/>
                    <a:p>
                      <a:r>
                        <a:rPr lang="nl-NL" sz="2400" b="1">
                          <a:solidFill>
                            <a:srgbClr val="2F5597"/>
                          </a:solidFill>
                        </a:rPr>
                        <a:t>Meestal gelukkig voelen</a:t>
                      </a:r>
                    </a:p>
                  </a:txBody>
                  <a:tcPr>
                    <a:solidFill>
                      <a:schemeClr val="accent5">
                        <a:lumMod val="20000"/>
                        <a:lumOff val="80000"/>
                      </a:schemeClr>
                    </a:solidFill>
                  </a:tcPr>
                </a:tc>
                <a:tc>
                  <a:txBody>
                    <a:bodyPr/>
                    <a:lstStyle/>
                    <a:p>
                      <a:endParaRPr lang="nl-NL" sz="2400">
                        <a:solidFill>
                          <a:srgbClr val="BFC000"/>
                        </a:solidFill>
                      </a:endParaRPr>
                    </a:p>
                  </a:txBody>
                  <a:tcPr>
                    <a:solidFill>
                      <a:schemeClr val="accent5">
                        <a:lumMod val="20000"/>
                        <a:lumOff val="80000"/>
                      </a:schemeClr>
                    </a:solidFill>
                  </a:tcPr>
                </a:tc>
                <a:tc>
                  <a:txBody>
                    <a:bodyPr/>
                    <a:lstStyle/>
                    <a:p>
                      <a:endParaRPr lang="nl-NL" sz="2400">
                        <a:solidFill>
                          <a:srgbClr val="BFC000"/>
                        </a:solidFill>
                      </a:endParaRPr>
                    </a:p>
                  </a:txBody>
                  <a:tcPr>
                    <a:solidFill>
                      <a:schemeClr val="accent5">
                        <a:lumMod val="20000"/>
                        <a:lumOff val="80000"/>
                      </a:schemeClr>
                    </a:solidFill>
                  </a:tcPr>
                </a:tc>
                <a:extLst>
                  <a:ext uri="{0D108BD9-81ED-4DB2-BD59-A6C34878D82A}">
                    <a16:rowId xmlns:a16="http://schemas.microsoft.com/office/drawing/2014/main" val="4237999393"/>
                  </a:ext>
                </a:extLst>
              </a:tr>
              <a:tr h="597098">
                <a:tc>
                  <a:txBody>
                    <a:bodyPr/>
                    <a:lstStyle/>
                    <a:p>
                      <a:r>
                        <a:rPr lang="nl-NL" sz="2400" b="1">
                          <a:solidFill>
                            <a:srgbClr val="2F5597"/>
                          </a:solidFill>
                        </a:rPr>
                        <a:t>Meestal ongelukkig voelen</a:t>
                      </a:r>
                    </a:p>
                  </a:txBody>
                  <a:tcPr/>
                </a:tc>
                <a:tc>
                  <a:txBody>
                    <a:bodyPr/>
                    <a:lstStyle/>
                    <a:p>
                      <a:endParaRPr lang="nl-NL" sz="2400">
                        <a:solidFill>
                          <a:srgbClr val="BFC000"/>
                        </a:solidFill>
                      </a:endParaRPr>
                    </a:p>
                  </a:txBody>
                  <a:tcPr/>
                </a:tc>
                <a:tc>
                  <a:txBody>
                    <a:bodyPr/>
                    <a:lstStyle/>
                    <a:p>
                      <a:pPr lvl="0">
                        <a:buNone/>
                      </a:pPr>
                      <a:endParaRPr lang="nl-NL" sz="2400">
                        <a:solidFill>
                          <a:srgbClr val="BFC000"/>
                        </a:solidFill>
                      </a:endParaRPr>
                    </a:p>
                  </a:txBody>
                  <a:tcPr/>
                </a:tc>
                <a:extLst>
                  <a:ext uri="{0D108BD9-81ED-4DB2-BD59-A6C34878D82A}">
                    <a16:rowId xmlns:a16="http://schemas.microsoft.com/office/drawing/2014/main" val="2403347551"/>
                  </a:ext>
                </a:extLst>
              </a:tr>
              <a:tr h="597098">
                <a:tc>
                  <a:txBody>
                    <a:bodyPr/>
                    <a:lstStyle/>
                    <a:p>
                      <a:r>
                        <a:rPr lang="nl-NL" sz="2400" b="1">
                          <a:solidFill>
                            <a:srgbClr val="2F5597"/>
                          </a:solidFill>
                        </a:rPr>
                        <a:t>Psychische klachten</a:t>
                      </a:r>
                    </a:p>
                  </a:txBody>
                  <a:tcPr/>
                </a:tc>
                <a:tc>
                  <a:txBody>
                    <a:bodyPr/>
                    <a:lstStyle/>
                    <a:p>
                      <a:endParaRPr lang="nl-NL" sz="2400">
                        <a:solidFill>
                          <a:srgbClr val="BFC000"/>
                        </a:solidFill>
                      </a:endParaRPr>
                    </a:p>
                  </a:txBody>
                  <a:tcPr/>
                </a:tc>
                <a:tc>
                  <a:txBody>
                    <a:bodyPr/>
                    <a:lstStyle/>
                    <a:p>
                      <a:pPr lvl="0">
                        <a:buNone/>
                      </a:pPr>
                      <a:endParaRPr lang="nl-NL" sz="2400">
                        <a:solidFill>
                          <a:srgbClr val="BFC000"/>
                        </a:solidFill>
                      </a:endParaRPr>
                    </a:p>
                  </a:txBody>
                  <a:tcPr/>
                </a:tc>
                <a:extLst>
                  <a:ext uri="{0D108BD9-81ED-4DB2-BD59-A6C34878D82A}">
                    <a16:rowId xmlns:a16="http://schemas.microsoft.com/office/drawing/2014/main" val="3710634002"/>
                  </a:ext>
                </a:extLst>
              </a:tr>
              <a:tr h="597098">
                <a:tc>
                  <a:txBody>
                    <a:bodyPr/>
                    <a:lstStyle/>
                    <a:p>
                      <a:r>
                        <a:rPr lang="nl-NL" sz="2400" b="1">
                          <a:solidFill>
                            <a:srgbClr val="2F5597"/>
                          </a:solidFill>
                        </a:rPr>
                        <a:t>Ernstige psychische klachten</a:t>
                      </a:r>
                    </a:p>
                  </a:txBody>
                  <a:tcPr/>
                </a:tc>
                <a:tc>
                  <a:txBody>
                    <a:bodyPr/>
                    <a:lstStyle/>
                    <a:p>
                      <a:endParaRPr lang="nl-NL" sz="2400">
                        <a:solidFill>
                          <a:srgbClr val="BFC000"/>
                        </a:solidFill>
                      </a:endParaRPr>
                    </a:p>
                  </a:txBody>
                  <a:tcPr/>
                </a:tc>
                <a:tc>
                  <a:txBody>
                    <a:bodyPr/>
                    <a:lstStyle/>
                    <a:p>
                      <a:pPr lvl="0">
                        <a:buNone/>
                      </a:pPr>
                      <a:endParaRPr lang="nl-NL" sz="2400">
                        <a:solidFill>
                          <a:srgbClr val="BFC000"/>
                        </a:solidFill>
                      </a:endParaRPr>
                    </a:p>
                  </a:txBody>
                  <a:tcPr/>
                </a:tc>
                <a:extLst>
                  <a:ext uri="{0D108BD9-81ED-4DB2-BD59-A6C34878D82A}">
                    <a16:rowId xmlns:a16="http://schemas.microsoft.com/office/drawing/2014/main" val="2136414396"/>
                  </a:ext>
                </a:extLst>
              </a:tr>
              <a:tr h="597098">
                <a:tc>
                  <a:txBody>
                    <a:bodyPr/>
                    <a:lstStyle/>
                    <a:p>
                      <a:r>
                        <a:rPr lang="nl-NL" sz="2400" b="1">
                          <a:solidFill>
                            <a:srgbClr val="2F5597"/>
                          </a:solidFill>
                        </a:rPr>
                        <a:t>Voldoende weerbaar</a:t>
                      </a:r>
                    </a:p>
                  </a:txBody>
                  <a:tcPr/>
                </a:tc>
                <a:tc>
                  <a:txBody>
                    <a:bodyPr/>
                    <a:lstStyle/>
                    <a:p>
                      <a:endParaRPr lang="nl-NL" sz="2400">
                        <a:solidFill>
                          <a:srgbClr val="BFC000"/>
                        </a:solidFill>
                      </a:endParaRPr>
                    </a:p>
                  </a:txBody>
                  <a:tcPr/>
                </a:tc>
                <a:tc>
                  <a:txBody>
                    <a:bodyPr/>
                    <a:lstStyle/>
                    <a:p>
                      <a:pPr lvl="0">
                        <a:buNone/>
                      </a:pPr>
                      <a:endParaRPr lang="nl-NL" sz="2400">
                        <a:solidFill>
                          <a:srgbClr val="BFC000"/>
                        </a:solidFill>
                      </a:endParaRPr>
                    </a:p>
                  </a:txBody>
                  <a:tcPr/>
                </a:tc>
                <a:extLst>
                  <a:ext uri="{0D108BD9-81ED-4DB2-BD59-A6C34878D82A}">
                    <a16:rowId xmlns:a16="http://schemas.microsoft.com/office/drawing/2014/main" val="1712030137"/>
                  </a:ext>
                </a:extLst>
              </a:tr>
            </a:tbl>
          </a:graphicData>
        </a:graphic>
      </p:graphicFrame>
      <p:sp>
        <p:nvSpPr>
          <p:cNvPr id="3" name="Tekstvak 2">
            <a:extLst>
              <a:ext uri="{FF2B5EF4-FFF2-40B4-BE49-F238E27FC236}">
                <a16:creationId xmlns:a16="http://schemas.microsoft.com/office/drawing/2014/main" id="{27B4BA79-14CD-597A-26BB-05DE5F4F3968}"/>
              </a:ext>
            </a:extLst>
          </p:cNvPr>
          <p:cNvSpPr txBox="1"/>
          <p:nvPr/>
        </p:nvSpPr>
        <p:spPr>
          <a:xfrm>
            <a:off x="1049311" y="6021049"/>
            <a:ext cx="347936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a:solidFill>
                  <a:srgbClr val="2F5597"/>
                </a:solidFill>
                <a:ea typeface="+mn-lt"/>
                <a:cs typeface="+mn-lt"/>
              </a:rPr>
              <a:t>(Gezondheidsmonitor Jeugd 2023, </a:t>
            </a:r>
            <a:r>
              <a:rPr lang="nl-NL" sz="1200" err="1">
                <a:solidFill>
                  <a:srgbClr val="2F5597"/>
                </a:solidFill>
                <a:ea typeface="+mn-lt"/>
                <a:cs typeface="+mn-lt"/>
              </a:rPr>
              <a:t>GGD’en</a:t>
            </a:r>
            <a:r>
              <a:rPr lang="nl-NL" sz="1200">
                <a:solidFill>
                  <a:srgbClr val="2F5597"/>
                </a:solidFill>
                <a:ea typeface="+mn-lt"/>
                <a:cs typeface="+mn-lt"/>
              </a:rPr>
              <a:t> en RIVM)</a:t>
            </a:r>
            <a:endParaRPr lang="nl-NL">
              <a:solidFill>
                <a:srgbClr val="2F5597"/>
              </a:solidFill>
              <a:ea typeface="Calibri"/>
              <a:cs typeface="Calibri"/>
            </a:endParaRPr>
          </a:p>
        </p:txBody>
      </p:sp>
    </p:spTree>
    <p:extLst>
      <p:ext uri="{BB962C8B-B14F-4D97-AF65-F5344CB8AC3E}">
        <p14:creationId xmlns:p14="http://schemas.microsoft.com/office/powerpoint/2010/main" val="1682873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CC89C-AFB8-C0B8-900B-9CE065BF730B}"/>
            </a:ext>
          </a:extLst>
        </p:cNvPr>
        <p:cNvGrpSpPr/>
        <p:nvPr/>
      </p:nvGrpSpPr>
      <p:grpSpPr>
        <a:xfrm>
          <a:off x="0" y="0"/>
          <a:ext cx="0" cy="0"/>
          <a:chOff x="0" y="0"/>
          <a:chExt cx="0" cy="0"/>
        </a:xfrm>
      </p:grpSpPr>
      <p:sp>
        <p:nvSpPr>
          <p:cNvPr id="6" name="Tijdelijke aanduiding voor tekst 2">
            <a:extLst>
              <a:ext uri="{FF2B5EF4-FFF2-40B4-BE49-F238E27FC236}">
                <a16:creationId xmlns:a16="http://schemas.microsoft.com/office/drawing/2014/main" id="{2EF00CC5-C3F1-05AB-5D18-995BF8399E0D}"/>
              </a:ext>
            </a:extLst>
          </p:cNvPr>
          <p:cNvSpPr txBox="1">
            <a:spLocks/>
          </p:cNvSpPr>
          <p:nvPr/>
        </p:nvSpPr>
        <p:spPr>
          <a:xfrm>
            <a:off x="642285" y="358346"/>
            <a:ext cx="7440358" cy="107581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600" b="1" dirty="0">
                <a:solidFill>
                  <a:srgbClr val="BFC000"/>
                </a:solidFill>
                <a:latin typeface="+mn-lt"/>
                <a:ea typeface="Verdana"/>
              </a:rPr>
              <a:t>Cijfers mentale gezondheid</a:t>
            </a:r>
            <a:endParaRPr lang="nl-NL" sz="3600" b="1">
              <a:solidFill>
                <a:srgbClr val="BFC000"/>
              </a:solidFill>
              <a:latin typeface="+mn-lt"/>
              <a:ea typeface="Verdana"/>
              <a:cs typeface="Calibri"/>
            </a:endParaRPr>
          </a:p>
          <a:p>
            <a:endParaRPr lang="nl-NL" sz="4400" b="1">
              <a:solidFill>
                <a:schemeClr val="accent2"/>
              </a:solidFill>
              <a:latin typeface="+mn-lt"/>
            </a:endParaRPr>
          </a:p>
          <a:p>
            <a:r>
              <a:rPr lang="nl-NL" sz="4400" b="1" dirty="0">
                <a:solidFill>
                  <a:schemeClr val="accent2"/>
                </a:solidFill>
                <a:latin typeface="+mn-lt"/>
                <a:ea typeface="Verdana"/>
              </a:rPr>
              <a:t> </a:t>
            </a:r>
            <a:endParaRPr lang="nl-NL" sz="4400" b="1" dirty="0">
              <a:solidFill>
                <a:schemeClr val="accent2"/>
              </a:solidFill>
              <a:latin typeface="+mn-lt"/>
              <a:ea typeface="Verdana"/>
              <a:cs typeface="Calibri"/>
            </a:endParaRPr>
          </a:p>
        </p:txBody>
      </p:sp>
      <p:graphicFrame>
        <p:nvGraphicFramePr>
          <p:cNvPr id="2" name="Tabel 1">
            <a:extLst>
              <a:ext uri="{FF2B5EF4-FFF2-40B4-BE49-F238E27FC236}">
                <a16:creationId xmlns:a16="http://schemas.microsoft.com/office/drawing/2014/main" id="{7D3E02E3-22DF-DC64-B042-1AB8CA3B0CBC}"/>
              </a:ext>
            </a:extLst>
          </p:cNvPr>
          <p:cNvGraphicFramePr>
            <a:graphicFrameLocks noGrp="1"/>
          </p:cNvGraphicFramePr>
          <p:nvPr>
            <p:extLst>
              <p:ext uri="{D42A27DB-BD31-4B8C-83A1-F6EECF244321}">
                <p14:modId xmlns:p14="http://schemas.microsoft.com/office/powerpoint/2010/main" val="136215655"/>
              </p:ext>
            </p:extLst>
          </p:nvPr>
        </p:nvGraphicFramePr>
        <p:xfrm>
          <a:off x="913983" y="1439680"/>
          <a:ext cx="9090446" cy="3582588"/>
        </p:xfrm>
        <a:graphic>
          <a:graphicData uri="http://schemas.openxmlformats.org/drawingml/2006/table">
            <a:tbl>
              <a:tblPr firstRow="1" bandRow="1">
                <a:tableStyleId>{5940675A-B579-460E-94D1-54222C63F5DA}</a:tableStyleId>
              </a:tblPr>
              <a:tblGrid>
                <a:gridCol w="4059836">
                  <a:extLst>
                    <a:ext uri="{9D8B030D-6E8A-4147-A177-3AD203B41FA5}">
                      <a16:colId xmlns:a16="http://schemas.microsoft.com/office/drawing/2014/main" val="3237739121"/>
                    </a:ext>
                  </a:extLst>
                </a:gridCol>
                <a:gridCol w="2648259">
                  <a:extLst>
                    <a:ext uri="{9D8B030D-6E8A-4147-A177-3AD203B41FA5}">
                      <a16:colId xmlns:a16="http://schemas.microsoft.com/office/drawing/2014/main" val="3340406764"/>
                    </a:ext>
                  </a:extLst>
                </a:gridCol>
                <a:gridCol w="2382351">
                  <a:extLst>
                    <a:ext uri="{9D8B030D-6E8A-4147-A177-3AD203B41FA5}">
                      <a16:colId xmlns:a16="http://schemas.microsoft.com/office/drawing/2014/main" val="3843959915"/>
                    </a:ext>
                  </a:extLst>
                </a:gridCol>
              </a:tblGrid>
              <a:tr h="597098">
                <a:tc>
                  <a:txBody>
                    <a:bodyPr/>
                    <a:lstStyle/>
                    <a:p>
                      <a:pPr lvl="0">
                        <a:buNone/>
                      </a:pPr>
                      <a:r>
                        <a:rPr lang="nl-NL" sz="2400" b="1">
                          <a:solidFill>
                            <a:srgbClr val="2F5597"/>
                          </a:solidFill>
                        </a:rPr>
                        <a:t>Onderwerp</a:t>
                      </a:r>
                    </a:p>
                  </a:txBody>
                  <a:tcPr/>
                </a:tc>
                <a:tc>
                  <a:txBody>
                    <a:bodyPr/>
                    <a:lstStyle/>
                    <a:p>
                      <a:pPr lvl="0">
                        <a:buNone/>
                      </a:pPr>
                      <a:r>
                        <a:rPr lang="nl-NL" sz="2400" b="1">
                          <a:solidFill>
                            <a:srgbClr val="2F5597"/>
                          </a:solidFill>
                        </a:rPr>
                        <a:t>Nederland</a:t>
                      </a:r>
                    </a:p>
                  </a:txBody>
                  <a:tcPr/>
                </a:tc>
                <a:tc>
                  <a:txBody>
                    <a:bodyPr/>
                    <a:lstStyle/>
                    <a:p>
                      <a:pPr lvl="0">
                        <a:buNone/>
                      </a:pPr>
                      <a:r>
                        <a:rPr lang="nl-NL" sz="2400" b="1">
                          <a:solidFill>
                            <a:srgbClr val="2F5597"/>
                          </a:solidFill>
                        </a:rPr>
                        <a:t>Waalwijk</a:t>
                      </a:r>
                    </a:p>
                  </a:txBody>
                  <a:tcPr/>
                </a:tc>
                <a:extLst>
                  <a:ext uri="{0D108BD9-81ED-4DB2-BD59-A6C34878D82A}">
                    <a16:rowId xmlns:a16="http://schemas.microsoft.com/office/drawing/2014/main" val="2928396384"/>
                  </a:ext>
                </a:extLst>
              </a:tr>
              <a:tr h="597098">
                <a:tc>
                  <a:txBody>
                    <a:bodyPr/>
                    <a:lstStyle/>
                    <a:p>
                      <a:r>
                        <a:rPr lang="nl-NL" sz="2400" b="1">
                          <a:solidFill>
                            <a:srgbClr val="2F5597"/>
                          </a:solidFill>
                        </a:rPr>
                        <a:t>Meestal gelukkig voelen</a:t>
                      </a:r>
                    </a:p>
                  </a:txBody>
                  <a:tcPr/>
                </a:tc>
                <a:tc>
                  <a:txBody>
                    <a:bodyPr/>
                    <a:lstStyle/>
                    <a:p>
                      <a:r>
                        <a:rPr lang="nl-NL" sz="2400">
                          <a:solidFill>
                            <a:srgbClr val="BFC000"/>
                          </a:solidFill>
                        </a:rPr>
                        <a:t>77,1%</a:t>
                      </a:r>
                    </a:p>
                  </a:txBody>
                  <a:tcPr/>
                </a:tc>
                <a:tc>
                  <a:txBody>
                    <a:bodyPr/>
                    <a:lstStyle/>
                    <a:p>
                      <a:r>
                        <a:rPr lang="nl-NL" sz="2400">
                          <a:solidFill>
                            <a:srgbClr val="BFC000"/>
                          </a:solidFill>
                        </a:rPr>
                        <a:t>78,8%</a:t>
                      </a:r>
                    </a:p>
                  </a:txBody>
                  <a:tcPr/>
                </a:tc>
                <a:extLst>
                  <a:ext uri="{0D108BD9-81ED-4DB2-BD59-A6C34878D82A}">
                    <a16:rowId xmlns:a16="http://schemas.microsoft.com/office/drawing/2014/main" val="4237999393"/>
                  </a:ext>
                </a:extLst>
              </a:tr>
              <a:tr h="597098">
                <a:tc>
                  <a:txBody>
                    <a:bodyPr/>
                    <a:lstStyle/>
                    <a:p>
                      <a:r>
                        <a:rPr lang="nl-NL" sz="2400" b="1">
                          <a:solidFill>
                            <a:srgbClr val="2F5597"/>
                          </a:solidFill>
                        </a:rPr>
                        <a:t>Meestal ongelukkig voelen</a:t>
                      </a:r>
                    </a:p>
                  </a:txBody>
                  <a:tcPr>
                    <a:solidFill>
                      <a:schemeClr val="accent5">
                        <a:lumMod val="20000"/>
                        <a:lumOff val="80000"/>
                      </a:schemeClr>
                    </a:solidFill>
                  </a:tcPr>
                </a:tc>
                <a:tc>
                  <a:txBody>
                    <a:bodyPr/>
                    <a:lstStyle/>
                    <a:p>
                      <a:endParaRPr lang="nl-NL" sz="2400">
                        <a:solidFill>
                          <a:srgbClr val="BFC000"/>
                        </a:solidFill>
                      </a:endParaRPr>
                    </a:p>
                  </a:txBody>
                  <a:tcPr>
                    <a:solidFill>
                      <a:schemeClr val="accent5">
                        <a:lumMod val="20000"/>
                        <a:lumOff val="80000"/>
                      </a:schemeClr>
                    </a:solidFill>
                  </a:tcPr>
                </a:tc>
                <a:tc>
                  <a:txBody>
                    <a:bodyPr/>
                    <a:lstStyle/>
                    <a:p>
                      <a:pPr lvl="0">
                        <a:buNone/>
                      </a:pPr>
                      <a:endParaRPr lang="nl-NL" sz="2400">
                        <a:solidFill>
                          <a:srgbClr val="BFC000"/>
                        </a:solidFill>
                      </a:endParaRPr>
                    </a:p>
                  </a:txBody>
                  <a:tcPr>
                    <a:solidFill>
                      <a:schemeClr val="accent5">
                        <a:lumMod val="20000"/>
                        <a:lumOff val="80000"/>
                      </a:schemeClr>
                    </a:solidFill>
                  </a:tcPr>
                </a:tc>
                <a:extLst>
                  <a:ext uri="{0D108BD9-81ED-4DB2-BD59-A6C34878D82A}">
                    <a16:rowId xmlns:a16="http://schemas.microsoft.com/office/drawing/2014/main" val="2403347551"/>
                  </a:ext>
                </a:extLst>
              </a:tr>
              <a:tr h="597098">
                <a:tc>
                  <a:txBody>
                    <a:bodyPr/>
                    <a:lstStyle/>
                    <a:p>
                      <a:r>
                        <a:rPr lang="nl-NL" sz="2400" b="1">
                          <a:solidFill>
                            <a:srgbClr val="2F5597"/>
                          </a:solidFill>
                        </a:rPr>
                        <a:t>Psychische klachten</a:t>
                      </a:r>
                    </a:p>
                  </a:txBody>
                  <a:tcPr/>
                </a:tc>
                <a:tc>
                  <a:txBody>
                    <a:bodyPr/>
                    <a:lstStyle/>
                    <a:p>
                      <a:endParaRPr lang="nl-NL" sz="2400">
                        <a:solidFill>
                          <a:srgbClr val="BFC000"/>
                        </a:solidFill>
                      </a:endParaRPr>
                    </a:p>
                  </a:txBody>
                  <a:tcPr/>
                </a:tc>
                <a:tc>
                  <a:txBody>
                    <a:bodyPr/>
                    <a:lstStyle/>
                    <a:p>
                      <a:pPr lvl="0">
                        <a:buNone/>
                      </a:pPr>
                      <a:endParaRPr lang="nl-NL" sz="2400">
                        <a:solidFill>
                          <a:srgbClr val="BFC000"/>
                        </a:solidFill>
                      </a:endParaRPr>
                    </a:p>
                  </a:txBody>
                  <a:tcPr/>
                </a:tc>
                <a:extLst>
                  <a:ext uri="{0D108BD9-81ED-4DB2-BD59-A6C34878D82A}">
                    <a16:rowId xmlns:a16="http://schemas.microsoft.com/office/drawing/2014/main" val="3710634002"/>
                  </a:ext>
                </a:extLst>
              </a:tr>
              <a:tr h="597098">
                <a:tc>
                  <a:txBody>
                    <a:bodyPr/>
                    <a:lstStyle/>
                    <a:p>
                      <a:r>
                        <a:rPr lang="nl-NL" sz="2400" b="1">
                          <a:solidFill>
                            <a:srgbClr val="2F5597"/>
                          </a:solidFill>
                        </a:rPr>
                        <a:t>Ernstige psychische klachten</a:t>
                      </a:r>
                    </a:p>
                  </a:txBody>
                  <a:tcPr/>
                </a:tc>
                <a:tc>
                  <a:txBody>
                    <a:bodyPr/>
                    <a:lstStyle/>
                    <a:p>
                      <a:endParaRPr lang="nl-NL" sz="2400">
                        <a:solidFill>
                          <a:srgbClr val="BFC000"/>
                        </a:solidFill>
                      </a:endParaRPr>
                    </a:p>
                  </a:txBody>
                  <a:tcPr/>
                </a:tc>
                <a:tc>
                  <a:txBody>
                    <a:bodyPr/>
                    <a:lstStyle/>
                    <a:p>
                      <a:pPr lvl="0">
                        <a:buNone/>
                      </a:pPr>
                      <a:endParaRPr lang="nl-NL" sz="2400">
                        <a:solidFill>
                          <a:srgbClr val="BFC000"/>
                        </a:solidFill>
                      </a:endParaRPr>
                    </a:p>
                  </a:txBody>
                  <a:tcPr/>
                </a:tc>
                <a:extLst>
                  <a:ext uri="{0D108BD9-81ED-4DB2-BD59-A6C34878D82A}">
                    <a16:rowId xmlns:a16="http://schemas.microsoft.com/office/drawing/2014/main" val="2136414396"/>
                  </a:ext>
                </a:extLst>
              </a:tr>
              <a:tr h="597098">
                <a:tc>
                  <a:txBody>
                    <a:bodyPr/>
                    <a:lstStyle/>
                    <a:p>
                      <a:r>
                        <a:rPr lang="nl-NL" sz="2400" b="1">
                          <a:solidFill>
                            <a:srgbClr val="2F5597"/>
                          </a:solidFill>
                        </a:rPr>
                        <a:t>Voldoende weerbaar</a:t>
                      </a:r>
                    </a:p>
                  </a:txBody>
                  <a:tcPr/>
                </a:tc>
                <a:tc>
                  <a:txBody>
                    <a:bodyPr/>
                    <a:lstStyle/>
                    <a:p>
                      <a:endParaRPr lang="nl-NL" sz="2400">
                        <a:solidFill>
                          <a:srgbClr val="BFC000"/>
                        </a:solidFill>
                      </a:endParaRPr>
                    </a:p>
                  </a:txBody>
                  <a:tcPr/>
                </a:tc>
                <a:tc>
                  <a:txBody>
                    <a:bodyPr/>
                    <a:lstStyle/>
                    <a:p>
                      <a:pPr lvl="0">
                        <a:buNone/>
                      </a:pPr>
                      <a:endParaRPr lang="nl-NL" sz="2400">
                        <a:solidFill>
                          <a:srgbClr val="BFC000"/>
                        </a:solidFill>
                      </a:endParaRPr>
                    </a:p>
                  </a:txBody>
                  <a:tcPr/>
                </a:tc>
                <a:extLst>
                  <a:ext uri="{0D108BD9-81ED-4DB2-BD59-A6C34878D82A}">
                    <a16:rowId xmlns:a16="http://schemas.microsoft.com/office/drawing/2014/main" val="1712030137"/>
                  </a:ext>
                </a:extLst>
              </a:tr>
            </a:tbl>
          </a:graphicData>
        </a:graphic>
      </p:graphicFrame>
      <p:sp>
        <p:nvSpPr>
          <p:cNvPr id="8" name="Tekstvak 7">
            <a:extLst>
              <a:ext uri="{FF2B5EF4-FFF2-40B4-BE49-F238E27FC236}">
                <a16:creationId xmlns:a16="http://schemas.microsoft.com/office/drawing/2014/main" id="{C2D4DE9A-E1DB-A380-EB44-C9CEB40F7743}"/>
              </a:ext>
            </a:extLst>
          </p:cNvPr>
          <p:cNvSpPr txBox="1"/>
          <p:nvPr/>
        </p:nvSpPr>
        <p:spPr>
          <a:xfrm>
            <a:off x="1049311" y="6021049"/>
            <a:ext cx="347936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a:solidFill>
                  <a:srgbClr val="2F5597"/>
                </a:solidFill>
                <a:ea typeface="+mn-lt"/>
                <a:cs typeface="+mn-lt"/>
              </a:rPr>
              <a:t>(Gezondheidsmonitor Jeugd 2023, </a:t>
            </a:r>
            <a:r>
              <a:rPr lang="nl-NL" sz="1200" err="1">
                <a:solidFill>
                  <a:srgbClr val="2F5597"/>
                </a:solidFill>
                <a:ea typeface="+mn-lt"/>
                <a:cs typeface="+mn-lt"/>
              </a:rPr>
              <a:t>GGD’en</a:t>
            </a:r>
            <a:r>
              <a:rPr lang="nl-NL" sz="1200">
                <a:solidFill>
                  <a:srgbClr val="2F5597"/>
                </a:solidFill>
                <a:ea typeface="+mn-lt"/>
                <a:cs typeface="+mn-lt"/>
              </a:rPr>
              <a:t> en RIVM)</a:t>
            </a:r>
            <a:endParaRPr lang="nl-NL">
              <a:solidFill>
                <a:srgbClr val="2F5597"/>
              </a:solidFill>
              <a:ea typeface="Calibri"/>
              <a:cs typeface="Calibri"/>
            </a:endParaRPr>
          </a:p>
        </p:txBody>
      </p:sp>
    </p:spTree>
    <p:extLst>
      <p:ext uri="{BB962C8B-B14F-4D97-AF65-F5344CB8AC3E}">
        <p14:creationId xmlns:p14="http://schemas.microsoft.com/office/powerpoint/2010/main" val="1903623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19BBA-7D34-9F51-F24F-1CB94B7F96B2}"/>
            </a:ext>
          </a:extLst>
        </p:cNvPr>
        <p:cNvGrpSpPr/>
        <p:nvPr/>
      </p:nvGrpSpPr>
      <p:grpSpPr>
        <a:xfrm>
          <a:off x="0" y="0"/>
          <a:ext cx="0" cy="0"/>
          <a:chOff x="0" y="0"/>
          <a:chExt cx="0" cy="0"/>
        </a:xfrm>
      </p:grpSpPr>
      <p:sp>
        <p:nvSpPr>
          <p:cNvPr id="6" name="Tijdelijke aanduiding voor tekst 2">
            <a:extLst>
              <a:ext uri="{FF2B5EF4-FFF2-40B4-BE49-F238E27FC236}">
                <a16:creationId xmlns:a16="http://schemas.microsoft.com/office/drawing/2014/main" id="{AF384710-FB72-3DAE-229D-1A68E7FC9176}"/>
              </a:ext>
            </a:extLst>
          </p:cNvPr>
          <p:cNvSpPr txBox="1">
            <a:spLocks/>
          </p:cNvSpPr>
          <p:nvPr/>
        </p:nvSpPr>
        <p:spPr>
          <a:xfrm>
            <a:off x="642285" y="358346"/>
            <a:ext cx="7440358" cy="107581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600" b="1" dirty="0">
                <a:solidFill>
                  <a:srgbClr val="BFC000"/>
                </a:solidFill>
                <a:latin typeface="+mn-lt"/>
                <a:ea typeface="Verdana"/>
              </a:rPr>
              <a:t>Cijfers mentale gezondheid</a:t>
            </a:r>
            <a:endParaRPr lang="nl-NL" sz="3600" b="1">
              <a:solidFill>
                <a:srgbClr val="BFC000"/>
              </a:solidFill>
              <a:latin typeface="+mn-lt"/>
              <a:ea typeface="Verdana"/>
              <a:cs typeface="Calibri"/>
            </a:endParaRPr>
          </a:p>
          <a:p>
            <a:endParaRPr lang="nl-NL" sz="3600" b="1" dirty="0">
              <a:solidFill>
                <a:schemeClr val="accent2"/>
              </a:solidFill>
              <a:latin typeface="+mn-lt"/>
              <a:cs typeface="Calibri"/>
            </a:endParaRPr>
          </a:p>
          <a:p>
            <a:r>
              <a:rPr lang="nl-NL" sz="3600" b="1" dirty="0">
                <a:solidFill>
                  <a:schemeClr val="accent2"/>
                </a:solidFill>
                <a:latin typeface="+mn-lt"/>
                <a:ea typeface="Verdana"/>
              </a:rPr>
              <a:t> </a:t>
            </a:r>
            <a:endParaRPr lang="nl-NL" sz="3600" b="1" dirty="0">
              <a:solidFill>
                <a:schemeClr val="accent2"/>
              </a:solidFill>
              <a:latin typeface="+mn-lt"/>
              <a:ea typeface="Verdana"/>
              <a:cs typeface="Calibri"/>
            </a:endParaRPr>
          </a:p>
        </p:txBody>
      </p:sp>
      <p:graphicFrame>
        <p:nvGraphicFramePr>
          <p:cNvPr id="2" name="Tabel 1">
            <a:extLst>
              <a:ext uri="{FF2B5EF4-FFF2-40B4-BE49-F238E27FC236}">
                <a16:creationId xmlns:a16="http://schemas.microsoft.com/office/drawing/2014/main" id="{55680F96-608B-2D94-FA17-7B70455C14CB}"/>
              </a:ext>
            </a:extLst>
          </p:cNvPr>
          <p:cNvGraphicFramePr>
            <a:graphicFrameLocks noGrp="1"/>
          </p:cNvGraphicFramePr>
          <p:nvPr>
            <p:extLst>
              <p:ext uri="{D42A27DB-BD31-4B8C-83A1-F6EECF244321}">
                <p14:modId xmlns:p14="http://schemas.microsoft.com/office/powerpoint/2010/main" val="3567675459"/>
              </p:ext>
            </p:extLst>
          </p:nvPr>
        </p:nvGraphicFramePr>
        <p:xfrm>
          <a:off x="913983" y="1439680"/>
          <a:ext cx="9090446" cy="3578156"/>
        </p:xfrm>
        <a:graphic>
          <a:graphicData uri="http://schemas.openxmlformats.org/drawingml/2006/table">
            <a:tbl>
              <a:tblPr firstRow="1" bandRow="1">
                <a:tableStyleId>{5940675A-B579-460E-94D1-54222C63F5DA}</a:tableStyleId>
              </a:tblPr>
              <a:tblGrid>
                <a:gridCol w="4059836">
                  <a:extLst>
                    <a:ext uri="{9D8B030D-6E8A-4147-A177-3AD203B41FA5}">
                      <a16:colId xmlns:a16="http://schemas.microsoft.com/office/drawing/2014/main" val="3237739121"/>
                    </a:ext>
                  </a:extLst>
                </a:gridCol>
                <a:gridCol w="2648259">
                  <a:extLst>
                    <a:ext uri="{9D8B030D-6E8A-4147-A177-3AD203B41FA5}">
                      <a16:colId xmlns:a16="http://schemas.microsoft.com/office/drawing/2014/main" val="3340406764"/>
                    </a:ext>
                  </a:extLst>
                </a:gridCol>
                <a:gridCol w="2382351">
                  <a:extLst>
                    <a:ext uri="{9D8B030D-6E8A-4147-A177-3AD203B41FA5}">
                      <a16:colId xmlns:a16="http://schemas.microsoft.com/office/drawing/2014/main" val="3843959915"/>
                    </a:ext>
                  </a:extLst>
                </a:gridCol>
              </a:tblGrid>
              <a:tr h="597098">
                <a:tc>
                  <a:txBody>
                    <a:bodyPr/>
                    <a:lstStyle/>
                    <a:p>
                      <a:pPr lvl="0">
                        <a:buNone/>
                      </a:pPr>
                      <a:r>
                        <a:rPr lang="nl-NL" sz="2400" b="1">
                          <a:solidFill>
                            <a:srgbClr val="2F5597"/>
                          </a:solidFill>
                        </a:rPr>
                        <a:t>Onderwerp</a:t>
                      </a:r>
                    </a:p>
                  </a:txBody>
                  <a:tcPr/>
                </a:tc>
                <a:tc>
                  <a:txBody>
                    <a:bodyPr/>
                    <a:lstStyle/>
                    <a:p>
                      <a:pPr lvl="0">
                        <a:buNone/>
                      </a:pPr>
                      <a:r>
                        <a:rPr lang="nl-NL" sz="2400" b="1">
                          <a:solidFill>
                            <a:srgbClr val="2F5597"/>
                          </a:solidFill>
                        </a:rPr>
                        <a:t>Nederland</a:t>
                      </a:r>
                    </a:p>
                  </a:txBody>
                  <a:tcPr/>
                </a:tc>
                <a:tc>
                  <a:txBody>
                    <a:bodyPr/>
                    <a:lstStyle/>
                    <a:p>
                      <a:pPr lvl="0">
                        <a:buNone/>
                      </a:pPr>
                      <a:r>
                        <a:rPr lang="nl-NL" sz="2400" b="1">
                          <a:solidFill>
                            <a:srgbClr val="2F5597"/>
                          </a:solidFill>
                        </a:rPr>
                        <a:t>Waalwijk</a:t>
                      </a:r>
                    </a:p>
                  </a:txBody>
                  <a:tcPr/>
                </a:tc>
                <a:extLst>
                  <a:ext uri="{0D108BD9-81ED-4DB2-BD59-A6C34878D82A}">
                    <a16:rowId xmlns:a16="http://schemas.microsoft.com/office/drawing/2014/main" val="2928396384"/>
                  </a:ext>
                </a:extLst>
              </a:tr>
              <a:tr h="597098">
                <a:tc>
                  <a:txBody>
                    <a:bodyPr/>
                    <a:lstStyle/>
                    <a:p>
                      <a:r>
                        <a:rPr lang="nl-NL" sz="2400" b="1">
                          <a:solidFill>
                            <a:srgbClr val="2F5597"/>
                          </a:solidFill>
                        </a:rPr>
                        <a:t>Meestal gelukkig voelen</a:t>
                      </a:r>
                    </a:p>
                  </a:txBody>
                  <a:tcPr/>
                </a:tc>
                <a:tc>
                  <a:txBody>
                    <a:bodyPr/>
                    <a:lstStyle/>
                    <a:p>
                      <a:r>
                        <a:rPr lang="nl-NL" sz="2400">
                          <a:solidFill>
                            <a:srgbClr val="BFC000"/>
                          </a:solidFill>
                        </a:rPr>
                        <a:t>77,1%</a:t>
                      </a:r>
                    </a:p>
                  </a:txBody>
                  <a:tcPr/>
                </a:tc>
                <a:tc>
                  <a:txBody>
                    <a:bodyPr/>
                    <a:lstStyle/>
                    <a:p>
                      <a:r>
                        <a:rPr lang="nl-NL" sz="2400">
                          <a:solidFill>
                            <a:srgbClr val="BFC000"/>
                          </a:solidFill>
                        </a:rPr>
                        <a:t>78,8%</a:t>
                      </a:r>
                    </a:p>
                  </a:txBody>
                  <a:tcPr/>
                </a:tc>
                <a:extLst>
                  <a:ext uri="{0D108BD9-81ED-4DB2-BD59-A6C34878D82A}">
                    <a16:rowId xmlns:a16="http://schemas.microsoft.com/office/drawing/2014/main" val="4237999393"/>
                  </a:ext>
                </a:extLst>
              </a:tr>
              <a:tr h="597098">
                <a:tc>
                  <a:txBody>
                    <a:bodyPr/>
                    <a:lstStyle/>
                    <a:p>
                      <a:r>
                        <a:rPr lang="nl-NL" sz="2400" b="1">
                          <a:solidFill>
                            <a:srgbClr val="2F5597"/>
                          </a:solidFill>
                        </a:rPr>
                        <a:t>Meestal ongelukkig voelen</a:t>
                      </a:r>
                    </a:p>
                  </a:txBody>
                  <a:tcPr/>
                </a:tc>
                <a:tc>
                  <a:txBody>
                    <a:bodyPr/>
                    <a:lstStyle/>
                    <a:p>
                      <a:r>
                        <a:rPr lang="nl-NL" sz="2400">
                          <a:solidFill>
                            <a:srgbClr val="BFC000"/>
                          </a:solidFill>
                        </a:rPr>
                        <a:t>5,3%</a:t>
                      </a:r>
                    </a:p>
                  </a:txBody>
                  <a:tcPr/>
                </a:tc>
                <a:tc>
                  <a:txBody>
                    <a:bodyPr/>
                    <a:lstStyle/>
                    <a:p>
                      <a:pPr lvl="0">
                        <a:buNone/>
                      </a:pPr>
                      <a:r>
                        <a:rPr lang="nl-NL" sz="2400">
                          <a:solidFill>
                            <a:srgbClr val="BFC000"/>
                          </a:solidFill>
                        </a:rPr>
                        <a:t>4,7%</a:t>
                      </a:r>
                    </a:p>
                  </a:txBody>
                  <a:tcPr/>
                </a:tc>
                <a:extLst>
                  <a:ext uri="{0D108BD9-81ED-4DB2-BD59-A6C34878D82A}">
                    <a16:rowId xmlns:a16="http://schemas.microsoft.com/office/drawing/2014/main" val="2403347551"/>
                  </a:ext>
                </a:extLst>
              </a:tr>
              <a:tr h="597098">
                <a:tc>
                  <a:txBody>
                    <a:bodyPr/>
                    <a:lstStyle/>
                    <a:p>
                      <a:r>
                        <a:rPr lang="nl-NL" sz="2400" b="1">
                          <a:solidFill>
                            <a:srgbClr val="2F5597"/>
                          </a:solidFill>
                        </a:rPr>
                        <a:t>Psychische klachten</a:t>
                      </a:r>
                    </a:p>
                  </a:txBody>
                  <a:tcPr>
                    <a:solidFill>
                      <a:schemeClr val="accent5">
                        <a:lumMod val="20000"/>
                        <a:lumOff val="80000"/>
                      </a:schemeClr>
                    </a:solidFill>
                  </a:tcPr>
                </a:tc>
                <a:tc>
                  <a:txBody>
                    <a:bodyPr/>
                    <a:lstStyle/>
                    <a:p>
                      <a:endParaRPr lang="nl-NL" sz="2400">
                        <a:solidFill>
                          <a:srgbClr val="BFC000"/>
                        </a:solidFill>
                      </a:endParaRPr>
                    </a:p>
                  </a:txBody>
                  <a:tcPr>
                    <a:solidFill>
                      <a:schemeClr val="accent5">
                        <a:lumMod val="20000"/>
                        <a:lumOff val="80000"/>
                      </a:schemeClr>
                    </a:solidFill>
                  </a:tcPr>
                </a:tc>
                <a:tc>
                  <a:txBody>
                    <a:bodyPr/>
                    <a:lstStyle/>
                    <a:p>
                      <a:pPr lvl="0">
                        <a:buNone/>
                      </a:pPr>
                      <a:endParaRPr lang="nl-NL" sz="2400">
                        <a:solidFill>
                          <a:srgbClr val="BFC000"/>
                        </a:solidFill>
                      </a:endParaRPr>
                    </a:p>
                  </a:txBody>
                  <a:tcPr>
                    <a:solidFill>
                      <a:schemeClr val="accent5">
                        <a:lumMod val="20000"/>
                        <a:lumOff val="80000"/>
                      </a:schemeClr>
                    </a:solidFill>
                  </a:tcPr>
                </a:tc>
                <a:extLst>
                  <a:ext uri="{0D108BD9-81ED-4DB2-BD59-A6C34878D82A}">
                    <a16:rowId xmlns:a16="http://schemas.microsoft.com/office/drawing/2014/main" val="3710634002"/>
                  </a:ext>
                </a:extLst>
              </a:tr>
              <a:tr h="597098">
                <a:tc>
                  <a:txBody>
                    <a:bodyPr/>
                    <a:lstStyle/>
                    <a:p>
                      <a:r>
                        <a:rPr lang="nl-NL" sz="2400" b="1">
                          <a:solidFill>
                            <a:srgbClr val="2F5597"/>
                          </a:solidFill>
                        </a:rPr>
                        <a:t>Ernstige psychische klachten</a:t>
                      </a:r>
                    </a:p>
                  </a:txBody>
                  <a:tcPr/>
                </a:tc>
                <a:tc>
                  <a:txBody>
                    <a:bodyPr/>
                    <a:lstStyle/>
                    <a:p>
                      <a:endParaRPr lang="nl-NL" sz="2400">
                        <a:solidFill>
                          <a:srgbClr val="BFC000"/>
                        </a:solidFill>
                      </a:endParaRPr>
                    </a:p>
                  </a:txBody>
                  <a:tcPr/>
                </a:tc>
                <a:tc>
                  <a:txBody>
                    <a:bodyPr/>
                    <a:lstStyle/>
                    <a:p>
                      <a:pPr lvl="0">
                        <a:buNone/>
                      </a:pPr>
                      <a:endParaRPr lang="nl-NL" sz="2400">
                        <a:solidFill>
                          <a:srgbClr val="BFC000"/>
                        </a:solidFill>
                      </a:endParaRPr>
                    </a:p>
                  </a:txBody>
                  <a:tcPr/>
                </a:tc>
                <a:extLst>
                  <a:ext uri="{0D108BD9-81ED-4DB2-BD59-A6C34878D82A}">
                    <a16:rowId xmlns:a16="http://schemas.microsoft.com/office/drawing/2014/main" val="2136414396"/>
                  </a:ext>
                </a:extLst>
              </a:tr>
              <a:tr h="592666">
                <a:tc>
                  <a:txBody>
                    <a:bodyPr/>
                    <a:lstStyle/>
                    <a:p>
                      <a:r>
                        <a:rPr lang="nl-NL" sz="2400" b="1">
                          <a:solidFill>
                            <a:srgbClr val="2F5597"/>
                          </a:solidFill>
                        </a:rPr>
                        <a:t>Voldoende weerbaar</a:t>
                      </a:r>
                    </a:p>
                  </a:txBody>
                  <a:tcPr/>
                </a:tc>
                <a:tc>
                  <a:txBody>
                    <a:bodyPr/>
                    <a:lstStyle/>
                    <a:p>
                      <a:endParaRPr lang="nl-NL" sz="2400">
                        <a:solidFill>
                          <a:srgbClr val="BFC000"/>
                        </a:solidFill>
                      </a:endParaRPr>
                    </a:p>
                  </a:txBody>
                  <a:tcPr/>
                </a:tc>
                <a:tc>
                  <a:txBody>
                    <a:bodyPr/>
                    <a:lstStyle/>
                    <a:p>
                      <a:pPr lvl="0">
                        <a:buNone/>
                      </a:pPr>
                      <a:endParaRPr lang="nl-NL" sz="2400">
                        <a:solidFill>
                          <a:srgbClr val="BFC000"/>
                        </a:solidFill>
                      </a:endParaRPr>
                    </a:p>
                  </a:txBody>
                  <a:tcPr/>
                </a:tc>
                <a:extLst>
                  <a:ext uri="{0D108BD9-81ED-4DB2-BD59-A6C34878D82A}">
                    <a16:rowId xmlns:a16="http://schemas.microsoft.com/office/drawing/2014/main" val="1712030137"/>
                  </a:ext>
                </a:extLst>
              </a:tr>
            </a:tbl>
          </a:graphicData>
        </a:graphic>
      </p:graphicFrame>
      <p:sp>
        <p:nvSpPr>
          <p:cNvPr id="5" name="Tekstvak 4">
            <a:extLst>
              <a:ext uri="{FF2B5EF4-FFF2-40B4-BE49-F238E27FC236}">
                <a16:creationId xmlns:a16="http://schemas.microsoft.com/office/drawing/2014/main" id="{F58E1C9D-24A8-D8EA-BFBF-1D885FA30D9A}"/>
              </a:ext>
            </a:extLst>
          </p:cNvPr>
          <p:cNvSpPr txBox="1"/>
          <p:nvPr/>
        </p:nvSpPr>
        <p:spPr>
          <a:xfrm>
            <a:off x="1049311" y="6021049"/>
            <a:ext cx="347936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a:solidFill>
                  <a:srgbClr val="2F5597"/>
                </a:solidFill>
                <a:ea typeface="+mn-lt"/>
                <a:cs typeface="+mn-lt"/>
              </a:rPr>
              <a:t>(Gezondheidsmonitor Jeugd 2023, </a:t>
            </a:r>
            <a:r>
              <a:rPr lang="nl-NL" sz="1200" err="1">
                <a:solidFill>
                  <a:srgbClr val="2F5597"/>
                </a:solidFill>
                <a:ea typeface="+mn-lt"/>
                <a:cs typeface="+mn-lt"/>
              </a:rPr>
              <a:t>GGD’en</a:t>
            </a:r>
            <a:r>
              <a:rPr lang="nl-NL" sz="1200">
                <a:solidFill>
                  <a:srgbClr val="2F5597"/>
                </a:solidFill>
                <a:ea typeface="+mn-lt"/>
                <a:cs typeface="+mn-lt"/>
              </a:rPr>
              <a:t> en RIVM)</a:t>
            </a:r>
            <a:endParaRPr lang="nl-NL">
              <a:solidFill>
                <a:srgbClr val="2F5597"/>
              </a:solidFill>
              <a:ea typeface="Calibri"/>
              <a:cs typeface="Calibri"/>
            </a:endParaRPr>
          </a:p>
        </p:txBody>
      </p:sp>
    </p:spTree>
    <p:extLst>
      <p:ext uri="{BB962C8B-B14F-4D97-AF65-F5344CB8AC3E}">
        <p14:creationId xmlns:p14="http://schemas.microsoft.com/office/powerpoint/2010/main" val="2156484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E800D-6609-BB5B-A4C7-2D30B3B660A2}"/>
            </a:ext>
          </a:extLst>
        </p:cNvPr>
        <p:cNvGrpSpPr/>
        <p:nvPr/>
      </p:nvGrpSpPr>
      <p:grpSpPr>
        <a:xfrm>
          <a:off x="0" y="0"/>
          <a:ext cx="0" cy="0"/>
          <a:chOff x="0" y="0"/>
          <a:chExt cx="0" cy="0"/>
        </a:xfrm>
      </p:grpSpPr>
      <p:sp>
        <p:nvSpPr>
          <p:cNvPr id="6" name="Tijdelijke aanduiding voor tekst 2">
            <a:extLst>
              <a:ext uri="{FF2B5EF4-FFF2-40B4-BE49-F238E27FC236}">
                <a16:creationId xmlns:a16="http://schemas.microsoft.com/office/drawing/2014/main" id="{A21DF2C8-58E0-A807-F78D-98210CFA416B}"/>
              </a:ext>
            </a:extLst>
          </p:cNvPr>
          <p:cNvSpPr txBox="1">
            <a:spLocks/>
          </p:cNvSpPr>
          <p:nvPr/>
        </p:nvSpPr>
        <p:spPr>
          <a:xfrm>
            <a:off x="642285" y="358346"/>
            <a:ext cx="7440358" cy="107581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600" b="1" dirty="0">
                <a:solidFill>
                  <a:srgbClr val="BFC000"/>
                </a:solidFill>
                <a:latin typeface="+mn-lt"/>
                <a:ea typeface="Verdana"/>
              </a:rPr>
              <a:t>Cijfers mentale gezondheid</a:t>
            </a:r>
            <a:endParaRPr lang="nl-NL" sz="3600" b="1">
              <a:solidFill>
                <a:srgbClr val="BFC000"/>
              </a:solidFill>
              <a:latin typeface="+mn-lt"/>
              <a:ea typeface="Verdana"/>
              <a:cs typeface="Calibri"/>
            </a:endParaRPr>
          </a:p>
          <a:p>
            <a:endParaRPr lang="nl-NL" sz="4400" b="1">
              <a:solidFill>
                <a:schemeClr val="accent2"/>
              </a:solidFill>
              <a:latin typeface="+mn-lt"/>
            </a:endParaRPr>
          </a:p>
          <a:p>
            <a:r>
              <a:rPr lang="nl-NL" sz="4400" b="1" dirty="0">
                <a:solidFill>
                  <a:schemeClr val="accent2"/>
                </a:solidFill>
                <a:latin typeface="+mn-lt"/>
                <a:ea typeface="Verdana"/>
              </a:rPr>
              <a:t> </a:t>
            </a:r>
            <a:endParaRPr lang="nl-NL" sz="4400" b="1" dirty="0">
              <a:solidFill>
                <a:schemeClr val="accent2"/>
              </a:solidFill>
              <a:latin typeface="+mn-lt"/>
              <a:ea typeface="Verdana"/>
              <a:cs typeface="Calibri"/>
            </a:endParaRPr>
          </a:p>
        </p:txBody>
      </p:sp>
      <p:graphicFrame>
        <p:nvGraphicFramePr>
          <p:cNvPr id="2" name="Tabel 1">
            <a:extLst>
              <a:ext uri="{FF2B5EF4-FFF2-40B4-BE49-F238E27FC236}">
                <a16:creationId xmlns:a16="http://schemas.microsoft.com/office/drawing/2014/main" id="{2424FDA7-F562-93D1-477E-086F374D6E2D}"/>
              </a:ext>
            </a:extLst>
          </p:cNvPr>
          <p:cNvGraphicFramePr>
            <a:graphicFrameLocks noGrp="1"/>
          </p:cNvGraphicFramePr>
          <p:nvPr>
            <p:extLst>
              <p:ext uri="{D42A27DB-BD31-4B8C-83A1-F6EECF244321}">
                <p14:modId xmlns:p14="http://schemas.microsoft.com/office/powerpoint/2010/main" val="3792208940"/>
              </p:ext>
            </p:extLst>
          </p:nvPr>
        </p:nvGraphicFramePr>
        <p:xfrm>
          <a:off x="913983" y="1439680"/>
          <a:ext cx="9090446" cy="3582588"/>
        </p:xfrm>
        <a:graphic>
          <a:graphicData uri="http://schemas.openxmlformats.org/drawingml/2006/table">
            <a:tbl>
              <a:tblPr firstRow="1" bandRow="1">
                <a:tableStyleId>{5940675A-B579-460E-94D1-54222C63F5DA}</a:tableStyleId>
              </a:tblPr>
              <a:tblGrid>
                <a:gridCol w="4059836">
                  <a:extLst>
                    <a:ext uri="{9D8B030D-6E8A-4147-A177-3AD203B41FA5}">
                      <a16:colId xmlns:a16="http://schemas.microsoft.com/office/drawing/2014/main" val="3237739121"/>
                    </a:ext>
                  </a:extLst>
                </a:gridCol>
                <a:gridCol w="2648259">
                  <a:extLst>
                    <a:ext uri="{9D8B030D-6E8A-4147-A177-3AD203B41FA5}">
                      <a16:colId xmlns:a16="http://schemas.microsoft.com/office/drawing/2014/main" val="3340406764"/>
                    </a:ext>
                  </a:extLst>
                </a:gridCol>
                <a:gridCol w="2382351">
                  <a:extLst>
                    <a:ext uri="{9D8B030D-6E8A-4147-A177-3AD203B41FA5}">
                      <a16:colId xmlns:a16="http://schemas.microsoft.com/office/drawing/2014/main" val="3843959915"/>
                    </a:ext>
                  </a:extLst>
                </a:gridCol>
              </a:tblGrid>
              <a:tr h="597098">
                <a:tc>
                  <a:txBody>
                    <a:bodyPr/>
                    <a:lstStyle/>
                    <a:p>
                      <a:pPr lvl="0">
                        <a:buNone/>
                      </a:pPr>
                      <a:r>
                        <a:rPr lang="nl-NL" sz="2400" b="1">
                          <a:solidFill>
                            <a:srgbClr val="2F5597"/>
                          </a:solidFill>
                        </a:rPr>
                        <a:t>Onderwerp</a:t>
                      </a:r>
                    </a:p>
                  </a:txBody>
                  <a:tcPr/>
                </a:tc>
                <a:tc>
                  <a:txBody>
                    <a:bodyPr/>
                    <a:lstStyle/>
                    <a:p>
                      <a:pPr lvl="0">
                        <a:buNone/>
                      </a:pPr>
                      <a:r>
                        <a:rPr lang="nl-NL" sz="2400" b="1">
                          <a:solidFill>
                            <a:srgbClr val="2F5597"/>
                          </a:solidFill>
                        </a:rPr>
                        <a:t>Nederland</a:t>
                      </a:r>
                    </a:p>
                  </a:txBody>
                  <a:tcPr/>
                </a:tc>
                <a:tc>
                  <a:txBody>
                    <a:bodyPr/>
                    <a:lstStyle/>
                    <a:p>
                      <a:pPr lvl="0">
                        <a:buNone/>
                      </a:pPr>
                      <a:r>
                        <a:rPr lang="nl-NL" sz="2400" b="1">
                          <a:solidFill>
                            <a:srgbClr val="2F5597"/>
                          </a:solidFill>
                        </a:rPr>
                        <a:t>Waalwijk</a:t>
                      </a:r>
                    </a:p>
                  </a:txBody>
                  <a:tcPr/>
                </a:tc>
                <a:extLst>
                  <a:ext uri="{0D108BD9-81ED-4DB2-BD59-A6C34878D82A}">
                    <a16:rowId xmlns:a16="http://schemas.microsoft.com/office/drawing/2014/main" val="2928396384"/>
                  </a:ext>
                </a:extLst>
              </a:tr>
              <a:tr h="597098">
                <a:tc>
                  <a:txBody>
                    <a:bodyPr/>
                    <a:lstStyle/>
                    <a:p>
                      <a:r>
                        <a:rPr lang="nl-NL" sz="2400" b="1">
                          <a:solidFill>
                            <a:srgbClr val="2F5597"/>
                          </a:solidFill>
                        </a:rPr>
                        <a:t>Meestal gelukkig voelen</a:t>
                      </a:r>
                    </a:p>
                  </a:txBody>
                  <a:tcPr/>
                </a:tc>
                <a:tc>
                  <a:txBody>
                    <a:bodyPr/>
                    <a:lstStyle/>
                    <a:p>
                      <a:r>
                        <a:rPr lang="nl-NL" sz="2400">
                          <a:solidFill>
                            <a:srgbClr val="BFC000"/>
                          </a:solidFill>
                        </a:rPr>
                        <a:t>77,1%</a:t>
                      </a:r>
                    </a:p>
                  </a:txBody>
                  <a:tcPr/>
                </a:tc>
                <a:tc>
                  <a:txBody>
                    <a:bodyPr/>
                    <a:lstStyle/>
                    <a:p>
                      <a:r>
                        <a:rPr lang="nl-NL" sz="2400">
                          <a:solidFill>
                            <a:srgbClr val="BFC000"/>
                          </a:solidFill>
                        </a:rPr>
                        <a:t>78,8%</a:t>
                      </a:r>
                    </a:p>
                  </a:txBody>
                  <a:tcPr/>
                </a:tc>
                <a:extLst>
                  <a:ext uri="{0D108BD9-81ED-4DB2-BD59-A6C34878D82A}">
                    <a16:rowId xmlns:a16="http://schemas.microsoft.com/office/drawing/2014/main" val="4237999393"/>
                  </a:ext>
                </a:extLst>
              </a:tr>
              <a:tr h="597098">
                <a:tc>
                  <a:txBody>
                    <a:bodyPr/>
                    <a:lstStyle/>
                    <a:p>
                      <a:r>
                        <a:rPr lang="nl-NL" sz="2400" b="1">
                          <a:solidFill>
                            <a:srgbClr val="2F5597"/>
                          </a:solidFill>
                        </a:rPr>
                        <a:t>Meestal ongelukkig voelen</a:t>
                      </a:r>
                    </a:p>
                  </a:txBody>
                  <a:tcPr/>
                </a:tc>
                <a:tc>
                  <a:txBody>
                    <a:bodyPr/>
                    <a:lstStyle/>
                    <a:p>
                      <a:r>
                        <a:rPr lang="nl-NL" sz="2400">
                          <a:solidFill>
                            <a:srgbClr val="BFC000"/>
                          </a:solidFill>
                        </a:rPr>
                        <a:t>5,3%</a:t>
                      </a:r>
                    </a:p>
                  </a:txBody>
                  <a:tcPr/>
                </a:tc>
                <a:tc>
                  <a:txBody>
                    <a:bodyPr/>
                    <a:lstStyle/>
                    <a:p>
                      <a:pPr lvl="0">
                        <a:buNone/>
                      </a:pPr>
                      <a:r>
                        <a:rPr lang="nl-NL" sz="2400">
                          <a:solidFill>
                            <a:srgbClr val="BFC000"/>
                          </a:solidFill>
                        </a:rPr>
                        <a:t>4,7%</a:t>
                      </a:r>
                    </a:p>
                  </a:txBody>
                  <a:tcPr/>
                </a:tc>
                <a:extLst>
                  <a:ext uri="{0D108BD9-81ED-4DB2-BD59-A6C34878D82A}">
                    <a16:rowId xmlns:a16="http://schemas.microsoft.com/office/drawing/2014/main" val="2403347551"/>
                  </a:ext>
                </a:extLst>
              </a:tr>
              <a:tr h="597098">
                <a:tc>
                  <a:txBody>
                    <a:bodyPr/>
                    <a:lstStyle/>
                    <a:p>
                      <a:r>
                        <a:rPr lang="nl-NL" sz="2400" b="1">
                          <a:solidFill>
                            <a:srgbClr val="2F5597"/>
                          </a:solidFill>
                        </a:rPr>
                        <a:t>Psychische klachten</a:t>
                      </a:r>
                    </a:p>
                  </a:txBody>
                  <a:tcPr/>
                </a:tc>
                <a:tc>
                  <a:txBody>
                    <a:bodyPr/>
                    <a:lstStyle/>
                    <a:p>
                      <a:r>
                        <a:rPr lang="nl-NL" sz="2400">
                          <a:solidFill>
                            <a:srgbClr val="BFC000"/>
                          </a:solidFill>
                        </a:rPr>
                        <a:t>27,0%</a:t>
                      </a:r>
                    </a:p>
                  </a:txBody>
                  <a:tcPr/>
                </a:tc>
                <a:tc>
                  <a:txBody>
                    <a:bodyPr/>
                    <a:lstStyle/>
                    <a:p>
                      <a:pPr lvl="0">
                        <a:buNone/>
                      </a:pPr>
                      <a:r>
                        <a:rPr lang="nl-NL" sz="2400">
                          <a:solidFill>
                            <a:srgbClr val="BFC000"/>
                          </a:solidFill>
                        </a:rPr>
                        <a:t>25,3%</a:t>
                      </a:r>
                    </a:p>
                  </a:txBody>
                  <a:tcPr/>
                </a:tc>
                <a:extLst>
                  <a:ext uri="{0D108BD9-81ED-4DB2-BD59-A6C34878D82A}">
                    <a16:rowId xmlns:a16="http://schemas.microsoft.com/office/drawing/2014/main" val="3710634002"/>
                  </a:ext>
                </a:extLst>
              </a:tr>
              <a:tr h="597098">
                <a:tc>
                  <a:txBody>
                    <a:bodyPr/>
                    <a:lstStyle/>
                    <a:p>
                      <a:r>
                        <a:rPr lang="nl-NL" sz="2400" b="1">
                          <a:solidFill>
                            <a:srgbClr val="2F5597"/>
                          </a:solidFill>
                        </a:rPr>
                        <a:t>Ernstige psychische klachten</a:t>
                      </a:r>
                    </a:p>
                  </a:txBody>
                  <a:tcPr>
                    <a:solidFill>
                      <a:schemeClr val="accent5">
                        <a:lumMod val="20000"/>
                        <a:lumOff val="80000"/>
                      </a:schemeClr>
                    </a:solidFill>
                  </a:tcPr>
                </a:tc>
                <a:tc>
                  <a:txBody>
                    <a:bodyPr/>
                    <a:lstStyle/>
                    <a:p>
                      <a:endParaRPr lang="nl-NL" sz="2400">
                        <a:solidFill>
                          <a:srgbClr val="BFC000"/>
                        </a:solidFill>
                      </a:endParaRPr>
                    </a:p>
                  </a:txBody>
                  <a:tcPr>
                    <a:solidFill>
                      <a:schemeClr val="accent5">
                        <a:lumMod val="20000"/>
                        <a:lumOff val="80000"/>
                      </a:schemeClr>
                    </a:solidFill>
                  </a:tcPr>
                </a:tc>
                <a:tc>
                  <a:txBody>
                    <a:bodyPr/>
                    <a:lstStyle/>
                    <a:p>
                      <a:pPr lvl="0">
                        <a:buNone/>
                      </a:pPr>
                      <a:endParaRPr lang="nl-NL" sz="2400">
                        <a:solidFill>
                          <a:srgbClr val="BFC000"/>
                        </a:solidFill>
                      </a:endParaRPr>
                    </a:p>
                  </a:txBody>
                  <a:tcPr>
                    <a:solidFill>
                      <a:schemeClr val="accent5">
                        <a:lumMod val="20000"/>
                        <a:lumOff val="80000"/>
                      </a:schemeClr>
                    </a:solidFill>
                  </a:tcPr>
                </a:tc>
                <a:extLst>
                  <a:ext uri="{0D108BD9-81ED-4DB2-BD59-A6C34878D82A}">
                    <a16:rowId xmlns:a16="http://schemas.microsoft.com/office/drawing/2014/main" val="2136414396"/>
                  </a:ext>
                </a:extLst>
              </a:tr>
              <a:tr h="597098">
                <a:tc>
                  <a:txBody>
                    <a:bodyPr/>
                    <a:lstStyle/>
                    <a:p>
                      <a:r>
                        <a:rPr lang="nl-NL" sz="2400" b="1">
                          <a:solidFill>
                            <a:srgbClr val="2F5597"/>
                          </a:solidFill>
                        </a:rPr>
                        <a:t>Voldoende weerbaar</a:t>
                      </a:r>
                    </a:p>
                  </a:txBody>
                  <a:tcPr/>
                </a:tc>
                <a:tc>
                  <a:txBody>
                    <a:bodyPr/>
                    <a:lstStyle/>
                    <a:p>
                      <a:endParaRPr lang="nl-NL" sz="2400">
                        <a:solidFill>
                          <a:srgbClr val="BFC000"/>
                        </a:solidFill>
                      </a:endParaRPr>
                    </a:p>
                  </a:txBody>
                  <a:tcPr/>
                </a:tc>
                <a:tc>
                  <a:txBody>
                    <a:bodyPr/>
                    <a:lstStyle/>
                    <a:p>
                      <a:pPr lvl="0">
                        <a:buNone/>
                      </a:pPr>
                      <a:endParaRPr lang="nl-NL" sz="2400">
                        <a:solidFill>
                          <a:srgbClr val="BFC000"/>
                        </a:solidFill>
                      </a:endParaRPr>
                    </a:p>
                  </a:txBody>
                  <a:tcPr/>
                </a:tc>
                <a:extLst>
                  <a:ext uri="{0D108BD9-81ED-4DB2-BD59-A6C34878D82A}">
                    <a16:rowId xmlns:a16="http://schemas.microsoft.com/office/drawing/2014/main" val="1712030137"/>
                  </a:ext>
                </a:extLst>
              </a:tr>
            </a:tbl>
          </a:graphicData>
        </a:graphic>
      </p:graphicFrame>
      <p:sp>
        <p:nvSpPr>
          <p:cNvPr id="5" name="Tekstvak 4">
            <a:extLst>
              <a:ext uri="{FF2B5EF4-FFF2-40B4-BE49-F238E27FC236}">
                <a16:creationId xmlns:a16="http://schemas.microsoft.com/office/drawing/2014/main" id="{80F3CB27-DEF4-A79A-95AB-A7ADBD2E1FEE}"/>
              </a:ext>
            </a:extLst>
          </p:cNvPr>
          <p:cNvSpPr txBox="1"/>
          <p:nvPr/>
        </p:nvSpPr>
        <p:spPr>
          <a:xfrm>
            <a:off x="1049311" y="6021049"/>
            <a:ext cx="347936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a:solidFill>
                  <a:srgbClr val="2F5597"/>
                </a:solidFill>
                <a:ea typeface="+mn-lt"/>
                <a:cs typeface="+mn-lt"/>
              </a:rPr>
              <a:t>(Gezondheidsmonitor Jeugd 2023, </a:t>
            </a:r>
            <a:r>
              <a:rPr lang="nl-NL" sz="1200" err="1">
                <a:solidFill>
                  <a:srgbClr val="2F5597"/>
                </a:solidFill>
                <a:ea typeface="+mn-lt"/>
                <a:cs typeface="+mn-lt"/>
              </a:rPr>
              <a:t>GGD’en</a:t>
            </a:r>
            <a:r>
              <a:rPr lang="nl-NL" sz="1200">
                <a:solidFill>
                  <a:srgbClr val="2F5597"/>
                </a:solidFill>
                <a:ea typeface="+mn-lt"/>
                <a:cs typeface="+mn-lt"/>
              </a:rPr>
              <a:t> en RIVM)</a:t>
            </a:r>
            <a:endParaRPr lang="nl-NL">
              <a:solidFill>
                <a:srgbClr val="2F5597"/>
              </a:solidFill>
              <a:ea typeface="Calibri"/>
              <a:cs typeface="Calibri"/>
            </a:endParaRPr>
          </a:p>
        </p:txBody>
      </p:sp>
    </p:spTree>
    <p:extLst>
      <p:ext uri="{BB962C8B-B14F-4D97-AF65-F5344CB8AC3E}">
        <p14:creationId xmlns:p14="http://schemas.microsoft.com/office/powerpoint/2010/main" val="1188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0C297-6BEC-1823-1B58-D015FFF232E9}"/>
            </a:ext>
          </a:extLst>
        </p:cNvPr>
        <p:cNvGrpSpPr/>
        <p:nvPr/>
      </p:nvGrpSpPr>
      <p:grpSpPr>
        <a:xfrm>
          <a:off x="0" y="0"/>
          <a:ext cx="0" cy="0"/>
          <a:chOff x="0" y="0"/>
          <a:chExt cx="0" cy="0"/>
        </a:xfrm>
      </p:grpSpPr>
      <p:sp>
        <p:nvSpPr>
          <p:cNvPr id="6" name="Tijdelijke aanduiding voor tekst 2">
            <a:extLst>
              <a:ext uri="{FF2B5EF4-FFF2-40B4-BE49-F238E27FC236}">
                <a16:creationId xmlns:a16="http://schemas.microsoft.com/office/drawing/2014/main" id="{C40E650F-DC3B-DF17-0B88-769EA240C05F}"/>
              </a:ext>
            </a:extLst>
          </p:cNvPr>
          <p:cNvSpPr txBox="1">
            <a:spLocks/>
          </p:cNvSpPr>
          <p:nvPr/>
        </p:nvSpPr>
        <p:spPr>
          <a:xfrm>
            <a:off x="642285" y="358346"/>
            <a:ext cx="7440358" cy="107581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600" b="1" dirty="0">
                <a:solidFill>
                  <a:srgbClr val="BFC000"/>
                </a:solidFill>
                <a:latin typeface="+mn-lt"/>
                <a:ea typeface="Verdana"/>
              </a:rPr>
              <a:t>Cijfers mentale gezondheid</a:t>
            </a:r>
            <a:endParaRPr lang="nl-NL" sz="3600" b="1">
              <a:solidFill>
                <a:srgbClr val="BFC000"/>
              </a:solidFill>
              <a:latin typeface="+mn-lt"/>
              <a:ea typeface="Verdana"/>
              <a:cs typeface="Calibri"/>
            </a:endParaRPr>
          </a:p>
          <a:p>
            <a:endParaRPr lang="nl-NL" sz="3600" b="1" dirty="0">
              <a:solidFill>
                <a:schemeClr val="accent2"/>
              </a:solidFill>
              <a:latin typeface="+mn-lt"/>
              <a:cs typeface="Calibri"/>
            </a:endParaRPr>
          </a:p>
          <a:p>
            <a:r>
              <a:rPr lang="nl-NL" sz="3600" b="1" dirty="0">
                <a:solidFill>
                  <a:schemeClr val="accent2"/>
                </a:solidFill>
                <a:latin typeface="+mn-lt"/>
                <a:ea typeface="Verdana"/>
              </a:rPr>
              <a:t> </a:t>
            </a:r>
            <a:endParaRPr lang="nl-NL" sz="3600" b="1">
              <a:solidFill>
                <a:schemeClr val="accent2"/>
              </a:solidFill>
              <a:latin typeface="+mn-lt"/>
              <a:ea typeface="Verdana"/>
              <a:cs typeface="Calibri"/>
            </a:endParaRPr>
          </a:p>
        </p:txBody>
      </p:sp>
      <p:graphicFrame>
        <p:nvGraphicFramePr>
          <p:cNvPr id="2" name="Tabel 1">
            <a:extLst>
              <a:ext uri="{FF2B5EF4-FFF2-40B4-BE49-F238E27FC236}">
                <a16:creationId xmlns:a16="http://schemas.microsoft.com/office/drawing/2014/main" id="{295A9A49-E0B4-4251-074B-5FF432615F0F}"/>
              </a:ext>
            </a:extLst>
          </p:cNvPr>
          <p:cNvGraphicFramePr>
            <a:graphicFrameLocks noGrp="1"/>
          </p:cNvGraphicFramePr>
          <p:nvPr>
            <p:extLst>
              <p:ext uri="{D42A27DB-BD31-4B8C-83A1-F6EECF244321}">
                <p14:modId xmlns:p14="http://schemas.microsoft.com/office/powerpoint/2010/main" val="3480351952"/>
              </p:ext>
            </p:extLst>
          </p:nvPr>
        </p:nvGraphicFramePr>
        <p:xfrm>
          <a:off x="913983" y="1439680"/>
          <a:ext cx="9090446" cy="3582588"/>
        </p:xfrm>
        <a:graphic>
          <a:graphicData uri="http://schemas.openxmlformats.org/drawingml/2006/table">
            <a:tbl>
              <a:tblPr firstRow="1" bandRow="1">
                <a:tableStyleId>{5940675A-B579-460E-94D1-54222C63F5DA}</a:tableStyleId>
              </a:tblPr>
              <a:tblGrid>
                <a:gridCol w="4059836">
                  <a:extLst>
                    <a:ext uri="{9D8B030D-6E8A-4147-A177-3AD203B41FA5}">
                      <a16:colId xmlns:a16="http://schemas.microsoft.com/office/drawing/2014/main" val="3237739121"/>
                    </a:ext>
                  </a:extLst>
                </a:gridCol>
                <a:gridCol w="2648259">
                  <a:extLst>
                    <a:ext uri="{9D8B030D-6E8A-4147-A177-3AD203B41FA5}">
                      <a16:colId xmlns:a16="http://schemas.microsoft.com/office/drawing/2014/main" val="3340406764"/>
                    </a:ext>
                  </a:extLst>
                </a:gridCol>
                <a:gridCol w="2382351">
                  <a:extLst>
                    <a:ext uri="{9D8B030D-6E8A-4147-A177-3AD203B41FA5}">
                      <a16:colId xmlns:a16="http://schemas.microsoft.com/office/drawing/2014/main" val="3843959915"/>
                    </a:ext>
                  </a:extLst>
                </a:gridCol>
              </a:tblGrid>
              <a:tr h="597098">
                <a:tc>
                  <a:txBody>
                    <a:bodyPr/>
                    <a:lstStyle/>
                    <a:p>
                      <a:pPr lvl="0">
                        <a:buNone/>
                      </a:pPr>
                      <a:r>
                        <a:rPr lang="nl-NL" sz="2400" b="1">
                          <a:solidFill>
                            <a:srgbClr val="2F5597"/>
                          </a:solidFill>
                        </a:rPr>
                        <a:t>Onderwerp</a:t>
                      </a:r>
                    </a:p>
                  </a:txBody>
                  <a:tcPr/>
                </a:tc>
                <a:tc>
                  <a:txBody>
                    <a:bodyPr/>
                    <a:lstStyle/>
                    <a:p>
                      <a:pPr lvl="0">
                        <a:buNone/>
                      </a:pPr>
                      <a:r>
                        <a:rPr lang="nl-NL" sz="2400" b="1">
                          <a:solidFill>
                            <a:srgbClr val="2F5597"/>
                          </a:solidFill>
                        </a:rPr>
                        <a:t>Nederland</a:t>
                      </a:r>
                    </a:p>
                  </a:txBody>
                  <a:tcPr/>
                </a:tc>
                <a:tc>
                  <a:txBody>
                    <a:bodyPr/>
                    <a:lstStyle/>
                    <a:p>
                      <a:pPr lvl="0">
                        <a:buNone/>
                      </a:pPr>
                      <a:r>
                        <a:rPr lang="nl-NL" sz="2400" b="1">
                          <a:solidFill>
                            <a:srgbClr val="2F5597"/>
                          </a:solidFill>
                        </a:rPr>
                        <a:t>Waalwijk</a:t>
                      </a:r>
                    </a:p>
                  </a:txBody>
                  <a:tcPr/>
                </a:tc>
                <a:extLst>
                  <a:ext uri="{0D108BD9-81ED-4DB2-BD59-A6C34878D82A}">
                    <a16:rowId xmlns:a16="http://schemas.microsoft.com/office/drawing/2014/main" val="2928396384"/>
                  </a:ext>
                </a:extLst>
              </a:tr>
              <a:tr h="597098">
                <a:tc>
                  <a:txBody>
                    <a:bodyPr/>
                    <a:lstStyle/>
                    <a:p>
                      <a:r>
                        <a:rPr lang="nl-NL" sz="2400" b="1">
                          <a:solidFill>
                            <a:srgbClr val="2F5597"/>
                          </a:solidFill>
                        </a:rPr>
                        <a:t>Meestal gelukkig voelen</a:t>
                      </a:r>
                    </a:p>
                  </a:txBody>
                  <a:tcPr/>
                </a:tc>
                <a:tc>
                  <a:txBody>
                    <a:bodyPr/>
                    <a:lstStyle/>
                    <a:p>
                      <a:r>
                        <a:rPr lang="nl-NL" sz="2400">
                          <a:solidFill>
                            <a:srgbClr val="BFC000"/>
                          </a:solidFill>
                        </a:rPr>
                        <a:t>77,1%</a:t>
                      </a:r>
                    </a:p>
                  </a:txBody>
                  <a:tcPr/>
                </a:tc>
                <a:tc>
                  <a:txBody>
                    <a:bodyPr/>
                    <a:lstStyle/>
                    <a:p>
                      <a:r>
                        <a:rPr lang="nl-NL" sz="2400">
                          <a:solidFill>
                            <a:srgbClr val="BFC000"/>
                          </a:solidFill>
                        </a:rPr>
                        <a:t>78,8%</a:t>
                      </a:r>
                    </a:p>
                  </a:txBody>
                  <a:tcPr/>
                </a:tc>
                <a:extLst>
                  <a:ext uri="{0D108BD9-81ED-4DB2-BD59-A6C34878D82A}">
                    <a16:rowId xmlns:a16="http://schemas.microsoft.com/office/drawing/2014/main" val="4237999393"/>
                  </a:ext>
                </a:extLst>
              </a:tr>
              <a:tr h="597098">
                <a:tc>
                  <a:txBody>
                    <a:bodyPr/>
                    <a:lstStyle/>
                    <a:p>
                      <a:r>
                        <a:rPr lang="nl-NL" sz="2400" b="1">
                          <a:solidFill>
                            <a:srgbClr val="2F5597"/>
                          </a:solidFill>
                        </a:rPr>
                        <a:t>Meestal ongelukkig voelen</a:t>
                      </a:r>
                    </a:p>
                  </a:txBody>
                  <a:tcPr/>
                </a:tc>
                <a:tc>
                  <a:txBody>
                    <a:bodyPr/>
                    <a:lstStyle/>
                    <a:p>
                      <a:r>
                        <a:rPr lang="nl-NL" sz="2400">
                          <a:solidFill>
                            <a:srgbClr val="BFC000"/>
                          </a:solidFill>
                        </a:rPr>
                        <a:t>5,3%</a:t>
                      </a:r>
                    </a:p>
                  </a:txBody>
                  <a:tcPr/>
                </a:tc>
                <a:tc>
                  <a:txBody>
                    <a:bodyPr/>
                    <a:lstStyle/>
                    <a:p>
                      <a:pPr lvl="0">
                        <a:buNone/>
                      </a:pPr>
                      <a:r>
                        <a:rPr lang="nl-NL" sz="2400">
                          <a:solidFill>
                            <a:srgbClr val="BFC000"/>
                          </a:solidFill>
                        </a:rPr>
                        <a:t>4,7%</a:t>
                      </a:r>
                    </a:p>
                  </a:txBody>
                  <a:tcPr/>
                </a:tc>
                <a:extLst>
                  <a:ext uri="{0D108BD9-81ED-4DB2-BD59-A6C34878D82A}">
                    <a16:rowId xmlns:a16="http://schemas.microsoft.com/office/drawing/2014/main" val="2403347551"/>
                  </a:ext>
                </a:extLst>
              </a:tr>
              <a:tr h="597098">
                <a:tc>
                  <a:txBody>
                    <a:bodyPr/>
                    <a:lstStyle/>
                    <a:p>
                      <a:r>
                        <a:rPr lang="nl-NL" sz="2400" b="1">
                          <a:solidFill>
                            <a:srgbClr val="2F5597"/>
                          </a:solidFill>
                        </a:rPr>
                        <a:t>Psychische klachten</a:t>
                      </a:r>
                    </a:p>
                  </a:txBody>
                  <a:tcPr/>
                </a:tc>
                <a:tc>
                  <a:txBody>
                    <a:bodyPr/>
                    <a:lstStyle/>
                    <a:p>
                      <a:r>
                        <a:rPr lang="nl-NL" sz="2400">
                          <a:solidFill>
                            <a:srgbClr val="BFC000"/>
                          </a:solidFill>
                        </a:rPr>
                        <a:t>27,0%</a:t>
                      </a:r>
                    </a:p>
                  </a:txBody>
                  <a:tcPr/>
                </a:tc>
                <a:tc>
                  <a:txBody>
                    <a:bodyPr/>
                    <a:lstStyle/>
                    <a:p>
                      <a:pPr lvl="0">
                        <a:buNone/>
                      </a:pPr>
                      <a:r>
                        <a:rPr lang="nl-NL" sz="2400">
                          <a:solidFill>
                            <a:srgbClr val="BFC000"/>
                          </a:solidFill>
                        </a:rPr>
                        <a:t>25,3%</a:t>
                      </a:r>
                    </a:p>
                  </a:txBody>
                  <a:tcPr/>
                </a:tc>
                <a:extLst>
                  <a:ext uri="{0D108BD9-81ED-4DB2-BD59-A6C34878D82A}">
                    <a16:rowId xmlns:a16="http://schemas.microsoft.com/office/drawing/2014/main" val="3710634002"/>
                  </a:ext>
                </a:extLst>
              </a:tr>
              <a:tr h="597098">
                <a:tc>
                  <a:txBody>
                    <a:bodyPr/>
                    <a:lstStyle/>
                    <a:p>
                      <a:r>
                        <a:rPr lang="nl-NL" sz="2400" b="1">
                          <a:solidFill>
                            <a:srgbClr val="2F5597"/>
                          </a:solidFill>
                        </a:rPr>
                        <a:t>Ernstige psychische klachten</a:t>
                      </a:r>
                    </a:p>
                  </a:txBody>
                  <a:tcPr/>
                </a:tc>
                <a:tc>
                  <a:txBody>
                    <a:bodyPr/>
                    <a:lstStyle/>
                    <a:p>
                      <a:r>
                        <a:rPr lang="nl-NL" sz="2400">
                          <a:solidFill>
                            <a:srgbClr val="BFC000"/>
                          </a:solidFill>
                        </a:rPr>
                        <a:t>2,8%</a:t>
                      </a:r>
                    </a:p>
                  </a:txBody>
                  <a:tcPr/>
                </a:tc>
                <a:tc>
                  <a:txBody>
                    <a:bodyPr/>
                    <a:lstStyle/>
                    <a:p>
                      <a:pPr lvl="0">
                        <a:buNone/>
                      </a:pPr>
                      <a:r>
                        <a:rPr lang="nl-NL" sz="2400">
                          <a:solidFill>
                            <a:srgbClr val="BFC000"/>
                          </a:solidFill>
                        </a:rPr>
                        <a:t>2,2%</a:t>
                      </a:r>
                    </a:p>
                  </a:txBody>
                  <a:tcPr/>
                </a:tc>
                <a:extLst>
                  <a:ext uri="{0D108BD9-81ED-4DB2-BD59-A6C34878D82A}">
                    <a16:rowId xmlns:a16="http://schemas.microsoft.com/office/drawing/2014/main" val="2136414396"/>
                  </a:ext>
                </a:extLst>
              </a:tr>
              <a:tr h="597098">
                <a:tc>
                  <a:txBody>
                    <a:bodyPr/>
                    <a:lstStyle/>
                    <a:p>
                      <a:r>
                        <a:rPr lang="nl-NL" sz="2400" b="1">
                          <a:solidFill>
                            <a:srgbClr val="2F5597"/>
                          </a:solidFill>
                        </a:rPr>
                        <a:t>Voldoende weerbaar</a:t>
                      </a:r>
                    </a:p>
                  </a:txBody>
                  <a:tcPr>
                    <a:solidFill>
                      <a:schemeClr val="accent5">
                        <a:lumMod val="20000"/>
                        <a:lumOff val="80000"/>
                      </a:schemeClr>
                    </a:solidFill>
                  </a:tcPr>
                </a:tc>
                <a:tc>
                  <a:txBody>
                    <a:bodyPr/>
                    <a:lstStyle/>
                    <a:p>
                      <a:endParaRPr lang="nl-NL" sz="2400">
                        <a:solidFill>
                          <a:srgbClr val="BFC000"/>
                        </a:solidFill>
                      </a:endParaRPr>
                    </a:p>
                  </a:txBody>
                  <a:tcPr>
                    <a:solidFill>
                      <a:schemeClr val="accent5">
                        <a:lumMod val="20000"/>
                        <a:lumOff val="80000"/>
                      </a:schemeClr>
                    </a:solidFill>
                  </a:tcPr>
                </a:tc>
                <a:tc>
                  <a:txBody>
                    <a:bodyPr/>
                    <a:lstStyle/>
                    <a:p>
                      <a:pPr lvl="0">
                        <a:buNone/>
                      </a:pPr>
                      <a:endParaRPr lang="nl-NL" sz="2400">
                        <a:solidFill>
                          <a:srgbClr val="BFC000"/>
                        </a:solidFill>
                      </a:endParaRPr>
                    </a:p>
                  </a:txBody>
                  <a:tcPr>
                    <a:solidFill>
                      <a:schemeClr val="accent5">
                        <a:lumMod val="20000"/>
                        <a:lumOff val="80000"/>
                      </a:schemeClr>
                    </a:solidFill>
                  </a:tcPr>
                </a:tc>
                <a:extLst>
                  <a:ext uri="{0D108BD9-81ED-4DB2-BD59-A6C34878D82A}">
                    <a16:rowId xmlns:a16="http://schemas.microsoft.com/office/drawing/2014/main" val="1712030137"/>
                  </a:ext>
                </a:extLst>
              </a:tr>
            </a:tbl>
          </a:graphicData>
        </a:graphic>
      </p:graphicFrame>
      <p:sp>
        <p:nvSpPr>
          <p:cNvPr id="5" name="Tekstvak 4">
            <a:extLst>
              <a:ext uri="{FF2B5EF4-FFF2-40B4-BE49-F238E27FC236}">
                <a16:creationId xmlns:a16="http://schemas.microsoft.com/office/drawing/2014/main" id="{37A5866C-97E7-330A-860F-AE2A33A70F81}"/>
              </a:ext>
            </a:extLst>
          </p:cNvPr>
          <p:cNvSpPr txBox="1"/>
          <p:nvPr/>
        </p:nvSpPr>
        <p:spPr>
          <a:xfrm>
            <a:off x="1049311" y="6021049"/>
            <a:ext cx="347936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a:solidFill>
                  <a:srgbClr val="2F5597"/>
                </a:solidFill>
                <a:ea typeface="+mn-lt"/>
                <a:cs typeface="+mn-lt"/>
              </a:rPr>
              <a:t>(Gezondheidsmonitor Jeugd 2023, </a:t>
            </a:r>
            <a:r>
              <a:rPr lang="nl-NL" sz="1200" err="1">
                <a:solidFill>
                  <a:srgbClr val="2F5597"/>
                </a:solidFill>
                <a:ea typeface="+mn-lt"/>
                <a:cs typeface="+mn-lt"/>
              </a:rPr>
              <a:t>GGD’en</a:t>
            </a:r>
            <a:r>
              <a:rPr lang="nl-NL" sz="1200">
                <a:solidFill>
                  <a:srgbClr val="2F5597"/>
                </a:solidFill>
                <a:ea typeface="+mn-lt"/>
                <a:cs typeface="+mn-lt"/>
              </a:rPr>
              <a:t> en RIVM)</a:t>
            </a:r>
            <a:endParaRPr lang="nl-NL">
              <a:solidFill>
                <a:srgbClr val="2F5597"/>
              </a:solidFill>
              <a:ea typeface="Calibri"/>
              <a:cs typeface="Calibri"/>
            </a:endParaRPr>
          </a:p>
        </p:txBody>
      </p:sp>
    </p:spTree>
    <p:extLst>
      <p:ext uri="{BB962C8B-B14F-4D97-AF65-F5344CB8AC3E}">
        <p14:creationId xmlns:p14="http://schemas.microsoft.com/office/powerpoint/2010/main" val="2378324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62EAD-B830-27AF-EA58-EAFC3889FDE8}"/>
            </a:ext>
          </a:extLst>
        </p:cNvPr>
        <p:cNvGrpSpPr/>
        <p:nvPr/>
      </p:nvGrpSpPr>
      <p:grpSpPr>
        <a:xfrm>
          <a:off x="0" y="0"/>
          <a:ext cx="0" cy="0"/>
          <a:chOff x="0" y="0"/>
          <a:chExt cx="0" cy="0"/>
        </a:xfrm>
      </p:grpSpPr>
      <p:sp>
        <p:nvSpPr>
          <p:cNvPr id="6" name="Tijdelijke aanduiding voor tekst 2">
            <a:extLst>
              <a:ext uri="{FF2B5EF4-FFF2-40B4-BE49-F238E27FC236}">
                <a16:creationId xmlns:a16="http://schemas.microsoft.com/office/drawing/2014/main" id="{65AF9BC3-002C-DBF4-A8C8-85D964B748F6}"/>
              </a:ext>
            </a:extLst>
          </p:cNvPr>
          <p:cNvSpPr txBox="1">
            <a:spLocks/>
          </p:cNvSpPr>
          <p:nvPr/>
        </p:nvSpPr>
        <p:spPr>
          <a:xfrm>
            <a:off x="642285" y="358346"/>
            <a:ext cx="7440358" cy="107581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600" b="1" dirty="0">
                <a:solidFill>
                  <a:srgbClr val="BFC000"/>
                </a:solidFill>
                <a:latin typeface="+mn-lt"/>
                <a:ea typeface="Verdana"/>
              </a:rPr>
              <a:t>Cijfers mentale gezondheid</a:t>
            </a:r>
            <a:endParaRPr lang="nl-NL" sz="3600" b="1">
              <a:solidFill>
                <a:srgbClr val="BFC000"/>
              </a:solidFill>
              <a:latin typeface="+mn-lt"/>
              <a:ea typeface="Verdana"/>
              <a:cs typeface="Calibri"/>
            </a:endParaRPr>
          </a:p>
          <a:p>
            <a:endParaRPr lang="nl-NL" sz="3600" b="1" dirty="0">
              <a:solidFill>
                <a:schemeClr val="accent2"/>
              </a:solidFill>
              <a:latin typeface="+mn-lt"/>
              <a:cs typeface="Calibri"/>
            </a:endParaRPr>
          </a:p>
          <a:p>
            <a:r>
              <a:rPr lang="nl-NL" sz="3600" b="1" dirty="0">
                <a:solidFill>
                  <a:schemeClr val="accent2"/>
                </a:solidFill>
                <a:latin typeface="+mn-lt"/>
                <a:ea typeface="Verdana"/>
              </a:rPr>
              <a:t> </a:t>
            </a:r>
            <a:endParaRPr lang="nl-NL" sz="3600" b="1">
              <a:solidFill>
                <a:schemeClr val="accent2"/>
              </a:solidFill>
              <a:latin typeface="+mn-lt"/>
              <a:ea typeface="Verdana"/>
              <a:cs typeface="Calibri"/>
            </a:endParaRPr>
          </a:p>
        </p:txBody>
      </p:sp>
      <p:graphicFrame>
        <p:nvGraphicFramePr>
          <p:cNvPr id="2" name="Tabel 1">
            <a:extLst>
              <a:ext uri="{FF2B5EF4-FFF2-40B4-BE49-F238E27FC236}">
                <a16:creationId xmlns:a16="http://schemas.microsoft.com/office/drawing/2014/main" id="{2F689DAA-755A-4308-65B0-2EC7D3CA5DD6}"/>
              </a:ext>
            </a:extLst>
          </p:cNvPr>
          <p:cNvGraphicFramePr>
            <a:graphicFrameLocks noGrp="1"/>
          </p:cNvGraphicFramePr>
          <p:nvPr/>
        </p:nvGraphicFramePr>
        <p:xfrm>
          <a:off x="913983" y="1439680"/>
          <a:ext cx="9090446" cy="3582588"/>
        </p:xfrm>
        <a:graphic>
          <a:graphicData uri="http://schemas.openxmlformats.org/drawingml/2006/table">
            <a:tbl>
              <a:tblPr firstRow="1" bandRow="1">
                <a:tableStyleId>{5940675A-B579-460E-94D1-54222C63F5DA}</a:tableStyleId>
              </a:tblPr>
              <a:tblGrid>
                <a:gridCol w="4059836">
                  <a:extLst>
                    <a:ext uri="{9D8B030D-6E8A-4147-A177-3AD203B41FA5}">
                      <a16:colId xmlns:a16="http://schemas.microsoft.com/office/drawing/2014/main" val="3237739121"/>
                    </a:ext>
                  </a:extLst>
                </a:gridCol>
                <a:gridCol w="2648259">
                  <a:extLst>
                    <a:ext uri="{9D8B030D-6E8A-4147-A177-3AD203B41FA5}">
                      <a16:colId xmlns:a16="http://schemas.microsoft.com/office/drawing/2014/main" val="3340406764"/>
                    </a:ext>
                  </a:extLst>
                </a:gridCol>
                <a:gridCol w="2382351">
                  <a:extLst>
                    <a:ext uri="{9D8B030D-6E8A-4147-A177-3AD203B41FA5}">
                      <a16:colId xmlns:a16="http://schemas.microsoft.com/office/drawing/2014/main" val="3843959915"/>
                    </a:ext>
                  </a:extLst>
                </a:gridCol>
              </a:tblGrid>
              <a:tr h="597098">
                <a:tc>
                  <a:txBody>
                    <a:bodyPr/>
                    <a:lstStyle/>
                    <a:p>
                      <a:pPr lvl="0">
                        <a:buNone/>
                      </a:pPr>
                      <a:r>
                        <a:rPr lang="nl-NL" sz="2400" b="1">
                          <a:solidFill>
                            <a:srgbClr val="2F5597"/>
                          </a:solidFill>
                        </a:rPr>
                        <a:t>Onderwerp</a:t>
                      </a:r>
                    </a:p>
                  </a:txBody>
                  <a:tcPr/>
                </a:tc>
                <a:tc>
                  <a:txBody>
                    <a:bodyPr/>
                    <a:lstStyle/>
                    <a:p>
                      <a:pPr lvl="0">
                        <a:buNone/>
                      </a:pPr>
                      <a:r>
                        <a:rPr lang="nl-NL" sz="2400" b="1">
                          <a:solidFill>
                            <a:srgbClr val="2F5597"/>
                          </a:solidFill>
                        </a:rPr>
                        <a:t>Nederland</a:t>
                      </a:r>
                    </a:p>
                  </a:txBody>
                  <a:tcPr/>
                </a:tc>
                <a:tc>
                  <a:txBody>
                    <a:bodyPr/>
                    <a:lstStyle/>
                    <a:p>
                      <a:pPr lvl="0">
                        <a:buNone/>
                      </a:pPr>
                      <a:r>
                        <a:rPr lang="nl-NL" sz="2400" b="1">
                          <a:solidFill>
                            <a:srgbClr val="2F5597"/>
                          </a:solidFill>
                        </a:rPr>
                        <a:t>Waalwijk</a:t>
                      </a:r>
                    </a:p>
                  </a:txBody>
                  <a:tcPr/>
                </a:tc>
                <a:extLst>
                  <a:ext uri="{0D108BD9-81ED-4DB2-BD59-A6C34878D82A}">
                    <a16:rowId xmlns:a16="http://schemas.microsoft.com/office/drawing/2014/main" val="2928396384"/>
                  </a:ext>
                </a:extLst>
              </a:tr>
              <a:tr h="597098">
                <a:tc>
                  <a:txBody>
                    <a:bodyPr/>
                    <a:lstStyle/>
                    <a:p>
                      <a:r>
                        <a:rPr lang="nl-NL" sz="2400" b="1">
                          <a:solidFill>
                            <a:srgbClr val="2F5597"/>
                          </a:solidFill>
                        </a:rPr>
                        <a:t>Meestal gelukkig voelen</a:t>
                      </a:r>
                    </a:p>
                  </a:txBody>
                  <a:tcPr/>
                </a:tc>
                <a:tc>
                  <a:txBody>
                    <a:bodyPr/>
                    <a:lstStyle/>
                    <a:p>
                      <a:r>
                        <a:rPr lang="nl-NL" sz="2400">
                          <a:solidFill>
                            <a:srgbClr val="BFC000"/>
                          </a:solidFill>
                        </a:rPr>
                        <a:t>77,1%</a:t>
                      </a:r>
                    </a:p>
                  </a:txBody>
                  <a:tcPr/>
                </a:tc>
                <a:tc>
                  <a:txBody>
                    <a:bodyPr/>
                    <a:lstStyle/>
                    <a:p>
                      <a:r>
                        <a:rPr lang="nl-NL" sz="2400">
                          <a:solidFill>
                            <a:srgbClr val="BFC000"/>
                          </a:solidFill>
                        </a:rPr>
                        <a:t>78,8%</a:t>
                      </a:r>
                    </a:p>
                  </a:txBody>
                  <a:tcPr/>
                </a:tc>
                <a:extLst>
                  <a:ext uri="{0D108BD9-81ED-4DB2-BD59-A6C34878D82A}">
                    <a16:rowId xmlns:a16="http://schemas.microsoft.com/office/drawing/2014/main" val="4237999393"/>
                  </a:ext>
                </a:extLst>
              </a:tr>
              <a:tr h="597098">
                <a:tc>
                  <a:txBody>
                    <a:bodyPr/>
                    <a:lstStyle/>
                    <a:p>
                      <a:r>
                        <a:rPr lang="nl-NL" sz="2400" b="1">
                          <a:solidFill>
                            <a:srgbClr val="2F5597"/>
                          </a:solidFill>
                        </a:rPr>
                        <a:t>Meestal ongelukkig voelen</a:t>
                      </a:r>
                    </a:p>
                  </a:txBody>
                  <a:tcPr/>
                </a:tc>
                <a:tc>
                  <a:txBody>
                    <a:bodyPr/>
                    <a:lstStyle/>
                    <a:p>
                      <a:r>
                        <a:rPr lang="nl-NL" sz="2400">
                          <a:solidFill>
                            <a:srgbClr val="BFC000"/>
                          </a:solidFill>
                        </a:rPr>
                        <a:t>5,3%</a:t>
                      </a:r>
                    </a:p>
                  </a:txBody>
                  <a:tcPr/>
                </a:tc>
                <a:tc>
                  <a:txBody>
                    <a:bodyPr/>
                    <a:lstStyle/>
                    <a:p>
                      <a:pPr lvl="0">
                        <a:buNone/>
                      </a:pPr>
                      <a:r>
                        <a:rPr lang="nl-NL" sz="2400">
                          <a:solidFill>
                            <a:srgbClr val="BFC000"/>
                          </a:solidFill>
                        </a:rPr>
                        <a:t>4,7%</a:t>
                      </a:r>
                    </a:p>
                  </a:txBody>
                  <a:tcPr/>
                </a:tc>
                <a:extLst>
                  <a:ext uri="{0D108BD9-81ED-4DB2-BD59-A6C34878D82A}">
                    <a16:rowId xmlns:a16="http://schemas.microsoft.com/office/drawing/2014/main" val="2403347551"/>
                  </a:ext>
                </a:extLst>
              </a:tr>
              <a:tr h="597098">
                <a:tc>
                  <a:txBody>
                    <a:bodyPr/>
                    <a:lstStyle/>
                    <a:p>
                      <a:r>
                        <a:rPr lang="nl-NL" sz="2400" b="1">
                          <a:solidFill>
                            <a:srgbClr val="2F5597"/>
                          </a:solidFill>
                        </a:rPr>
                        <a:t>Psychische klachten</a:t>
                      </a:r>
                    </a:p>
                  </a:txBody>
                  <a:tcPr/>
                </a:tc>
                <a:tc>
                  <a:txBody>
                    <a:bodyPr/>
                    <a:lstStyle/>
                    <a:p>
                      <a:r>
                        <a:rPr lang="nl-NL" sz="2400">
                          <a:solidFill>
                            <a:srgbClr val="BFC000"/>
                          </a:solidFill>
                        </a:rPr>
                        <a:t>27,0%</a:t>
                      </a:r>
                    </a:p>
                  </a:txBody>
                  <a:tcPr/>
                </a:tc>
                <a:tc>
                  <a:txBody>
                    <a:bodyPr/>
                    <a:lstStyle/>
                    <a:p>
                      <a:pPr lvl="0">
                        <a:buNone/>
                      </a:pPr>
                      <a:r>
                        <a:rPr lang="nl-NL" sz="2400">
                          <a:solidFill>
                            <a:srgbClr val="BFC000"/>
                          </a:solidFill>
                        </a:rPr>
                        <a:t>25,3%</a:t>
                      </a:r>
                    </a:p>
                  </a:txBody>
                  <a:tcPr/>
                </a:tc>
                <a:extLst>
                  <a:ext uri="{0D108BD9-81ED-4DB2-BD59-A6C34878D82A}">
                    <a16:rowId xmlns:a16="http://schemas.microsoft.com/office/drawing/2014/main" val="3710634002"/>
                  </a:ext>
                </a:extLst>
              </a:tr>
              <a:tr h="597098">
                <a:tc>
                  <a:txBody>
                    <a:bodyPr/>
                    <a:lstStyle/>
                    <a:p>
                      <a:r>
                        <a:rPr lang="nl-NL" sz="2400" b="1">
                          <a:solidFill>
                            <a:srgbClr val="2F5597"/>
                          </a:solidFill>
                        </a:rPr>
                        <a:t>Ernstige psychische klachten</a:t>
                      </a:r>
                    </a:p>
                  </a:txBody>
                  <a:tcPr/>
                </a:tc>
                <a:tc>
                  <a:txBody>
                    <a:bodyPr/>
                    <a:lstStyle/>
                    <a:p>
                      <a:r>
                        <a:rPr lang="nl-NL" sz="2400">
                          <a:solidFill>
                            <a:srgbClr val="BFC000"/>
                          </a:solidFill>
                        </a:rPr>
                        <a:t>2,8%</a:t>
                      </a:r>
                    </a:p>
                  </a:txBody>
                  <a:tcPr/>
                </a:tc>
                <a:tc>
                  <a:txBody>
                    <a:bodyPr/>
                    <a:lstStyle/>
                    <a:p>
                      <a:pPr lvl="0">
                        <a:buNone/>
                      </a:pPr>
                      <a:r>
                        <a:rPr lang="nl-NL" sz="2400">
                          <a:solidFill>
                            <a:srgbClr val="BFC000"/>
                          </a:solidFill>
                        </a:rPr>
                        <a:t>2,2%</a:t>
                      </a:r>
                    </a:p>
                  </a:txBody>
                  <a:tcPr/>
                </a:tc>
                <a:extLst>
                  <a:ext uri="{0D108BD9-81ED-4DB2-BD59-A6C34878D82A}">
                    <a16:rowId xmlns:a16="http://schemas.microsoft.com/office/drawing/2014/main" val="2136414396"/>
                  </a:ext>
                </a:extLst>
              </a:tr>
              <a:tr h="597098">
                <a:tc>
                  <a:txBody>
                    <a:bodyPr/>
                    <a:lstStyle/>
                    <a:p>
                      <a:r>
                        <a:rPr lang="nl-NL" sz="2400" b="1">
                          <a:solidFill>
                            <a:srgbClr val="2F5597"/>
                          </a:solidFill>
                        </a:rPr>
                        <a:t>Voldoende weerbaar</a:t>
                      </a:r>
                    </a:p>
                  </a:txBody>
                  <a:tcPr/>
                </a:tc>
                <a:tc>
                  <a:txBody>
                    <a:bodyPr/>
                    <a:lstStyle/>
                    <a:p>
                      <a:r>
                        <a:rPr lang="nl-NL" sz="2400">
                          <a:solidFill>
                            <a:srgbClr val="BFC000"/>
                          </a:solidFill>
                        </a:rPr>
                        <a:t>88,8%</a:t>
                      </a:r>
                    </a:p>
                  </a:txBody>
                  <a:tcPr/>
                </a:tc>
                <a:tc>
                  <a:txBody>
                    <a:bodyPr/>
                    <a:lstStyle/>
                    <a:p>
                      <a:pPr lvl="0">
                        <a:buNone/>
                      </a:pPr>
                      <a:r>
                        <a:rPr lang="nl-NL" sz="2400">
                          <a:solidFill>
                            <a:srgbClr val="BFC000"/>
                          </a:solidFill>
                        </a:rPr>
                        <a:t>89,4%</a:t>
                      </a:r>
                    </a:p>
                  </a:txBody>
                  <a:tcPr/>
                </a:tc>
                <a:extLst>
                  <a:ext uri="{0D108BD9-81ED-4DB2-BD59-A6C34878D82A}">
                    <a16:rowId xmlns:a16="http://schemas.microsoft.com/office/drawing/2014/main" val="1712030137"/>
                  </a:ext>
                </a:extLst>
              </a:tr>
            </a:tbl>
          </a:graphicData>
        </a:graphic>
      </p:graphicFrame>
      <p:sp>
        <p:nvSpPr>
          <p:cNvPr id="5" name="Tekstvak 4">
            <a:extLst>
              <a:ext uri="{FF2B5EF4-FFF2-40B4-BE49-F238E27FC236}">
                <a16:creationId xmlns:a16="http://schemas.microsoft.com/office/drawing/2014/main" id="{F6E706CF-0A31-5ABF-172C-39C14A401648}"/>
              </a:ext>
            </a:extLst>
          </p:cNvPr>
          <p:cNvSpPr txBox="1"/>
          <p:nvPr/>
        </p:nvSpPr>
        <p:spPr>
          <a:xfrm>
            <a:off x="1049311" y="6021049"/>
            <a:ext cx="347936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a:solidFill>
                  <a:srgbClr val="2F5597"/>
                </a:solidFill>
                <a:ea typeface="+mn-lt"/>
                <a:cs typeface="+mn-lt"/>
              </a:rPr>
              <a:t>(Gezondheidsmonitor Jeugd 2023, </a:t>
            </a:r>
            <a:r>
              <a:rPr lang="nl-NL" sz="1200" err="1">
                <a:solidFill>
                  <a:srgbClr val="2F5597"/>
                </a:solidFill>
                <a:ea typeface="+mn-lt"/>
                <a:cs typeface="+mn-lt"/>
              </a:rPr>
              <a:t>GGD’en</a:t>
            </a:r>
            <a:r>
              <a:rPr lang="nl-NL" sz="1200">
                <a:solidFill>
                  <a:srgbClr val="2F5597"/>
                </a:solidFill>
                <a:ea typeface="+mn-lt"/>
                <a:cs typeface="+mn-lt"/>
              </a:rPr>
              <a:t> en RIVM)</a:t>
            </a:r>
            <a:endParaRPr lang="nl-NL">
              <a:solidFill>
                <a:srgbClr val="2F5597"/>
              </a:solidFill>
              <a:ea typeface="Calibri"/>
              <a:cs typeface="Calibri"/>
            </a:endParaRPr>
          </a:p>
        </p:txBody>
      </p:sp>
    </p:spTree>
    <p:extLst>
      <p:ext uri="{BB962C8B-B14F-4D97-AF65-F5344CB8AC3E}">
        <p14:creationId xmlns:p14="http://schemas.microsoft.com/office/powerpoint/2010/main" val="5062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DF3C1-81A9-F202-E897-19D512B2645F}"/>
            </a:ext>
          </a:extLst>
        </p:cNvPr>
        <p:cNvGrpSpPr/>
        <p:nvPr/>
      </p:nvGrpSpPr>
      <p:grpSpPr>
        <a:xfrm>
          <a:off x="0" y="0"/>
          <a:ext cx="0" cy="0"/>
          <a:chOff x="0" y="0"/>
          <a:chExt cx="0" cy="0"/>
        </a:xfrm>
      </p:grpSpPr>
      <p:pic>
        <p:nvPicPr>
          <p:cNvPr id="5" name="Tijdelijke aanduiding voor afbeelding 4">
            <a:extLst>
              <a:ext uri="{FF2B5EF4-FFF2-40B4-BE49-F238E27FC236}">
                <a16:creationId xmlns:a16="http://schemas.microsoft.com/office/drawing/2014/main" id="{88554A47-77E8-2CBE-52DD-349F952117DA}"/>
              </a:ext>
            </a:extLst>
          </p:cNvPr>
          <p:cNvPicPr>
            <a:picLocks noGrp="1" noChangeAspect="1"/>
          </p:cNvPicPr>
          <p:nvPr>
            <p:ph type="pic" sz="quarter" idx="12"/>
          </p:nvPr>
        </p:nvPicPr>
        <p:blipFill>
          <a:blip r:embed="rId3"/>
          <a:srcRect l="16667" r="16667"/>
          <a:stretch/>
        </p:blipFill>
        <p:spPr>
          <a:custGeom>
            <a:avLst/>
            <a:gdLst>
              <a:gd name="connsiteX0" fmla="*/ 2232000 w 4464000"/>
              <a:gd name="connsiteY0" fmla="*/ 0 h 4462912"/>
              <a:gd name="connsiteX1" fmla="*/ 4464000 w 4464000"/>
              <a:gd name="connsiteY1" fmla="*/ 2231456 h 4462912"/>
              <a:gd name="connsiteX2" fmla="*/ 2232000 w 4464000"/>
              <a:gd name="connsiteY2" fmla="*/ 4462912 h 4462912"/>
              <a:gd name="connsiteX3" fmla="*/ 0 w 4464000"/>
              <a:gd name="connsiteY3" fmla="*/ 2231456 h 4462912"/>
              <a:gd name="connsiteX4" fmla="*/ 2232000 w 4464000"/>
              <a:gd name="connsiteY4" fmla="*/ 0 h 446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4000" h="4462912">
                <a:moveTo>
                  <a:pt x="2232000" y="0"/>
                </a:moveTo>
                <a:cubicBezTo>
                  <a:pt x="3464700" y="0"/>
                  <a:pt x="4464000" y="999057"/>
                  <a:pt x="4464000" y="2231456"/>
                </a:cubicBezTo>
                <a:cubicBezTo>
                  <a:pt x="4464000" y="3463855"/>
                  <a:pt x="3464700" y="4462912"/>
                  <a:pt x="2232000" y="4462912"/>
                </a:cubicBezTo>
                <a:cubicBezTo>
                  <a:pt x="999300" y="4462912"/>
                  <a:pt x="0" y="3463855"/>
                  <a:pt x="0" y="2231456"/>
                </a:cubicBezTo>
                <a:cubicBezTo>
                  <a:pt x="0" y="999057"/>
                  <a:pt x="999300" y="0"/>
                  <a:pt x="2232000" y="0"/>
                </a:cubicBezTo>
                <a:close/>
              </a:path>
            </a:pathLst>
          </a:custGeom>
        </p:spPr>
      </p:pic>
      <p:sp>
        <p:nvSpPr>
          <p:cNvPr id="3" name="Tijdelijke aanduiding voor tekst 2">
            <a:extLst>
              <a:ext uri="{FF2B5EF4-FFF2-40B4-BE49-F238E27FC236}">
                <a16:creationId xmlns:a16="http://schemas.microsoft.com/office/drawing/2014/main" id="{9ACFC2F3-66F8-E08A-6D12-F05C5BF155E6}"/>
              </a:ext>
            </a:extLst>
          </p:cNvPr>
          <p:cNvSpPr>
            <a:spLocks noGrp="1"/>
          </p:cNvSpPr>
          <p:nvPr>
            <p:ph type="body" sz="quarter" idx="11"/>
          </p:nvPr>
        </p:nvSpPr>
        <p:spPr>
          <a:xfrm>
            <a:off x="342900" y="1411698"/>
            <a:ext cx="4483100" cy="5214956"/>
          </a:xfrm>
        </p:spPr>
        <p:txBody>
          <a:bodyPr vert="horz" lIns="91440" tIns="45720" rIns="91440" bIns="45720" rtlCol="0" anchor="t">
            <a:normAutofit/>
          </a:bodyPr>
          <a:lstStyle/>
          <a:p>
            <a:pPr marL="457200" indent="-457200">
              <a:buFont typeface="Wingdings" panose="020B0604020202020204" pitchFamily="34" charset="0"/>
              <a:buChar char="Ø"/>
            </a:pPr>
            <a:r>
              <a:rPr lang="nl-NL" sz="2400" dirty="0">
                <a:solidFill>
                  <a:srgbClr val="2F5597"/>
                </a:solidFill>
                <a:ea typeface="Calibri"/>
                <a:cs typeface="Calibri"/>
              </a:rPr>
              <a:t>Beleidskader en uitvoeringsprogramma Jong in Waalwijk: onderdeel van "Samen Redzaam".</a:t>
            </a:r>
            <a:endParaRPr lang="nl-NL" dirty="0"/>
          </a:p>
          <a:p>
            <a:pPr marL="457200" indent="-457200">
              <a:buFont typeface="Wingdings" panose="020B0604020202020204" pitchFamily="34" charset="0"/>
              <a:buChar char="Ø"/>
            </a:pPr>
            <a:r>
              <a:rPr lang="nl-NL" sz="2400" dirty="0">
                <a:solidFill>
                  <a:srgbClr val="2F5597"/>
                </a:solidFill>
                <a:ea typeface="Calibri"/>
                <a:cs typeface="Calibri"/>
              </a:rPr>
              <a:t>Lokaal Educatieve Agenda 2025-2028.</a:t>
            </a:r>
          </a:p>
          <a:p>
            <a:pPr marL="457200" indent="-457200">
              <a:buFont typeface="Wingdings" panose="020B0604020202020204" pitchFamily="34" charset="0"/>
              <a:buChar char="Ø"/>
            </a:pPr>
            <a:r>
              <a:rPr lang="nl-NL" sz="2400" dirty="0">
                <a:solidFill>
                  <a:srgbClr val="2F5597"/>
                </a:solidFill>
                <a:ea typeface="Calibri"/>
                <a:cs typeface="Calibri"/>
              </a:rPr>
              <a:t>Beleidskaders binnen sociaal domein</a:t>
            </a:r>
          </a:p>
          <a:p>
            <a:pPr marL="457200" indent="-457200">
              <a:buFont typeface="Wingdings" panose="020B0604020202020204" pitchFamily="34" charset="0"/>
              <a:buChar char="Ø"/>
            </a:pPr>
            <a:endParaRPr lang="nl-NL" sz="2400" dirty="0">
              <a:solidFill>
                <a:srgbClr val="2F5597"/>
              </a:solidFill>
              <a:ea typeface="Calibri"/>
              <a:cs typeface="Calibri"/>
            </a:endParaRPr>
          </a:p>
          <a:p>
            <a:pPr marL="457200" indent="-457200">
              <a:buFont typeface="Wingdings" panose="020B0604020202020204" pitchFamily="34" charset="0"/>
              <a:buChar char="Ø"/>
            </a:pPr>
            <a:endParaRPr lang="nl-NL" sz="2400" dirty="0">
              <a:solidFill>
                <a:srgbClr val="2F5597"/>
              </a:solidFill>
              <a:ea typeface="Calibri"/>
              <a:cs typeface="Calibri"/>
            </a:endParaRPr>
          </a:p>
          <a:p>
            <a:pPr algn="ctr"/>
            <a:r>
              <a:rPr lang="nl-NL" sz="2200" i="1" dirty="0">
                <a:solidFill>
                  <a:srgbClr val="2F5597"/>
                </a:solidFill>
                <a:ea typeface="Calibri"/>
                <a:cs typeface="Calibri"/>
              </a:rPr>
              <a:t>Doel: Elk kind groeit gezond, veilig en plezierig op en heeft gelijke kansen</a:t>
            </a:r>
            <a:endParaRPr lang="nl-NL" sz="2200" dirty="0">
              <a:solidFill>
                <a:srgbClr val="000000"/>
              </a:solidFill>
              <a:ea typeface="Calibri"/>
              <a:cs typeface="Calibri"/>
            </a:endParaRPr>
          </a:p>
          <a:p>
            <a:endParaRPr lang="nl-NL" sz="2400" dirty="0">
              <a:solidFill>
                <a:srgbClr val="2F5597"/>
              </a:solidFill>
              <a:ea typeface="Calibri"/>
              <a:cs typeface="Calibri"/>
            </a:endParaRPr>
          </a:p>
          <a:p>
            <a:endParaRPr lang="nl-NL">
              <a:solidFill>
                <a:srgbClr val="000000"/>
              </a:solidFill>
              <a:ea typeface="Calibri"/>
              <a:cs typeface="Calibri"/>
            </a:endParaRPr>
          </a:p>
          <a:p>
            <a:endParaRPr lang="nl-NL" sz="2400">
              <a:solidFill>
                <a:schemeClr val="accent1"/>
              </a:solidFill>
              <a:ea typeface="Calibri"/>
              <a:cs typeface="Calibri"/>
            </a:endParaRPr>
          </a:p>
          <a:p>
            <a:pPr marL="457200" indent="-457200">
              <a:buFont typeface="Wingdings" panose="020B0604020202020204" pitchFamily="34" charset="0"/>
              <a:buChar char="Ø"/>
            </a:pPr>
            <a:endParaRPr lang="nl-NL" sz="2400">
              <a:solidFill>
                <a:schemeClr val="accent1"/>
              </a:solidFill>
              <a:ea typeface="Calibri"/>
              <a:cs typeface="Calibri"/>
            </a:endParaRPr>
          </a:p>
          <a:p>
            <a:pPr marL="457200" indent="-457200">
              <a:buFont typeface="Wingdings" panose="020B0604020202020204" pitchFamily="34" charset="0"/>
              <a:buChar char="Ø"/>
            </a:pPr>
            <a:endParaRPr lang="nl-NL" sz="2400">
              <a:solidFill>
                <a:schemeClr val="accent1"/>
              </a:solidFill>
              <a:ea typeface="Calibri"/>
              <a:cs typeface="Calibri"/>
            </a:endParaRPr>
          </a:p>
        </p:txBody>
      </p:sp>
      <p:sp>
        <p:nvSpPr>
          <p:cNvPr id="2" name="Titel 1">
            <a:extLst>
              <a:ext uri="{FF2B5EF4-FFF2-40B4-BE49-F238E27FC236}">
                <a16:creationId xmlns:a16="http://schemas.microsoft.com/office/drawing/2014/main" id="{56273EF7-4740-E289-3F19-1266F35561A4}"/>
              </a:ext>
            </a:extLst>
          </p:cNvPr>
          <p:cNvSpPr>
            <a:spLocks noGrp="1"/>
          </p:cNvSpPr>
          <p:nvPr>
            <p:ph type="title" idx="4294967295"/>
          </p:nvPr>
        </p:nvSpPr>
        <p:spPr>
          <a:xfrm>
            <a:off x="347382" y="365125"/>
            <a:ext cx="10168218" cy="715963"/>
          </a:xfrm>
        </p:spPr>
        <p:txBody>
          <a:bodyPr>
            <a:normAutofit/>
          </a:bodyPr>
          <a:lstStyle/>
          <a:p>
            <a:r>
              <a:rPr lang="nl-NL" sz="3600" dirty="0">
                <a:solidFill>
                  <a:srgbClr val="BFC000"/>
                </a:solidFill>
                <a:latin typeface="Calibri"/>
                <a:ea typeface="Calibri"/>
                <a:cs typeface="Calibri"/>
              </a:rPr>
              <a:t>Lokale beleidsgrondslag</a:t>
            </a:r>
          </a:p>
        </p:txBody>
      </p:sp>
    </p:spTree>
    <p:extLst>
      <p:ext uri="{BB962C8B-B14F-4D97-AF65-F5344CB8AC3E}">
        <p14:creationId xmlns:p14="http://schemas.microsoft.com/office/powerpoint/2010/main" val="2388835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71EBF4-59BA-61A7-2628-390D2AFE5A02}"/>
              </a:ext>
            </a:extLst>
          </p:cNvPr>
          <p:cNvSpPr>
            <a:spLocks noGrp="1"/>
          </p:cNvSpPr>
          <p:nvPr>
            <p:ph type="title"/>
          </p:nvPr>
        </p:nvSpPr>
        <p:spPr/>
        <p:txBody>
          <a:bodyPr>
            <a:normAutofit/>
          </a:bodyPr>
          <a:lstStyle/>
          <a:p>
            <a:r>
              <a:rPr lang="nl-NL" sz="3600" dirty="0">
                <a:solidFill>
                  <a:srgbClr val="BFC000"/>
                </a:solidFill>
                <a:latin typeface="Calibri"/>
                <a:ea typeface="Calibri"/>
                <a:cs typeface="Calibri"/>
              </a:rPr>
              <a:t>Inzet op preventie vanuit diverse beleidskaders</a:t>
            </a:r>
            <a:endParaRPr lang="nl-NL" sz="3600" b="1" dirty="0">
              <a:solidFill>
                <a:srgbClr val="BFC000"/>
              </a:solidFill>
              <a:latin typeface="Calibri"/>
              <a:ea typeface="Calibri"/>
              <a:cs typeface="Calibri"/>
            </a:endParaRPr>
          </a:p>
        </p:txBody>
      </p:sp>
      <p:sp>
        <p:nvSpPr>
          <p:cNvPr id="3" name="Tijdelijke aanduiding voor tekst 2">
            <a:extLst>
              <a:ext uri="{FF2B5EF4-FFF2-40B4-BE49-F238E27FC236}">
                <a16:creationId xmlns:a16="http://schemas.microsoft.com/office/drawing/2014/main" id="{4AB16B2C-C4E6-E364-4FE4-C354214659F3}"/>
              </a:ext>
            </a:extLst>
          </p:cNvPr>
          <p:cNvSpPr>
            <a:spLocks noGrp="1"/>
          </p:cNvSpPr>
          <p:nvPr>
            <p:ph type="body" sz="quarter" idx="10"/>
          </p:nvPr>
        </p:nvSpPr>
        <p:spPr>
          <a:xfrm>
            <a:off x="412377" y="726173"/>
            <a:ext cx="11082937" cy="5486896"/>
          </a:xfrm>
        </p:spPr>
        <p:txBody>
          <a:bodyPr vert="horz" lIns="91440" tIns="45720" rIns="91440" bIns="45720" rtlCol="0" anchor="t">
            <a:noAutofit/>
          </a:bodyPr>
          <a:lstStyle/>
          <a:p>
            <a:pPr>
              <a:lnSpc>
                <a:spcPct val="100000"/>
              </a:lnSpc>
              <a:spcBef>
                <a:spcPts val="0"/>
              </a:spcBef>
            </a:pPr>
            <a:endParaRPr lang="nl-NL" sz="2400" b="1" dirty="0">
              <a:solidFill>
                <a:srgbClr val="BFC000"/>
              </a:solidFill>
              <a:latin typeface="Calibri"/>
              <a:ea typeface="Calibri"/>
              <a:cs typeface="Calibri"/>
            </a:endParaRPr>
          </a:p>
          <a:p>
            <a:pPr>
              <a:lnSpc>
                <a:spcPct val="100000"/>
              </a:lnSpc>
              <a:spcBef>
                <a:spcPts val="0"/>
              </a:spcBef>
            </a:pPr>
            <a:r>
              <a:rPr lang="nl-NL" sz="2400" b="1" dirty="0">
                <a:solidFill>
                  <a:srgbClr val="BFC000"/>
                </a:solidFill>
                <a:latin typeface="Calibri"/>
                <a:ea typeface="Calibri"/>
                <a:cs typeface="Calibri"/>
              </a:rPr>
              <a:t>Onderwijsbeleid: </a:t>
            </a:r>
            <a:endParaRPr lang="nl-NL" sz="2400" b="1" dirty="0">
              <a:solidFill>
                <a:srgbClr val="000000"/>
              </a:solidFill>
              <a:latin typeface="Calibri"/>
              <a:ea typeface="Calibri"/>
              <a:cs typeface="Calibri"/>
            </a:endParaRPr>
          </a:p>
          <a:p>
            <a:pPr>
              <a:lnSpc>
                <a:spcPct val="100000"/>
              </a:lnSpc>
              <a:spcBef>
                <a:spcPts val="0"/>
              </a:spcBef>
            </a:pPr>
            <a:r>
              <a:rPr lang="nl-NL" sz="2400" dirty="0" err="1">
                <a:solidFill>
                  <a:srgbClr val="2F5597"/>
                </a:solidFill>
                <a:latin typeface="Calibri"/>
                <a:ea typeface="Calibri"/>
                <a:cs typeface="Calibri"/>
              </a:rPr>
              <a:t>Zorgoverleggen</a:t>
            </a:r>
            <a:r>
              <a:rPr lang="nl-NL" sz="2400" dirty="0">
                <a:solidFill>
                  <a:srgbClr val="2F5597"/>
                </a:solidFill>
                <a:latin typeface="Calibri"/>
                <a:ea typeface="Calibri"/>
                <a:cs typeface="Calibri"/>
              </a:rPr>
              <a:t>, opvoedvrijwilligers, Tienerwerk op straat, activiteiten gericht op weerbaarheid (in de klas, voor ouders en professionals), inzet op middelengebruik, </a:t>
            </a:r>
            <a:r>
              <a:rPr lang="nl-NL" sz="2400" dirty="0" err="1">
                <a:solidFill>
                  <a:srgbClr val="2F5597"/>
                </a:solidFill>
                <a:latin typeface="Calibri"/>
                <a:ea typeface="Calibri"/>
                <a:cs typeface="Calibri"/>
              </a:rPr>
              <a:t>social</a:t>
            </a:r>
            <a:r>
              <a:rPr lang="nl-NL" sz="2400" dirty="0">
                <a:solidFill>
                  <a:srgbClr val="2F5597"/>
                </a:solidFill>
                <a:latin typeface="Calibri"/>
                <a:ea typeface="Calibri"/>
                <a:cs typeface="Calibri"/>
              </a:rPr>
              <a:t> media, participatie, inclusie en samenwerking met de Langstraat Academie.</a:t>
            </a:r>
            <a:endParaRPr lang="nl-NL" sz="2400" dirty="0">
              <a:solidFill>
                <a:srgbClr val="000000"/>
              </a:solidFill>
              <a:latin typeface="Calibri"/>
              <a:ea typeface="Calibri"/>
              <a:cs typeface="Calibri"/>
            </a:endParaRPr>
          </a:p>
          <a:p>
            <a:pPr>
              <a:lnSpc>
                <a:spcPct val="100000"/>
              </a:lnSpc>
              <a:spcBef>
                <a:spcPts val="0"/>
              </a:spcBef>
            </a:pPr>
            <a:r>
              <a:rPr lang="nl-NL" sz="2400" b="1" dirty="0">
                <a:solidFill>
                  <a:srgbClr val="BFC000"/>
                </a:solidFill>
                <a:latin typeface="Calibri"/>
                <a:ea typeface="Calibri"/>
                <a:cs typeface="Calibri"/>
              </a:rPr>
              <a:t>Vrije tijd - sport en cultuur: </a:t>
            </a:r>
            <a:endParaRPr lang="en-US" sz="2400" b="1" dirty="0">
              <a:solidFill>
                <a:srgbClr val="000000"/>
              </a:solidFill>
              <a:latin typeface="Calibri"/>
              <a:ea typeface="Calibri"/>
              <a:cs typeface="Calibri"/>
            </a:endParaRPr>
          </a:p>
          <a:p>
            <a:pPr>
              <a:lnSpc>
                <a:spcPct val="100000"/>
              </a:lnSpc>
              <a:spcBef>
                <a:spcPts val="0"/>
              </a:spcBef>
            </a:pPr>
            <a:r>
              <a:rPr lang="nl-NL" sz="2400" dirty="0">
                <a:solidFill>
                  <a:srgbClr val="2F5597"/>
                </a:solidFill>
                <a:latin typeface="Calibri"/>
                <a:ea typeface="Calibri"/>
                <a:cs typeface="Calibri"/>
              </a:rPr>
              <a:t>Sport en bewegen tijdens en naschools, Muziek in de Klas, </a:t>
            </a:r>
            <a:r>
              <a:rPr lang="en-US" sz="2400" dirty="0" err="1">
                <a:solidFill>
                  <a:srgbClr val="2F5597"/>
                </a:solidFill>
                <a:latin typeface="Calibri"/>
                <a:ea typeface="Calibri"/>
                <a:cs typeface="Calibri"/>
              </a:rPr>
              <a:t>buurtsportwerk</a:t>
            </a:r>
            <a:r>
              <a:rPr lang="en-US" sz="2400" dirty="0">
                <a:solidFill>
                  <a:srgbClr val="2F5597"/>
                </a:solidFill>
                <a:latin typeface="Calibri"/>
                <a:ea typeface="Calibri"/>
                <a:cs typeface="Calibri"/>
              </a:rPr>
              <a:t>, </a:t>
            </a:r>
            <a:r>
              <a:rPr lang="nl-NL" sz="2400" dirty="0">
                <a:solidFill>
                  <a:srgbClr val="2F5597"/>
                </a:solidFill>
                <a:latin typeface="Calibri"/>
                <a:ea typeface="Calibri"/>
                <a:cs typeface="Calibri"/>
              </a:rPr>
              <a:t>Rots en Water, scoren voor Gezondheid en Go </a:t>
            </a:r>
            <a:r>
              <a:rPr lang="nl-NL" sz="2400" dirty="0" err="1">
                <a:solidFill>
                  <a:srgbClr val="2F5597"/>
                </a:solidFill>
                <a:latin typeface="Calibri"/>
                <a:ea typeface="Calibri"/>
                <a:cs typeface="Calibri"/>
              </a:rPr>
              <a:t>Healthy</a:t>
            </a:r>
            <a:r>
              <a:rPr lang="nl-NL" sz="2400" dirty="0">
                <a:solidFill>
                  <a:srgbClr val="2F5597"/>
                </a:solidFill>
                <a:latin typeface="Calibri"/>
                <a:ea typeface="Calibri"/>
                <a:cs typeface="Calibri"/>
              </a:rPr>
              <a:t>.</a:t>
            </a:r>
            <a:endParaRPr lang="en-US" sz="2400" dirty="0">
              <a:solidFill>
                <a:srgbClr val="000000"/>
              </a:solidFill>
              <a:latin typeface="Calibri"/>
              <a:ea typeface="Calibri"/>
              <a:cs typeface="Calibri"/>
            </a:endParaRPr>
          </a:p>
          <a:p>
            <a:pPr>
              <a:lnSpc>
                <a:spcPct val="100000"/>
              </a:lnSpc>
              <a:spcBef>
                <a:spcPts val="0"/>
              </a:spcBef>
            </a:pPr>
            <a:r>
              <a:rPr lang="nl-NL" sz="2400" b="1" dirty="0">
                <a:solidFill>
                  <a:srgbClr val="BFC000"/>
                </a:solidFill>
                <a:latin typeface="Calibri"/>
                <a:ea typeface="Calibri"/>
                <a:cs typeface="Calibri"/>
              </a:rPr>
              <a:t>Preventief jeugdbeleid: </a:t>
            </a:r>
            <a:endParaRPr lang="en-US" sz="2400" b="1" dirty="0">
              <a:solidFill>
                <a:srgbClr val="000000"/>
              </a:solidFill>
              <a:latin typeface="Calibri"/>
              <a:ea typeface="Calibri"/>
              <a:cs typeface="Calibri"/>
            </a:endParaRPr>
          </a:p>
          <a:p>
            <a:pPr>
              <a:lnSpc>
                <a:spcPct val="100000"/>
              </a:lnSpc>
              <a:spcBef>
                <a:spcPts val="0"/>
              </a:spcBef>
            </a:pPr>
            <a:r>
              <a:rPr lang="nl-NL" sz="2400" dirty="0">
                <a:solidFill>
                  <a:srgbClr val="2F5597"/>
                </a:solidFill>
                <a:latin typeface="Calibri"/>
                <a:ea typeface="Calibri"/>
                <a:cs typeface="Calibri"/>
              </a:rPr>
              <a:t>Jongerenwerk in de scholen, jongerenparticipatie, groepsinvloed, </a:t>
            </a:r>
            <a:r>
              <a:rPr lang="nl-NL" sz="2400" dirty="0" err="1">
                <a:solidFill>
                  <a:srgbClr val="2F5597"/>
                </a:solidFill>
                <a:latin typeface="Calibri"/>
                <a:ea typeface="Calibri"/>
                <a:cs typeface="Calibri"/>
              </a:rPr>
              <a:t>sexting</a:t>
            </a:r>
            <a:r>
              <a:rPr lang="nl-NL" sz="2400" dirty="0">
                <a:solidFill>
                  <a:srgbClr val="2F5597"/>
                </a:solidFill>
                <a:latin typeface="Calibri"/>
                <a:ea typeface="Calibri"/>
                <a:cs typeface="Calibri"/>
              </a:rPr>
              <a:t>, ondermijning en Als je uit elkaar gaat.</a:t>
            </a:r>
            <a:endParaRPr lang="en-US" sz="2400" dirty="0">
              <a:solidFill>
                <a:srgbClr val="000000"/>
              </a:solidFill>
              <a:latin typeface="Calibri"/>
              <a:ea typeface="Calibri"/>
              <a:cs typeface="Calibri"/>
            </a:endParaRPr>
          </a:p>
          <a:p>
            <a:pPr>
              <a:lnSpc>
                <a:spcPct val="100000"/>
              </a:lnSpc>
              <a:spcBef>
                <a:spcPts val="0"/>
              </a:spcBef>
            </a:pPr>
            <a:r>
              <a:rPr lang="nl-NL" sz="2400" b="1" dirty="0">
                <a:solidFill>
                  <a:srgbClr val="BFC000"/>
                </a:solidFill>
                <a:latin typeface="Calibri"/>
                <a:ea typeface="Calibri"/>
                <a:cs typeface="Calibri"/>
              </a:rPr>
              <a:t>Bestaanszekerheid – omgaan met geld:</a:t>
            </a:r>
            <a:endParaRPr lang="nl-NL" sz="2400" b="1" dirty="0">
              <a:solidFill>
                <a:srgbClr val="000000"/>
              </a:solidFill>
              <a:latin typeface="Calibri"/>
              <a:ea typeface="Calibri"/>
              <a:cs typeface="Calibri"/>
            </a:endParaRPr>
          </a:p>
          <a:p>
            <a:pPr>
              <a:lnSpc>
                <a:spcPct val="100000"/>
              </a:lnSpc>
              <a:spcBef>
                <a:spcPts val="0"/>
              </a:spcBef>
            </a:pPr>
            <a:r>
              <a:rPr lang="nl-NL" sz="2400" dirty="0">
                <a:solidFill>
                  <a:srgbClr val="2F5597"/>
                </a:solidFill>
                <a:latin typeface="Calibri"/>
                <a:ea typeface="Calibri"/>
                <a:cs typeface="Calibri"/>
              </a:rPr>
              <a:t>Schuldenescape, jongerenpunt, Sterkste Schakel en snel geld verdienen.</a:t>
            </a:r>
            <a:endParaRPr lang="en-US" sz="2400" dirty="0">
              <a:solidFill>
                <a:srgbClr val="000000"/>
              </a:solidFill>
              <a:latin typeface="Calibri"/>
              <a:ea typeface="Calibri"/>
              <a:cs typeface="Calibri"/>
            </a:endParaRPr>
          </a:p>
          <a:p>
            <a:pPr>
              <a:lnSpc>
                <a:spcPct val="100000"/>
              </a:lnSpc>
              <a:spcBef>
                <a:spcPts val="0"/>
              </a:spcBef>
            </a:pPr>
            <a:r>
              <a:rPr lang="nl-NL" sz="2400" b="1" dirty="0">
                <a:solidFill>
                  <a:srgbClr val="BFC000"/>
                </a:solidFill>
                <a:latin typeface="Calibri"/>
                <a:ea typeface="Calibri"/>
                <a:cs typeface="Calibri"/>
              </a:rPr>
              <a:t>Gezondheid: </a:t>
            </a:r>
            <a:endParaRPr lang="en-US" sz="2400" b="1" dirty="0">
              <a:solidFill>
                <a:srgbClr val="000000"/>
              </a:solidFill>
              <a:latin typeface="Calibri"/>
              <a:ea typeface="Calibri"/>
              <a:cs typeface="Calibri"/>
            </a:endParaRPr>
          </a:p>
          <a:p>
            <a:pPr>
              <a:lnSpc>
                <a:spcPct val="100000"/>
              </a:lnSpc>
              <a:spcBef>
                <a:spcPts val="0"/>
              </a:spcBef>
            </a:pPr>
            <a:r>
              <a:rPr lang="nl-NL" sz="2400" dirty="0">
                <a:solidFill>
                  <a:srgbClr val="2F5597"/>
                </a:solidFill>
                <a:latin typeface="Calibri"/>
                <a:ea typeface="Calibri"/>
                <a:cs typeface="Calibri"/>
              </a:rPr>
              <a:t>Webinars en trainingen voor ouders m.b.t. opvoeding, mediawijsheid, welbevinden, omgaan met verleidingen, inzet POH jeugd, </a:t>
            </a:r>
            <a:r>
              <a:rPr lang="nl-NL" sz="2400" dirty="0" err="1">
                <a:solidFill>
                  <a:srgbClr val="2F5597"/>
                </a:solidFill>
                <a:latin typeface="Calibri"/>
                <a:ea typeface="Calibri"/>
                <a:cs typeface="Calibri"/>
              </a:rPr>
              <a:t>Kanstijke</a:t>
            </a:r>
            <a:r>
              <a:rPr lang="nl-NL" sz="2400" dirty="0">
                <a:solidFill>
                  <a:srgbClr val="2F5597"/>
                </a:solidFill>
                <a:latin typeface="Calibri"/>
                <a:ea typeface="Calibri"/>
                <a:cs typeface="Calibri"/>
              </a:rPr>
              <a:t> start en Stevig ouderschap.</a:t>
            </a:r>
            <a:endParaRPr lang="en-US" sz="2400" dirty="0">
              <a:solidFill>
                <a:srgbClr val="000000"/>
              </a:solidFill>
              <a:latin typeface="Calibri"/>
              <a:ea typeface="Calibri"/>
              <a:cs typeface="Calibri"/>
            </a:endParaRPr>
          </a:p>
          <a:p>
            <a:pPr>
              <a:lnSpc>
                <a:spcPct val="100000"/>
              </a:lnSpc>
              <a:spcBef>
                <a:spcPts val="0"/>
              </a:spcBef>
            </a:pPr>
            <a:endParaRPr lang="nl-NL" sz="2400" dirty="0">
              <a:solidFill>
                <a:srgbClr val="000000"/>
              </a:solidFill>
              <a:latin typeface="Calibri"/>
              <a:ea typeface="Calibri"/>
              <a:cs typeface="Calibri"/>
            </a:endParaRPr>
          </a:p>
          <a:p>
            <a:pPr marL="285750">
              <a:lnSpc>
                <a:spcPct val="100000"/>
              </a:lnSpc>
              <a:spcBef>
                <a:spcPts val="0"/>
              </a:spcBef>
              <a:buFont typeface="Arial,Sans-Serif"/>
              <a:buChar char="•"/>
            </a:pPr>
            <a:endParaRPr lang="nl-NL" sz="2400" dirty="0">
              <a:solidFill>
                <a:srgbClr val="000000"/>
              </a:solidFill>
              <a:latin typeface="Calibri"/>
              <a:ea typeface="Calibri"/>
              <a:cs typeface="Calibri"/>
            </a:endParaRPr>
          </a:p>
          <a:p>
            <a:pPr>
              <a:lnSpc>
                <a:spcPct val="100000"/>
              </a:lnSpc>
              <a:spcBef>
                <a:spcPts val="0"/>
              </a:spcBef>
            </a:pPr>
            <a:endParaRPr lang="nl-NL" sz="2400" dirty="0">
              <a:solidFill>
                <a:srgbClr val="BFC000"/>
              </a:solidFill>
              <a:latin typeface="Calibri"/>
              <a:ea typeface="Calibri"/>
              <a:cs typeface="Calibri"/>
            </a:endParaRPr>
          </a:p>
        </p:txBody>
      </p:sp>
    </p:spTree>
    <p:extLst>
      <p:ext uri="{BB962C8B-B14F-4D97-AF65-F5344CB8AC3E}">
        <p14:creationId xmlns:p14="http://schemas.microsoft.com/office/powerpoint/2010/main" val="394262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101BD-1BE5-CA11-B717-8347DDB8F8F5}"/>
            </a:ext>
          </a:extLst>
        </p:cNvPr>
        <p:cNvGrpSpPr/>
        <p:nvPr/>
      </p:nvGrpSpPr>
      <p:grpSpPr>
        <a:xfrm>
          <a:off x="0" y="0"/>
          <a:ext cx="0" cy="0"/>
          <a:chOff x="0" y="0"/>
          <a:chExt cx="0" cy="0"/>
        </a:xfrm>
      </p:grpSpPr>
      <p:sp>
        <p:nvSpPr>
          <p:cNvPr id="6" name="Tijdelijke aanduiding voor tekst 2">
            <a:extLst>
              <a:ext uri="{FF2B5EF4-FFF2-40B4-BE49-F238E27FC236}">
                <a16:creationId xmlns:a16="http://schemas.microsoft.com/office/drawing/2014/main" id="{450BCC77-55D3-2787-6522-E68A5EB60F09}"/>
              </a:ext>
            </a:extLst>
          </p:cNvPr>
          <p:cNvSpPr txBox="1">
            <a:spLocks/>
          </p:cNvSpPr>
          <p:nvPr/>
        </p:nvSpPr>
        <p:spPr>
          <a:xfrm>
            <a:off x="403468" y="358346"/>
            <a:ext cx="5827541" cy="23682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4400" b="1" dirty="0">
                <a:solidFill>
                  <a:srgbClr val="BFC000"/>
                </a:solidFill>
                <a:latin typeface="+mn-lt"/>
                <a:ea typeface="Verdana"/>
              </a:rPr>
              <a:t>Praktijkvoorbeeld</a:t>
            </a:r>
          </a:p>
          <a:p>
            <a:r>
              <a:rPr lang="nl-NL" sz="3600" b="1" dirty="0">
                <a:solidFill>
                  <a:srgbClr val="2F5597"/>
                </a:solidFill>
                <a:latin typeface="+mn-lt"/>
                <a:ea typeface="Verdana"/>
              </a:rPr>
              <a:t>Jongerenambassadeur  Waalwijk: Sabrina</a:t>
            </a:r>
            <a:endParaRPr lang="nl-NL" sz="3600" b="1" dirty="0">
              <a:solidFill>
                <a:srgbClr val="2F5597"/>
              </a:solidFill>
              <a:latin typeface="+mn-lt"/>
              <a:ea typeface="Verdana"/>
              <a:cs typeface="Calibri"/>
            </a:endParaRPr>
          </a:p>
        </p:txBody>
      </p:sp>
      <p:pic>
        <p:nvPicPr>
          <p:cNvPr id="9" name="Tijdelijke aanduiding voor afbeelding 8" descr="Afbeelding met kleding, persoon, Menselijk gezicht, glimlach&#10;&#10;Door AI gegenereerde inhoud is mogelijk onjuist.">
            <a:extLst>
              <a:ext uri="{FF2B5EF4-FFF2-40B4-BE49-F238E27FC236}">
                <a16:creationId xmlns:a16="http://schemas.microsoft.com/office/drawing/2014/main" id="{DD578AF3-FD29-1468-0628-57AEFA4312E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915" t="2846" r="915" b="30488"/>
          <a:stretch>
            <a:fillRect/>
          </a:stretch>
        </p:blipFill>
        <p:spPr>
          <a:xfrm>
            <a:off x="5506565" y="1197544"/>
            <a:ext cx="4464004" cy="4461085"/>
          </a:xfrm>
        </p:spPr>
      </p:pic>
      <p:sp>
        <p:nvSpPr>
          <p:cNvPr id="2" name="Tekstvak 1">
            <a:extLst>
              <a:ext uri="{FF2B5EF4-FFF2-40B4-BE49-F238E27FC236}">
                <a16:creationId xmlns:a16="http://schemas.microsoft.com/office/drawing/2014/main" id="{729DCB13-3043-A30B-EB41-E94516EF64F4}"/>
              </a:ext>
            </a:extLst>
          </p:cNvPr>
          <p:cNvSpPr txBox="1"/>
          <p:nvPr/>
        </p:nvSpPr>
        <p:spPr>
          <a:xfrm>
            <a:off x="407538" y="2157193"/>
            <a:ext cx="4989306" cy="45878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dirty="0">
                <a:solidFill>
                  <a:srgbClr val="2F5597"/>
                </a:solidFill>
                <a:ea typeface="Calibri"/>
                <a:cs typeface="Calibri"/>
              </a:rPr>
              <a:t>Feit &amp; Kader</a:t>
            </a:r>
          </a:p>
          <a:p>
            <a:pPr marL="342900" indent="-342900">
              <a:buFont typeface="Arial"/>
              <a:buChar char="•"/>
            </a:pPr>
            <a:r>
              <a:rPr lang="nl-NL" sz="2400" dirty="0">
                <a:solidFill>
                  <a:srgbClr val="2F5597"/>
                </a:solidFill>
                <a:ea typeface="Calibri"/>
                <a:cs typeface="Calibri"/>
              </a:rPr>
              <a:t>Jongeren ervaren prestatiedruk, stress en somberheid</a:t>
            </a:r>
          </a:p>
          <a:p>
            <a:pPr marL="342900" indent="-342900">
              <a:buFont typeface="Arial"/>
              <a:buChar char="•"/>
            </a:pPr>
            <a:r>
              <a:rPr lang="nl-NL" sz="2400" dirty="0">
                <a:solidFill>
                  <a:srgbClr val="2F5597"/>
                </a:solidFill>
                <a:ea typeface="Calibri"/>
                <a:cs typeface="Calibri"/>
              </a:rPr>
              <a:t>Taboe om over te praten</a:t>
            </a:r>
          </a:p>
          <a:p>
            <a:r>
              <a:rPr lang="nl-NL" sz="2400" b="1" dirty="0">
                <a:solidFill>
                  <a:srgbClr val="2F5597"/>
                </a:solidFill>
                <a:ea typeface="Calibri"/>
                <a:cs typeface="Calibri"/>
              </a:rPr>
              <a:t>Jongerenperspectief</a:t>
            </a:r>
          </a:p>
          <a:p>
            <a:pPr marL="342900" indent="-342900">
              <a:buFont typeface="Arial"/>
              <a:buChar char="•"/>
            </a:pPr>
            <a:r>
              <a:rPr lang="nl-NL" sz="2400" dirty="0">
                <a:solidFill>
                  <a:srgbClr val="2F5597"/>
                </a:solidFill>
                <a:ea typeface="Calibri"/>
                <a:cs typeface="Calibri"/>
              </a:rPr>
              <a:t>Jongeren weten hoe het voelt</a:t>
            </a:r>
          </a:p>
          <a:p>
            <a:pPr marL="342900" indent="-342900">
              <a:buFont typeface="Arial"/>
              <a:buChar char="•"/>
            </a:pPr>
            <a:r>
              <a:rPr lang="nl-NL" sz="2400" dirty="0">
                <a:solidFill>
                  <a:srgbClr val="2F5597"/>
                </a:solidFill>
                <a:ea typeface="Calibri"/>
                <a:cs typeface="Calibri"/>
              </a:rPr>
              <a:t>JAW haalt verhalen op (ervaringen + behoeften)</a:t>
            </a:r>
          </a:p>
          <a:p>
            <a:r>
              <a:rPr lang="nl-NL" sz="2400" b="1" dirty="0">
                <a:solidFill>
                  <a:srgbClr val="2F5597"/>
                </a:solidFill>
                <a:ea typeface="Calibri"/>
                <a:cs typeface="Calibri"/>
              </a:rPr>
              <a:t>Mijn visie</a:t>
            </a:r>
          </a:p>
          <a:p>
            <a:pPr marL="342900" indent="-342900">
              <a:buFont typeface="Arial"/>
              <a:buChar char="•"/>
            </a:pPr>
            <a:r>
              <a:rPr lang="nl-NL" sz="2400" dirty="0">
                <a:solidFill>
                  <a:srgbClr val="2F5597"/>
                </a:solidFill>
                <a:ea typeface="Calibri"/>
                <a:cs typeface="Calibri"/>
              </a:rPr>
              <a:t>Extra aandacht voor meisjes/jonge vrouwen</a:t>
            </a:r>
          </a:p>
          <a:p>
            <a:pPr marL="342900" indent="-342900">
              <a:buFont typeface="Arial"/>
              <a:buChar char="•"/>
            </a:pPr>
            <a:r>
              <a:rPr lang="nl-NL" sz="2400" dirty="0">
                <a:solidFill>
                  <a:srgbClr val="2F5597"/>
                </a:solidFill>
                <a:ea typeface="Calibri"/>
                <a:cs typeface="Calibri"/>
              </a:rPr>
              <a:t>Jongeren met vluchtachtergrond</a:t>
            </a:r>
          </a:p>
        </p:txBody>
      </p:sp>
    </p:spTree>
    <p:extLst>
      <p:ext uri="{BB962C8B-B14F-4D97-AF65-F5344CB8AC3E}">
        <p14:creationId xmlns:p14="http://schemas.microsoft.com/office/powerpoint/2010/main" val="279464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B1D804-F670-8A78-6729-5A7209A4EDC1}"/>
            </a:ext>
          </a:extLst>
        </p:cNvPr>
        <p:cNvGrpSpPr/>
        <p:nvPr/>
      </p:nvGrpSpPr>
      <p:grpSpPr>
        <a:xfrm>
          <a:off x="0" y="0"/>
          <a:ext cx="0" cy="0"/>
          <a:chOff x="0" y="0"/>
          <a:chExt cx="0" cy="0"/>
        </a:xfrm>
      </p:grpSpPr>
      <p:pic>
        <p:nvPicPr>
          <p:cNvPr id="10" name="Tijdelijke aanduiding voor afbeelding 9" descr="Gezin dat babyvoetjes kust">
            <a:extLst>
              <a:ext uri="{FF2B5EF4-FFF2-40B4-BE49-F238E27FC236}">
                <a16:creationId xmlns:a16="http://schemas.microsoft.com/office/drawing/2014/main" id="{AACCC653-3FE4-411B-3567-A2DD3F71D602}"/>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6680" r="16680"/>
          <a:stretch/>
        </p:blipFill>
        <p:spPr/>
      </p:pic>
      <p:sp>
        <p:nvSpPr>
          <p:cNvPr id="6" name="Tijdelijke aanduiding voor tekst 2">
            <a:extLst>
              <a:ext uri="{FF2B5EF4-FFF2-40B4-BE49-F238E27FC236}">
                <a16:creationId xmlns:a16="http://schemas.microsoft.com/office/drawing/2014/main" id="{BA0C8A7F-67D0-8570-5400-EFA21C901FA9}"/>
              </a:ext>
            </a:extLst>
          </p:cNvPr>
          <p:cNvSpPr txBox="1">
            <a:spLocks/>
          </p:cNvSpPr>
          <p:nvPr/>
        </p:nvSpPr>
        <p:spPr>
          <a:xfrm>
            <a:off x="385534" y="358346"/>
            <a:ext cx="5139511" cy="5511746"/>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4400" b="1" dirty="0">
                <a:solidFill>
                  <a:srgbClr val="BFC000"/>
                </a:solidFill>
                <a:latin typeface="+mn-lt"/>
                <a:ea typeface="Verdana"/>
              </a:rPr>
              <a:t>Praktijkvoorbeeld: </a:t>
            </a:r>
            <a:endParaRPr lang="nl-NL" sz="4400" b="1" dirty="0">
              <a:solidFill>
                <a:srgbClr val="BFC000"/>
              </a:solidFill>
              <a:latin typeface="+mn-lt"/>
            </a:endParaRPr>
          </a:p>
          <a:p>
            <a:r>
              <a:rPr lang="nl-NL" sz="4400" b="1" dirty="0">
                <a:solidFill>
                  <a:srgbClr val="2F5597"/>
                </a:solidFill>
                <a:latin typeface="+mn-lt"/>
                <a:ea typeface="Verdana"/>
              </a:rPr>
              <a:t>Praktijkondersteuner Huisarts </a:t>
            </a:r>
            <a:endParaRPr lang="nl-NL" sz="4400" b="1" dirty="0">
              <a:solidFill>
                <a:srgbClr val="2F5597"/>
              </a:solidFill>
              <a:latin typeface="+mn-lt"/>
            </a:endParaRPr>
          </a:p>
          <a:p>
            <a:r>
              <a:rPr lang="nl-NL" sz="4400" b="1" dirty="0">
                <a:solidFill>
                  <a:srgbClr val="2F5597"/>
                </a:solidFill>
                <a:latin typeface="+mn-lt"/>
                <a:ea typeface="Verdana"/>
              </a:rPr>
              <a:t>Klaartje van Esch (Jeugd GGZ)</a:t>
            </a:r>
            <a:endParaRPr lang="nl-NL" sz="4400" b="1" dirty="0">
              <a:solidFill>
                <a:srgbClr val="2F5597"/>
              </a:solidFill>
              <a:latin typeface="+mn-lt"/>
              <a:cs typeface="Calibri"/>
            </a:endParaRPr>
          </a:p>
        </p:txBody>
      </p:sp>
      <p:sp>
        <p:nvSpPr>
          <p:cNvPr id="3" name="Tijdelijke aanduiding voor inhoud 2">
            <a:extLst>
              <a:ext uri="{FF2B5EF4-FFF2-40B4-BE49-F238E27FC236}">
                <a16:creationId xmlns:a16="http://schemas.microsoft.com/office/drawing/2014/main" id="{373A28C9-C8D7-2D70-6991-71881EBF56EA}"/>
              </a:ext>
            </a:extLst>
          </p:cNvPr>
          <p:cNvSpPr txBox="1">
            <a:spLocks/>
          </p:cNvSpPr>
          <p:nvPr/>
        </p:nvSpPr>
        <p:spPr>
          <a:xfrm>
            <a:off x="406401" y="1447004"/>
            <a:ext cx="4589112" cy="550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nl-NL" sz="3800">
              <a:latin typeface="+mn-lt"/>
            </a:endParaRPr>
          </a:p>
        </p:txBody>
      </p:sp>
    </p:spTree>
    <p:extLst>
      <p:ext uri="{BB962C8B-B14F-4D97-AF65-F5344CB8AC3E}">
        <p14:creationId xmlns:p14="http://schemas.microsoft.com/office/powerpoint/2010/main" val="3465461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239AA4EE-F5C2-9A2C-C0AA-82BBBEB9B62D}"/>
              </a:ext>
            </a:extLst>
          </p:cNvPr>
          <p:cNvSpPr>
            <a:spLocks noGrp="1"/>
          </p:cNvSpPr>
          <p:nvPr>
            <p:ph type="body" sz="quarter" idx="10"/>
          </p:nvPr>
        </p:nvSpPr>
        <p:spPr>
          <a:xfrm>
            <a:off x="694981" y="1423842"/>
            <a:ext cx="10515600" cy="4811704"/>
          </a:xfrm>
        </p:spPr>
        <p:txBody>
          <a:bodyPr>
            <a:noAutofit/>
          </a:bodyPr>
          <a:lstStyle/>
          <a:p>
            <a:r>
              <a:rPr lang="nl-NL" sz="2000" b="1" i="0" u="none" strike="noStrike" baseline="0">
                <a:solidFill>
                  <a:schemeClr val="accent1">
                    <a:lumMod val="75000"/>
                  </a:schemeClr>
                </a:solidFill>
                <a:latin typeface="+mn-lt"/>
              </a:rPr>
              <a:t>Waarom ‘Samen Redzaam?</a:t>
            </a:r>
          </a:p>
          <a:p>
            <a:pPr marL="342900" indent="-342900">
              <a:buFont typeface="Arial" panose="020B0604020202020204" pitchFamily="34" charset="0"/>
              <a:buChar char="•"/>
            </a:pPr>
            <a:r>
              <a:rPr lang="nl-NL" sz="2000" i="1">
                <a:solidFill>
                  <a:schemeClr val="accent1">
                    <a:lumMod val="75000"/>
                  </a:schemeClr>
                </a:solidFill>
              </a:rPr>
              <a:t>Benutten van de kracht in de samenleving </a:t>
            </a:r>
            <a:r>
              <a:rPr lang="nl-NL" sz="2000" i="1">
                <a:solidFill>
                  <a:schemeClr val="accent1">
                    <a:lumMod val="75000"/>
                  </a:schemeClr>
                </a:solidFill>
                <a:sym typeface="Wingdings" panose="05000000000000000000" pitchFamily="2" charset="2"/>
              </a:rPr>
              <a:t> T</a:t>
            </a:r>
            <a:r>
              <a:rPr lang="nl-NL" sz="2000" i="1">
                <a:solidFill>
                  <a:schemeClr val="accent1">
                    <a:lumMod val="75000"/>
                  </a:schemeClr>
                </a:solidFill>
              </a:rPr>
              <a:t>ransformatie van het Sociaal Domein</a:t>
            </a:r>
            <a:endParaRPr lang="nl-NL" sz="2000" b="1">
              <a:solidFill>
                <a:schemeClr val="accent1">
                  <a:lumMod val="75000"/>
                </a:schemeClr>
              </a:solidFill>
            </a:endParaRPr>
          </a:p>
          <a:p>
            <a:endParaRPr lang="nl-NL" sz="2000" b="1">
              <a:solidFill>
                <a:schemeClr val="accent1">
                  <a:lumMod val="75000"/>
                </a:schemeClr>
              </a:solidFill>
            </a:endParaRPr>
          </a:p>
          <a:p>
            <a:r>
              <a:rPr lang="nl-NL" sz="2000" b="1" i="0" u="none" strike="noStrike" baseline="0">
                <a:solidFill>
                  <a:schemeClr val="accent1">
                    <a:lumMod val="75000"/>
                  </a:schemeClr>
                </a:solidFill>
                <a:latin typeface="+mn-lt"/>
              </a:rPr>
              <a:t>Ambities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2000" i="1">
                <a:solidFill>
                  <a:schemeClr val="accent1">
                    <a:lumMod val="75000"/>
                  </a:schemeClr>
                </a:solidFill>
                <a:latin typeface="Calibri" panose="020F0502020204030204"/>
              </a:rPr>
              <a:t>We versterken de sociale veerkracht van onze inwoners en 	gemeenschappen/samenleving.</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2000" i="1">
                <a:solidFill>
                  <a:schemeClr val="accent1">
                    <a:lumMod val="75000"/>
                  </a:schemeClr>
                </a:solidFill>
                <a:latin typeface="Calibri" panose="020F0502020204030204"/>
              </a:rPr>
              <a:t>We vergroten de impact die we maken voor onze inwoners en gemeenschappen.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2000" i="1">
                <a:solidFill>
                  <a:schemeClr val="accent1">
                    <a:lumMod val="75000"/>
                  </a:schemeClr>
                </a:solidFill>
                <a:latin typeface="Calibri" panose="020F0502020204030204"/>
              </a:rPr>
              <a:t>De integrale inzet op preventie leidt tot beter passende ondersteuning en zorg.</a:t>
            </a:r>
          </a:p>
          <a:p>
            <a:pPr marR="0" lvl="0" algn="l" defTabSz="914400" rtl="0" eaLnBrk="1" fontAlgn="auto" latinLnBrk="0" hangingPunct="1">
              <a:lnSpc>
                <a:spcPct val="100000"/>
              </a:lnSpc>
              <a:spcBef>
                <a:spcPts val="0"/>
              </a:spcBef>
              <a:spcAft>
                <a:spcPts val="0"/>
              </a:spcAft>
              <a:buClrTx/>
              <a:buSzTx/>
              <a:tabLst/>
              <a:defRPr/>
            </a:pPr>
            <a:endParaRPr lang="nl-NL" sz="2000" i="1">
              <a:solidFill>
                <a:schemeClr val="accent1">
                  <a:lumMod val="75000"/>
                </a:schemeClr>
              </a:solidFill>
              <a:latin typeface="Calibri" panose="020F0502020204030204"/>
            </a:endParaRPr>
          </a:p>
          <a:p>
            <a:pPr marR="0" lvl="0" algn="l" defTabSz="914400" rtl="0" eaLnBrk="1" fontAlgn="auto" latinLnBrk="0" hangingPunct="1">
              <a:lnSpc>
                <a:spcPct val="100000"/>
              </a:lnSpc>
              <a:spcBef>
                <a:spcPts val="0"/>
              </a:spcBef>
              <a:spcAft>
                <a:spcPts val="0"/>
              </a:spcAft>
              <a:buClrTx/>
              <a:buSzTx/>
              <a:tabLst/>
              <a:defRPr/>
            </a:pPr>
            <a:r>
              <a:rPr lang="nl-NL" sz="2000" b="1">
                <a:solidFill>
                  <a:schemeClr val="accent1">
                    <a:lumMod val="75000"/>
                  </a:schemeClr>
                </a:solidFill>
                <a:latin typeface="Calibri" panose="020F0502020204030204"/>
              </a:rPr>
              <a:t>Agenda voor vandaag</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2000" i="1">
                <a:solidFill>
                  <a:schemeClr val="accent1">
                    <a:lumMod val="75000"/>
                  </a:schemeClr>
                </a:solidFill>
                <a:latin typeface="Calibri" panose="020F0502020204030204"/>
              </a:rPr>
              <a:t>Stand van zaken op hoofdlijnen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2000" i="1">
                <a:solidFill>
                  <a:schemeClr val="accent1">
                    <a:lumMod val="75000"/>
                  </a:schemeClr>
                </a:solidFill>
                <a:latin typeface="Calibri" panose="020F0502020204030204"/>
              </a:rPr>
              <a:t>Ombuigen van de zorgbudgetten</a:t>
            </a:r>
          </a:p>
          <a:p>
            <a:pPr marR="0" lvl="0" algn="l" defTabSz="914400" rtl="0" eaLnBrk="1" fontAlgn="auto" latinLnBrk="0" hangingPunct="1">
              <a:lnSpc>
                <a:spcPct val="100000"/>
              </a:lnSpc>
              <a:spcBef>
                <a:spcPts val="0"/>
              </a:spcBef>
              <a:spcAft>
                <a:spcPts val="0"/>
              </a:spcAft>
              <a:buClrTx/>
              <a:buSzTx/>
              <a:tabLst/>
              <a:defRPr/>
            </a:pPr>
            <a:r>
              <a:rPr lang="nl-NL" sz="2000">
                <a:solidFill>
                  <a:schemeClr val="accent1">
                    <a:lumMod val="75000"/>
                  </a:schemeClr>
                </a:solidFill>
                <a:latin typeface="Calibri" panose="020F0502020204030204"/>
              </a:rPr>
              <a:t>Doel: Bijpraten</a:t>
            </a:r>
          </a:p>
          <a:p>
            <a:pPr marR="0" lvl="0" algn="l" defTabSz="914400" rtl="0" eaLnBrk="1" fontAlgn="auto" latinLnBrk="0" hangingPunct="1">
              <a:lnSpc>
                <a:spcPct val="100000"/>
              </a:lnSpc>
              <a:spcBef>
                <a:spcPts val="0"/>
              </a:spcBef>
              <a:spcAft>
                <a:spcPts val="0"/>
              </a:spcAft>
              <a:buClrTx/>
              <a:buSzTx/>
              <a:tabLst/>
              <a:defRPr/>
            </a:pPr>
            <a:endParaRPr lang="nl-NL" sz="2000" i="1">
              <a:solidFill>
                <a:srgbClr val="282182"/>
              </a:solidFill>
              <a:latin typeface="Calibri" panose="020F0502020204030204"/>
            </a:endParaRPr>
          </a:p>
          <a:p>
            <a:endParaRPr lang="nl-NL" sz="2000" i="1">
              <a:solidFill>
                <a:schemeClr val="accent1">
                  <a:lumMod val="75000"/>
                </a:schemeClr>
              </a:solidFill>
            </a:endParaRPr>
          </a:p>
        </p:txBody>
      </p:sp>
      <p:sp>
        <p:nvSpPr>
          <p:cNvPr id="4" name="Tijdelijke aanduiding voor tekst 2">
            <a:extLst>
              <a:ext uri="{FF2B5EF4-FFF2-40B4-BE49-F238E27FC236}">
                <a16:creationId xmlns:a16="http://schemas.microsoft.com/office/drawing/2014/main" id="{F348BC98-6308-A6F7-E7C4-8FE3928DF1DE}"/>
              </a:ext>
            </a:extLst>
          </p:cNvPr>
          <p:cNvSpPr txBox="1">
            <a:spLocks noGrp="1"/>
          </p:cNvSpPr>
          <p:nvPr>
            <p:ph type="title"/>
          </p:nvPr>
        </p:nvSpPr>
        <p:spPr>
          <a:xfrm>
            <a:off x="838200" y="365126"/>
            <a:ext cx="10515600" cy="84356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sz="4400" b="1">
                <a:solidFill>
                  <a:srgbClr val="BFC000"/>
                </a:solidFill>
                <a:latin typeface="Calibri" panose="020F0502020204030204"/>
              </a:rPr>
              <a:t>Inleiding </a:t>
            </a:r>
            <a:endParaRPr kumimoji="0" lang="nl-NL" sz="4400" b="1" i="0" u="none" strike="noStrike" kern="1200" cap="none" spc="0" normalizeH="0" baseline="0" noProof="0">
              <a:ln>
                <a:noFill/>
              </a:ln>
              <a:solidFill>
                <a:srgbClr val="BFC000"/>
              </a:solidFill>
              <a:effectLst/>
              <a:uLnTx/>
              <a:uFillTx/>
              <a:latin typeface="Calibri" panose="020F0502020204030204"/>
              <a:ea typeface="Verdana" panose="020B0604030504040204" pitchFamily="34" charset="0"/>
              <a:cs typeface="+mn-cs"/>
            </a:endParaRPr>
          </a:p>
        </p:txBody>
      </p:sp>
    </p:spTree>
    <p:extLst>
      <p:ext uri="{BB962C8B-B14F-4D97-AF65-F5344CB8AC3E}">
        <p14:creationId xmlns:p14="http://schemas.microsoft.com/office/powerpoint/2010/main" val="37755012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19ED7-D1B2-72B2-F581-728B0E71BE29}"/>
            </a:ext>
          </a:extLst>
        </p:cNvPr>
        <p:cNvGrpSpPr/>
        <p:nvPr/>
      </p:nvGrpSpPr>
      <p:grpSpPr>
        <a:xfrm>
          <a:off x="0" y="0"/>
          <a:ext cx="0" cy="0"/>
          <a:chOff x="0" y="0"/>
          <a:chExt cx="0" cy="0"/>
        </a:xfrm>
      </p:grpSpPr>
      <p:sp>
        <p:nvSpPr>
          <p:cNvPr id="6" name="Tijdelijke aanduiding voor tekst 2">
            <a:extLst>
              <a:ext uri="{FF2B5EF4-FFF2-40B4-BE49-F238E27FC236}">
                <a16:creationId xmlns:a16="http://schemas.microsoft.com/office/drawing/2014/main" id="{835E8C08-48A2-D258-D9BD-2BDEAFA4D02F}"/>
              </a:ext>
            </a:extLst>
          </p:cNvPr>
          <p:cNvSpPr txBox="1">
            <a:spLocks/>
          </p:cNvSpPr>
          <p:nvPr/>
        </p:nvSpPr>
        <p:spPr>
          <a:xfrm>
            <a:off x="385534" y="358346"/>
            <a:ext cx="5139511" cy="5511746"/>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4400" b="1" dirty="0">
                <a:solidFill>
                  <a:srgbClr val="BFC000"/>
                </a:solidFill>
                <a:latin typeface="+mn-lt"/>
                <a:ea typeface="Verdana"/>
              </a:rPr>
              <a:t>Praktijkvoorbeeld: </a:t>
            </a:r>
            <a:endParaRPr lang="nl-NL" sz="4400" b="1" dirty="0">
              <a:solidFill>
                <a:srgbClr val="BFC000"/>
              </a:solidFill>
              <a:latin typeface="+mn-lt"/>
            </a:endParaRPr>
          </a:p>
          <a:p>
            <a:r>
              <a:rPr lang="nl-NL" sz="4400" b="1" dirty="0">
                <a:solidFill>
                  <a:srgbClr val="2F5597"/>
                </a:solidFill>
                <a:latin typeface="+mn-lt"/>
                <a:ea typeface="Verdana"/>
              </a:rPr>
              <a:t>School maatschappelijk ondersteuner: Katelijne </a:t>
            </a:r>
            <a:r>
              <a:rPr lang="nl-NL" sz="4400" b="1" dirty="0" err="1">
                <a:solidFill>
                  <a:srgbClr val="2F5597"/>
                </a:solidFill>
                <a:latin typeface="+mn-lt"/>
                <a:ea typeface="Verdana"/>
              </a:rPr>
              <a:t>Horsting</a:t>
            </a:r>
            <a:endParaRPr lang="nl-NL" dirty="0" err="1"/>
          </a:p>
        </p:txBody>
      </p:sp>
      <p:sp>
        <p:nvSpPr>
          <p:cNvPr id="3" name="Tijdelijke aanduiding voor inhoud 2">
            <a:extLst>
              <a:ext uri="{FF2B5EF4-FFF2-40B4-BE49-F238E27FC236}">
                <a16:creationId xmlns:a16="http://schemas.microsoft.com/office/drawing/2014/main" id="{6E76D179-363F-8213-B339-5C84C5834EAA}"/>
              </a:ext>
            </a:extLst>
          </p:cNvPr>
          <p:cNvSpPr txBox="1">
            <a:spLocks/>
          </p:cNvSpPr>
          <p:nvPr/>
        </p:nvSpPr>
        <p:spPr>
          <a:xfrm>
            <a:off x="406401" y="1447004"/>
            <a:ext cx="4589112" cy="550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nl-NL" sz="3800">
              <a:latin typeface="+mn-lt"/>
            </a:endParaRPr>
          </a:p>
        </p:txBody>
      </p:sp>
      <p:pic>
        <p:nvPicPr>
          <p:cNvPr id="2" name="Afbeelding 1">
            <a:extLst>
              <a:ext uri="{FF2B5EF4-FFF2-40B4-BE49-F238E27FC236}">
                <a16:creationId xmlns:a16="http://schemas.microsoft.com/office/drawing/2014/main" id="{3882A37E-F7B9-A8FC-0F9D-F1EB4B7340C8}"/>
              </a:ext>
            </a:extLst>
          </p:cNvPr>
          <p:cNvPicPr>
            <a:picLocks noChangeAspect="1"/>
          </p:cNvPicPr>
          <p:nvPr/>
        </p:nvPicPr>
        <p:blipFill>
          <a:blip r:embed="rId3"/>
          <a:stretch>
            <a:fillRect/>
          </a:stretch>
        </p:blipFill>
        <p:spPr>
          <a:xfrm>
            <a:off x="5325978" y="1155700"/>
            <a:ext cx="4549944" cy="4559300"/>
          </a:xfrm>
          <a:prstGeom prst="rect">
            <a:avLst/>
          </a:prstGeom>
        </p:spPr>
      </p:pic>
    </p:spTree>
    <p:extLst>
      <p:ext uri="{BB962C8B-B14F-4D97-AF65-F5344CB8AC3E}">
        <p14:creationId xmlns:p14="http://schemas.microsoft.com/office/powerpoint/2010/main" val="3359112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Tijdelijke aanduiding voor afbeelding 9">
            <a:extLst>
              <a:ext uri="{FF2B5EF4-FFF2-40B4-BE49-F238E27FC236}">
                <a16:creationId xmlns:a16="http://schemas.microsoft.com/office/drawing/2014/main" id="{E5434CA9-1746-1043-DFA8-FFD9201C3D27}"/>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8986" t="961" r="32215" b="5056"/>
          <a:stretch/>
        </p:blipFill>
        <p:spPr>
          <a:xfrm>
            <a:off x="5390148" y="1197544"/>
            <a:ext cx="4464000" cy="4462912"/>
          </a:xfrm>
        </p:spPr>
      </p:pic>
      <p:sp>
        <p:nvSpPr>
          <p:cNvPr id="6" name="Tijdelijke aanduiding voor tekst 2">
            <a:extLst>
              <a:ext uri="{FF2B5EF4-FFF2-40B4-BE49-F238E27FC236}">
                <a16:creationId xmlns:a16="http://schemas.microsoft.com/office/drawing/2014/main" id="{00D9B8DD-1741-751F-764E-BE5D1AFF7187}"/>
              </a:ext>
            </a:extLst>
          </p:cNvPr>
          <p:cNvSpPr txBox="1">
            <a:spLocks/>
          </p:cNvSpPr>
          <p:nvPr/>
        </p:nvSpPr>
        <p:spPr>
          <a:xfrm>
            <a:off x="317499" y="358346"/>
            <a:ext cx="7180581" cy="107581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600" b="1" dirty="0">
                <a:solidFill>
                  <a:srgbClr val="BFC000"/>
                </a:solidFill>
                <a:latin typeface="+mn-lt"/>
                <a:ea typeface="Verdana"/>
                <a:cs typeface="Calibri"/>
              </a:rPr>
              <a:t>Advies voor de toekomst</a:t>
            </a:r>
            <a:endParaRPr lang="nl-NL" sz="3600"/>
          </a:p>
        </p:txBody>
      </p:sp>
      <p:sp>
        <p:nvSpPr>
          <p:cNvPr id="3" name="Tijdelijke aanduiding voor inhoud 2">
            <a:extLst>
              <a:ext uri="{FF2B5EF4-FFF2-40B4-BE49-F238E27FC236}">
                <a16:creationId xmlns:a16="http://schemas.microsoft.com/office/drawing/2014/main" id="{E128BC7D-CC05-0D66-CF22-2D1D0DFDA4E0}"/>
              </a:ext>
            </a:extLst>
          </p:cNvPr>
          <p:cNvSpPr txBox="1">
            <a:spLocks/>
          </p:cNvSpPr>
          <p:nvPr/>
        </p:nvSpPr>
        <p:spPr>
          <a:xfrm>
            <a:off x="406401" y="1447004"/>
            <a:ext cx="4589112" cy="550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nl-NL" spc="15">
              <a:solidFill>
                <a:schemeClr val="accent1"/>
              </a:solidFill>
              <a:latin typeface="+mn-lt"/>
            </a:endParaRPr>
          </a:p>
        </p:txBody>
      </p:sp>
      <p:sp>
        <p:nvSpPr>
          <p:cNvPr id="2" name="Tekstvak 1">
            <a:extLst>
              <a:ext uri="{FF2B5EF4-FFF2-40B4-BE49-F238E27FC236}">
                <a16:creationId xmlns:a16="http://schemas.microsoft.com/office/drawing/2014/main" id="{615AEDFA-4672-648B-5A99-0C46979FBB5B}"/>
              </a:ext>
            </a:extLst>
          </p:cNvPr>
          <p:cNvSpPr txBox="1"/>
          <p:nvPr/>
        </p:nvSpPr>
        <p:spPr>
          <a:xfrm>
            <a:off x="413099" y="1204534"/>
            <a:ext cx="4706059" cy="60016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dirty="0">
                <a:solidFill>
                  <a:srgbClr val="2F5597"/>
                </a:solidFill>
                <a:ea typeface="Calibri"/>
                <a:cs typeface="Calibri"/>
              </a:rPr>
              <a:t>Inzet op preventie mentale gezondheid verstevigen en prioriteren waarbij de focus ligt op: </a:t>
            </a:r>
            <a:endParaRPr lang="nl-NL" sz="2400">
              <a:solidFill>
                <a:srgbClr val="2F5597"/>
              </a:solidFill>
              <a:ea typeface="Calibri"/>
              <a:cs typeface="Calibri"/>
            </a:endParaRPr>
          </a:p>
          <a:p>
            <a:pPr marL="457200" indent="-457200">
              <a:buFont typeface="Arial"/>
              <a:buChar char="•"/>
            </a:pPr>
            <a:r>
              <a:rPr lang="nl-NL" sz="2400" dirty="0">
                <a:solidFill>
                  <a:srgbClr val="2F5597"/>
                </a:solidFill>
                <a:ea typeface="Calibri"/>
                <a:cs typeface="Calibri"/>
              </a:rPr>
              <a:t>Normaliseren </a:t>
            </a:r>
          </a:p>
          <a:p>
            <a:pPr marL="457200" indent="-457200">
              <a:buFont typeface="Arial"/>
              <a:buChar char="•"/>
            </a:pPr>
            <a:r>
              <a:rPr lang="nl-NL" sz="2400" dirty="0">
                <a:solidFill>
                  <a:srgbClr val="2F5597"/>
                </a:solidFill>
                <a:ea typeface="Calibri"/>
                <a:cs typeface="Calibri"/>
              </a:rPr>
              <a:t>Inzet op ouders</a:t>
            </a:r>
          </a:p>
          <a:p>
            <a:pPr marL="457200" indent="-457200">
              <a:buFont typeface="Arial"/>
              <a:buChar char="•"/>
            </a:pPr>
            <a:r>
              <a:rPr lang="nl-NL" sz="2400" dirty="0">
                <a:solidFill>
                  <a:srgbClr val="2F5597"/>
                </a:solidFill>
                <a:ea typeface="Calibri"/>
                <a:cs typeface="Calibri"/>
              </a:rPr>
              <a:t>Meer samenhang: leefstijl en </a:t>
            </a:r>
          </a:p>
          <a:p>
            <a:r>
              <a:rPr lang="nl-NL" sz="2400" dirty="0">
                <a:solidFill>
                  <a:srgbClr val="2F5597"/>
                </a:solidFill>
                <a:ea typeface="Calibri"/>
                <a:cs typeface="Calibri"/>
              </a:rPr>
              <a:t> (mentale) gezondheid</a:t>
            </a:r>
            <a:endParaRPr lang="nl-NL" sz="2400" dirty="0">
              <a:ea typeface="Calibri" panose="020F0502020204030204"/>
              <a:cs typeface="Calibri" panose="020F0502020204030204"/>
            </a:endParaRPr>
          </a:p>
          <a:p>
            <a:pPr marL="457200" indent="-457200">
              <a:buFont typeface="Arial"/>
              <a:buChar char="•"/>
            </a:pPr>
            <a:r>
              <a:rPr lang="nl-NL" sz="2400" dirty="0">
                <a:solidFill>
                  <a:srgbClr val="2F5597"/>
                </a:solidFill>
                <a:ea typeface="Calibri"/>
                <a:cs typeface="Calibri"/>
              </a:rPr>
              <a:t>Afschalen trede 4 naar voorliggend veld</a:t>
            </a:r>
          </a:p>
          <a:p>
            <a:endParaRPr lang="nl-NL" sz="2400" dirty="0">
              <a:solidFill>
                <a:srgbClr val="2F5597"/>
              </a:solidFill>
              <a:ea typeface="Calibri"/>
              <a:cs typeface="Calibri"/>
            </a:endParaRPr>
          </a:p>
          <a:p>
            <a:endParaRPr lang="nl-NL" sz="2400" dirty="0">
              <a:solidFill>
                <a:srgbClr val="2F5597"/>
              </a:solidFill>
              <a:ea typeface="Calibri"/>
              <a:cs typeface="Calibri"/>
            </a:endParaRPr>
          </a:p>
          <a:p>
            <a:endParaRPr lang="nl-NL" sz="2400" dirty="0">
              <a:solidFill>
                <a:srgbClr val="2F5597"/>
              </a:solidFill>
              <a:ea typeface="Calibri"/>
              <a:cs typeface="Calibri"/>
            </a:endParaRPr>
          </a:p>
          <a:p>
            <a:pPr>
              <a:buFont typeface="Calibri"/>
            </a:pPr>
            <a:endParaRPr lang="nl-NL" sz="2400" dirty="0">
              <a:solidFill>
                <a:srgbClr val="2F5597"/>
              </a:solidFill>
              <a:ea typeface="Calibri"/>
              <a:cs typeface="Calibri"/>
            </a:endParaRPr>
          </a:p>
          <a:p>
            <a:pPr>
              <a:buFont typeface="Calibri"/>
            </a:pPr>
            <a:endParaRPr lang="nl-NL" sz="2400" dirty="0">
              <a:solidFill>
                <a:srgbClr val="2F5597"/>
              </a:solidFill>
              <a:ea typeface="Calibri"/>
              <a:cs typeface="Calibri"/>
            </a:endParaRPr>
          </a:p>
          <a:p>
            <a:endParaRPr lang="nl-NL" sz="2400" dirty="0">
              <a:solidFill>
                <a:srgbClr val="2F5597"/>
              </a:solidFill>
              <a:ea typeface="Calibri"/>
              <a:cs typeface="Calibri"/>
            </a:endParaRPr>
          </a:p>
          <a:p>
            <a:endParaRPr lang="nl-NL" sz="2400" dirty="0">
              <a:solidFill>
                <a:srgbClr val="2F5597"/>
              </a:solidFill>
              <a:ea typeface="Calibri"/>
              <a:cs typeface="Calibri"/>
            </a:endParaRPr>
          </a:p>
        </p:txBody>
      </p:sp>
    </p:spTree>
    <p:extLst>
      <p:ext uri="{BB962C8B-B14F-4D97-AF65-F5344CB8AC3E}">
        <p14:creationId xmlns:p14="http://schemas.microsoft.com/office/powerpoint/2010/main" val="16296892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6543E204-6F92-8F98-A2F8-00E8A623FAE0}"/>
              </a:ext>
            </a:extLst>
          </p:cNvPr>
          <p:cNvSpPr>
            <a:spLocks noGrp="1"/>
          </p:cNvSpPr>
          <p:nvPr>
            <p:ph type="body" sz="quarter" idx="10"/>
          </p:nvPr>
        </p:nvSpPr>
        <p:spPr>
          <a:solidFill>
            <a:srgbClr val="BFC000"/>
          </a:solidFill>
        </p:spPr>
        <p:txBody>
          <a:bodyPr/>
          <a:lstStyle/>
          <a:p>
            <a:r>
              <a:rPr lang="nl-NL" sz="3600" b="1" dirty="0">
                <a:solidFill>
                  <a:srgbClr val="2F5597"/>
                </a:solidFill>
                <a:ea typeface="Calibri"/>
                <a:cs typeface="Calibri"/>
              </a:rPr>
              <a:t>Pauze</a:t>
            </a:r>
          </a:p>
        </p:txBody>
      </p:sp>
    </p:spTree>
    <p:extLst>
      <p:ext uri="{BB962C8B-B14F-4D97-AF65-F5344CB8AC3E}">
        <p14:creationId xmlns:p14="http://schemas.microsoft.com/office/powerpoint/2010/main" val="2856846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28F6E-414E-1B70-27EE-680F54810248}"/>
            </a:ext>
          </a:extLst>
        </p:cNvPr>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3C2E8AFD-1A44-DBB9-5BE3-2CC589D2CA46}"/>
              </a:ext>
            </a:extLst>
          </p:cNvPr>
          <p:cNvSpPr>
            <a:spLocks noGrp="1"/>
          </p:cNvSpPr>
          <p:nvPr>
            <p:ph type="body" sz="quarter" idx="10"/>
          </p:nvPr>
        </p:nvSpPr>
        <p:spPr>
          <a:solidFill>
            <a:schemeClr val="accent1">
              <a:alpha val="78000"/>
            </a:schemeClr>
          </a:solidFill>
        </p:spPr>
        <p:txBody>
          <a:bodyPr/>
          <a:lstStyle/>
          <a:p>
            <a:endParaRPr lang="en-US" sz="4000">
              <a:solidFill>
                <a:schemeClr val="bg1"/>
              </a:solidFill>
            </a:endParaRPr>
          </a:p>
          <a:p>
            <a:r>
              <a:rPr lang="en-US" sz="4000">
                <a:solidFill>
                  <a:schemeClr val="bg1"/>
                </a:solidFill>
              </a:rPr>
              <a:t>Monitor </a:t>
            </a:r>
            <a:r>
              <a:rPr lang="en-US" sz="4000" err="1">
                <a:solidFill>
                  <a:schemeClr val="bg1"/>
                </a:solidFill>
              </a:rPr>
              <a:t>Sociaal</a:t>
            </a:r>
            <a:r>
              <a:rPr lang="en-US" sz="4000">
                <a:solidFill>
                  <a:schemeClr val="bg1"/>
                </a:solidFill>
              </a:rPr>
              <a:t> Domein</a:t>
            </a:r>
          </a:p>
          <a:p>
            <a:endParaRPr lang="en-US" sz="4000">
              <a:solidFill>
                <a:schemeClr val="bg1"/>
              </a:solidFill>
            </a:endParaRPr>
          </a:p>
          <a:p>
            <a:endParaRPr lang="en-US" sz="4000">
              <a:solidFill>
                <a:schemeClr val="bg1"/>
              </a:solidFill>
            </a:endParaRPr>
          </a:p>
        </p:txBody>
      </p:sp>
    </p:spTree>
    <p:extLst>
      <p:ext uri="{BB962C8B-B14F-4D97-AF65-F5344CB8AC3E}">
        <p14:creationId xmlns:p14="http://schemas.microsoft.com/office/powerpoint/2010/main" val="253211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53532-07B7-1F77-F44B-15B2E4859801}"/>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30906286-E9B7-6304-C367-27069670931E}"/>
              </a:ext>
            </a:extLst>
          </p:cNvPr>
          <p:cNvSpPr>
            <a:spLocks noGrp="1"/>
          </p:cNvSpPr>
          <p:nvPr>
            <p:ph type="body" sz="quarter" idx="10"/>
          </p:nvPr>
        </p:nvSpPr>
        <p:spPr>
          <a:xfrm>
            <a:off x="690033" y="1569323"/>
            <a:ext cx="11153356" cy="4622750"/>
          </a:xfrm>
        </p:spPr>
        <p:txBody>
          <a:bodyPr vert="horz" lIns="91440" tIns="45720" rIns="91440" bIns="45720" rtlCol="0" anchor="t">
            <a:normAutofit fontScale="92500"/>
          </a:bodyPr>
          <a:lstStyle/>
          <a:p>
            <a:r>
              <a:rPr lang="nl-NL" sz="2200" b="1" dirty="0">
                <a:solidFill>
                  <a:schemeClr val="accent1">
                    <a:lumMod val="75000"/>
                  </a:schemeClr>
                </a:solidFill>
                <a:ea typeface="Calibri" panose="020F0502020204030204"/>
                <a:cs typeface="Calibri" panose="020F0502020204030204"/>
              </a:rPr>
              <a:t>DOEL VAN DE PRESENTATIE, de raad informeren over de ontwikkeling v.d. monitor Sociaal Domein.</a:t>
            </a:r>
            <a:endParaRPr lang="nl-NL" sz="2200">
              <a:solidFill>
                <a:schemeClr val="accent1">
                  <a:lumMod val="75000"/>
                </a:schemeClr>
              </a:solidFill>
              <a:ea typeface="Calibri" panose="020F0502020204030204"/>
              <a:cs typeface="Calibri" panose="020F0502020204030204"/>
            </a:endParaRPr>
          </a:p>
          <a:p>
            <a:pPr marL="342900" indent="-342900">
              <a:buFont typeface="Courier New" panose="020B0604020202020204" pitchFamily="34" charset="0"/>
              <a:buChar char="o"/>
            </a:pPr>
            <a:r>
              <a:rPr lang="nl-NL" sz="2600" b="1" dirty="0">
                <a:solidFill>
                  <a:schemeClr val="accent1">
                    <a:lumMod val="75000"/>
                  </a:schemeClr>
                </a:solidFill>
              </a:rPr>
              <a:t>Aanleiding </a:t>
            </a:r>
            <a:r>
              <a:rPr lang="nl-NL" sz="2600" dirty="0">
                <a:solidFill>
                  <a:schemeClr val="accent1">
                    <a:lumMod val="75000"/>
                  </a:schemeClr>
                </a:solidFill>
              </a:rPr>
              <a:t>tot opdracht Monitor Sociaal Domein</a:t>
            </a:r>
            <a:endParaRPr lang="nl-NL" sz="2600">
              <a:solidFill>
                <a:schemeClr val="accent1">
                  <a:lumMod val="75000"/>
                </a:schemeClr>
              </a:solidFill>
              <a:ea typeface="Calibri" panose="020F0502020204030204"/>
              <a:cs typeface="Calibri" panose="020F0502020204030204"/>
            </a:endParaRPr>
          </a:p>
          <a:p>
            <a:pPr marL="342900" indent="-342900">
              <a:buFont typeface="Courier New" panose="020B0604020202020204" pitchFamily="34" charset="0"/>
              <a:buChar char="o"/>
            </a:pPr>
            <a:r>
              <a:rPr lang="nl-NL" sz="2600" b="1" dirty="0">
                <a:solidFill>
                  <a:schemeClr val="accent1">
                    <a:lumMod val="75000"/>
                  </a:schemeClr>
                </a:solidFill>
              </a:rPr>
              <a:t>Monitoring</a:t>
            </a:r>
            <a:r>
              <a:rPr lang="nl-NL" sz="2600" dirty="0">
                <a:solidFill>
                  <a:schemeClr val="accent1">
                    <a:lumMod val="75000"/>
                  </a:schemeClr>
                </a:solidFill>
              </a:rPr>
              <a:t>, </a:t>
            </a:r>
            <a:r>
              <a:rPr lang="nl-NL" sz="2600" b="1" dirty="0">
                <a:solidFill>
                  <a:schemeClr val="accent1">
                    <a:lumMod val="75000"/>
                  </a:schemeClr>
                </a:solidFill>
              </a:rPr>
              <a:t>verantwoorden </a:t>
            </a:r>
            <a:r>
              <a:rPr lang="nl-NL" sz="2600" dirty="0">
                <a:solidFill>
                  <a:schemeClr val="accent1">
                    <a:lumMod val="75000"/>
                  </a:schemeClr>
                </a:solidFill>
              </a:rPr>
              <a:t>en </a:t>
            </a:r>
            <a:r>
              <a:rPr lang="nl-NL" sz="2600" b="1" dirty="0">
                <a:solidFill>
                  <a:schemeClr val="accent1">
                    <a:lumMod val="75000"/>
                  </a:schemeClr>
                </a:solidFill>
              </a:rPr>
              <a:t>sturen </a:t>
            </a:r>
            <a:r>
              <a:rPr lang="nl-NL" sz="2600" dirty="0">
                <a:solidFill>
                  <a:schemeClr val="accent1">
                    <a:lumMod val="75000"/>
                  </a:schemeClr>
                </a:solidFill>
              </a:rPr>
              <a:t>op de toekomst</a:t>
            </a:r>
            <a:endParaRPr lang="nl-NL" sz="2600">
              <a:solidFill>
                <a:schemeClr val="accent1">
                  <a:lumMod val="75000"/>
                </a:schemeClr>
              </a:solidFill>
              <a:ea typeface="Calibri"/>
              <a:cs typeface="Calibri"/>
            </a:endParaRPr>
          </a:p>
          <a:p>
            <a:pPr marL="342900" indent="-342900">
              <a:buFont typeface="Courier New" panose="020B0604020202020204" pitchFamily="34" charset="0"/>
              <a:buChar char="o"/>
            </a:pPr>
            <a:r>
              <a:rPr lang="nl-NL" sz="2600" b="1" dirty="0">
                <a:solidFill>
                  <a:schemeClr val="accent1">
                    <a:lumMod val="75000"/>
                  </a:schemeClr>
                </a:solidFill>
              </a:rPr>
              <a:t>Activiteiten </a:t>
            </a:r>
            <a:r>
              <a:rPr lang="nl-NL" sz="2600" dirty="0">
                <a:solidFill>
                  <a:schemeClr val="accent1">
                    <a:lumMod val="75000"/>
                  </a:schemeClr>
                </a:solidFill>
              </a:rPr>
              <a:t>die we hebben ondernomen</a:t>
            </a:r>
            <a:endParaRPr lang="nl-NL" sz="2600">
              <a:solidFill>
                <a:schemeClr val="accent1">
                  <a:lumMod val="75000"/>
                </a:schemeClr>
              </a:solidFill>
              <a:ea typeface="Calibri"/>
              <a:cs typeface="Calibri"/>
            </a:endParaRPr>
          </a:p>
          <a:p>
            <a:pPr marL="342900" indent="-342900">
              <a:buFont typeface="Courier New" panose="020B0604020202020204" pitchFamily="34" charset="0"/>
              <a:buChar char="o"/>
            </a:pPr>
            <a:r>
              <a:rPr lang="nl-NL" sz="2600" b="1" dirty="0">
                <a:solidFill>
                  <a:schemeClr val="accent1">
                    <a:lumMod val="75000"/>
                  </a:schemeClr>
                </a:solidFill>
              </a:rPr>
              <a:t>Weergave </a:t>
            </a:r>
            <a:r>
              <a:rPr lang="nl-NL" sz="2600" dirty="0">
                <a:solidFill>
                  <a:schemeClr val="accent1">
                    <a:lumMod val="75000"/>
                  </a:schemeClr>
                </a:solidFill>
              </a:rPr>
              <a:t>van wat er ontwikkeld is</a:t>
            </a:r>
            <a:endParaRPr lang="nl-NL" sz="2600">
              <a:solidFill>
                <a:schemeClr val="accent1">
                  <a:lumMod val="75000"/>
                </a:schemeClr>
              </a:solidFill>
              <a:ea typeface="Calibri"/>
              <a:cs typeface="Calibri"/>
            </a:endParaRPr>
          </a:p>
          <a:p>
            <a:pPr marL="342900" indent="-342900">
              <a:buFont typeface="Courier New" panose="020B0604020202020204" pitchFamily="34" charset="0"/>
              <a:buChar char="o"/>
            </a:pPr>
            <a:r>
              <a:rPr lang="nl-NL" sz="2600" b="1" dirty="0">
                <a:solidFill>
                  <a:schemeClr val="accent1">
                    <a:lumMod val="75000"/>
                  </a:schemeClr>
                </a:solidFill>
              </a:rPr>
              <a:t>Sturen </a:t>
            </a:r>
            <a:r>
              <a:rPr lang="nl-NL" sz="2600" dirty="0">
                <a:solidFill>
                  <a:schemeClr val="accent1">
                    <a:lumMod val="75000"/>
                  </a:schemeClr>
                </a:solidFill>
              </a:rPr>
              <a:t>op beleid en uitvoering? Bestuurlijk en in de organisatie?</a:t>
            </a:r>
            <a:endParaRPr lang="nl-NL" sz="2600" dirty="0">
              <a:solidFill>
                <a:schemeClr val="accent1">
                  <a:lumMod val="75000"/>
                </a:schemeClr>
              </a:solidFill>
              <a:ea typeface="Calibri"/>
              <a:cs typeface="Calibri"/>
            </a:endParaRPr>
          </a:p>
          <a:p>
            <a:endParaRPr lang="nl-NL" sz="1900" b="1" dirty="0">
              <a:solidFill>
                <a:schemeClr val="accent1">
                  <a:lumMod val="75000"/>
                </a:schemeClr>
              </a:solidFill>
              <a:ea typeface="Calibri" panose="020F0502020204030204"/>
              <a:cs typeface="Calibri" panose="020F0502020204030204"/>
            </a:endParaRPr>
          </a:p>
          <a:p>
            <a:r>
              <a:rPr lang="nl-NL" sz="1900" b="1" dirty="0">
                <a:solidFill>
                  <a:schemeClr val="accent1">
                    <a:lumMod val="75000"/>
                  </a:schemeClr>
                </a:solidFill>
                <a:ea typeface="Calibri" panose="020F0502020204030204"/>
                <a:cs typeface="Calibri" panose="020F0502020204030204"/>
              </a:rPr>
              <a:t>Vooraf nog enkele opmerkingen i.v.m. verwachtingen. </a:t>
            </a:r>
            <a:endParaRPr lang="nl-NL" sz="1900" dirty="0">
              <a:solidFill>
                <a:schemeClr val="accent1">
                  <a:lumMod val="75000"/>
                </a:schemeClr>
              </a:solidFill>
              <a:ea typeface="Calibri" panose="020F0502020204030204"/>
              <a:cs typeface="Calibri" panose="020F0502020204030204"/>
            </a:endParaRPr>
          </a:p>
          <a:p>
            <a:pPr marL="342900" indent="-342900">
              <a:buFont typeface="Courier New,monospace" panose="020B0604020202020204" pitchFamily="34" charset="0"/>
              <a:buChar char="o"/>
            </a:pPr>
            <a:r>
              <a:rPr lang="nl-NL" sz="1900" dirty="0">
                <a:solidFill>
                  <a:schemeClr val="accent1">
                    <a:lumMod val="75000"/>
                  </a:schemeClr>
                </a:solidFill>
                <a:ea typeface="Calibri" panose="020F0502020204030204"/>
                <a:cs typeface="Calibri" panose="020F0502020204030204"/>
              </a:rPr>
              <a:t>We gaan beelden van de monitor laten zien, om u inzicht te geven in de opbouw;</a:t>
            </a:r>
            <a:endParaRPr lang="en-US" sz="1900" dirty="0">
              <a:solidFill>
                <a:schemeClr val="accent1">
                  <a:lumMod val="75000"/>
                </a:schemeClr>
              </a:solidFill>
              <a:ea typeface="Calibri" panose="020F0502020204030204"/>
              <a:cs typeface="Calibri" panose="020F0502020204030204"/>
            </a:endParaRPr>
          </a:p>
          <a:p>
            <a:pPr marL="342900" indent="-342900">
              <a:buFont typeface="Courier New,monospace" panose="020B0604020202020204" pitchFamily="34" charset="0"/>
              <a:buChar char="o"/>
            </a:pPr>
            <a:r>
              <a:rPr lang="nl-NL" sz="1900" dirty="0">
                <a:solidFill>
                  <a:schemeClr val="accent1">
                    <a:lumMod val="75000"/>
                  </a:schemeClr>
                </a:solidFill>
                <a:ea typeface="Calibri" panose="020F0502020204030204"/>
                <a:cs typeface="Calibri" panose="020F0502020204030204"/>
              </a:rPr>
              <a:t>Dit is een monitor/dashboard voor de organisatie;</a:t>
            </a:r>
          </a:p>
          <a:p>
            <a:pPr marL="342900" indent="-342900">
              <a:buFont typeface="Courier New,monospace" panose="020B0604020202020204" pitchFamily="34" charset="0"/>
              <a:buChar char="o"/>
            </a:pPr>
            <a:r>
              <a:rPr lang="nl-NL" sz="1900" dirty="0">
                <a:solidFill>
                  <a:schemeClr val="accent1">
                    <a:lumMod val="75000"/>
                  </a:schemeClr>
                </a:solidFill>
                <a:ea typeface="Calibri" panose="020F0502020204030204"/>
                <a:cs typeface="Calibri" panose="020F0502020204030204"/>
              </a:rPr>
              <a:t>De raad gaat informatie uit de monitor terugzien in de P&amp;C-producten.</a:t>
            </a:r>
            <a:endParaRPr lang="nl-NL" sz="1900" dirty="0">
              <a:solidFill>
                <a:schemeClr val="accent1">
                  <a:lumMod val="75000"/>
                </a:schemeClr>
              </a:solidFill>
            </a:endParaRPr>
          </a:p>
          <a:p>
            <a:pPr marL="342900" indent="-342900">
              <a:buFont typeface="Courier New" panose="020B0604020202020204" pitchFamily="34" charset="0"/>
              <a:buChar char="o"/>
            </a:pPr>
            <a:endParaRPr lang="nl-NL" dirty="0">
              <a:solidFill>
                <a:schemeClr val="accent1">
                  <a:lumMod val="75000"/>
                </a:schemeClr>
              </a:solidFill>
              <a:ea typeface="Calibri" panose="020F0502020204030204"/>
              <a:cs typeface="Calibri" panose="020F0502020204030204"/>
            </a:endParaRPr>
          </a:p>
        </p:txBody>
      </p:sp>
      <p:sp>
        <p:nvSpPr>
          <p:cNvPr id="4" name="Tijdelijke aanduiding voor tekst 2">
            <a:extLst>
              <a:ext uri="{FF2B5EF4-FFF2-40B4-BE49-F238E27FC236}">
                <a16:creationId xmlns:a16="http://schemas.microsoft.com/office/drawing/2014/main" id="{25AFB4FE-A7F6-AE5E-8688-1C04E17E0582}"/>
              </a:ext>
            </a:extLst>
          </p:cNvPr>
          <p:cNvSpPr txBox="1">
            <a:spLocks/>
          </p:cNvSpPr>
          <p:nvPr/>
        </p:nvSpPr>
        <p:spPr>
          <a:xfrm>
            <a:off x="945411" y="659927"/>
            <a:ext cx="10515600" cy="132556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4400" b="1">
                <a:solidFill>
                  <a:srgbClr val="BFC000"/>
                </a:solidFill>
                <a:latin typeface="Calibri" panose="020F0502020204030204"/>
                <a:ea typeface="Verdana"/>
              </a:rPr>
              <a:t>Monitor en Sturen in het Sociaal Domein</a:t>
            </a:r>
            <a:endParaRPr lang="nl-NL" sz="4400" b="1">
              <a:solidFill>
                <a:srgbClr val="BFC000"/>
              </a:solidFill>
              <a:latin typeface="Calibri" panose="020F0502020204030204"/>
            </a:endParaRPr>
          </a:p>
        </p:txBody>
      </p:sp>
    </p:spTree>
    <p:extLst>
      <p:ext uri="{BB962C8B-B14F-4D97-AF65-F5344CB8AC3E}">
        <p14:creationId xmlns:p14="http://schemas.microsoft.com/office/powerpoint/2010/main" val="20809212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afgeronde hoeken 3">
            <a:extLst>
              <a:ext uri="{FF2B5EF4-FFF2-40B4-BE49-F238E27FC236}">
                <a16:creationId xmlns:a16="http://schemas.microsoft.com/office/drawing/2014/main" id="{E03DFB25-7FFD-AC10-BEB4-908508A18F4F}"/>
              </a:ext>
            </a:extLst>
          </p:cNvPr>
          <p:cNvSpPr/>
          <p:nvPr/>
        </p:nvSpPr>
        <p:spPr>
          <a:xfrm>
            <a:off x="521369" y="1643238"/>
            <a:ext cx="11144505" cy="617122"/>
          </a:xfrm>
          <a:prstGeom prst="roundRect">
            <a:avLst/>
          </a:prstGeom>
          <a:solidFill>
            <a:schemeClr val="accent3">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nl-NL">
                <a:solidFill>
                  <a:schemeClr val="tx1"/>
                </a:solidFill>
              </a:rPr>
              <a:t> </a:t>
            </a:r>
          </a:p>
        </p:txBody>
      </p:sp>
      <p:sp>
        <p:nvSpPr>
          <p:cNvPr id="5" name="Ovaal 4">
            <a:extLst>
              <a:ext uri="{FF2B5EF4-FFF2-40B4-BE49-F238E27FC236}">
                <a16:creationId xmlns:a16="http://schemas.microsoft.com/office/drawing/2014/main" id="{5210D5CD-90F6-87D3-B08B-E803D46B0FB3}"/>
              </a:ext>
            </a:extLst>
          </p:cNvPr>
          <p:cNvSpPr/>
          <p:nvPr/>
        </p:nvSpPr>
        <p:spPr>
          <a:xfrm>
            <a:off x="2863503" y="1544657"/>
            <a:ext cx="828000" cy="828000"/>
          </a:xfrm>
          <a:prstGeom prst="ellipse">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rIns="0" rtlCol="0" anchor="ctr"/>
          <a:lstStyle/>
          <a:p>
            <a:pPr algn="ctr"/>
            <a:r>
              <a:rPr lang="nl-NL" b="1">
                <a:solidFill>
                  <a:schemeClr val="tx1"/>
                </a:solidFill>
              </a:rPr>
              <a:t>Sept </a:t>
            </a:r>
          </a:p>
          <a:p>
            <a:pPr algn="ctr"/>
            <a:r>
              <a:rPr lang="nl-NL" b="1">
                <a:solidFill>
                  <a:schemeClr val="tx1"/>
                </a:solidFill>
              </a:rPr>
              <a:t>2022</a:t>
            </a:r>
          </a:p>
        </p:txBody>
      </p:sp>
      <p:sp>
        <p:nvSpPr>
          <p:cNvPr id="6" name="Rechthoek: afgeronde hoeken 5">
            <a:extLst>
              <a:ext uri="{FF2B5EF4-FFF2-40B4-BE49-F238E27FC236}">
                <a16:creationId xmlns:a16="http://schemas.microsoft.com/office/drawing/2014/main" id="{58DED301-4299-E829-FB12-0BC271DCD8F5}"/>
              </a:ext>
            </a:extLst>
          </p:cNvPr>
          <p:cNvSpPr/>
          <p:nvPr/>
        </p:nvSpPr>
        <p:spPr>
          <a:xfrm>
            <a:off x="8259622" y="2897954"/>
            <a:ext cx="1783080" cy="1873444"/>
          </a:xfrm>
          <a:prstGeom prst="round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600">
                <a:solidFill>
                  <a:schemeClr val="tx1"/>
                </a:solidFill>
              </a:rPr>
              <a:t>Start ontwikkeling monitor sociaal domein</a:t>
            </a:r>
          </a:p>
        </p:txBody>
      </p:sp>
      <p:sp>
        <p:nvSpPr>
          <p:cNvPr id="7" name="Rechthoek: afgeronde hoeken 6">
            <a:extLst>
              <a:ext uri="{FF2B5EF4-FFF2-40B4-BE49-F238E27FC236}">
                <a16:creationId xmlns:a16="http://schemas.microsoft.com/office/drawing/2014/main" id="{D61CC6CA-F8B0-B23D-B5BC-7B40BF41B3F2}"/>
              </a:ext>
            </a:extLst>
          </p:cNvPr>
          <p:cNvSpPr/>
          <p:nvPr/>
        </p:nvSpPr>
        <p:spPr>
          <a:xfrm>
            <a:off x="508759" y="2872402"/>
            <a:ext cx="1783080" cy="1873444"/>
          </a:xfrm>
          <a:prstGeom prst="round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600">
                <a:solidFill>
                  <a:schemeClr val="tx1"/>
                </a:solidFill>
              </a:rPr>
              <a:t>Inzet op data gedreven werken</a:t>
            </a:r>
          </a:p>
        </p:txBody>
      </p:sp>
      <p:sp>
        <p:nvSpPr>
          <p:cNvPr id="8" name="Rechthoek: afgeronde hoeken 7">
            <a:extLst>
              <a:ext uri="{FF2B5EF4-FFF2-40B4-BE49-F238E27FC236}">
                <a16:creationId xmlns:a16="http://schemas.microsoft.com/office/drawing/2014/main" id="{0A369C95-59F6-6578-4FCF-A1B34F188F04}"/>
              </a:ext>
            </a:extLst>
          </p:cNvPr>
          <p:cNvSpPr/>
          <p:nvPr/>
        </p:nvSpPr>
        <p:spPr>
          <a:xfrm>
            <a:off x="4334885" y="2897954"/>
            <a:ext cx="1783080" cy="1873444"/>
          </a:xfrm>
          <a:prstGeom prst="round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600">
                <a:solidFill>
                  <a:schemeClr val="tx1"/>
                </a:solidFill>
              </a:rPr>
              <a:t>Instelling raadswerkgroep op data en </a:t>
            </a:r>
            <a:r>
              <a:rPr lang="nl-NL" sz="1600" err="1">
                <a:solidFill>
                  <a:schemeClr val="tx1"/>
                </a:solidFill>
              </a:rPr>
              <a:t>KPI’s</a:t>
            </a:r>
            <a:endParaRPr lang="nl-NL" sz="1600">
              <a:solidFill>
                <a:schemeClr val="tx1"/>
              </a:solidFill>
            </a:endParaRPr>
          </a:p>
        </p:txBody>
      </p:sp>
      <p:sp>
        <p:nvSpPr>
          <p:cNvPr id="9" name="Ovaal 8">
            <a:extLst>
              <a:ext uri="{FF2B5EF4-FFF2-40B4-BE49-F238E27FC236}">
                <a16:creationId xmlns:a16="http://schemas.microsoft.com/office/drawing/2014/main" id="{B7F85941-01A0-1D7F-62B0-5B7704A0AB38}"/>
              </a:ext>
            </a:extLst>
          </p:cNvPr>
          <p:cNvSpPr/>
          <p:nvPr/>
        </p:nvSpPr>
        <p:spPr>
          <a:xfrm>
            <a:off x="4812425" y="1544657"/>
            <a:ext cx="828000" cy="828000"/>
          </a:xfrm>
          <a:prstGeom prst="ellipse">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rIns="0" rtlCol="0" anchor="ctr"/>
          <a:lstStyle/>
          <a:p>
            <a:pPr algn="ctr"/>
            <a:r>
              <a:rPr lang="nl-NL" b="1">
                <a:solidFill>
                  <a:schemeClr val="tx1"/>
                </a:solidFill>
              </a:rPr>
              <a:t>Mei </a:t>
            </a:r>
          </a:p>
          <a:p>
            <a:pPr algn="ctr"/>
            <a:r>
              <a:rPr lang="nl-NL" b="1">
                <a:solidFill>
                  <a:schemeClr val="tx1"/>
                </a:solidFill>
              </a:rPr>
              <a:t>2023</a:t>
            </a:r>
          </a:p>
        </p:txBody>
      </p:sp>
      <p:sp>
        <p:nvSpPr>
          <p:cNvPr id="10" name="Rechthoek: afgeronde hoeken 9">
            <a:extLst>
              <a:ext uri="{FF2B5EF4-FFF2-40B4-BE49-F238E27FC236}">
                <a16:creationId xmlns:a16="http://schemas.microsoft.com/office/drawing/2014/main" id="{945E30E6-4718-3CDC-3739-9292F4EE8F3E}"/>
              </a:ext>
            </a:extLst>
          </p:cNvPr>
          <p:cNvSpPr/>
          <p:nvPr/>
        </p:nvSpPr>
        <p:spPr>
          <a:xfrm>
            <a:off x="6265877" y="2897954"/>
            <a:ext cx="1854797" cy="1873444"/>
          </a:xfrm>
          <a:prstGeom prst="round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1600">
                <a:solidFill>
                  <a:schemeClr val="tx1"/>
                </a:solidFill>
              </a:rPr>
              <a:t>Nulmeting geeft 1</a:t>
            </a:r>
            <a:r>
              <a:rPr lang="nl-NL" sz="1600" baseline="30000">
                <a:solidFill>
                  <a:schemeClr val="tx1"/>
                </a:solidFill>
              </a:rPr>
              <a:t>e</a:t>
            </a:r>
            <a:r>
              <a:rPr lang="nl-NL" sz="1600">
                <a:solidFill>
                  <a:schemeClr val="tx1"/>
                </a:solidFill>
              </a:rPr>
              <a:t> inzicht in sociaal domein, maar nog niet in </a:t>
            </a:r>
            <a:r>
              <a:rPr lang="nl-NL" sz="1600" err="1">
                <a:solidFill>
                  <a:schemeClr val="tx1"/>
                </a:solidFill>
              </a:rPr>
              <a:t>outcomediensten</a:t>
            </a:r>
          </a:p>
        </p:txBody>
      </p:sp>
      <p:sp>
        <p:nvSpPr>
          <p:cNvPr id="11" name="Rechthoek: afgeronde hoeken 10">
            <a:extLst>
              <a:ext uri="{FF2B5EF4-FFF2-40B4-BE49-F238E27FC236}">
                <a16:creationId xmlns:a16="http://schemas.microsoft.com/office/drawing/2014/main" id="{40473F52-8CFA-42E2-B232-A8468296A6FA}"/>
              </a:ext>
            </a:extLst>
          </p:cNvPr>
          <p:cNvSpPr/>
          <p:nvPr/>
        </p:nvSpPr>
        <p:spPr>
          <a:xfrm>
            <a:off x="2385963" y="2897954"/>
            <a:ext cx="1783080" cy="1873444"/>
          </a:xfrm>
          <a:prstGeom prst="round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1600">
                <a:solidFill>
                  <a:schemeClr val="tx1"/>
                </a:solidFill>
              </a:rPr>
              <a:t>Start ‘Koers’ Sociaal domein</a:t>
            </a:r>
          </a:p>
          <a:p>
            <a:pPr algn="ctr"/>
            <a:r>
              <a:rPr lang="nl-NL" sz="1600" b="1">
                <a:solidFill>
                  <a:schemeClr val="tx1"/>
                </a:solidFill>
                <a:ea typeface="Calibri"/>
                <a:cs typeface="Calibri"/>
              </a:rPr>
              <a:t>MOTIE</a:t>
            </a:r>
          </a:p>
        </p:txBody>
      </p:sp>
      <p:sp>
        <p:nvSpPr>
          <p:cNvPr id="12" name="Ovaal 11">
            <a:extLst>
              <a:ext uri="{FF2B5EF4-FFF2-40B4-BE49-F238E27FC236}">
                <a16:creationId xmlns:a16="http://schemas.microsoft.com/office/drawing/2014/main" id="{EC4D1E94-3A3A-B673-37CF-47B47F0E3218}"/>
              </a:ext>
            </a:extLst>
          </p:cNvPr>
          <p:cNvSpPr/>
          <p:nvPr/>
        </p:nvSpPr>
        <p:spPr>
          <a:xfrm>
            <a:off x="6779276" y="1544657"/>
            <a:ext cx="828000" cy="828000"/>
          </a:xfrm>
          <a:prstGeom prst="ellipse">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rIns="0" rtlCol="0" anchor="ctr"/>
          <a:lstStyle/>
          <a:p>
            <a:pPr algn="ctr"/>
            <a:r>
              <a:rPr lang="nl-NL" b="1">
                <a:solidFill>
                  <a:schemeClr val="tx1"/>
                </a:solidFill>
              </a:rPr>
              <a:t>Juni </a:t>
            </a:r>
          </a:p>
          <a:p>
            <a:pPr algn="ctr"/>
            <a:r>
              <a:rPr lang="nl-NL" b="1">
                <a:solidFill>
                  <a:schemeClr val="tx1"/>
                </a:solidFill>
              </a:rPr>
              <a:t>2024</a:t>
            </a:r>
          </a:p>
        </p:txBody>
      </p:sp>
      <p:sp>
        <p:nvSpPr>
          <p:cNvPr id="13" name="Ovaal 12">
            <a:extLst>
              <a:ext uri="{FF2B5EF4-FFF2-40B4-BE49-F238E27FC236}">
                <a16:creationId xmlns:a16="http://schemas.microsoft.com/office/drawing/2014/main" id="{03B610DC-57F6-5576-B0E8-EFFB946B9BC8}"/>
              </a:ext>
            </a:extLst>
          </p:cNvPr>
          <p:cNvSpPr/>
          <p:nvPr/>
        </p:nvSpPr>
        <p:spPr>
          <a:xfrm>
            <a:off x="8737162" y="1544657"/>
            <a:ext cx="828000" cy="828000"/>
          </a:xfrm>
          <a:prstGeom prst="ellipse">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rIns="0" rtlCol="0" anchor="ctr"/>
          <a:lstStyle/>
          <a:p>
            <a:pPr algn="ctr"/>
            <a:r>
              <a:rPr lang="nl-NL" b="1">
                <a:solidFill>
                  <a:schemeClr val="tx1"/>
                </a:solidFill>
              </a:rPr>
              <a:t>Aug</a:t>
            </a:r>
          </a:p>
          <a:p>
            <a:pPr algn="ctr"/>
            <a:r>
              <a:rPr lang="nl-NL" b="1">
                <a:solidFill>
                  <a:schemeClr val="tx1"/>
                </a:solidFill>
              </a:rPr>
              <a:t>2024</a:t>
            </a:r>
          </a:p>
        </p:txBody>
      </p:sp>
      <p:sp>
        <p:nvSpPr>
          <p:cNvPr id="14" name="Ovaal 13">
            <a:extLst>
              <a:ext uri="{FF2B5EF4-FFF2-40B4-BE49-F238E27FC236}">
                <a16:creationId xmlns:a16="http://schemas.microsoft.com/office/drawing/2014/main" id="{36BE3DD1-AC6F-4C9B-1114-1D64B8B6ED36}"/>
              </a:ext>
            </a:extLst>
          </p:cNvPr>
          <p:cNvSpPr/>
          <p:nvPr/>
        </p:nvSpPr>
        <p:spPr>
          <a:xfrm>
            <a:off x="986299" y="1544657"/>
            <a:ext cx="828000" cy="828000"/>
          </a:xfrm>
          <a:prstGeom prst="ellipse">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rIns="0" rtlCol="0" anchor="ctr"/>
          <a:lstStyle/>
          <a:p>
            <a:pPr algn="ctr"/>
            <a:r>
              <a:rPr lang="nl-NL" b="1">
                <a:solidFill>
                  <a:schemeClr val="tx1"/>
                </a:solidFill>
              </a:rPr>
              <a:t>2019</a:t>
            </a:r>
          </a:p>
        </p:txBody>
      </p:sp>
      <p:cxnSp>
        <p:nvCxnSpPr>
          <p:cNvPr id="15" name="Rechte verbindingslijn 14">
            <a:extLst>
              <a:ext uri="{FF2B5EF4-FFF2-40B4-BE49-F238E27FC236}">
                <a16:creationId xmlns:a16="http://schemas.microsoft.com/office/drawing/2014/main" id="{73AE7E4F-A481-ADF0-A2C8-FDC1129DD83E}"/>
              </a:ext>
            </a:extLst>
          </p:cNvPr>
          <p:cNvCxnSpPr>
            <a:cxnSpLocks/>
          </p:cNvCxnSpPr>
          <p:nvPr/>
        </p:nvCxnSpPr>
        <p:spPr>
          <a:xfrm>
            <a:off x="1400299" y="2372656"/>
            <a:ext cx="0" cy="1001394"/>
          </a:xfrm>
          <a:prstGeom prst="line">
            <a:avLst/>
          </a:prstGeom>
          <a:ln>
            <a:solidFill>
              <a:srgbClr val="BEEFD2"/>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C24DB309-3906-586D-4C7F-F46DD72814BA}"/>
              </a:ext>
            </a:extLst>
          </p:cNvPr>
          <p:cNvCxnSpPr>
            <a:cxnSpLocks/>
          </p:cNvCxnSpPr>
          <p:nvPr/>
        </p:nvCxnSpPr>
        <p:spPr>
          <a:xfrm>
            <a:off x="3277503" y="2372656"/>
            <a:ext cx="0" cy="1001394"/>
          </a:xfrm>
          <a:prstGeom prst="line">
            <a:avLst/>
          </a:prstGeom>
          <a:ln>
            <a:solidFill>
              <a:srgbClr val="BEEFD2"/>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F408A8FA-EA0E-9993-3A4E-495D402FCDCC}"/>
              </a:ext>
            </a:extLst>
          </p:cNvPr>
          <p:cNvCxnSpPr>
            <a:cxnSpLocks/>
          </p:cNvCxnSpPr>
          <p:nvPr/>
        </p:nvCxnSpPr>
        <p:spPr>
          <a:xfrm>
            <a:off x="5224044" y="2372656"/>
            <a:ext cx="0" cy="1001394"/>
          </a:xfrm>
          <a:prstGeom prst="line">
            <a:avLst/>
          </a:prstGeom>
          <a:ln>
            <a:solidFill>
              <a:srgbClr val="BEEFD2"/>
            </a:solidFill>
          </a:ln>
        </p:spPr>
        <p:style>
          <a:lnRef idx="1">
            <a:schemeClr val="accent1"/>
          </a:lnRef>
          <a:fillRef idx="0">
            <a:schemeClr val="accent1"/>
          </a:fillRef>
          <a:effectRef idx="0">
            <a:schemeClr val="accent1"/>
          </a:effectRef>
          <a:fontRef idx="minor">
            <a:schemeClr val="tx1"/>
          </a:fontRef>
        </p:style>
      </p:cxnSp>
      <p:cxnSp>
        <p:nvCxnSpPr>
          <p:cNvPr id="18" name="Rechte verbindingslijn 17">
            <a:extLst>
              <a:ext uri="{FF2B5EF4-FFF2-40B4-BE49-F238E27FC236}">
                <a16:creationId xmlns:a16="http://schemas.microsoft.com/office/drawing/2014/main" id="{61760932-6366-DF6A-6F9F-5D34361AB8E7}"/>
              </a:ext>
            </a:extLst>
          </p:cNvPr>
          <p:cNvCxnSpPr>
            <a:cxnSpLocks/>
          </p:cNvCxnSpPr>
          <p:nvPr/>
        </p:nvCxnSpPr>
        <p:spPr>
          <a:xfrm>
            <a:off x="7193275" y="2372656"/>
            <a:ext cx="0" cy="1001394"/>
          </a:xfrm>
          <a:prstGeom prst="line">
            <a:avLst/>
          </a:prstGeom>
          <a:ln>
            <a:solidFill>
              <a:srgbClr val="BEEFD2"/>
            </a:solidFill>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485BBD6B-F61F-3450-F2F6-483B02EAAF8D}"/>
              </a:ext>
            </a:extLst>
          </p:cNvPr>
          <p:cNvCxnSpPr>
            <a:cxnSpLocks/>
          </p:cNvCxnSpPr>
          <p:nvPr/>
        </p:nvCxnSpPr>
        <p:spPr>
          <a:xfrm>
            <a:off x="9153723" y="2372656"/>
            <a:ext cx="0" cy="1001394"/>
          </a:xfrm>
          <a:prstGeom prst="line">
            <a:avLst/>
          </a:prstGeom>
          <a:ln>
            <a:solidFill>
              <a:srgbClr val="BEEFD2"/>
            </a:solidFill>
          </a:ln>
        </p:spPr>
        <p:style>
          <a:lnRef idx="1">
            <a:schemeClr val="accent1"/>
          </a:lnRef>
          <a:fillRef idx="0">
            <a:schemeClr val="accent1"/>
          </a:fillRef>
          <a:effectRef idx="0">
            <a:schemeClr val="accent1"/>
          </a:effectRef>
          <a:fontRef idx="minor">
            <a:schemeClr val="tx1"/>
          </a:fontRef>
        </p:style>
      </p:cxnSp>
      <p:sp>
        <p:nvSpPr>
          <p:cNvPr id="25" name="Titel 4">
            <a:extLst>
              <a:ext uri="{FF2B5EF4-FFF2-40B4-BE49-F238E27FC236}">
                <a16:creationId xmlns:a16="http://schemas.microsoft.com/office/drawing/2014/main" id="{D9440434-C12B-98A7-A488-2DE1ACC86634}"/>
              </a:ext>
            </a:extLst>
          </p:cNvPr>
          <p:cNvSpPr txBox="1">
            <a:spLocks/>
          </p:cNvSpPr>
          <p:nvPr/>
        </p:nvSpPr>
        <p:spPr>
          <a:xfrm>
            <a:off x="523558" y="582615"/>
            <a:ext cx="11144505" cy="723896"/>
          </a:xfrm>
          <a:prstGeom prst="rect">
            <a:avLst/>
          </a:prstGeom>
        </p:spPr>
        <p:txBody>
          <a:bodyPr lIns="91440" tIns="45720" rIns="91440" bIns="45720" anchor="t"/>
          <a:lstStyle>
            <a:lvl1pPr algn="l">
              <a:defRPr sz="3200" b="1">
                <a:solidFill>
                  <a:schemeClr val="tx1"/>
                </a:solidFill>
                <a:latin typeface="Poppins" panose="00000500000000000000" pitchFamily="2" charset="0"/>
                <a:ea typeface="+mj-ea"/>
                <a:cs typeface="Poppins" panose="00000500000000000000" pitchFamily="2" charset="0"/>
              </a:defRPr>
            </a:lvl1pPr>
          </a:lstStyle>
          <a:p>
            <a:r>
              <a:rPr lang="nl-NL" sz="3600">
                <a:solidFill>
                  <a:srgbClr val="BFC000"/>
                </a:solidFill>
                <a:latin typeface="Calibri" panose="020F0502020204030204"/>
                <a:ea typeface="Verdana"/>
                <a:cs typeface="+mn-cs"/>
              </a:rPr>
              <a:t>Aanleiding: </a:t>
            </a:r>
            <a:r>
              <a:rPr lang="nl-NL" sz="2400" b="0">
                <a:solidFill>
                  <a:srgbClr val="BFC000"/>
                </a:solidFill>
                <a:latin typeface="Calibri" panose="020F0502020204030204"/>
                <a:ea typeface="Verdana"/>
                <a:cs typeface="+mn-cs"/>
              </a:rPr>
              <a:t>Waalwijk gaat meer data-gedreven werken en verantwoorden</a:t>
            </a:r>
            <a:endParaRPr lang="nl-NL" sz="2400" b="0">
              <a:solidFill>
                <a:srgbClr val="BFC000"/>
              </a:solidFill>
              <a:latin typeface="Calibri" panose="020F0502020204030204"/>
              <a:ea typeface="Verdana"/>
              <a:cs typeface="Calibri"/>
            </a:endParaRPr>
          </a:p>
        </p:txBody>
      </p:sp>
      <p:sp>
        <p:nvSpPr>
          <p:cNvPr id="2" name="Tekstvak 1">
            <a:extLst>
              <a:ext uri="{FF2B5EF4-FFF2-40B4-BE49-F238E27FC236}">
                <a16:creationId xmlns:a16="http://schemas.microsoft.com/office/drawing/2014/main" id="{914A90B6-1A6D-B1F6-B07A-7FF15ECC7D9F}"/>
              </a:ext>
            </a:extLst>
          </p:cNvPr>
          <p:cNvSpPr txBox="1"/>
          <p:nvPr/>
        </p:nvSpPr>
        <p:spPr>
          <a:xfrm>
            <a:off x="741427" y="5094022"/>
            <a:ext cx="10739717" cy="1200329"/>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nl-NL" b="1">
                <a:ea typeface="Calibri"/>
                <a:cs typeface="Calibri"/>
              </a:rPr>
              <a:t>MOTIE</a:t>
            </a:r>
            <a:r>
              <a:rPr lang="nl-NL">
                <a:ea typeface="Calibri"/>
                <a:cs typeface="Calibri"/>
              </a:rPr>
              <a:t>, geeft opdracht tot: </a:t>
            </a:r>
            <a:endParaRPr lang="nl-NL" sz="800">
              <a:solidFill>
                <a:srgbClr val="000440"/>
              </a:solidFill>
              <a:latin typeface="Avenir"/>
              <a:ea typeface="Calibri"/>
              <a:cs typeface="Calibri"/>
            </a:endParaRPr>
          </a:p>
          <a:p>
            <a:pPr marL="342900" indent="-342900" algn="just">
              <a:buAutoNum type="arabicPeriod"/>
            </a:pPr>
            <a:r>
              <a:rPr lang="nl-NL">
                <a:ea typeface="Calibri"/>
                <a:cs typeface="Calibri"/>
              </a:rPr>
              <a:t>het ontwikkelen van een monitor Sociaal Domein i.s.m. raad, ambtelijke organisatie en partners</a:t>
            </a:r>
            <a:endParaRPr lang="nl-NL" sz="800">
              <a:solidFill>
                <a:srgbClr val="000440"/>
              </a:solidFill>
              <a:latin typeface="Avenir"/>
              <a:ea typeface="Calibri"/>
              <a:cs typeface="Calibri"/>
            </a:endParaRPr>
          </a:p>
          <a:p>
            <a:pPr marL="342900" indent="-342900" algn="just">
              <a:buAutoNum type="arabicPeriod"/>
            </a:pPr>
            <a:r>
              <a:rPr lang="nl-NL">
                <a:ea typeface="Calibri"/>
                <a:cs typeface="Calibri"/>
              </a:rPr>
              <a:t>Eind 2024 te komen tot een </a:t>
            </a:r>
            <a:r>
              <a:rPr lang="nl-NL" err="1">
                <a:ea typeface="Calibri"/>
                <a:cs typeface="Calibri"/>
              </a:rPr>
              <a:t>basisset</a:t>
            </a:r>
            <a:r>
              <a:rPr lang="nl-NL">
                <a:ea typeface="Calibri"/>
                <a:cs typeface="Calibri"/>
              </a:rPr>
              <a:t> aan </a:t>
            </a:r>
            <a:r>
              <a:rPr lang="nl-NL" err="1">
                <a:ea typeface="Calibri"/>
                <a:cs typeface="Calibri"/>
              </a:rPr>
              <a:t>KPI's</a:t>
            </a:r>
            <a:endParaRPr lang="nl-NL" sz="800" err="1">
              <a:solidFill>
                <a:srgbClr val="000440"/>
              </a:solidFill>
              <a:latin typeface="Avenir"/>
              <a:ea typeface="Calibri"/>
              <a:cs typeface="Calibri"/>
            </a:endParaRPr>
          </a:p>
          <a:p>
            <a:pPr marL="342900" indent="-342900" algn="just">
              <a:buAutoNum type="arabicPeriod"/>
            </a:pPr>
            <a:r>
              <a:rPr lang="nl-NL">
                <a:ea typeface="Calibri"/>
                <a:cs typeface="Calibri"/>
              </a:rPr>
              <a:t>in 2024-2026 zicht te geven op de doorontwikkeling en borging van de monitor SD</a:t>
            </a:r>
            <a:endParaRPr lang="nl-NL" sz="800">
              <a:solidFill>
                <a:srgbClr val="000440"/>
              </a:solidFill>
              <a:latin typeface="Avenir"/>
              <a:ea typeface="Calibri"/>
              <a:cs typeface="Calibri"/>
            </a:endParaRPr>
          </a:p>
        </p:txBody>
      </p:sp>
      <p:sp>
        <p:nvSpPr>
          <p:cNvPr id="3" name="Rechthoek: afgeronde hoeken 2">
            <a:extLst>
              <a:ext uri="{FF2B5EF4-FFF2-40B4-BE49-F238E27FC236}">
                <a16:creationId xmlns:a16="http://schemas.microsoft.com/office/drawing/2014/main" id="{15212B2A-1B92-8228-9802-45AD8911106C}"/>
              </a:ext>
            </a:extLst>
          </p:cNvPr>
          <p:cNvSpPr/>
          <p:nvPr/>
        </p:nvSpPr>
        <p:spPr>
          <a:xfrm>
            <a:off x="10178068" y="2897954"/>
            <a:ext cx="1783080" cy="1873444"/>
          </a:xfrm>
          <a:prstGeom prst="round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1600">
                <a:solidFill>
                  <a:schemeClr val="tx1"/>
                </a:solidFill>
              </a:rPr>
              <a:t>Presenteren stand van zaken monitor sociaal domein</a:t>
            </a:r>
          </a:p>
        </p:txBody>
      </p:sp>
      <p:sp>
        <p:nvSpPr>
          <p:cNvPr id="20" name="Ovaal 19">
            <a:extLst>
              <a:ext uri="{FF2B5EF4-FFF2-40B4-BE49-F238E27FC236}">
                <a16:creationId xmlns:a16="http://schemas.microsoft.com/office/drawing/2014/main" id="{0F4F3A41-E295-7C9E-3CE0-CA41E2975B18}"/>
              </a:ext>
            </a:extLst>
          </p:cNvPr>
          <p:cNvSpPr/>
          <p:nvPr/>
        </p:nvSpPr>
        <p:spPr>
          <a:xfrm>
            <a:off x="10655608" y="1544657"/>
            <a:ext cx="828000" cy="828000"/>
          </a:xfrm>
          <a:prstGeom prst="ellipse">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45720" rIns="0" bIns="45720" rtlCol="0" anchor="ctr"/>
          <a:lstStyle/>
          <a:p>
            <a:pPr algn="ctr"/>
            <a:r>
              <a:rPr lang="nl-NL" b="1">
                <a:solidFill>
                  <a:schemeClr val="tx1"/>
                </a:solidFill>
              </a:rPr>
              <a:t>Okt</a:t>
            </a:r>
            <a:endParaRPr lang="nl-NL" b="1">
              <a:solidFill>
                <a:schemeClr val="tx1"/>
              </a:solidFill>
              <a:ea typeface="Calibri"/>
              <a:cs typeface="Calibri"/>
            </a:endParaRPr>
          </a:p>
          <a:p>
            <a:pPr algn="ctr"/>
            <a:r>
              <a:rPr lang="nl-NL" b="1">
                <a:solidFill>
                  <a:schemeClr val="tx1"/>
                </a:solidFill>
              </a:rPr>
              <a:t>2025</a:t>
            </a:r>
            <a:endParaRPr lang="nl-NL" b="1">
              <a:solidFill>
                <a:schemeClr val="tx1"/>
              </a:solidFill>
              <a:ea typeface="Calibri"/>
              <a:cs typeface="Calibri"/>
            </a:endParaRPr>
          </a:p>
        </p:txBody>
      </p:sp>
      <p:cxnSp>
        <p:nvCxnSpPr>
          <p:cNvPr id="21" name="Rechte verbindingslijn 20">
            <a:extLst>
              <a:ext uri="{FF2B5EF4-FFF2-40B4-BE49-F238E27FC236}">
                <a16:creationId xmlns:a16="http://schemas.microsoft.com/office/drawing/2014/main" id="{4EA93C95-E370-6B84-F06D-A4495FAD81AB}"/>
              </a:ext>
            </a:extLst>
          </p:cNvPr>
          <p:cNvCxnSpPr>
            <a:cxnSpLocks/>
          </p:cNvCxnSpPr>
          <p:nvPr/>
        </p:nvCxnSpPr>
        <p:spPr>
          <a:xfrm>
            <a:off x="11116993" y="2731244"/>
            <a:ext cx="0" cy="1001394"/>
          </a:xfrm>
          <a:prstGeom prst="line">
            <a:avLst/>
          </a:prstGeom>
          <a:ln>
            <a:solidFill>
              <a:srgbClr val="BEEFD2"/>
            </a:solidFill>
          </a:ln>
        </p:spPr>
        <p:style>
          <a:lnRef idx="1">
            <a:schemeClr val="accent1"/>
          </a:lnRef>
          <a:fillRef idx="0">
            <a:schemeClr val="accent1"/>
          </a:fillRef>
          <a:effectRef idx="0">
            <a:schemeClr val="accent1"/>
          </a:effectRef>
          <a:fontRef idx="minor">
            <a:schemeClr val="tx1"/>
          </a:fontRef>
        </p:style>
      </p:cxnSp>
      <p:sp>
        <p:nvSpPr>
          <p:cNvPr id="23" name="Pijl: omlaag 22">
            <a:extLst>
              <a:ext uri="{FF2B5EF4-FFF2-40B4-BE49-F238E27FC236}">
                <a16:creationId xmlns:a16="http://schemas.microsoft.com/office/drawing/2014/main" id="{6F219214-962A-11E4-EED1-3748D604082A}"/>
              </a:ext>
            </a:extLst>
          </p:cNvPr>
          <p:cNvSpPr/>
          <p:nvPr/>
        </p:nvSpPr>
        <p:spPr>
          <a:xfrm>
            <a:off x="3076941" y="4270347"/>
            <a:ext cx="405245" cy="365124"/>
          </a:xfrm>
          <a:prstGeom prst="down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err="1">
              <a:solidFill>
                <a:schemeClr val="tx1"/>
              </a:solidFill>
            </a:endParaRPr>
          </a:p>
        </p:txBody>
      </p:sp>
    </p:spTree>
    <p:extLst>
      <p:ext uri="{BB962C8B-B14F-4D97-AF65-F5344CB8AC3E}">
        <p14:creationId xmlns:p14="http://schemas.microsoft.com/office/powerpoint/2010/main" val="32331497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0FA981-D551-27AA-15DA-545ACB8B0717}"/>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2DF2E47F-3D4B-C0B6-427C-A326595FA63D}"/>
              </a:ext>
            </a:extLst>
          </p:cNvPr>
          <p:cNvSpPr txBox="1"/>
          <p:nvPr/>
        </p:nvSpPr>
        <p:spPr>
          <a:xfrm>
            <a:off x="1434321" y="476126"/>
            <a:ext cx="7970793" cy="769441"/>
          </a:xfrm>
          <a:prstGeom prst="rect">
            <a:avLst/>
          </a:prstGeom>
          <a:noFill/>
        </p:spPr>
        <p:txBody>
          <a:bodyPr wrap="square" lIns="91440" tIns="45720" rIns="91440" bIns="45720" rtlCol="0" anchor="t">
            <a:spAutoFit/>
          </a:bodyPr>
          <a:lstStyle/>
          <a:p>
            <a:pPr algn="ctr"/>
            <a:r>
              <a:rPr lang="nl-NL" sz="4400" b="1">
                <a:solidFill>
                  <a:srgbClr val="BFC000"/>
                </a:solidFill>
                <a:latin typeface="Calibri" panose="020F0502020204030204"/>
                <a:ea typeface="Verdana"/>
              </a:rPr>
              <a:t>Doelen monitor sociaal domein</a:t>
            </a:r>
          </a:p>
        </p:txBody>
      </p:sp>
      <p:sp>
        <p:nvSpPr>
          <p:cNvPr id="17" name="Rechthoek 16">
            <a:extLst>
              <a:ext uri="{FF2B5EF4-FFF2-40B4-BE49-F238E27FC236}">
                <a16:creationId xmlns:a16="http://schemas.microsoft.com/office/drawing/2014/main" id="{522865EB-C523-687C-FBB3-3C7347BB4AF3}"/>
              </a:ext>
            </a:extLst>
          </p:cNvPr>
          <p:cNvSpPr/>
          <p:nvPr/>
        </p:nvSpPr>
        <p:spPr>
          <a:xfrm>
            <a:off x="1035944" y="1292035"/>
            <a:ext cx="7210116" cy="410204"/>
          </a:xfrm>
          <a:prstGeom prst="rect">
            <a:avLst/>
          </a:prstGeom>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2800" b="1" dirty="0">
                <a:solidFill>
                  <a:schemeClr val="bg1"/>
                </a:solidFill>
                <a:latin typeface="Calibri"/>
                <a:ea typeface="Calibri"/>
                <a:cs typeface="Calibri"/>
              </a:rPr>
              <a:t>Korte termijn </a:t>
            </a:r>
            <a:r>
              <a:rPr lang="nl-NL" dirty="0">
                <a:solidFill>
                  <a:schemeClr val="bg1"/>
                </a:solidFill>
                <a:latin typeface="Calibri"/>
                <a:ea typeface="Calibri"/>
                <a:cs typeface="Calibri"/>
              </a:rPr>
              <a:t>(t/m 2026)</a:t>
            </a:r>
          </a:p>
        </p:txBody>
      </p:sp>
      <p:sp>
        <p:nvSpPr>
          <p:cNvPr id="40" name="Rechthoek 39">
            <a:extLst>
              <a:ext uri="{FF2B5EF4-FFF2-40B4-BE49-F238E27FC236}">
                <a16:creationId xmlns:a16="http://schemas.microsoft.com/office/drawing/2014/main" id="{E1661205-C435-700A-B7C3-0328DB9D8911}"/>
              </a:ext>
            </a:extLst>
          </p:cNvPr>
          <p:cNvSpPr/>
          <p:nvPr/>
        </p:nvSpPr>
        <p:spPr>
          <a:xfrm>
            <a:off x="8557286" y="1288999"/>
            <a:ext cx="2607819" cy="419240"/>
          </a:xfrm>
          <a:prstGeom prst="rect">
            <a:avLst/>
          </a:prstGeom>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2800" b="1">
                <a:solidFill>
                  <a:schemeClr val="bg1"/>
                </a:solidFill>
                <a:latin typeface="Calibri"/>
                <a:ea typeface="Calibri"/>
                <a:cs typeface="Calibri"/>
              </a:rPr>
              <a:t>Lange termijn</a:t>
            </a:r>
          </a:p>
        </p:txBody>
      </p:sp>
      <p:sp>
        <p:nvSpPr>
          <p:cNvPr id="44" name="Rechthoek 43">
            <a:extLst>
              <a:ext uri="{FF2B5EF4-FFF2-40B4-BE49-F238E27FC236}">
                <a16:creationId xmlns:a16="http://schemas.microsoft.com/office/drawing/2014/main" id="{7A1F357E-D074-54CF-0DB9-C6E61721A333}"/>
              </a:ext>
            </a:extLst>
          </p:cNvPr>
          <p:cNvSpPr/>
          <p:nvPr/>
        </p:nvSpPr>
        <p:spPr>
          <a:xfrm>
            <a:off x="3540002" y="1821285"/>
            <a:ext cx="2244000" cy="836763"/>
          </a:xfrm>
          <a:prstGeom prst="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lIns="36000" rIns="36000" rtlCol="0" anchor="ctr"/>
          <a:lstStyle/>
          <a:p>
            <a:pPr algn="ctr"/>
            <a:r>
              <a:rPr lang="nl-NL" sz="2000" b="1">
                <a:solidFill>
                  <a:schemeClr val="tx1"/>
                </a:solidFill>
                <a:latin typeface="Calibri"/>
                <a:ea typeface="Calibri"/>
                <a:cs typeface="Calibri"/>
              </a:rPr>
              <a:t>Regie nemen</a:t>
            </a:r>
          </a:p>
        </p:txBody>
      </p:sp>
      <p:sp>
        <p:nvSpPr>
          <p:cNvPr id="45" name="Rechthoek 44">
            <a:extLst>
              <a:ext uri="{FF2B5EF4-FFF2-40B4-BE49-F238E27FC236}">
                <a16:creationId xmlns:a16="http://schemas.microsoft.com/office/drawing/2014/main" id="{31C55B72-1BDF-D29E-A42A-0A9F0C4503FF}"/>
              </a:ext>
            </a:extLst>
          </p:cNvPr>
          <p:cNvSpPr/>
          <p:nvPr/>
        </p:nvSpPr>
        <p:spPr>
          <a:xfrm>
            <a:off x="1038776" y="1839285"/>
            <a:ext cx="2292000" cy="836763"/>
          </a:xfrm>
          <a:prstGeom prst="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lIns="36000" rIns="36000" rtlCol="0" anchor="ctr"/>
          <a:lstStyle/>
          <a:p>
            <a:pPr algn="ctr"/>
            <a:r>
              <a:rPr lang="nl-NL" sz="2000" b="1">
                <a:solidFill>
                  <a:schemeClr val="tx1"/>
                </a:solidFill>
                <a:latin typeface="Calibri"/>
                <a:ea typeface="Calibri"/>
                <a:cs typeface="Calibri"/>
              </a:rPr>
              <a:t>Inzicht verkrijgen</a:t>
            </a:r>
          </a:p>
        </p:txBody>
      </p:sp>
      <p:sp>
        <p:nvSpPr>
          <p:cNvPr id="82" name="Rechthoek 81">
            <a:extLst>
              <a:ext uri="{FF2B5EF4-FFF2-40B4-BE49-F238E27FC236}">
                <a16:creationId xmlns:a16="http://schemas.microsoft.com/office/drawing/2014/main" id="{B6D2DA44-DE9F-1A1D-E17E-E5AFD2732C13}"/>
              </a:ext>
            </a:extLst>
          </p:cNvPr>
          <p:cNvSpPr/>
          <p:nvPr/>
        </p:nvSpPr>
        <p:spPr>
          <a:xfrm>
            <a:off x="8560117" y="1842249"/>
            <a:ext cx="2596023" cy="827799"/>
          </a:xfrm>
          <a:prstGeom prst="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lIns="0" rIns="0" rtlCol="0" anchor="ctr"/>
          <a:lstStyle/>
          <a:p>
            <a:pPr algn="ctr"/>
            <a:r>
              <a:rPr lang="nl-NL" sz="2000" b="1">
                <a:solidFill>
                  <a:schemeClr val="tx1"/>
                </a:solidFill>
                <a:latin typeface="Calibri"/>
                <a:ea typeface="Calibri"/>
                <a:cs typeface="Calibri"/>
              </a:rPr>
              <a:t>Continue verbeteren</a:t>
            </a:r>
          </a:p>
        </p:txBody>
      </p:sp>
      <p:sp>
        <p:nvSpPr>
          <p:cNvPr id="83" name="Rechthoek 82">
            <a:extLst>
              <a:ext uri="{FF2B5EF4-FFF2-40B4-BE49-F238E27FC236}">
                <a16:creationId xmlns:a16="http://schemas.microsoft.com/office/drawing/2014/main" id="{6D3732AA-17FE-DF0D-DC90-316C5807FCA3}"/>
              </a:ext>
            </a:extLst>
          </p:cNvPr>
          <p:cNvSpPr/>
          <p:nvPr/>
        </p:nvSpPr>
        <p:spPr>
          <a:xfrm>
            <a:off x="5996060" y="1827285"/>
            <a:ext cx="2232000" cy="842763"/>
          </a:xfrm>
          <a:prstGeom prst="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lIns="36000" tIns="45720" rIns="36000" bIns="45720" rtlCol="0" anchor="ctr"/>
          <a:lstStyle/>
          <a:p>
            <a:pPr algn="ctr"/>
            <a:r>
              <a:rPr lang="nl-NL" sz="2000" b="1">
                <a:solidFill>
                  <a:schemeClr val="tx1"/>
                </a:solidFill>
                <a:latin typeface="Calibri"/>
                <a:ea typeface="Calibri"/>
                <a:cs typeface="Calibri"/>
              </a:rPr>
              <a:t>Verantwoorden</a:t>
            </a:r>
          </a:p>
        </p:txBody>
      </p:sp>
      <p:sp>
        <p:nvSpPr>
          <p:cNvPr id="88" name="Pijl: omlaag 87">
            <a:extLst>
              <a:ext uri="{FF2B5EF4-FFF2-40B4-BE49-F238E27FC236}">
                <a16:creationId xmlns:a16="http://schemas.microsoft.com/office/drawing/2014/main" id="{FEA7BCE0-218A-C56C-8EF6-BAA82B061423}"/>
              </a:ext>
            </a:extLst>
          </p:cNvPr>
          <p:cNvSpPr/>
          <p:nvPr/>
        </p:nvSpPr>
        <p:spPr>
          <a:xfrm>
            <a:off x="4557741" y="2656347"/>
            <a:ext cx="405245" cy="365124"/>
          </a:xfrm>
          <a:prstGeom prst="down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err="1">
              <a:solidFill>
                <a:schemeClr val="tx1"/>
              </a:solidFill>
            </a:endParaRPr>
          </a:p>
        </p:txBody>
      </p:sp>
      <p:sp>
        <p:nvSpPr>
          <p:cNvPr id="89" name="Pijl: omlaag 88">
            <a:extLst>
              <a:ext uri="{FF2B5EF4-FFF2-40B4-BE49-F238E27FC236}">
                <a16:creationId xmlns:a16="http://schemas.microsoft.com/office/drawing/2014/main" id="{3230FA25-D50A-851C-5ACA-308CD6D5F94F}"/>
              </a:ext>
            </a:extLst>
          </p:cNvPr>
          <p:cNvSpPr/>
          <p:nvPr/>
        </p:nvSpPr>
        <p:spPr>
          <a:xfrm>
            <a:off x="6909012" y="2668347"/>
            <a:ext cx="405245" cy="365124"/>
          </a:xfrm>
          <a:prstGeom prst="down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err="1">
              <a:solidFill>
                <a:schemeClr val="tx1"/>
              </a:solidFill>
            </a:endParaRPr>
          </a:p>
        </p:txBody>
      </p:sp>
      <p:sp>
        <p:nvSpPr>
          <p:cNvPr id="92" name="Pijl: omlaag 91">
            <a:extLst>
              <a:ext uri="{FF2B5EF4-FFF2-40B4-BE49-F238E27FC236}">
                <a16:creationId xmlns:a16="http://schemas.microsoft.com/office/drawing/2014/main" id="{30FCA706-3CFA-F967-70D0-4A2ACA4E3EE6}"/>
              </a:ext>
            </a:extLst>
          </p:cNvPr>
          <p:cNvSpPr/>
          <p:nvPr/>
        </p:nvSpPr>
        <p:spPr>
          <a:xfrm>
            <a:off x="1984941" y="2656347"/>
            <a:ext cx="405245" cy="365124"/>
          </a:xfrm>
          <a:prstGeom prst="down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err="1">
              <a:solidFill>
                <a:schemeClr val="tx1"/>
              </a:solidFill>
            </a:endParaRPr>
          </a:p>
        </p:txBody>
      </p:sp>
      <p:sp>
        <p:nvSpPr>
          <p:cNvPr id="95" name="Pijl: omlaag 94">
            <a:extLst>
              <a:ext uri="{FF2B5EF4-FFF2-40B4-BE49-F238E27FC236}">
                <a16:creationId xmlns:a16="http://schemas.microsoft.com/office/drawing/2014/main" id="{DE6286B3-CB46-4971-6D5A-55F87F1BC849}"/>
              </a:ext>
            </a:extLst>
          </p:cNvPr>
          <p:cNvSpPr/>
          <p:nvPr/>
        </p:nvSpPr>
        <p:spPr>
          <a:xfrm>
            <a:off x="9649542" y="2656347"/>
            <a:ext cx="405245" cy="365124"/>
          </a:xfrm>
          <a:prstGeom prst="down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err="1">
              <a:solidFill>
                <a:schemeClr val="tx1"/>
              </a:solidFill>
            </a:endParaRPr>
          </a:p>
        </p:txBody>
      </p:sp>
      <p:sp>
        <p:nvSpPr>
          <p:cNvPr id="96" name="Rechthoek 95">
            <a:extLst>
              <a:ext uri="{FF2B5EF4-FFF2-40B4-BE49-F238E27FC236}">
                <a16:creationId xmlns:a16="http://schemas.microsoft.com/office/drawing/2014/main" id="{636B1D6F-265A-B081-7016-0C7656CE6BFD}"/>
              </a:ext>
            </a:extLst>
          </p:cNvPr>
          <p:cNvSpPr/>
          <p:nvPr/>
        </p:nvSpPr>
        <p:spPr>
          <a:xfrm>
            <a:off x="3540002" y="3031768"/>
            <a:ext cx="2232000" cy="2533749"/>
          </a:xfrm>
          <a:prstGeom prst="rect">
            <a:avLst/>
          </a:prstGeom>
          <a:solidFill>
            <a:srgbClr val="80DAEC"/>
          </a:solidFill>
          <a:ln>
            <a:noFill/>
          </a:ln>
        </p:spPr>
        <p:style>
          <a:lnRef idx="0">
            <a:scrgbClr r="0" g="0" b="0"/>
          </a:lnRef>
          <a:fillRef idx="0">
            <a:scrgbClr r="0" g="0" b="0"/>
          </a:fillRef>
          <a:effectRef idx="0">
            <a:scrgbClr r="0" g="0" b="0"/>
          </a:effectRef>
          <a:fontRef idx="minor">
            <a:schemeClr val="lt1"/>
          </a:fontRef>
        </p:style>
        <p:txBody>
          <a:bodyPr lIns="36000" rIns="36000" rtlCol="0" anchor="ctr"/>
          <a:lstStyle/>
          <a:p>
            <a:pPr algn="ctr"/>
            <a:r>
              <a:rPr lang="nl-NL">
                <a:solidFill>
                  <a:schemeClr val="tx1"/>
                </a:solidFill>
                <a:latin typeface="Calibri"/>
                <a:ea typeface="Calibri"/>
                <a:cs typeface="Calibri"/>
              </a:rPr>
              <a:t>‘In control’ komen door te sturen en beslissingen te nemen op basis van feiten</a:t>
            </a:r>
          </a:p>
        </p:txBody>
      </p:sp>
      <p:sp>
        <p:nvSpPr>
          <p:cNvPr id="102" name="Rechthoek 101">
            <a:extLst>
              <a:ext uri="{FF2B5EF4-FFF2-40B4-BE49-F238E27FC236}">
                <a16:creationId xmlns:a16="http://schemas.microsoft.com/office/drawing/2014/main" id="{236792F6-23F8-AF65-F24D-AF8513F48AEB}"/>
              </a:ext>
            </a:extLst>
          </p:cNvPr>
          <p:cNvSpPr/>
          <p:nvPr/>
        </p:nvSpPr>
        <p:spPr>
          <a:xfrm>
            <a:off x="1038776" y="3019768"/>
            <a:ext cx="2292000" cy="2539749"/>
          </a:xfrm>
          <a:prstGeom prst="rect">
            <a:avLst/>
          </a:prstGeom>
          <a:solidFill>
            <a:srgbClr val="80DAEC"/>
          </a:solidFill>
          <a:ln>
            <a:noFill/>
          </a:ln>
        </p:spPr>
        <p:style>
          <a:lnRef idx="0">
            <a:scrgbClr r="0" g="0" b="0"/>
          </a:lnRef>
          <a:fillRef idx="0">
            <a:scrgbClr r="0" g="0" b="0"/>
          </a:fillRef>
          <a:effectRef idx="0">
            <a:scrgbClr r="0" g="0" b="0"/>
          </a:effectRef>
          <a:fontRef idx="minor">
            <a:schemeClr val="lt1"/>
          </a:fontRef>
        </p:style>
        <p:txBody>
          <a:bodyPr lIns="36000" tIns="45720" rIns="36000" bIns="45720" rtlCol="0" anchor="ctr"/>
          <a:lstStyle/>
          <a:p>
            <a:pPr algn="ctr"/>
            <a:r>
              <a:rPr lang="nl-NL">
                <a:solidFill>
                  <a:schemeClr val="tx1"/>
                </a:solidFill>
                <a:latin typeface="Calibri"/>
                <a:ea typeface="Calibri"/>
                <a:cs typeface="Calibri"/>
              </a:rPr>
              <a:t>Inzicht krijgen in trends en ontwikkelingen in sociaal domein, ook in relatie tot de ambities van Programma Samen Redzaam</a:t>
            </a:r>
          </a:p>
        </p:txBody>
      </p:sp>
      <p:sp>
        <p:nvSpPr>
          <p:cNvPr id="103" name="Rechthoek 102">
            <a:extLst>
              <a:ext uri="{FF2B5EF4-FFF2-40B4-BE49-F238E27FC236}">
                <a16:creationId xmlns:a16="http://schemas.microsoft.com/office/drawing/2014/main" id="{D7A4F8B1-FC61-4338-FC96-AEB18EE55CC6}"/>
              </a:ext>
            </a:extLst>
          </p:cNvPr>
          <p:cNvSpPr/>
          <p:nvPr/>
        </p:nvSpPr>
        <p:spPr>
          <a:xfrm>
            <a:off x="8560117" y="3016804"/>
            <a:ext cx="2596023" cy="2542713"/>
          </a:xfrm>
          <a:prstGeom prst="rect">
            <a:avLst/>
          </a:prstGeom>
          <a:solidFill>
            <a:srgbClr val="80DAEC"/>
          </a:solidFill>
          <a:ln>
            <a:noFill/>
          </a:ln>
        </p:spPr>
        <p:style>
          <a:lnRef idx="0">
            <a:scrgbClr r="0" g="0" b="0"/>
          </a:lnRef>
          <a:fillRef idx="0">
            <a:scrgbClr r="0" g="0" b="0"/>
          </a:fillRef>
          <a:effectRef idx="0">
            <a:scrgbClr r="0" g="0" b="0"/>
          </a:effectRef>
          <a:fontRef idx="minor">
            <a:schemeClr val="lt1"/>
          </a:fontRef>
        </p:style>
        <p:txBody>
          <a:bodyPr lIns="36000" tIns="45720" rIns="36000" bIns="45720" rtlCol="0" anchor="ctr"/>
          <a:lstStyle/>
          <a:p>
            <a:pPr algn="ctr"/>
            <a:r>
              <a:rPr lang="nl-NL">
                <a:solidFill>
                  <a:schemeClr val="tx1"/>
                </a:solidFill>
                <a:latin typeface="Calibri"/>
                <a:ea typeface="Calibri"/>
                <a:cs typeface="Calibri"/>
              </a:rPr>
              <a:t>Ontwikkelen van een lerende en continue verbeterende organisatie middels data-gedreven werken</a:t>
            </a:r>
          </a:p>
        </p:txBody>
      </p:sp>
      <p:sp>
        <p:nvSpPr>
          <p:cNvPr id="105" name="Rechthoek 104">
            <a:extLst>
              <a:ext uri="{FF2B5EF4-FFF2-40B4-BE49-F238E27FC236}">
                <a16:creationId xmlns:a16="http://schemas.microsoft.com/office/drawing/2014/main" id="{AFF95954-67C6-0613-6883-2956A89F57C6}"/>
              </a:ext>
            </a:extLst>
          </p:cNvPr>
          <p:cNvSpPr/>
          <p:nvPr/>
        </p:nvSpPr>
        <p:spPr>
          <a:xfrm>
            <a:off x="5996060" y="3031768"/>
            <a:ext cx="2238000" cy="2521749"/>
          </a:xfrm>
          <a:prstGeom prst="rect">
            <a:avLst/>
          </a:prstGeom>
          <a:solidFill>
            <a:srgbClr val="80DAEC"/>
          </a:solidFill>
          <a:ln>
            <a:noFill/>
          </a:ln>
        </p:spPr>
        <p:style>
          <a:lnRef idx="0">
            <a:scrgbClr r="0" g="0" b="0"/>
          </a:lnRef>
          <a:fillRef idx="0">
            <a:scrgbClr r="0" g="0" b="0"/>
          </a:fillRef>
          <a:effectRef idx="0">
            <a:scrgbClr r="0" g="0" b="0"/>
          </a:effectRef>
          <a:fontRef idx="minor">
            <a:schemeClr val="lt1"/>
          </a:fontRef>
        </p:style>
        <p:txBody>
          <a:bodyPr lIns="36000" tIns="45720" rIns="36000" bIns="45720" rtlCol="0" anchor="ctr"/>
          <a:lstStyle/>
          <a:p>
            <a:pPr algn="ctr"/>
            <a:r>
              <a:rPr lang="nl-NL">
                <a:solidFill>
                  <a:schemeClr val="tx1"/>
                </a:solidFill>
                <a:latin typeface="Calibri"/>
                <a:ea typeface="Calibri"/>
                <a:cs typeface="Calibri"/>
              </a:rPr>
              <a:t>Verantwoording afleggen over gemaakte keuzes en beleid</a:t>
            </a:r>
          </a:p>
        </p:txBody>
      </p:sp>
    </p:spTree>
    <p:extLst>
      <p:ext uri="{BB962C8B-B14F-4D97-AF65-F5344CB8AC3E}">
        <p14:creationId xmlns:p14="http://schemas.microsoft.com/office/powerpoint/2010/main" val="953010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74233-063F-BF5B-1695-346D902A3530}"/>
            </a:ext>
          </a:extLst>
        </p:cNvPr>
        <p:cNvGrpSpPr/>
        <p:nvPr/>
      </p:nvGrpSpPr>
      <p:grpSpPr>
        <a:xfrm>
          <a:off x="0" y="0"/>
          <a:ext cx="0" cy="0"/>
          <a:chOff x="0" y="0"/>
          <a:chExt cx="0" cy="0"/>
        </a:xfrm>
      </p:grpSpPr>
      <p:sp>
        <p:nvSpPr>
          <p:cNvPr id="4" name="Tijdelijke aanduiding voor tekst 2">
            <a:extLst>
              <a:ext uri="{FF2B5EF4-FFF2-40B4-BE49-F238E27FC236}">
                <a16:creationId xmlns:a16="http://schemas.microsoft.com/office/drawing/2014/main" id="{92601ED2-6218-AD2C-D46B-C8EBDCE92255}"/>
              </a:ext>
            </a:extLst>
          </p:cNvPr>
          <p:cNvSpPr txBox="1">
            <a:spLocks noGrp="1"/>
          </p:cNvSpPr>
          <p:nvPr>
            <p:ph type="title"/>
          </p:nvPr>
        </p:nvSpPr>
        <p:spPr>
          <a:xfrm>
            <a:off x="838200" y="365126"/>
            <a:ext cx="10515600" cy="84356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4400">
                <a:solidFill>
                  <a:srgbClr val="BFC000"/>
                </a:solidFill>
                <a:latin typeface="Calibri" panose="020F0502020204030204"/>
                <a:ea typeface="Verdana"/>
              </a:rPr>
              <a:t>Gebruik sturingsinformatie</a:t>
            </a:r>
            <a:endParaRPr lang="nl-NL" sz="4400" b="1" i="0" u="none" strike="noStrike" kern="1200" cap="none" spc="0" normalizeH="0" baseline="0" noProof="0" err="1">
              <a:ln>
                <a:noFill/>
              </a:ln>
              <a:solidFill>
                <a:srgbClr val="BFC000"/>
              </a:solidFill>
              <a:effectLst/>
              <a:uLnTx/>
              <a:uFillTx/>
              <a:latin typeface="Calibri" panose="020F0502020204030204"/>
              <a:ea typeface="Verdana" panose="020B0604030504040204" pitchFamily="34" charset="0"/>
              <a:cs typeface="Calibri"/>
            </a:endParaRPr>
          </a:p>
        </p:txBody>
      </p:sp>
      <p:sp>
        <p:nvSpPr>
          <p:cNvPr id="3" name="Tijdelijke aanduiding voor tekst 2">
            <a:extLst>
              <a:ext uri="{FF2B5EF4-FFF2-40B4-BE49-F238E27FC236}">
                <a16:creationId xmlns:a16="http://schemas.microsoft.com/office/drawing/2014/main" id="{D69D577C-3484-70DE-6891-30ED6B638FC4}"/>
              </a:ext>
            </a:extLst>
          </p:cNvPr>
          <p:cNvSpPr>
            <a:spLocks noGrp="1"/>
          </p:cNvSpPr>
          <p:nvPr>
            <p:ph type="body" sz="quarter" idx="10"/>
          </p:nvPr>
        </p:nvSpPr>
        <p:spPr>
          <a:xfrm>
            <a:off x="694981" y="1261449"/>
            <a:ext cx="10515600" cy="4295511"/>
          </a:xfrm>
        </p:spPr>
        <p:txBody>
          <a:bodyPr vert="horz" lIns="91440" tIns="45720" rIns="91440" bIns="45720" rtlCol="0" anchor="t">
            <a:noAutofit/>
          </a:bodyPr>
          <a:lstStyle/>
          <a:p>
            <a:r>
              <a:rPr lang="nl-NL" sz="2000" b="1">
                <a:solidFill>
                  <a:schemeClr val="accent1">
                    <a:lumMod val="75000"/>
                  </a:schemeClr>
                </a:solidFill>
                <a:ea typeface="+mn-lt"/>
                <a:cs typeface="+mn-lt"/>
              </a:rPr>
              <a:t>Sturen op strategische doelstellingen, bestuurlijk</a:t>
            </a:r>
            <a:r>
              <a:rPr lang="nl-NL" sz="2000" b="1">
                <a:solidFill>
                  <a:schemeClr val="accent1">
                    <a:lumMod val="75000"/>
                  </a:schemeClr>
                </a:solidFill>
              </a:rPr>
              <a:t> of organisatorisch? Hoe doe je dat?</a:t>
            </a:r>
            <a:endParaRPr lang="nl-NL" sz="2000" b="1" i="0" u="none" strike="noStrike" baseline="0">
              <a:solidFill>
                <a:schemeClr val="accent1">
                  <a:lumMod val="75000"/>
                </a:schemeClr>
              </a:solidFill>
              <a:latin typeface="+mn-lt"/>
              <a:ea typeface="Calibri"/>
              <a:cs typeface="Calibri"/>
            </a:endParaRPr>
          </a:p>
          <a:p>
            <a:pPr marL="342900" indent="-342900">
              <a:buFont typeface="Arial" panose="020B0604020202020204" pitchFamily="34" charset="0"/>
              <a:buChar char="•"/>
            </a:pPr>
            <a:r>
              <a:rPr lang="nl-NL" sz="2000" i="1">
                <a:solidFill>
                  <a:schemeClr val="accent1">
                    <a:lumMod val="75000"/>
                  </a:schemeClr>
                </a:solidFill>
                <a:latin typeface="Calibri" panose="020F0502020204030204"/>
                <a:ea typeface="Calibri"/>
                <a:cs typeface="Calibri"/>
              </a:rPr>
              <a:t>Vanuit data toewerken naar een beeld d.m.v. duiding.</a:t>
            </a:r>
            <a:endParaRPr lang="nl-NL" sz="2000" b="1">
              <a:solidFill>
                <a:schemeClr val="accent1">
                  <a:lumMod val="75000"/>
                </a:schemeClr>
              </a:solidFill>
              <a:latin typeface="Calibri" panose="020F0502020204030204"/>
              <a:ea typeface="Calibri"/>
              <a:cs typeface="Calibri"/>
            </a:endParaRPr>
          </a:p>
          <a:p>
            <a:pPr marL="342900" indent="-342900">
              <a:buFont typeface="Arial" panose="020B0604020202020204" pitchFamily="34" charset="0"/>
              <a:buChar char="•"/>
            </a:pPr>
            <a:r>
              <a:rPr lang="nl-NL" sz="2000" i="1">
                <a:solidFill>
                  <a:schemeClr val="accent1">
                    <a:lumMod val="75000"/>
                  </a:schemeClr>
                </a:solidFill>
                <a:latin typeface="Calibri" panose="020F0502020204030204"/>
                <a:ea typeface="Calibri"/>
                <a:cs typeface="Calibri"/>
              </a:rPr>
              <a:t>Je duiding verrijken met andere bronnen</a:t>
            </a:r>
            <a:endParaRPr lang="nl-NL" sz="2000" b="1">
              <a:solidFill>
                <a:schemeClr val="accent1">
                  <a:lumMod val="75000"/>
                </a:schemeClr>
              </a:solidFill>
              <a:latin typeface="Calibri" panose="020F0502020204030204"/>
              <a:ea typeface="Calibri"/>
              <a:cs typeface="Calibri"/>
            </a:endParaRPr>
          </a:p>
          <a:p>
            <a:pPr marL="342900" indent="-342900">
              <a:buFont typeface="Arial" panose="020B0604020202020204" pitchFamily="34" charset="0"/>
              <a:buChar char="•"/>
            </a:pPr>
            <a:r>
              <a:rPr lang="nl-NL" sz="2000" i="1">
                <a:solidFill>
                  <a:schemeClr val="accent1">
                    <a:lumMod val="75000"/>
                  </a:schemeClr>
                </a:solidFill>
                <a:latin typeface="Calibri" panose="020F0502020204030204"/>
                <a:ea typeface="Calibri"/>
                <a:cs typeface="Calibri"/>
              </a:rPr>
              <a:t>Dit doen we samen; beleid/kwaliteit/uitvoering/financiën/partners/inwoners</a:t>
            </a:r>
            <a:endParaRPr lang="nl-NL" sz="2000" b="1">
              <a:solidFill>
                <a:schemeClr val="accent1">
                  <a:lumMod val="75000"/>
                </a:schemeClr>
              </a:solidFill>
              <a:latin typeface="Calibri" panose="020F0502020204030204"/>
              <a:ea typeface="Calibri"/>
              <a:cs typeface="Calibri"/>
            </a:endParaRPr>
          </a:p>
          <a:p>
            <a:pPr marL="342900" indent="-342900">
              <a:buFont typeface="Arial" panose="020B0604020202020204" pitchFamily="34" charset="0"/>
              <a:buChar char="•"/>
            </a:pPr>
            <a:r>
              <a:rPr lang="nl-NL" sz="2000" i="1">
                <a:solidFill>
                  <a:schemeClr val="accent1">
                    <a:lumMod val="75000"/>
                  </a:schemeClr>
                </a:solidFill>
                <a:latin typeface="Calibri" panose="020F0502020204030204"/>
                <a:ea typeface="Calibri"/>
                <a:cs typeface="Calibri"/>
              </a:rPr>
              <a:t>Handelingsperspectief bestuurlijk en/of organisatorisch formuleren die bijdraagt aan het realiseren van je doelstellingen</a:t>
            </a:r>
            <a:endParaRPr lang="nl-NL" sz="2000" b="1">
              <a:solidFill>
                <a:schemeClr val="accent1">
                  <a:lumMod val="75000"/>
                </a:schemeClr>
              </a:solidFill>
              <a:latin typeface="Calibri" panose="020F0502020204030204"/>
              <a:ea typeface="Calibri"/>
              <a:cs typeface="Calibri"/>
            </a:endParaRPr>
          </a:p>
          <a:p>
            <a:pPr>
              <a:lnSpc>
                <a:spcPct val="100000"/>
              </a:lnSpc>
              <a:spcBef>
                <a:spcPts val="0"/>
              </a:spcBef>
            </a:pPr>
            <a:endParaRPr lang="nl-NL" sz="2000">
              <a:solidFill>
                <a:schemeClr val="accent1">
                  <a:lumMod val="75000"/>
                </a:schemeClr>
              </a:solidFill>
              <a:latin typeface="Calibri" panose="020F0502020204030204"/>
              <a:ea typeface="Calibri"/>
              <a:cs typeface="Calibri"/>
            </a:endParaRPr>
          </a:p>
          <a:p>
            <a:pPr>
              <a:lnSpc>
                <a:spcPct val="100000"/>
              </a:lnSpc>
              <a:spcBef>
                <a:spcPts val="0"/>
              </a:spcBef>
            </a:pPr>
            <a:endParaRPr lang="nl-NL" sz="2000" i="1">
              <a:solidFill>
                <a:srgbClr val="282182"/>
              </a:solidFill>
              <a:ea typeface="Calibri"/>
              <a:cs typeface="Calibri"/>
            </a:endParaRPr>
          </a:p>
          <a:p>
            <a:endParaRPr lang="nl-NL" sz="2000" i="1">
              <a:solidFill>
                <a:srgbClr val="16745A"/>
              </a:solidFill>
              <a:ea typeface="Calibri" panose="020F0502020204030204"/>
              <a:cs typeface="Calibri" panose="020F0502020204030204"/>
            </a:endParaRPr>
          </a:p>
        </p:txBody>
      </p:sp>
      <p:sp>
        <p:nvSpPr>
          <p:cNvPr id="5" name="Rechthoek: afgeronde hoeken 4">
            <a:extLst>
              <a:ext uri="{FF2B5EF4-FFF2-40B4-BE49-F238E27FC236}">
                <a16:creationId xmlns:a16="http://schemas.microsoft.com/office/drawing/2014/main" id="{7CD0AF52-18FF-CAD4-10B4-EF982C0F5A04}"/>
              </a:ext>
            </a:extLst>
          </p:cNvPr>
          <p:cNvSpPr/>
          <p:nvPr/>
        </p:nvSpPr>
        <p:spPr>
          <a:xfrm>
            <a:off x="933483" y="3828419"/>
            <a:ext cx="10326483" cy="2448387"/>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nl-NL" sz="4400">
                <a:ea typeface="Calibri"/>
                <a:cs typeface="Calibri"/>
              </a:rPr>
              <a:t>Monitoring</a:t>
            </a:r>
          </a:p>
        </p:txBody>
      </p:sp>
      <p:sp>
        <p:nvSpPr>
          <p:cNvPr id="7" name="Rechthoek: afgeronde hoeken 6">
            <a:extLst>
              <a:ext uri="{FF2B5EF4-FFF2-40B4-BE49-F238E27FC236}">
                <a16:creationId xmlns:a16="http://schemas.microsoft.com/office/drawing/2014/main" id="{25BA813F-6A42-22BC-C09C-61EDB485D91A}"/>
              </a:ext>
            </a:extLst>
          </p:cNvPr>
          <p:cNvSpPr/>
          <p:nvPr/>
        </p:nvSpPr>
        <p:spPr>
          <a:xfrm>
            <a:off x="4951016" y="4816499"/>
            <a:ext cx="2286579" cy="1121709"/>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a:ea typeface="Calibri"/>
                <a:cs typeface="Calibri"/>
              </a:rPr>
              <a:t>DUIDING</a:t>
            </a:r>
            <a:endParaRPr lang="nl-NL" sz="2400" b="1"/>
          </a:p>
        </p:txBody>
      </p:sp>
      <p:sp>
        <p:nvSpPr>
          <p:cNvPr id="9" name="Rechthoek: afgeronde hoeken 8">
            <a:extLst>
              <a:ext uri="{FF2B5EF4-FFF2-40B4-BE49-F238E27FC236}">
                <a16:creationId xmlns:a16="http://schemas.microsoft.com/office/drawing/2014/main" id="{99B06B96-0076-3CAB-27D3-9269FD27A92F}"/>
              </a:ext>
            </a:extLst>
          </p:cNvPr>
          <p:cNvSpPr/>
          <p:nvPr/>
        </p:nvSpPr>
        <p:spPr>
          <a:xfrm>
            <a:off x="1651644" y="4816499"/>
            <a:ext cx="2286579" cy="1121709"/>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a:ea typeface="Calibri"/>
                <a:cs typeface="Calibri"/>
              </a:rPr>
              <a:t>DATA</a:t>
            </a:r>
            <a:endParaRPr lang="nl-NL" sz="2400" b="1"/>
          </a:p>
        </p:txBody>
      </p:sp>
      <p:sp>
        <p:nvSpPr>
          <p:cNvPr id="11" name="Rechthoek: afgeronde hoeken 10">
            <a:extLst>
              <a:ext uri="{FF2B5EF4-FFF2-40B4-BE49-F238E27FC236}">
                <a16:creationId xmlns:a16="http://schemas.microsoft.com/office/drawing/2014/main" id="{CACB4728-A7F4-F7AF-7240-4956DB525138}"/>
              </a:ext>
            </a:extLst>
          </p:cNvPr>
          <p:cNvSpPr/>
          <p:nvPr/>
        </p:nvSpPr>
        <p:spPr>
          <a:xfrm>
            <a:off x="8307869" y="4816499"/>
            <a:ext cx="2286579" cy="1121709"/>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2400" b="1">
                <a:ea typeface="Calibri"/>
                <a:cs typeface="Calibri"/>
              </a:rPr>
              <a:t>ADVIES</a:t>
            </a:r>
            <a:endParaRPr lang="nl-NL" sz="2400" b="1"/>
          </a:p>
        </p:txBody>
      </p:sp>
    </p:spTree>
    <p:extLst>
      <p:ext uri="{BB962C8B-B14F-4D97-AF65-F5344CB8AC3E}">
        <p14:creationId xmlns:p14="http://schemas.microsoft.com/office/powerpoint/2010/main" val="15591801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BCAC3-F803-8D2D-025D-8FDC777FE2BB}"/>
            </a:ext>
          </a:extLst>
        </p:cNvPr>
        <p:cNvGrpSpPr/>
        <p:nvPr/>
      </p:nvGrpSpPr>
      <p:grpSpPr>
        <a:xfrm>
          <a:off x="0" y="0"/>
          <a:ext cx="0" cy="0"/>
          <a:chOff x="0" y="0"/>
          <a:chExt cx="0" cy="0"/>
        </a:xfrm>
      </p:grpSpPr>
      <p:sp>
        <p:nvSpPr>
          <p:cNvPr id="37" name="Titel 36">
            <a:extLst>
              <a:ext uri="{FF2B5EF4-FFF2-40B4-BE49-F238E27FC236}">
                <a16:creationId xmlns:a16="http://schemas.microsoft.com/office/drawing/2014/main" id="{844D8649-CDBD-66F6-333F-5EFD5C492DDC}"/>
              </a:ext>
            </a:extLst>
          </p:cNvPr>
          <p:cNvSpPr>
            <a:spLocks noGrp="1"/>
          </p:cNvSpPr>
          <p:nvPr>
            <p:ph type="title"/>
          </p:nvPr>
        </p:nvSpPr>
        <p:spPr/>
        <p:txBody>
          <a:bodyPr>
            <a:normAutofit/>
          </a:bodyPr>
          <a:lstStyle/>
          <a:p>
            <a:r>
              <a:rPr lang="nl-NL" sz="4400" b="1">
                <a:solidFill>
                  <a:srgbClr val="BFC000"/>
                </a:solidFill>
                <a:latin typeface="Calibri" panose="020F0502020204030204"/>
                <a:ea typeface="Verdana"/>
                <a:cs typeface="Calibri"/>
              </a:rPr>
              <a:t>Activiteiten op 4 onderdelen</a:t>
            </a:r>
            <a:endParaRPr lang="nl-NL"/>
          </a:p>
        </p:txBody>
      </p:sp>
      <p:grpSp>
        <p:nvGrpSpPr>
          <p:cNvPr id="4" name="Groep 3">
            <a:extLst>
              <a:ext uri="{FF2B5EF4-FFF2-40B4-BE49-F238E27FC236}">
                <a16:creationId xmlns:a16="http://schemas.microsoft.com/office/drawing/2014/main" id="{C418F48A-03ED-87A3-D30E-47A23BD2D0C6}"/>
              </a:ext>
            </a:extLst>
          </p:cNvPr>
          <p:cNvGrpSpPr/>
          <p:nvPr/>
        </p:nvGrpSpPr>
        <p:grpSpPr>
          <a:xfrm>
            <a:off x="525972" y="3538611"/>
            <a:ext cx="11144505" cy="972000"/>
            <a:chOff x="523558" y="3227508"/>
            <a:chExt cx="13584176" cy="972000"/>
          </a:xfrm>
        </p:grpSpPr>
        <p:sp>
          <p:nvSpPr>
            <p:cNvPr id="8" name="Rechthoek 7">
              <a:extLst>
                <a:ext uri="{FF2B5EF4-FFF2-40B4-BE49-F238E27FC236}">
                  <a16:creationId xmlns:a16="http://schemas.microsoft.com/office/drawing/2014/main" id="{440B3AC5-F597-2EC2-710B-27A6FB521087}"/>
                </a:ext>
              </a:extLst>
            </p:cNvPr>
            <p:cNvSpPr/>
            <p:nvPr/>
          </p:nvSpPr>
          <p:spPr>
            <a:xfrm>
              <a:off x="523558" y="3227508"/>
              <a:ext cx="3334871" cy="972000"/>
            </a:xfrm>
            <a:prstGeom prst="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800" b="1">
                  <a:solidFill>
                    <a:schemeClr val="tx1"/>
                  </a:solidFill>
                </a:rPr>
                <a:t>1. Vormen van indicatoren</a:t>
              </a:r>
            </a:p>
          </p:txBody>
        </p:sp>
        <p:sp>
          <p:nvSpPr>
            <p:cNvPr id="9" name="Rechthoek 8">
              <a:extLst>
                <a:ext uri="{FF2B5EF4-FFF2-40B4-BE49-F238E27FC236}">
                  <a16:creationId xmlns:a16="http://schemas.microsoft.com/office/drawing/2014/main" id="{7A8C5A4D-6C4C-C584-F422-FF823C7FD410}"/>
                </a:ext>
              </a:extLst>
            </p:cNvPr>
            <p:cNvSpPr/>
            <p:nvPr/>
          </p:nvSpPr>
          <p:spPr>
            <a:xfrm>
              <a:off x="10772863" y="3227508"/>
              <a:ext cx="3334871" cy="972000"/>
            </a:xfrm>
            <a:prstGeom prst="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800" b="1">
                  <a:solidFill>
                    <a:sysClr val="windowText" lastClr="000000"/>
                  </a:solidFill>
                  <a:latin typeface="Calibri"/>
                  <a:ea typeface="Calibri"/>
                  <a:cs typeface="Calibri"/>
                </a:rPr>
                <a:t>4. Incorporeren van de sturingsmonitor</a:t>
              </a:r>
            </a:p>
          </p:txBody>
        </p:sp>
        <p:sp>
          <p:nvSpPr>
            <p:cNvPr id="2" name="Rechthoek 1">
              <a:extLst>
                <a:ext uri="{FF2B5EF4-FFF2-40B4-BE49-F238E27FC236}">
                  <a16:creationId xmlns:a16="http://schemas.microsoft.com/office/drawing/2014/main" id="{04CF1311-42E6-ADBD-325E-03511C679128}"/>
                </a:ext>
              </a:extLst>
            </p:cNvPr>
            <p:cNvSpPr/>
            <p:nvPr/>
          </p:nvSpPr>
          <p:spPr>
            <a:xfrm>
              <a:off x="3939993" y="3227508"/>
              <a:ext cx="3334871" cy="972000"/>
            </a:xfrm>
            <a:prstGeom prst="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800" b="1">
                  <a:solidFill>
                    <a:schemeClr val="tx1"/>
                  </a:solidFill>
                  <a:latin typeface="Calibri"/>
                  <a:ea typeface="Calibri"/>
                  <a:cs typeface="Calibri"/>
                </a:rPr>
                <a:t>2. Kwalitatief meten</a:t>
              </a:r>
            </a:p>
          </p:txBody>
        </p:sp>
        <p:sp>
          <p:nvSpPr>
            <p:cNvPr id="3" name="Rechthoek 2">
              <a:extLst>
                <a:ext uri="{FF2B5EF4-FFF2-40B4-BE49-F238E27FC236}">
                  <a16:creationId xmlns:a16="http://schemas.microsoft.com/office/drawing/2014/main" id="{1DCE8E36-528A-0182-B73C-98E2F9F4FB80}"/>
                </a:ext>
              </a:extLst>
            </p:cNvPr>
            <p:cNvSpPr/>
            <p:nvPr/>
          </p:nvSpPr>
          <p:spPr>
            <a:xfrm>
              <a:off x="7356428" y="3227508"/>
              <a:ext cx="3334871" cy="972000"/>
            </a:xfrm>
            <a:prstGeom prst="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1800" b="1">
                  <a:solidFill>
                    <a:sysClr val="windowText" lastClr="000000"/>
                  </a:solidFill>
                  <a:latin typeface="Calibri"/>
                  <a:ea typeface="Calibri"/>
                  <a:cs typeface="Calibri"/>
                </a:rPr>
                <a:t>3. Ondersteuning bij raadswerkgroep</a:t>
              </a:r>
            </a:p>
          </p:txBody>
        </p:sp>
      </p:grpSp>
      <p:sp>
        <p:nvSpPr>
          <p:cNvPr id="52" name="Rechthoek 51">
            <a:extLst>
              <a:ext uri="{FF2B5EF4-FFF2-40B4-BE49-F238E27FC236}">
                <a16:creationId xmlns:a16="http://schemas.microsoft.com/office/drawing/2014/main" id="{F0DACCF6-FD30-D4D0-A745-A89D9E1F2E83}"/>
              </a:ext>
            </a:extLst>
          </p:cNvPr>
          <p:cNvSpPr/>
          <p:nvPr/>
        </p:nvSpPr>
        <p:spPr>
          <a:xfrm>
            <a:off x="267475" y="1156038"/>
            <a:ext cx="11405558" cy="144440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r>
              <a:rPr lang="nl-NL" sz="2400" b="1" dirty="0">
                <a:solidFill>
                  <a:schemeClr val="tx1"/>
                </a:solidFill>
              </a:rPr>
              <a:t>Met als doel: De monitor Sociaal Domein “moet leiden tot inzicht op de voortgang, effectiviteit, kwaliteit en financiën van het sociaal domein breed en het inhoudelijke programma Samen Redzaam.”</a:t>
            </a:r>
            <a:endParaRPr lang="nl-NL" sz="2400" b="1" i="1" dirty="0">
              <a:solidFill>
                <a:schemeClr val="tx1"/>
              </a:solidFill>
              <a:ea typeface="Calibri" panose="020F0502020204030204"/>
              <a:cs typeface="Calibri" panose="020F0502020204030204"/>
            </a:endParaRPr>
          </a:p>
        </p:txBody>
      </p:sp>
      <p:sp>
        <p:nvSpPr>
          <p:cNvPr id="23" name="Gelijkbenige driehoek 22">
            <a:extLst>
              <a:ext uri="{FF2B5EF4-FFF2-40B4-BE49-F238E27FC236}">
                <a16:creationId xmlns:a16="http://schemas.microsoft.com/office/drawing/2014/main" id="{5B2BC078-9B10-89E9-61A9-648B4BF54B6B}"/>
              </a:ext>
            </a:extLst>
          </p:cNvPr>
          <p:cNvSpPr/>
          <p:nvPr/>
        </p:nvSpPr>
        <p:spPr>
          <a:xfrm rot="10800000">
            <a:off x="523556" y="2596476"/>
            <a:ext cx="11135541" cy="839519"/>
          </a:xfrm>
          <a:prstGeom prst="triangle">
            <a:avLst/>
          </a:prstGeom>
          <a:solidFill>
            <a:srgbClr val="D2F1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3600" b="1" err="1">
              <a:solidFill>
                <a:schemeClr val="tx1"/>
              </a:solidFill>
              <a:highlight>
                <a:srgbClr val="FFFFFF"/>
              </a:highlight>
            </a:endParaRPr>
          </a:p>
        </p:txBody>
      </p:sp>
    </p:spTree>
    <p:extLst>
      <p:ext uri="{BB962C8B-B14F-4D97-AF65-F5344CB8AC3E}">
        <p14:creationId xmlns:p14="http://schemas.microsoft.com/office/powerpoint/2010/main" val="3306543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el 36">
            <a:extLst>
              <a:ext uri="{FF2B5EF4-FFF2-40B4-BE49-F238E27FC236}">
                <a16:creationId xmlns:a16="http://schemas.microsoft.com/office/drawing/2014/main" id="{A8202779-97C3-B9ED-6F67-77F2A2DECB99}"/>
              </a:ext>
            </a:extLst>
          </p:cNvPr>
          <p:cNvSpPr>
            <a:spLocks noGrp="1"/>
          </p:cNvSpPr>
          <p:nvPr>
            <p:ph type="title"/>
          </p:nvPr>
        </p:nvSpPr>
        <p:spPr/>
        <p:txBody>
          <a:bodyPr vert="horz" lIns="91440" tIns="45720" rIns="91440" bIns="45720" rtlCol="0" anchor="ctr">
            <a:noAutofit/>
          </a:bodyPr>
          <a:lstStyle/>
          <a:p>
            <a:r>
              <a:rPr lang="nl-NL" sz="3200" b="1">
                <a:solidFill>
                  <a:srgbClr val="BFC000"/>
                </a:solidFill>
                <a:latin typeface="Calibri" panose="020F0502020204030204"/>
                <a:ea typeface="Verdana"/>
                <a:cs typeface="Calibri"/>
              </a:rPr>
              <a:t>Stand van zaken: </a:t>
            </a:r>
            <a:r>
              <a:rPr lang="nl-NL" sz="3200">
                <a:solidFill>
                  <a:srgbClr val="BFC000"/>
                </a:solidFill>
                <a:latin typeface="Calibri" panose="020F0502020204030204"/>
                <a:ea typeface="Verdana"/>
                <a:cs typeface="Calibri"/>
              </a:rPr>
              <a:t>Ontwerpfase vergevorderd, realisatie loopt</a:t>
            </a:r>
            <a:endParaRPr lang="nl-NL" sz="3200" kern="0">
              <a:latin typeface="Poppins"/>
              <a:cs typeface="Poppins"/>
            </a:endParaRPr>
          </a:p>
        </p:txBody>
      </p:sp>
      <p:sp>
        <p:nvSpPr>
          <p:cNvPr id="7" name="Titel 6">
            <a:extLst>
              <a:ext uri="{FF2B5EF4-FFF2-40B4-BE49-F238E27FC236}">
                <a16:creationId xmlns:a16="http://schemas.microsoft.com/office/drawing/2014/main" id="{CBAF8462-9F33-4CEB-03B7-586C0ACAAC99}"/>
              </a:ext>
            </a:extLst>
          </p:cNvPr>
          <p:cNvSpPr txBox="1">
            <a:spLocks/>
          </p:cNvSpPr>
          <p:nvPr/>
        </p:nvSpPr>
        <p:spPr>
          <a:xfrm>
            <a:off x="1422911" y="476250"/>
            <a:ext cx="9346179" cy="430887"/>
          </a:xfrm>
          <a:prstGeom prst="rect">
            <a:avLst/>
          </a:prstGeom>
        </p:spPr>
        <p:txBody>
          <a:bodyPr/>
          <a:lstStyle>
            <a:lvl1pPr algn="l">
              <a:defRPr sz="2800" b="0">
                <a:solidFill>
                  <a:schemeClr val="tx1"/>
                </a:solidFill>
                <a:latin typeface="Poppins" panose="00000500000000000000" pitchFamily="2" charset="0"/>
                <a:ea typeface="+mj-ea"/>
                <a:cs typeface="Poppins" panose="00000500000000000000" pitchFamily="2" charset="0"/>
              </a:defRPr>
            </a:lvl1pPr>
          </a:lstStyle>
          <a:p>
            <a:endParaRPr lang="nl-NL" kern="0"/>
          </a:p>
        </p:txBody>
      </p:sp>
      <p:sp>
        <p:nvSpPr>
          <p:cNvPr id="10" name="Rechthoek 9">
            <a:extLst>
              <a:ext uri="{FF2B5EF4-FFF2-40B4-BE49-F238E27FC236}">
                <a16:creationId xmlns:a16="http://schemas.microsoft.com/office/drawing/2014/main" id="{4DAD188D-50B8-7D51-8E4C-4FDDAF373C87}"/>
              </a:ext>
            </a:extLst>
          </p:cNvPr>
          <p:cNvSpPr/>
          <p:nvPr/>
        </p:nvSpPr>
        <p:spPr>
          <a:xfrm>
            <a:off x="522145" y="1242157"/>
            <a:ext cx="7177367" cy="430888"/>
          </a:xfrm>
          <a:prstGeom prst="rect">
            <a:avLst/>
          </a:prstGeom>
          <a:ln/>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lnSpc>
                <a:spcPct val="120000"/>
              </a:lnSpc>
            </a:pPr>
            <a:r>
              <a:rPr lang="nl-NL" b="1">
                <a:solidFill>
                  <a:schemeClr val="tx1"/>
                </a:solidFill>
              </a:rPr>
              <a:t>Ontwerp</a:t>
            </a:r>
          </a:p>
        </p:txBody>
      </p:sp>
      <p:sp>
        <p:nvSpPr>
          <p:cNvPr id="11" name="Rechthoek 10">
            <a:extLst>
              <a:ext uri="{FF2B5EF4-FFF2-40B4-BE49-F238E27FC236}">
                <a16:creationId xmlns:a16="http://schemas.microsoft.com/office/drawing/2014/main" id="{199E481B-A503-FCD0-08F6-D5EF0A812738}"/>
              </a:ext>
            </a:extLst>
          </p:cNvPr>
          <p:cNvSpPr/>
          <p:nvPr/>
        </p:nvSpPr>
        <p:spPr>
          <a:xfrm>
            <a:off x="7962410" y="1242157"/>
            <a:ext cx="4012826" cy="430888"/>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20000"/>
              </a:lnSpc>
            </a:pPr>
            <a:r>
              <a:rPr lang="nl-NL" b="1">
                <a:solidFill>
                  <a:schemeClr val="tx1"/>
                </a:solidFill>
              </a:rPr>
              <a:t>Realisatie</a:t>
            </a:r>
          </a:p>
        </p:txBody>
      </p:sp>
      <p:sp>
        <p:nvSpPr>
          <p:cNvPr id="12" name="Rechthoek 11">
            <a:extLst>
              <a:ext uri="{FF2B5EF4-FFF2-40B4-BE49-F238E27FC236}">
                <a16:creationId xmlns:a16="http://schemas.microsoft.com/office/drawing/2014/main" id="{CF808184-0F9F-0848-AD20-581903E720AB}"/>
              </a:ext>
            </a:extLst>
          </p:cNvPr>
          <p:cNvSpPr/>
          <p:nvPr/>
        </p:nvSpPr>
        <p:spPr>
          <a:xfrm>
            <a:off x="3694253" y="1811936"/>
            <a:ext cx="3200400" cy="430888"/>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Structuuropzet en generieke KPI’s</a:t>
            </a:r>
          </a:p>
        </p:txBody>
      </p:sp>
      <p:sp>
        <p:nvSpPr>
          <p:cNvPr id="13" name="Rechthoek 12">
            <a:extLst>
              <a:ext uri="{FF2B5EF4-FFF2-40B4-BE49-F238E27FC236}">
                <a16:creationId xmlns:a16="http://schemas.microsoft.com/office/drawing/2014/main" id="{5A148301-20EF-BCC7-A9B6-75B2308D090D}"/>
              </a:ext>
            </a:extLst>
          </p:cNvPr>
          <p:cNvSpPr/>
          <p:nvPr/>
        </p:nvSpPr>
        <p:spPr>
          <a:xfrm>
            <a:off x="3694253" y="2328669"/>
            <a:ext cx="3200400" cy="430888"/>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r>
              <a:rPr lang="nl-NL" sz="1400" b="1">
                <a:solidFill>
                  <a:schemeClr val="tx1"/>
                </a:solidFill>
              </a:rPr>
              <a:t>Leefgebieden</a:t>
            </a:r>
            <a:endParaRPr lang="nl-NL" sz="1400" b="1" baseline="30000">
              <a:solidFill>
                <a:schemeClr val="tx1"/>
              </a:solidFill>
              <a:ea typeface="Calibri"/>
              <a:cs typeface="Calibri"/>
            </a:endParaRPr>
          </a:p>
        </p:txBody>
      </p:sp>
      <p:sp>
        <p:nvSpPr>
          <p:cNvPr id="14" name="Rechthoek 13">
            <a:extLst>
              <a:ext uri="{FF2B5EF4-FFF2-40B4-BE49-F238E27FC236}">
                <a16:creationId xmlns:a16="http://schemas.microsoft.com/office/drawing/2014/main" id="{A360EDF0-86EB-9253-4D1A-9A71211FAB16}"/>
              </a:ext>
            </a:extLst>
          </p:cNvPr>
          <p:cNvSpPr/>
          <p:nvPr/>
        </p:nvSpPr>
        <p:spPr>
          <a:xfrm>
            <a:off x="3694253" y="2854367"/>
            <a:ext cx="3200400" cy="430888"/>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r>
              <a:rPr lang="nl-NL" sz="1400" b="1" dirty="0">
                <a:solidFill>
                  <a:schemeClr val="tx1"/>
                </a:solidFill>
              </a:rPr>
              <a:t>Ambitie – Thema pagina’s</a:t>
            </a:r>
            <a:endParaRPr lang="nl-NL" sz="1400" b="1" baseline="30000" dirty="0">
              <a:solidFill>
                <a:schemeClr val="tx1"/>
              </a:solidFill>
              <a:ea typeface="Calibri"/>
              <a:cs typeface="Calibri"/>
            </a:endParaRPr>
          </a:p>
        </p:txBody>
      </p:sp>
      <p:sp>
        <p:nvSpPr>
          <p:cNvPr id="15" name="Rechthoek 14">
            <a:extLst>
              <a:ext uri="{FF2B5EF4-FFF2-40B4-BE49-F238E27FC236}">
                <a16:creationId xmlns:a16="http://schemas.microsoft.com/office/drawing/2014/main" id="{039589D8-3999-8B34-B2E6-1F229178D79E}"/>
              </a:ext>
            </a:extLst>
          </p:cNvPr>
          <p:cNvSpPr/>
          <p:nvPr/>
        </p:nvSpPr>
        <p:spPr>
          <a:xfrm>
            <a:off x="3694253" y="3388070"/>
            <a:ext cx="3200400" cy="430888"/>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Belevingsvragenlijst</a:t>
            </a:r>
          </a:p>
        </p:txBody>
      </p:sp>
      <p:sp>
        <p:nvSpPr>
          <p:cNvPr id="16" name="Rechthoek 15">
            <a:extLst>
              <a:ext uri="{FF2B5EF4-FFF2-40B4-BE49-F238E27FC236}">
                <a16:creationId xmlns:a16="http://schemas.microsoft.com/office/drawing/2014/main" id="{8A10367B-3E46-9488-830F-7A55E52A5770}"/>
              </a:ext>
            </a:extLst>
          </p:cNvPr>
          <p:cNvSpPr/>
          <p:nvPr/>
        </p:nvSpPr>
        <p:spPr>
          <a:xfrm>
            <a:off x="6894652" y="1811936"/>
            <a:ext cx="809625" cy="430888"/>
          </a:xfrm>
          <a:prstGeom prst="rect">
            <a:avLst/>
          </a:prstGeom>
          <a:solidFill>
            <a:schemeClr val="accent6"/>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17" name="Rechthoek 16">
            <a:extLst>
              <a:ext uri="{FF2B5EF4-FFF2-40B4-BE49-F238E27FC236}">
                <a16:creationId xmlns:a16="http://schemas.microsoft.com/office/drawing/2014/main" id="{A22A3F47-4AFB-C7A6-7D7C-7E05E2A423F5}"/>
              </a:ext>
            </a:extLst>
          </p:cNvPr>
          <p:cNvSpPr/>
          <p:nvPr/>
        </p:nvSpPr>
        <p:spPr>
          <a:xfrm>
            <a:off x="6894652" y="2328669"/>
            <a:ext cx="809625" cy="430888"/>
          </a:xfrm>
          <a:prstGeom prst="rect">
            <a:avLst/>
          </a:prstGeom>
          <a:solidFill>
            <a:schemeClr val="accent6"/>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18" name="Rechthoek 17">
            <a:extLst>
              <a:ext uri="{FF2B5EF4-FFF2-40B4-BE49-F238E27FC236}">
                <a16:creationId xmlns:a16="http://schemas.microsoft.com/office/drawing/2014/main" id="{07793B9D-DCA3-79A7-CDEE-1EF78D8BC582}"/>
              </a:ext>
            </a:extLst>
          </p:cNvPr>
          <p:cNvSpPr/>
          <p:nvPr/>
        </p:nvSpPr>
        <p:spPr>
          <a:xfrm>
            <a:off x="6894652" y="2854367"/>
            <a:ext cx="809625" cy="430888"/>
          </a:xfrm>
          <a:prstGeom prst="rect">
            <a:avLst/>
          </a:prstGeom>
          <a:solidFill>
            <a:schemeClr val="accent2"/>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19" name="Rechthoek 18">
            <a:extLst>
              <a:ext uri="{FF2B5EF4-FFF2-40B4-BE49-F238E27FC236}">
                <a16:creationId xmlns:a16="http://schemas.microsoft.com/office/drawing/2014/main" id="{02C618FB-97CD-2585-9009-3A403DEF8D9A}"/>
              </a:ext>
            </a:extLst>
          </p:cNvPr>
          <p:cNvSpPr/>
          <p:nvPr/>
        </p:nvSpPr>
        <p:spPr>
          <a:xfrm>
            <a:off x="6894652" y="3388070"/>
            <a:ext cx="809625" cy="430888"/>
          </a:xfrm>
          <a:prstGeom prst="rect">
            <a:avLst/>
          </a:prstGeom>
          <a:solidFill>
            <a:schemeClr val="accent2"/>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20" name="Rechthoek 19">
            <a:extLst>
              <a:ext uri="{FF2B5EF4-FFF2-40B4-BE49-F238E27FC236}">
                <a16:creationId xmlns:a16="http://schemas.microsoft.com/office/drawing/2014/main" id="{A46FD02F-6582-5438-0E77-B979E6A10CEB}"/>
              </a:ext>
            </a:extLst>
          </p:cNvPr>
          <p:cNvSpPr/>
          <p:nvPr/>
        </p:nvSpPr>
        <p:spPr>
          <a:xfrm>
            <a:off x="7962530" y="1731253"/>
            <a:ext cx="3200400" cy="1572378"/>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Bouw monitor</a:t>
            </a:r>
          </a:p>
        </p:txBody>
      </p:sp>
      <p:sp>
        <p:nvSpPr>
          <p:cNvPr id="21" name="Rechthoek 20">
            <a:extLst>
              <a:ext uri="{FF2B5EF4-FFF2-40B4-BE49-F238E27FC236}">
                <a16:creationId xmlns:a16="http://schemas.microsoft.com/office/drawing/2014/main" id="{2D50203D-7EA4-8FD5-9DB2-FB620AD71329}"/>
              </a:ext>
            </a:extLst>
          </p:cNvPr>
          <p:cNvSpPr/>
          <p:nvPr/>
        </p:nvSpPr>
        <p:spPr>
          <a:xfrm>
            <a:off x="7962530" y="3388070"/>
            <a:ext cx="3200400" cy="430888"/>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Pilot belevingsvragenlijst</a:t>
            </a:r>
          </a:p>
        </p:txBody>
      </p:sp>
      <p:sp>
        <p:nvSpPr>
          <p:cNvPr id="22" name="Rechthoek 21">
            <a:extLst>
              <a:ext uri="{FF2B5EF4-FFF2-40B4-BE49-F238E27FC236}">
                <a16:creationId xmlns:a16="http://schemas.microsoft.com/office/drawing/2014/main" id="{EAD0408E-6754-3149-BFCB-9FF3503C0B86}"/>
              </a:ext>
            </a:extLst>
          </p:cNvPr>
          <p:cNvSpPr/>
          <p:nvPr/>
        </p:nvSpPr>
        <p:spPr>
          <a:xfrm>
            <a:off x="11162929" y="1731253"/>
            <a:ext cx="809625" cy="1572378"/>
          </a:xfrm>
          <a:prstGeom prst="rect">
            <a:avLst/>
          </a:prstGeom>
          <a:solidFill>
            <a:schemeClr val="accent2"/>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23" name="Rechthoek 22">
            <a:extLst>
              <a:ext uri="{FF2B5EF4-FFF2-40B4-BE49-F238E27FC236}">
                <a16:creationId xmlns:a16="http://schemas.microsoft.com/office/drawing/2014/main" id="{D6E54E1A-19CB-563A-CD75-D724D58D2026}"/>
              </a:ext>
            </a:extLst>
          </p:cNvPr>
          <p:cNvSpPr/>
          <p:nvPr/>
        </p:nvSpPr>
        <p:spPr>
          <a:xfrm>
            <a:off x="11162929" y="3388070"/>
            <a:ext cx="809625" cy="430888"/>
          </a:xfrm>
          <a:prstGeom prst="rect">
            <a:avLst/>
          </a:prstGeom>
          <a:solidFill>
            <a:schemeClr val="accent2"/>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24" name="Rechthoek 23">
            <a:extLst>
              <a:ext uri="{FF2B5EF4-FFF2-40B4-BE49-F238E27FC236}">
                <a16:creationId xmlns:a16="http://schemas.microsoft.com/office/drawing/2014/main" id="{D527428B-7295-2A6A-435D-9537C83BBB2A}"/>
              </a:ext>
            </a:extLst>
          </p:cNvPr>
          <p:cNvSpPr/>
          <p:nvPr/>
        </p:nvSpPr>
        <p:spPr>
          <a:xfrm>
            <a:off x="3694253" y="5385168"/>
            <a:ext cx="3200400" cy="430888"/>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Vaststellen organisatie (rollen)</a:t>
            </a:r>
          </a:p>
        </p:txBody>
      </p:sp>
      <p:sp>
        <p:nvSpPr>
          <p:cNvPr id="25" name="Rechthoek 24">
            <a:extLst>
              <a:ext uri="{FF2B5EF4-FFF2-40B4-BE49-F238E27FC236}">
                <a16:creationId xmlns:a16="http://schemas.microsoft.com/office/drawing/2014/main" id="{268E329E-C14F-17C9-4895-36C1A36888EC}"/>
              </a:ext>
            </a:extLst>
          </p:cNvPr>
          <p:cNvSpPr/>
          <p:nvPr/>
        </p:nvSpPr>
        <p:spPr>
          <a:xfrm>
            <a:off x="6894652" y="5385168"/>
            <a:ext cx="809625" cy="430888"/>
          </a:xfrm>
          <a:prstGeom prst="rect">
            <a:avLst/>
          </a:prstGeom>
          <a:solidFill>
            <a:schemeClr val="accent6"/>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26" name="Rechthoek 25">
            <a:extLst>
              <a:ext uri="{FF2B5EF4-FFF2-40B4-BE49-F238E27FC236}">
                <a16:creationId xmlns:a16="http://schemas.microsoft.com/office/drawing/2014/main" id="{61E7ACBB-DE96-4D29-5D83-7AF64B5472A8}"/>
              </a:ext>
            </a:extLst>
          </p:cNvPr>
          <p:cNvSpPr/>
          <p:nvPr/>
        </p:nvSpPr>
        <p:spPr>
          <a:xfrm>
            <a:off x="3694253" y="5933287"/>
            <a:ext cx="3200400" cy="430888"/>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Ophalen trainingen / leervragen</a:t>
            </a:r>
          </a:p>
        </p:txBody>
      </p:sp>
      <p:sp>
        <p:nvSpPr>
          <p:cNvPr id="27" name="Rechthoek 26">
            <a:extLst>
              <a:ext uri="{FF2B5EF4-FFF2-40B4-BE49-F238E27FC236}">
                <a16:creationId xmlns:a16="http://schemas.microsoft.com/office/drawing/2014/main" id="{9CDBCF9E-ED2A-FEA7-E21B-B3DE711778B0}"/>
              </a:ext>
            </a:extLst>
          </p:cNvPr>
          <p:cNvSpPr/>
          <p:nvPr/>
        </p:nvSpPr>
        <p:spPr>
          <a:xfrm>
            <a:off x="6894652" y="5933287"/>
            <a:ext cx="809625" cy="430888"/>
          </a:xfrm>
          <a:prstGeom prst="rect">
            <a:avLst/>
          </a:prstGeom>
          <a:solidFill>
            <a:schemeClr val="accent6"/>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28" name="Rechthoek 27">
            <a:extLst>
              <a:ext uri="{FF2B5EF4-FFF2-40B4-BE49-F238E27FC236}">
                <a16:creationId xmlns:a16="http://schemas.microsoft.com/office/drawing/2014/main" id="{6087EE9A-5D3F-1383-0F0E-D97D95BC87AF}"/>
              </a:ext>
            </a:extLst>
          </p:cNvPr>
          <p:cNvSpPr/>
          <p:nvPr/>
        </p:nvSpPr>
        <p:spPr>
          <a:xfrm>
            <a:off x="7962529" y="4452920"/>
            <a:ext cx="3200400" cy="849447"/>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Stakeholdersessies</a:t>
            </a:r>
            <a:endParaRPr lang="nl-NL" sz="1400" b="1" baseline="30000">
              <a:solidFill>
                <a:schemeClr val="tx1"/>
              </a:solidFill>
            </a:endParaRPr>
          </a:p>
        </p:txBody>
      </p:sp>
      <p:sp>
        <p:nvSpPr>
          <p:cNvPr id="29" name="Rechthoek 28">
            <a:extLst>
              <a:ext uri="{FF2B5EF4-FFF2-40B4-BE49-F238E27FC236}">
                <a16:creationId xmlns:a16="http://schemas.microsoft.com/office/drawing/2014/main" id="{9A261153-AE69-4334-AA10-CCDFF2639D46}"/>
              </a:ext>
            </a:extLst>
          </p:cNvPr>
          <p:cNvSpPr/>
          <p:nvPr/>
        </p:nvSpPr>
        <p:spPr>
          <a:xfrm>
            <a:off x="11162928" y="4452920"/>
            <a:ext cx="809625" cy="849447"/>
          </a:xfrm>
          <a:prstGeom prst="rect">
            <a:avLst/>
          </a:prstGeom>
          <a:solidFill>
            <a:schemeClr val="accent2"/>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30" name="Rechthoek 29">
            <a:extLst>
              <a:ext uri="{FF2B5EF4-FFF2-40B4-BE49-F238E27FC236}">
                <a16:creationId xmlns:a16="http://schemas.microsoft.com/office/drawing/2014/main" id="{E7C37290-A08A-AB5B-60B6-DF1DBE0930FA}"/>
              </a:ext>
            </a:extLst>
          </p:cNvPr>
          <p:cNvSpPr/>
          <p:nvPr/>
        </p:nvSpPr>
        <p:spPr>
          <a:xfrm>
            <a:off x="7962529" y="5390686"/>
            <a:ext cx="3200400" cy="430888"/>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Implementatie rollen</a:t>
            </a:r>
          </a:p>
          <a:p>
            <a:pPr algn="ctr">
              <a:lnSpc>
                <a:spcPct val="120000"/>
              </a:lnSpc>
            </a:pPr>
            <a:r>
              <a:rPr lang="nl-NL" sz="1050" i="1">
                <a:solidFill>
                  <a:schemeClr val="tx1"/>
                </a:solidFill>
              </a:rPr>
              <a:t>Out of scope project, wel randvoorwaardelijk</a:t>
            </a:r>
            <a:endParaRPr lang="nl-NL" sz="1100" i="1">
              <a:solidFill>
                <a:schemeClr val="tx1"/>
              </a:solidFill>
            </a:endParaRPr>
          </a:p>
        </p:txBody>
      </p:sp>
      <p:sp>
        <p:nvSpPr>
          <p:cNvPr id="31" name="Rechthoek 30">
            <a:extLst>
              <a:ext uri="{FF2B5EF4-FFF2-40B4-BE49-F238E27FC236}">
                <a16:creationId xmlns:a16="http://schemas.microsoft.com/office/drawing/2014/main" id="{52FA4528-75BB-3DEA-7ABF-3F6B4CEFAC1D}"/>
              </a:ext>
            </a:extLst>
          </p:cNvPr>
          <p:cNvSpPr/>
          <p:nvPr/>
        </p:nvSpPr>
        <p:spPr>
          <a:xfrm>
            <a:off x="11162928" y="5390686"/>
            <a:ext cx="809625" cy="430888"/>
          </a:xfrm>
          <a:prstGeom prst="rect">
            <a:avLst/>
          </a:prstGeom>
          <a:solidFill>
            <a:schemeClr val="accent2"/>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32" name="Rechthoek 31">
            <a:extLst>
              <a:ext uri="{FF2B5EF4-FFF2-40B4-BE49-F238E27FC236}">
                <a16:creationId xmlns:a16="http://schemas.microsoft.com/office/drawing/2014/main" id="{B11A4513-F838-14B2-B6C8-F6D95F277C55}"/>
              </a:ext>
            </a:extLst>
          </p:cNvPr>
          <p:cNvSpPr/>
          <p:nvPr/>
        </p:nvSpPr>
        <p:spPr>
          <a:xfrm>
            <a:off x="7962529" y="5933287"/>
            <a:ext cx="3200400" cy="430888"/>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Trainingen</a:t>
            </a:r>
            <a:endParaRPr lang="nl-NL" sz="1400" b="1" baseline="30000">
              <a:solidFill>
                <a:schemeClr val="tx1"/>
              </a:solidFill>
            </a:endParaRPr>
          </a:p>
        </p:txBody>
      </p:sp>
      <p:sp>
        <p:nvSpPr>
          <p:cNvPr id="33" name="Rechthoek 32">
            <a:extLst>
              <a:ext uri="{FF2B5EF4-FFF2-40B4-BE49-F238E27FC236}">
                <a16:creationId xmlns:a16="http://schemas.microsoft.com/office/drawing/2014/main" id="{DB2B445F-4FB1-601C-B71D-7EC53361FDF1}"/>
              </a:ext>
            </a:extLst>
          </p:cNvPr>
          <p:cNvSpPr/>
          <p:nvPr/>
        </p:nvSpPr>
        <p:spPr>
          <a:xfrm>
            <a:off x="11162928" y="5933287"/>
            <a:ext cx="809625" cy="430888"/>
          </a:xfrm>
          <a:prstGeom prst="rect">
            <a:avLst/>
          </a:prstGeom>
          <a:solidFill>
            <a:schemeClr val="accent2"/>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4" name="Rechthoek 3">
            <a:extLst>
              <a:ext uri="{FF2B5EF4-FFF2-40B4-BE49-F238E27FC236}">
                <a16:creationId xmlns:a16="http://schemas.microsoft.com/office/drawing/2014/main" id="{21C659BF-2507-B31D-112D-92E094C165D3}"/>
              </a:ext>
            </a:extLst>
          </p:cNvPr>
          <p:cNvSpPr/>
          <p:nvPr/>
        </p:nvSpPr>
        <p:spPr>
          <a:xfrm>
            <a:off x="7962530" y="3902530"/>
            <a:ext cx="3200400" cy="430888"/>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Focusgroepen</a:t>
            </a:r>
          </a:p>
        </p:txBody>
      </p:sp>
      <p:sp>
        <p:nvSpPr>
          <p:cNvPr id="5" name="Rechthoek 4">
            <a:extLst>
              <a:ext uri="{FF2B5EF4-FFF2-40B4-BE49-F238E27FC236}">
                <a16:creationId xmlns:a16="http://schemas.microsoft.com/office/drawing/2014/main" id="{3101421E-7028-9809-05A7-C5C04427369E}"/>
              </a:ext>
            </a:extLst>
          </p:cNvPr>
          <p:cNvSpPr/>
          <p:nvPr/>
        </p:nvSpPr>
        <p:spPr>
          <a:xfrm>
            <a:off x="11162929" y="3902530"/>
            <a:ext cx="809625" cy="430888"/>
          </a:xfrm>
          <a:prstGeom prst="rect">
            <a:avLst/>
          </a:prstGeom>
          <a:solidFill>
            <a:srgbClr val="FF0000"/>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
        <p:nvSpPr>
          <p:cNvPr id="34" name="Rechthoek 33">
            <a:extLst>
              <a:ext uri="{FF2B5EF4-FFF2-40B4-BE49-F238E27FC236}">
                <a16:creationId xmlns:a16="http://schemas.microsoft.com/office/drawing/2014/main" id="{C2FEF28C-5D86-DC35-F886-EEFF65187ED5}"/>
              </a:ext>
            </a:extLst>
          </p:cNvPr>
          <p:cNvSpPr/>
          <p:nvPr/>
        </p:nvSpPr>
        <p:spPr>
          <a:xfrm>
            <a:off x="523559" y="1810611"/>
            <a:ext cx="2995146" cy="1474644"/>
          </a:xfrm>
          <a:prstGeom prst="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800" b="1">
                <a:solidFill>
                  <a:schemeClr val="tx1"/>
                </a:solidFill>
              </a:rPr>
              <a:t>1. Vormen van indicatoren</a:t>
            </a:r>
          </a:p>
        </p:txBody>
      </p:sp>
      <p:sp>
        <p:nvSpPr>
          <p:cNvPr id="35" name="Rechthoek 34">
            <a:extLst>
              <a:ext uri="{FF2B5EF4-FFF2-40B4-BE49-F238E27FC236}">
                <a16:creationId xmlns:a16="http://schemas.microsoft.com/office/drawing/2014/main" id="{522C7069-D064-5F45-AF54-98FB5ABCC9B0}"/>
              </a:ext>
            </a:extLst>
          </p:cNvPr>
          <p:cNvSpPr/>
          <p:nvPr/>
        </p:nvSpPr>
        <p:spPr>
          <a:xfrm>
            <a:off x="523559" y="5390686"/>
            <a:ext cx="2995146" cy="972000"/>
          </a:xfrm>
          <a:prstGeom prst="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1800" b="1" dirty="0">
                <a:solidFill>
                  <a:sysClr val="windowText" lastClr="000000"/>
                </a:solidFill>
                <a:latin typeface="+mj-lt"/>
              </a:rPr>
              <a:t>4. Incorporeren van de sturingsmonitor</a:t>
            </a:r>
          </a:p>
        </p:txBody>
      </p:sp>
      <p:sp>
        <p:nvSpPr>
          <p:cNvPr id="38" name="Rechthoek 37">
            <a:extLst>
              <a:ext uri="{FF2B5EF4-FFF2-40B4-BE49-F238E27FC236}">
                <a16:creationId xmlns:a16="http://schemas.microsoft.com/office/drawing/2014/main" id="{3482B2B8-BC93-F354-CD33-1F12732E1828}"/>
              </a:ext>
            </a:extLst>
          </p:cNvPr>
          <p:cNvSpPr/>
          <p:nvPr/>
        </p:nvSpPr>
        <p:spPr>
          <a:xfrm>
            <a:off x="523559" y="3388070"/>
            <a:ext cx="2995146" cy="945348"/>
          </a:xfrm>
          <a:prstGeom prst="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800" b="1">
                <a:solidFill>
                  <a:schemeClr val="tx1"/>
                </a:solidFill>
                <a:latin typeface="+mj-lt"/>
              </a:rPr>
              <a:t>2. Kwalitatief meten</a:t>
            </a:r>
          </a:p>
        </p:txBody>
      </p:sp>
      <p:sp>
        <p:nvSpPr>
          <p:cNvPr id="39" name="Rechthoek 38">
            <a:extLst>
              <a:ext uri="{FF2B5EF4-FFF2-40B4-BE49-F238E27FC236}">
                <a16:creationId xmlns:a16="http://schemas.microsoft.com/office/drawing/2014/main" id="{C29A37ED-CD2B-016B-615E-F373206B21FB}"/>
              </a:ext>
            </a:extLst>
          </p:cNvPr>
          <p:cNvSpPr/>
          <p:nvPr/>
        </p:nvSpPr>
        <p:spPr>
          <a:xfrm>
            <a:off x="523559" y="4436233"/>
            <a:ext cx="2995146" cy="851639"/>
          </a:xfrm>
          <a:prstGeom prst="rect">
            <a:avLst/>
          </a:prstGeom>
          <a:solidFill>
            <a:srgbClr val="80D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800" b="1">
                <a:solidFill>
                  <a:sysClr val="windowText" lastClr="000000"/>
                </a:solidFill>
                <a:latin typeface="+mj-lt"/>
              </a:rPr>
              <a:t>3. Ondersteuning bij raadswerkgroep en stakeholdersessies</a:t>
            </a:r>
          </a:p>
        </p:txBody>
      </p:sp>
      <p:sp>
        <p:nvSpPr>
          <p:cNvPr id="3" name="Rechthoek 2">
            <a:extLst>
              <a:ext uri="{FF2B5EF4-FFF2-40B4-BE49-F238E27FC236}">
                <a16:creationId xmlns:a16="http://schemas.microsoft.com/office/drawing/2014/main" id="{052851B0-77F0-9FCE-AE2A-014751033A2A}"/>
              </a:ext>
            </a:extLst>
          </p:cNvPr>
          <p:cNvSpPr/>
          <p:nvPr/>
        </p:nvSpPr>
        <p:spPr>
          <a:xfrm>
            <a:off x="3695329" y="4434991"/>
            <a:ext cx="3200400" cy="849447"/>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nl-NL" sz="1400" b="1">
                <a:solidFill>
                  <a:schemeClr val="tx1"/>
                </a:solidFill>
              </a:rPr>
              <a:t>Raadswerkgroep</a:t>
            </a:r>
          </a:p>
        </p:txBody>
      </p:sp>
      <p:sp>
        <p:nvSpPr>
          <p:cNvPr id="8" name="Rechthoek 7">
            <a:extLst>
              <a:ext uri="{FF2B5EF4-FFF2-40B4-BE49-F238E27FC236}">
                <a16:creationId xmlns:a16="http://schemas.microsoft.com/office/drawing/2014/main" id="{B3BF6252-E4C0-FB18-0C16-4C7E3A9961EF}"/>
              </a:ext>
            </a:extLst>
          </p:cNvPr>
          <p:cNvSpPr/>
          <p:nvPr/>
        </p:nvSpPr>
        <p:spPr>
          <a:xfrm>
            <a:off x="6894652" y="4435598"/>
            <a:ext cx="809625" cy="852229"/>
          </a:xfrm>
          <a:prstGeom prst="rect">
            <a:avLst/>
          </a:prstGeom>
          <a:solidFill>
            <a:schemeClr val="accent6"/>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endParaRPr lang="nl-NL" sz="1400" b="1">
              <a:solidFill>
                <a:schemeClr val="tx1"/>
              </a:solidFill>
              <a:ea typeface="Calibri"/>
              <a:cs typeface="Calibri"/>
            </a:endParaRPr>
          </a:p>
        </p:txBody>
      </p:sp>
    </p:spTree>
    <p:extLst>
      <p:ext uri="{BB962C8B-B14F-4D97-AF65-F5344CB8AC3E}">
        <p14:creationId xmlns:p14="http://schemas.microsoft.com/office/powerpoint/2010/main" val="960930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4" grpId="0" animBg="1"/>
      <p:bldP spid="5" grpId="0" animBg="1"/>
      <p:bldP spid="34" grpId="0" animBg="1"/>
      <p:bldP spid="35" grpId="0" animBg="1"/>
      <p:bldP spid="38" grpId="0" animBg="1"/>
      <p:bldP spid="39" grpId="0" animBg="1"/>
      <p:bldP spid="3"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AF1FE0B-015B-1D89-4CC8-6AEDC26CFC24}"/>
              </a:ext>
            </a:extLst>
          </p:cNvPr>
          <p:cNvSpPr>
            <a:spLocks noGrp="1"/>
          </p:cNvSpPr>
          <p:nvPr>
            <p:ph type="title"/>
          </p:nvPr>
        </p:nvSpPr>
        <p:spPr>
          <a:xfrm>
            <a:off x="635000" y="640823"/>
            <a:ext cx="3532659" cy="5559148"/>
          </a:xfrm>
        </p:spPr>
        <p:txBody>
          <a:bodyPr vert="horz" lIns="91440" tIns="45720" rIns="91440" bIns="45720" rtlCol="0" anchor="ctr">
            <a:normAutofit/>
          </a:bodyPr>
          <a:lstStyle/>
          <a:p>
            <a:r>
              <a:rPr lang="en-US" sz="5400" kern="1200" err="1">
                <a:solidFill>
                  <a:schemeClr val="accent1">
                    <a:lumMod val="75000"/>
                  </a:schemeClr>
                </a:solidFill>
                <a:latin typeface="+mj-lt"/>
                <a:ea typeface="+mj-ea"/>
                <a:cs typeface="+mj-cs"/>
              </a:rPr>
              <a:t>Proces</a:t>
            </a:r>
            <a:r>
              <a:rPr lang="en-US" sz="5400" kern="1200">
                <a:solidFill>
                  <a:schemeClr val="accent1">
                    <a:lumMod val="75000"/>
                  </a:schemeClr>
                </a:solidFill>
                <a:latin typeface="+mj-lt"/>
                <a:ea typeface="+mj-ea"/>
                <a:cs typeface="+mj-cs"/>
              </a:rPr>
              <a:t> op </a:t>
            </a:r>
            <a:r>
              <a:rPr lang="en-US" sz="5400" kern="1200" err="1">
                <a:solidFill>
                  <a:schemeClr val="accent1">
                    <a:lumMod val="75000"/>
                  </a:schemeClr>
                </a:solidFill>
                <a:latin typeface="+mj-lt"/>
                <a:ea typeface="+mj-ea"/>
                <a:cs typeface="+mj-cs"/>
              </a:rPr>
              <a:t>hoofdlijnen</a:t>
            </a:r>
            <a:endParaRPr lang="en-US" sz="5400" kern="1200">
              <a:solidFill>
                <a:schemeClr val="accent1">
                  <a:lumMod val="75000"/>
                </a:schemeClr>
              </a:solidFill>
              <a:latin typeface="+mj-lt"/>
              <a:ea typeface="+mj-ea"/>
              <a:cs typeface="+mj-cs"/>
            </a:endParaRPr>
          </a:p>
        </p:txBody>
      </p:sp>
      <p:sp>
        <p:nvSpPr>
          <p:cNvPr id="13"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ekstvak 2">
            <a:extLst>
              <a:ext uri="{FF2B5EF4-FFF2-40B4-BE49-F238E27FC236}">
                <a16:creationId xmlns:a16="http://schemas.microsoft.com/office/drawing/2014/main" id="{C152C4F8-CCDB-922B-7417-D8BA8A4B8A86}"/>
              </a:ext>
            </a:extLst>
          </p:cNvPr>
          <p:cNvGraphicFramePr/>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61023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7DAEC187-0D52-6C02-8894-5B668211F159}"/>
              </a:ext>
            </a:extLst>
          </p:cNvPr>
          <p:cNvPicPr>
            <a:picLocks noChangeAspect="1"/>
          </p:cNvPicPr>
          <p:nvPr/>
        </p:nvPicPr>
        <p:blipFill>
          <a:blip r:embed="rId2">
            <a:extLst>
              <a:ext uri="{28A0092B-C50C-407E-A947-70E740481C1C}">
                <a14:useLocalDpi xmlns:a14="http://schemas.microsoft.com/office/drawing/2010/main" val="0"/>
              </a:ext>
            </a:extLst>
          </a:blip>
          <a:srcRect l="1090" r="2125" b="16377"/>
          <a:stretch/>
        </p:blipFill>
        <p:spPr>
          <a:xfrm>
            <a:off x="777302" y="1837751"/>
            <a:ext cx="7229474" cy="3513567"/>
          </a:xfrm>
          <a:prstGeom prst="rect">
            <a:avLst/>
          </a:prstGeom>
        </p:spPr>
      </p:pic>
      <p:cxnSp>
        <p:nvCxnSpPr>
          <p:cNvPr id="11" name="Rechte verbindingslijn 10">
            <a:extLst>
              <a:ext uri="{FF2B5EF4-FFF2-40B4-BE49-F238E27FC236}">
                <a16:creationId xmlns:a16="http://schemas.microsoft.com/office/drawing/2014/main" id="{D615BBF4-BDC5-462B-06D2-1D5508171341}"/>
              </a:ext>
            </a:extLst>
          </p:cNvPr>
          <p:cNvCxnSpPr>
            <a:cxnSpLocks/>
          </p:cNvCxnSpPr>
          <p:nvPr/>
        </p:nvCxnSpPr>
        <p:spPr>
          <a:xfrm>
            <a:off x="777303" y="2038350"/>
            <a:ext cx="7229474" cy="0"/>
          </a:xfrm>
          <a:prstGeom prst="lin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Rechte verbindingslijn 11">
            <a:extLst>
              <a:ext uri="{FF2B5EF4-FFF2-40B4-BE49-F238E27FC236}">
                <a16:creationId xmlns:a16="http://schemas.microsoft.com/office/drawing/2014/main" id="{EEBEBC42-C58E-A7C0-C350-A46B06A6B17B}"/>
              </a:ext>
            </a:extLst>
          </p:cNvPr>
          <p:cNvCxnSpPr>
            <a:cxnSpLocks/>
          </p:cNvCxnSpPr>
          <p:nvPr/>
        </p:nvCxnSpPr>
        <p:spPr>
          <a:xfrm>
            <a:off x="1636775" y="2647950"/>
            <a:ext cx="6370002" cy="0"/>
          </a:xfrm>
          <a:prstGeom prst="lin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sp>
        <p:nvSpPr>
          <p:cNvPr id="15" name="Rechthoek 14">
            <a:extLst>
              <a:ext uri="{FF2B5EF4-FFF2-40B4-BE49-F238E27FC236}">
                <a16:creationId xmlns:a16="http://schemas.microsoft.com/office/drawing/2014/main" id="{1DC0352E-2773-C3C1-DB12-3D2F39234E92}"/>
              </a:ext>
            </a:extLst>
          </p:cNvPr>
          <p:cNvSpPr/>
          <p:nvPr/>
        </p:nvSpPr>
        <p:spPr>
          <a:xfrm>
            <a:off x="695886" y="4495799"/>
            <a:ext cx="940889" cy="1381125"/>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400"/>
          </a:p>
        </p:txBody>
      </p:sp>
      <p:cxnSp>
        <p:nvCxnSpPr>
          <p:cNvPr id="21" name="Rechte verbindingslijn 20">
            <a:extLst>
              <a:ext uri="{FF2B5EF4-FFF2-40B4-BE49-F238E27FC236}">
                <a16:creationId xmlns:a16="http://schemas.microsoft.com/office/drawing/2014/main" id="{F344B2BA-C359-2B4C-34FD-A5F670D8ADB4}"/>
              </a:ext>
            </a:extLst>
          </p:cNvPr>
          <p:cNvCxnSpPr>
            <a:cxnSpLocks/>
          </p:cNvCxnSpPr>
          <p:nvPr/>
        </p:nvCxnSpPr>
        <p:spPr>
          <a:xfrm flipV="1">
            <a:off x="777303" y="2038350"/>
            <a:ext cx="0" cy="2457448"/>
          </a:xfrm>
          <a:prstGeom prst="lin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Rechte verbindingslijn 23">
            <a:extLst>
              <a:ext uri="{FF2B5EF4-FFF2-40B4-BE49-F238E27FC236}">
                <a16:creationId xmlns:a16="http://schemas.microsoft.com/office/drawing/2014/main" id="{D492D051-11D9-767B-F174-7C12B7DD0170}"/>
              </a:ext>
            </a:extLst>
          </p:cNvPr>
          <p:cNvCxnSpPr>
            <a:cxnSpLocks/>
          </p:cNvCxnSpPr>
          <p:nvPr/>
        </p:nvCxnSpPr>
        <p:spPr>
          <a:xfrm flipV="1">
            <a:off x="8006777" y="2038350"/>
            <a:ext cx="0" cy="609600"/>
          </a:xfrm>
          <a:prstGeom prst="lin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sp>
        <p:nvSpPr>
          <p:cNvPr id="22" name="Rechthoek 21">
            <a:extLst>
              <a:ext uri="{FF2B5EF4-FFF2-40B4-BE49-F238E27FC236}">
                <a16:creationId xmlns:a16="http://schemas.microsoft.com/office/drawing/2014/main" id="{28ECC892-E3E7-C499-EA3A-4A17889F0F05}"/>
              </a:ext>
            </a:extLst>
          </p:cNvPr>
          <p:cNvSpPr/>
          <p:nvPr/>
        </p:nvSpPr>
        <p:spPr>
          <a:xfrm>
            <a:off x="1597164" y="2687331"/>
            <a:ext cx="6420652" cy="318959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400"/>
          </a:p>
        </p:txBody>
      </p:sp>
      <p:pic>
        <p:nvPicPr>
          <p:cNvPr id="2" name="Afbeelding 1">
            <a:extLst>
              <a:ext uri="{FF2B5EF4-FFF2-40B4-BE49-F238E27FC236}">
                <a16:creationId xmlns:a16="http://schemas.microsoft.com/office/drawing/2014/main" id="{DBE1FECD-B010-6608-C996-E51B54B31582}"/>
              </a:ext>
            </a:extLst>
          </p:cNvPr>
          <p:cNvPicPr>
            <a:picLocks noChangeAspect="1"/>
          </p:cNvPicPr>
          <p:nvPr/>
        </p:nvPicPr>
        <p:blipFill>
          <a:blip r:embed="rId3">
            <a:extLst>
              <a:ext uri="{28A0092B-C50C-407E-A947-70E740481C1C}">
                <a14:useLocalDpi xmlns:a14="http://schemas.microsoft.com/office/drawing/2010/main" val="0"/>
              </a:ext>
            </a:extLst>
          </a:blip>
          <a:srcRect l="14723" t="28906" r="1957"/>
          <a:stretch/>
        </p:blipFill>
        <p:spPr>
          <a:xfrm>
            <a:off x="1676389" y="2687331"/>
            <a:ext cx="6341425" cy="2932554"/>
          </a:xfrm>
          <a:prstGeom prst="rect">
            <a:avLst/>
          </a:prstGeom>
        </p:spPr>
      </p:pic>
      <p:sp>
        <p:nvSpPr>
          <p:cNvPr id="5" name="Titel 4">
            <a:extLst>
              <a:ext uri="{FF2B5EF4-FFF2-40B4-BE49-F238E27FC236}">
                <a16:creationId xmlns:a16="http://schemas.microsoft.com/office/drawing/2014/main" id="{205F2D71-A87C-E2E6-F3FA-40EEEA5048FF}"/>
              </a:ext>
            </a:extLst>
          </p:cNvPr>
          <p:cNvSpPr>
            <a:spLocks noGrp="1"/>
          </p:cNvSpPr>
          <p:nvPr>
            <p:ph type="title"/>
          </p:nvPr>
        </p:nvSpPr>
        <p:spPr>
          <a:xfrm>
            <a:off x="523558" y="582615"/>
            <a:ext cx="11176255" cy="951885"/>
          </a:xfrm>
        </p:spPr>
        <p:txBody>
          <a:bodyPr>
            <a:normAutofit fontScale="90000"/>
          </a:bodyPr>
          <a:lstStyle/>
          <a:p>
            <a:r>
              <a:rPr lang="nl-NL" b="1" dirty="0">
                <a:solidFill>
                  <a:srgbClr val="BFC000"/>
                </a:solidFill>
                <a:latin typeface="Poppins"/>
                <a:cs typeface="Poppins"/>
              </a:rPr>
              <a:t>1e opzet Basisstructuur: </a:t>
            </a:r>
            <a:r>
              <a:rPr lang="nl-NL" dirty="0">
                <a:solidFill>
                  <a:srgbClr val="BFC000"/>
                </a:solidFill>
                <a:latin typeface="Poppins"/>
                <a:cs typeface="Poppins"/>
              </a:rPr>
              <a:t>monitor is opgebouwd uit leefgebieden en themapagina’s. Structuur is omgezet naar </a:t>
            </a:r>
            <a:r>
              <a:rPr lang="nl-NL" dirty="0" err="1">
                <a:solidFill>
                  <a:srgbClr val="BFC000"/>
                </a:solidFill>
                <a:latin typeface="Poppins"/>
                <a:cs typeface="Poppins"/>
              </a:rPr>
              <a:t>PowerBI</a:t>
            </a:r>
            <a:endParaRPr lang="nl-NL" dirty="0">
              <a:solidFill>
                <a:srgbClr val="BFC000"/>
              </a:solidFill>
            </a:endParaRPr>
          </a:p>
        </p:txBody>
      </p:sp>
      <p:sp>
        <p:nvSpPr>
          <p:cNvPr id="13" name="Rechthoek: afgeronde hoeken 12">
            <a:extLst>
              <a:ext uri="{FF2B5EF4-FFF2-40B4-BE49-F238E27FC236}">
                <a16:creationId xmlns:a16="http://schemas.microsoft.com/office/drawing/2014/main" id="{8AAFB42D-FDCB-7277-1BEB-04350C6C2568}"/>
              </a:ext>
            </a:extLst>
          </p:cNvPr>
          <p:cNvSpPr/>
          <p:nvPr/>
        </p:nvSpPr>
        <p:spPr>
          <a:xfrm>
            <a:off x="8461322" y="2272577"/>
            <a:ext cx="3230740" cy="748196"/>
          </a:xfrm>
          <a:prstGeom prst="round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nl-NL" sz="2000" b="1" kern="100">
                <a:solidFill>
                  <a:schemeClr val="tx1"/>
                </a:solidFill>
                <a:latin typeface="Calibri"/>
                <a:ea typeface="Calibri"/>
                <a:cs typeface="Calibri"/>
              </a:rPr>
              <a:t>Duurzaamheid</a:t>
            </a:r>
          </a:p>
        </p:txBody>
      </p:sp>
      <p:sp>
        <p:nvSpPr>
          <p:cNvPr id="16" name="Rechthoek: afgeronde hoeken 15">
            <a:extLst>
              <a:ext uri="{FF2B5EF4-FFF2-40B4-BE49-F238E27FC236}">
                <a16:creationId xmlns:a16="http://schemas.microsoft.com/office/drawing/2014/main" id="{816EC640-7554-C9B6-D876-30DC9212B1B6}"/>
              </a:ext>
            </a:extLst>
          </p:cNvPr>
          <p:cNvSpPr/>
          <p:nvPr/>
        </p:nvSpPr>
        <p:spPr>
          <a:xfrm>
            <a:off x="8461322" y="4063909"/>
            <a:ext cx="3230740" cy="754196"/>
          </a:xfrm>
          <a:prstGeom prst="round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nl-NL" sz="2000" b="1" kern="100">
                <a:solidFill>
                  <a:schemeClr val="tx1"/>
                </a:solidFill>
                <a:latin typeface="Calibri"/>
                <a:ea typeface="Calibri"/>
                <a:cs typeface="Calibri"/>
              </a:rPr>
              <a:t>Compleetheid</a:t>
            </a:r>
            <a:endParaRPr lang="nl-NL" sz="2000" b="1" kern="100">
              <a:solidFill>
                <a:schemeClr val="tx1"/>
              </a:solidFill>
              <a:effectLst/>
              <a:latin typeface="Calibri"/>
              <a:ea typeface="Calibri"/>
              <a:cs typeface="Calibri"/>
            </a:endParaRPr>
          </a:p>
        </p:txBody>
      </p:sp>
      <p:sp>
        <p:nvSpPr>
          <p:cNvPr id="18" name="Rechthoek: afgeronde hoeken 17">
            <a:extLst>
              <a:ext uri="{FF2B5EF4-FFF2-40B4-BE49-F238E27FC236}">
                <a16:creationId xmlns:a16="http://schemas.microsoft.com/office/drawing/2014/main" id="{3B401463-996F-1D66-6AE5-D1878C21C6CF}"/>
              </a:ext>
            </a:extLst>
          </p:cNvPr>
          <p:cNvSpPr/>
          <p:nvPr/>
        </p:nvSpPr>
        <p:spPr>
          <a:xfrm>
            <a:off x="8461321" y="4953575"/>
            <a:ext cx="3230740" cy="748196"/>
          </a:xfrm>
          <a:prstGeom prst="round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nl-NL" sz="2000" b="1" kern="100">
                <a:solidFill>
                  <a:schemeClr val="tx1"/>
                </a:solidFill>
                <a:latin typeface="Calibri"/>
                <a:ea typeface="Calibri"/>
                <a:cs typeface="Calibri"/>
              </a:rPr>
              <a:t>Vindbaarheid</a:t>
            </a:r>
            <a:endParaRPr lang="nl-NL" sz="2000" b="1" kern="100">
              <a:solidFill>
                <a:schemeClr val="tx1"/>
              </a:solidFill>
              <a:effectLst/>
              <a:latin typeface="Calibri"/>
              <a:ea typeface="Calibri"/>
              <a:cs typeface="Calibri"/>
            </a:endParaRPr>
          </a:p>
        </p:txBody>
      </p:sp>
      <p:sp>
        <p:nvSpPr>
          <p:cNvPr id="19" name="Rechthoek: afgeronde hoeken 18">
            <a:extLst>
              <a:ext uri="{FF2B5EF4-FFF2-40B4-BE49-F238E27FC236}">
                <a16:creationId xmlns:a16="http://schemas.microsoft.com/office/drawing/2014/main" id="{BE2FF136-1C0D-A936-267B-B4E539171517}"/>
              </a:ext>
            </a:extLst>
          </p:cNvPr>
          <p:cNvSpPr/>
          <p:nvPr/>
        </p:nvSpPr>
        <p:spPr>
          <a:xfrm>
            <a:off x="8461320" y="3156243"/>
            <a:ext cx="3230740" cy="754196"/>
          </a:xfrm>
          <a:prstGeom prst="roundRect">
            <a:avLst/>
          </a:prstGeom>
          <a:solidFill>
            <a:schemeClr val="accent6">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rtlCol="0" anchor="ctr"/>
          <a:lstStyle/>
          <a:p>
            <a:pPr algn="ctr"/>
            <a:r>
              <a:rPr lang="nl-NL" sz="2000" b="1">
                <a:solidFill>
                  <a:schemeClr val="tx1"/>
                </a:solidFill>
                <a:latin typeface="Calibri"/>
                <a:ea typeface="Calibri"/>
                <a:cs typeface="Calibri"/>
              </a:rPr>
              <a:t>Behoefte- en </a:t>
            </a:r>
          </a:p>
          <a:p>
            <a:pPr algn="ctr"/>
            <a:r>
              <a:rPr lang="nl-NL" sz="2000" b="1" err="1">
                <a:solidFill>
                  <a:schemeClr val="tx1"/>
                </a:solidFill>
                <a:latin typeface="Calibri"/>
                <a:ea typeface="Calibri"/>
                <a:cs typeface="Calibri"/>
              </a:rPr>
              <a:t>outcomegerichtheid</a:t>
            </a:r>
            <a:endParaRPr lang="nl-NL" sz="2000" b="1">
              <a:solidFill>
                <a:schemeClr val="tx1"/>
              </a:solidFill>
              <a:latin typeface="Calibri"/>
              <a:ea typeface="Calibri"/>
              <a:cs typeface="Calibri"/>
            </a:endParaRPr>
          </a:p>
        </p:txBody>
      </p:sp>
      <p:sp>
        <p:nvSpPr>
          <p:cNvPr id="20" name="Rechthoek: afgeronde hoeken 19">
            <a:extLst>
              <a:ext uri="{FF2B5EF4-FFF2-40B4-BE49-F238E27FC236}">
                <a16:creationId xmlns:a16="http://schemas.microsoft.com/office/drawing/2014/main" id="{9577E300-A6B6-BEF9-8B58-D07196C8D602}"/>
              </a:ext>
            </a:extLst>
          </p:cNvPr>
          <p:cNvSpPr/>
          <p:nvPr/>
        </p:nvSpPr>
        <p:spPr>
          <a:xfrm>
            <a:off x="8461322" y="1761150"/>
            <a:ext cx="3230740" cy="448196"/>
          </a:xfrm>
          <a:prstGeom prst="roundRect">
            <a:avLst/>
          </a:prstGeom>
          <a:no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lstStyle/>
          <a:p>
            <a:pPr algn="ctr"/>
            <a:r>
              <a:rPr lang="nl-NL" b="1" kern="100">
                <a:solidFill>
                  <a:schemeClr val="tx1"/>
                </a:solidFill>
                <a:latin typeface="Calibri"/>
                <a:ea typeface="Calibri"/>
                <a:cs typeface="Times New Roman"/>
              </a:rPr>
              <a:t>Criteria structuuropzet</a:t>
            </a:r>
          </a:p>
        </p:txBody>
      </p:sp>
      <p:cxnSp>
        <p:nvCxnSpPr>
          <p:cNvPr id="14" name="Rechte verbindingslijn 13">
            <a:extLst>
              <a:ext uri="{FF2B5EF4-FFF2-40B4-BE49-F238E27FC236}">
                <a16:creationId xmlns:a16="http://schemas.microsoft.com/office/drawing/2014/main" id="{7416122D-2906-2C39-9C79-56FF020C8E2B}"/>
              </a:ext>
            </a:extLst>
          </p:cNvPr>
          <p:cNvCxnSpPr>
            <a:cxnSpLocks/>
          </p:cNvCxnSpPr>
          <p:nvPr/>
        </p:nvCxnSpPr>
        <p:spPr>
          <a:xfrm>
            <a:off x="777303" y="4495800"/>
            <a:ext cx="859472" cy="0"/>
          </a:xfrm>
          <a:prstGeom prst="lin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Rechte verbindingslijn 16">
            <a:extLst>
              <a:ext uri="{FF2B5EF4-FFF2-40B4-BE49-F238E27FC236}">
                <a16:creationId xmlns:a16="http://schemas.microsoft.com/office/drawing/2014/main" id="{55F906CF-6B27-AF33-76A4-BB0A4B29B043}"/>
              </a:ext>
            </a:extLst>
          </p:cNvPr>
          <p:cNvCxnSpPr>
            <a:cxnSpLocks/>
          </p:cNvCxnSpPr>
          <p:nvPr/>
        </p:nvCxnSpPr>
        <p:spPr>
          <a:xfrm flipV="1">
            <a:off x="1636775" y="2647950"/>
            <a:ext cx="0" cy="1847848"/>
          </a:xfrm>
          <a:prstGeom prst="lin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3407887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tekst, schermopname, software, scherm&#10;&#10;Door AI gegenereerde inhoud is mogelijk onjuist.">
            <a:extLst>
              <a:ext uri="{FF2B5EF4-FFF2-40B4-BE49-F238E27FC236}">
                <a16:creationId xmlns:a16="http://schemas.microsoft.com/office/drawing/2014/main" id="{88F831A1-496C-7DAF-28C9-4B4C7D5670C4}"/>
              </a:ext>
            </a:extLst>
          </p:cNvPr>
          <p:cNvPicPr>
            <a:picLocks noChangeAspect="1"/>
          </p:cNvPicPr>
          <p:nvPr/>
        </p:nvPicPr>
        <p:blipFill>
          <a:blip r:embed="rId2"/>
          <a:srcRect l="306" r="28207" b="38763"/>
          <a:stretch>
            <a:fillRect/>
          </a:stretch>
        </p:blipFill>
        <p:spPr>
          <a:xfrm>
            <a:off x="475787" y="831962"/>
            <a:ext cx="10948724" cy="5547788"/>
          </a:xfrm>
          <a:prstGeom prst="rect">
            <a:avLst/>
          </a:prstGeom>
        </p:spPr>
      </p:pic>
      <p:sp>
        <p:nvSpPr>
          <p:cNvPr id="5" name="Rechthoek 4">
            <a:extLst>
              <a:ext uri="{FF2B5EF4-FFF2-40B4-BE49-F238E27FC236}">
                <a16:creationId xmlns:a16="http://schemas.microsoft.com/office/drawing/2014/main" id="{091CD411-6D98-9C1C-D349-6BA5D2BD0814}"/>
              </a:ext>
            </a:extLst>
          </p:cNvPr>
          <p:cNvSpPr/>
          <p:nvPr/>
        </p:nvSpPr>
        <p:spPr>
          <a:xfrm>
            <a:off x="560262" y="3283573"/>
            <a:ext cx="2301974" cy="1526498"/>
          </a:xfrm>
          <a:prstGeom prst="rect">
            <a:avLst/>
          </a:prstGeom>
          <a:noFill/>
          <a:ln>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Rechthoek 1">
            <a:extLst>
              <a:ext uri="{FF2B5EF4-FFF2-40B4-BE49-F238E27FC236}">
                <a16:creationId xmlns:a16="http://schemas.microsoft.com/office/drawing/2014/main" id="{56A84169-2697-64CA-2ACA-55824F8B18C1}"/>
              </a:ext>
            </a:extLst>
          </p:cNvPr>
          <p:cNvSpPr/>
          <p:nvPr/>
        </p:nvSpPr>
        <p:spPr>
          <a:xfrm>
            <a:off x="5498261" y="2629573"/>
            <a:ext cx="5403974" cy="392498"/>
          </a:xfrm>
          <a:prstGeom prst="rect">
            <a:avLst/>
          </a:prstGeom>
          <a:noFill/>
          <a:ln>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ekstvak 2">
            <a:extLst>
              <a:ext uri="{FF2B5EF4-FFF2-40B4-BE49-F238E27FC236}">
                <a16:creationId xmlns:a16="http://schemas.microsoft.com/office/drawing/2014/main" id="{9D3B224A-13FE-0AA0-AA33-8963D8E1A8D9}"/>
              </a:ext>
            </a:extLst>
          </p:cNvPr>
          <p:cNvSpPr txBox="1"/>
          <p:nvPr/>
        </p:nvSpPr>
        <p:spPr>
          <a:xfrm>
            <a:off x="518271" y="284135"/>
            <a:ext cx="4267198"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a:solidFill>
                  <a:srgbClr val="BFC000"/>
                </a:solidFill>
                <a:ea typeface="Calibri"/>
                <a:cs typeface="Calibri"/>
              </a:rPr>
              <a:t>Structuur, </a:t>
            </a:r>
            <a:r>
              <a:rPr lang="nl-NL" sz="2400" b="1" u="sng">
                <a:solidFill>
                  <a:srgbClr val="BFC000"/>
                </a:solidFill>
                <a:ea typeface="Calibri"/>
                <a:cs typeface="Calibri"/>
              </a:rPr>
              <a:t>inhoudsopgave</a:t>
            </a:r>
            <a:endParaRPr lang="nl-NL" sz="2400" b="1" u="sng">
              <a:solidFill>
                <a:srgbClr val="BFC000"/>
              </a:solidFill>
            </a:endParaRPr>
          </a:p>
        </p:txBody>
      </p:sp>
    </p:spTree>
    <p:extLst>
      <p:ext uri="{BB962C8B-B14F-4D97-AF65-F5344CB8AC3E}">
        <p14:creationId xmlns:p14="http://schemas.microsoft.com/office/powerpoint/2010/main" val="778046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9C08E-3892-2029-397E-35A09E674018}"/>
            </a:ext>
          </a:extLst>
        </p:cNvPr>
        <p:cNvGrpSpPr/>
        <p:nvPr/>
      </p:nvGrpSpPr>
      <p:grpSpPr>
        <a:xfrm>
          <a:off x="0" y="0"/>
          <a:ext cx="0" cy="0"/>
          <a:chOff x="0" y="0"/>
          <a:chExt cx="0" cy="0"/>
        </a:xfrm>
      </p:grpSpPr>
      <p:pic>
        <p:nvPicPr>
          <p:cNvPr id="2" name="Afbeelding 1" descr="Afbeelding met tekst, schermopname, software, scherm&#10;&#10;Door AI gegenereerde inhoud is mogelijk onjuist.">
            <a:extLst>
              <a:ext uri="{FF2B5EF4-FFF2-40B4-BE49-F238E27FC236}">
                <a16:creationId xmlns:a16="http://schemas.microsoft.com/office/drawing/2014/main" id="{35826A05-E4AB-3D23-F622-D075B176386E}"/>
              </a:ext>
            </a:extLst>
          </p:cNvPr>
          <p:cNvPicPr>
            <a:picLocks noChangeAspect="1"/>
          </p:cNvPicPr>
          <p:nvPr/>
        </p:nvPicPr>
        <p:blipFill>
          <a:blip r:embed="rId2"/>
          <a:srcRect l="347" t="10786" r="4762" b="2697"/>
          <a:stretch>
            <a:fillRect/>
          </a:stretch>
        </p:blipFill>
        <p:spPr>
          <a:xfrm>
            <a:off x="249104" y="1054878"/>
            <a:ext cx="11569136" cy="5589773"/>
          </a:xfrm>
          <a:prstGeom prst="rect">
            <a:avLst/>
          </a:prstGeom>
        </p:spPr>
      </p:pic>
      <p:sp>
        <p:nvSpPr>
          <p:cNvPr id="6" name="Rechthoek 5">
            <a:extLst>
              <a:ext uri="{FF2B5EF4-FFF2-40B4-BE49-F238E27FC236}">
                <a16:creationId xmlns:a16="http://schemas.microsoft.com/office/drawing/2014/main" id="{1CAACEEE-0392-2328-2AB9-C191A0AD5CDC}"/>
              </a:ext>
            </a:extLst>
          </p:cNvPr>
          <p:cNvSpPr/>
          <p:nvPr/>
        </p:nvSpPr>
        <p:spPr>
          <a:xfrm>
            <a:off x="4731888" y="1520640"/>
            <a:ext cx="1608127" cy="480363"/>
          </a:xfrm>
          <a:prstGeom prst="rect">
            <a:avLst/>
          </a:prstGeom>
          <a:noFill/>
          <a:ln w="28575">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ekstvak 7">
            <a:extLst>
              <a:ext uri="{FF2B5EF4-FFF2-40B4-BE49-F238E27FC236}">
                <a16:creationId xmlns:a16="http://schemas.microsoft.com/office/drawing/2014/main" id="{E7FCA6DA-321E-6689-A53D-4613F4068D63}"/>
              </a:ext>
            </a:extLst>
          </p:cNvPr>
          <p:cNvSpPr txBox="1"/>
          <p:nvPr/>
        </p:nvSpPr>
        <p:spPr>
          <a:xfrm>
            <a:off x="561813" y="284135"/>
            <a:ext cx="7938196"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dirty="0">
                <a:solidFill>
                  <a:srgbClr val="BFC000"/>
                </a:solidFill>
                <a:ea typeface="Calibri"/>
                <a:cs typeface="Calibri"/>
              </a:rPr>
              <a:t>Structuur, Ambities Programma Samen Redzaam, </a:t>
            </a:r>
            <a:r>
              <a:rPr lang="nl-NL" sz="2400" b="1" u="sng" dirty="0">
                <a:solidFill>
                  <a:srgbClr val="BFC000"/>
                </a:solidFill>
                <a:ea typeface="Calibri"/>
                <a:cs typeface="Calibri"/>
              </a:rPr>
              <a:t>Ambitie</a:t>
            </a:r>
          </a:p>
        </p:txBody>
      </p:sp>
      <p:sp>
        <p:nvSpPr>
          <p:cNvPr id="4" name="Rechthoek 3">
            <a:extLst>
              <a:ext uri="{FF2B5EF4-FFF2-40B4-BE49-F238E27FC236}">
                <a16:creationId xmlns:a16="http://schemas.microsoft.com/office/drawing/2014/main" id="{0194C971-B7AE-E763-00DB-63FD8DEBA0DB}"/>
              </a:ext>
            </a:extLst>
          </p:cNvPr>
          <p:cNvSpPr/>
          <p:nvPr/>
        </p:nvSpPr>
        <p:spPr>
          <a:xfrm>
            <a:off x="275771" y="2191657"/>
            <a:ext cx="1857828" cy="338182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5076632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75F70-983D-CC35-0409-772B11C3C6D1}"/>
            </a:ext>
          </a:extLst>
        </p:cNvPr>
        <p:cNvGrpSpPr/>
        <p:nvPr/>
      </p:nvGrpSpPr>
      <p:grpSpPr>
        <a:xfrm>
          <a:off x="0" y="0"/>
          <a:ext cx="0" cy="0"/>
          <a:chOff x="0" y="0"/>
          <a:chExt cx="0" cy="0"/>
        </a:xfrm>
      </p:grpSpPr>
      <p:pic>
        <p:nvPicPr>
          <p:cNvPr id="2" name="Afbeelding 1" descr="Afbeelding met tekst, schermopname, software, scherm&#10;&#10;Door AI gegenereerde inhoud is mogelijk onjuist.">
            <a:extLst>
              <a:ext uri="{FF2B5EF4-FFF2-40B4-BE49-F238E27FC236}">
                <a16:creationId xmlns:a16="http://schemas.microsoft.com/office/drawing/2014/main" id="{23DD0CD0-1CA8-239F-BC7D-0D37E7BDD96A}"/>
              </a:ext>
            </a:extLst>
          </p:cNvPr>
          <p:cNvPicPr>
            <a:picLocks noChangeAspect="1"/>
          </p:cNvPicPr>
          <p:nvPr/>
        </p:nvPicPr>
        <p:blipFill>
          <a:blip r:embed="rId2"/>
          <a:srcRect l="178" t="11461" r="4643" b="703"/>
          <a:stretch>
            <a:fillRect/>
          </a:stretch>
        </p:blipFill>
        <p:spPr>
          <a:xfrm>
            <a:off x="210457" y="750078"/>
            <a:ext cx="11604189" cy="5675070"/>
          </a:xfrm>
          <a:prstGeom prst="rect">
            <a:avLst/>
          </a:prstGeom>
        </p:spPr>
      </p:pic>
      <p:sp>
        <p:nvSpPr>
          <p:cNvPr id="6" name="Rechthoek 5">
            <a:extLst>
              <a:ext uri="{FF2B5EF4-FFF2-40B4-BE49-F238E27FC236}">
                <a16:creationId xmlns:a16="http://schemas.microsoft.com/office/drawing/2014/main" id="{7139EE37-930F-0F8F-6A55-9B0A3F6390A7}"/>
              </a:ext>
            </a:extLst>
          </p:cNvPr>
          <p:cNvSpPr/>
          <p:nvPr/>
        </p:nvSpPr>
        <p:spPr>
          <a:xfrm>
            <a:off x="6270402" y="1150525"/>
            <a:ext cx="1584681" cy="480363"/>
          </a:xfrm>
          <a:prstGeom prst="rect">
            <a:avLst/>
          </a:prstGeom>
          <a:noFill/>
          <a:ln w="28575">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ekstvak 7">
            <a:extLst>
              <a:ext uri="{FF2B5EF4-FFF2-40B4-BE49-F238E27FC236}">
                <a16:creationId xmlns:a16="http://schemas.microsoft.com/office/drawing/2014/main" id="{C64F3E4A-CB8F-4B69-6746-C4D961C23816}"/>
              </a:ext>
            </a:extLst>
          </p:cNvPr>
          <p:cNvSpPr txBox="1"/>
          <p:nvPr/>
        </p:nvSpPr>
        <p:spPr>
          <a:xfrm>
            <a:off x="561813" y="284135"/>
            <a:ext cx="4804227"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a:solidFill>
                  <a:srgbClr val="BFC000"/>
                </a:solidFill>
                <a:ea typeface="Calibri"/>
                <a:cs typeface="Calibri"/>
              </a:rPr>
              <a:t>Structuur, Ambities, </a:t>
            </a:r>
            <a:r>
              <a:rPr lang="nl-NL" sz="2400" b="1" u="sng">
                <a:solidFill>
                  <a:srgbClr val="BFC000"/>
                </a:solidFill>
                <a:ea typeface="Calibri"/>
                <a:cs typeface="Calibri"/>
              </a:rPr>
              <a:t>Potentie</a:t>
            </a:r>
            <a:endParaRPr lang="nl-NL" sz="2400" b="1" u="sng">
              <a:solidFill>
                <a:srgbClr val="BFC000"/>
              </a:solidFill>
            </a:endParaRPr>
          </a:p>
        </p:txBody>
      </p:sp>
    </p:spTree>
    <p:extLst>
      <p:ext uri="{BB962C8B-B14F-4D97-AF65-F5344CB8AC3E}">
        <p14:creationId xmlns:p14="http://schemas.microsoft.com/office/powerpoint/2010/main" val="14466646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2BC1B-7709-ECDD-AFD0-2766B92D6517}"/>
            </a:ext>
          </a:extLst>
        </p:cNvPr>
        <p:cNvGrpSpPr/>
        <p:nvPr/>
      </p:nvGrpSpPr>
      <p:grpSpPr>
        <a:xfrm>
          <a:off x="0" y="0"/>
          <a:ext cx="0" cy="0"/>
          <a:chOff x="0" y="0"/>
          <a:chExt cx="0" cy="0"/>
        </a:xfrm>
      </p:grpSpPr>
      <p:pic>
        <p:nvPicPr>
          <p:cNvPr id="3" name="Afbeelding 2" descr="Afbeelding met tekst, elektronica, schermopname, software&#10;&#10;Door AI gegenereerde inhoud is mogelijk onjuist.">
            <a:extLst>
              <a:ext uri="{FF2B5EF4-FFF2-40B4-BE49-F238E27FC236}">
                <a16:creationId xmlns:a16="http://schemas.microsoft.com/office/drawing/2014/main" id="{89342957-5BD7-AD7D-BFFB-B35615E0640E}"/>
              </a:ext>
            </a:extLst>
          </p:cNvPr>
          <p:cNvPicPr>
            <a:picLocks noChangeAspect="1"/>
          </p:cNvPicPr>
          <p:nvPr/>
        </p:nvPicPr>
        <p:blipFill>
          <a:blip r:embed="rId2"/>
          <a:srcRect l="-285" t="21629" r="4895" b="9194"/>
          <a:stretch>
            <a:fillRect/>
          </a:stretch>
        </p:blipFill>
        <p:spPr>
          <a:xfrm>
            <a:off x="109374" y="744000"/>
            <a:ext cx="12033104" cy="5656160"/>
          </a:xfrm>
          <a:prstGeom prst="rect">
            <a:avLst/>
          </a:prstGeom>
        </p:spPr>
      </p:pic>
      <p:sp>
        <p:nvSpPr>
          <p:cNvPr id="8" name="Tekstvak 7">
            <a:extLst>
              <a:ext uri="{FF2B5EF4-FFF2-40B4-BE49-F238E27FC236}">
                <a16:creationId xmlns:a16="http://schemas.microsoft.com/office/drawing/2014/main" id="{EE800C6E-F073-9677-9546-74C4E3949EA2}"/>
              </a:ext>
            </a:extLst>
          </p:cNvPr>
          <p:cNvSpPr txBox="1"/>
          <p:nvPr/>
        </p:nvSpPr>
        <p:spPr>
          <a:xfrm>
            <a:off x="561813" y="284135"/>
            <a:ext cx="4993199"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a:solidFill>
                  <a:srgbClr val="BFC000"/>
                </a:solidFill>
                <a:ea typeface="Calibri"/>
                <a:cs typeface="Calibri"/>
              </a:rPr>
              <a:t>Structuur, Ambities, </a:t>
            </a:r>
            <a:r>
              <a:rPr lang="nl-NL" sz="2400" b="1" u="sng">
                <a:solidFill>
                  <a:srgbClr val="BFC000"/>
                </a:solidFill>
                <a:ea typeface="Calibri"/>
                <a:cs typeface="Calibri"/>
              </a:rPr>
              <a:t>Realisatie</a:t>
            </a:r>
            <a:endParaRPr lang="nl-NL" sz="2400" b="1" u="sng">
              <a:solidFill>
                <a:srgbClr val="BFC000"/>
              </a:solidFill>
            </a:endParaRPr>
          </a:p>
        </p:txBody>
      </p:sp>
      <p:sp>
        <p:nvSpPr>
          <p:cNvPr id="4" name="Rechthoek 3">
            <a:extLst>
              <a:ext uri="{FF2B5EF4-FFF2-40B4-BE49-F238E27FC236}">
                <a16:creationId xmlns:a16="http://schemas.microsoft.com/office/drawing/2014/main" id="{2D34FFA7-D078-B731-3224-A61CEB5E65F4}"/>
              </a:ext>
            </a:extLst>
          </p:cNvPr>
          <p:cNvSpPr/>
          <p:nvPr/>
        </p:nvSpPr>
        <p:spPr>
          <a:xfrm>
            <a:off x="8040587" y="1138802"/>
            <a:ext cx="1584681" cy="480363"/>
          </a:xfrm>
          <a:prstGeom prst="rect">
            <a:avLst/>
          </a:prstGeom>
          <a:noFill/>
          <a:ln w="28575">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7034614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CD3F0-EE81-395B-7DBD-A8FD84890385}"/>
            </a:ext>
          </a:extLst>
        </p:cNvPr>
        <p:cNvGrpSpPr/>
        <p:nvPr/>
      </p:nvGrpSpPr>
      <p:grpSpPr>
        <a:xfrm>
          <a:off x="0" y="0"/>
          <a:ext cx="0" cy="0"/>
          <a:chOff x="0" y="0"/>
          <a:chExt cx="0" cy="0"/>
        </a:xfrm>
      </p:grpSpPr>
      <p:pic>
        <p:nvPicPr>
          <p:cNvPr id="2" name="Afbeelding 1" descr="Afbeelding met tekst, schermopname, software, scherm&#10;&#10;Door AI gegenereerde inhoud is mogelijk onjuist.">
            <a:extLst>
              <a:ext uri="{FF2B5EF4-FFF2-40B4-BE49-F238E27FC236}">
                <a16:creationId xmlns:a16="http://schemas.microsoft.com/office/drawing/2014/main" id="{4C1DE188-6271-C752-0295-6F40AC7FE56C}"/>
              </a:ext>
            </a:extLst>
          </p:cNvPr>
          <p:cNvPicPr>
            <a:picLocks noChangeAspect="1"/>
          </p:cNvPicPr>
          <p:nvPr/>
        </p:nvPicPr>
        <p:blipFill>
          <a:blip r:embed="rId2"/>
          <a:stretch>
            <a:fillRect/>
          </a:stretch>
        </p:blipFill>
        <p:spPr>
          <a:xfrm>
            <a:off x="493485" y="750077"/>
            <a:ext cx="11205030" cy="5931160"/>
          </a:xfrm>
          <a:prstGeom prst="rect">
            <a:avLst/>
          </a:prstGeom>
        </p:spPr>
      </p:pic>
      <p:sp>
        <p:nvSpPr>
          <p:cNvPr id="5" name="Rechthoek 4">
            <a:extLst>
              <a:ext uri="{FF2B5EF4-FFF2-40B4-BE49-F238E27FC236}">
                <a16:creationId xmlns:a16="http://schemas.microsoft.com/office/drawing/2014/main" id="{E0725A73-F3EF-3466-3B38-C42CA9300AE9}"/>
              </a:ext>
            </a:extLst>
          </p:cNvPr>
          <p:cNvSpPr/>
          <p:nvPr/>
        </p:nvSpPr>
        <p:spPr>
          <a:xfrm>
            <a:off x="523608" y="2011913"/>
            <a:ext cx="1781428" cy="3457759"/>
          </a:xfrm>
          <a:prstGeom prst="rect">
            <a:avLst/>
          </a:prstGeom>
          <a:noFill/>
          <a:ln w="28575">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Rechthoek 5">
            <a:extLst>
              <a:ext uri="{FF2B5EF4-FFF2-40B4-BE49-F238E27FC236}">
                <a16:creationId xmlns:a16="http://schemas.microsoft.com/office/drawing/2014/main" id="{66138830-EBF6-612D-A91D-4D6C4D0B4B5E}"/>
              </a:ext>
            </a:extLst>
          </p:cNvPr>
          <p:cNvSpPr/>
          <p:nvPr/>
        </p:nvSpPr>
        <p:spPr>
          <a:xfrm>
            <a:off x="3759431" y="1839956"/>
            <a:ext cx="5228325" cy="349734"/>
          </a:xfrm>
          <a:prstGeom prst="rect">
            <a:avLst/>
          </a:prstGeom>
          <a:noFill/>
          <a:ln w="28575">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ekstvak 7">
            <a:extLst>
              <a:ext uri="{FF2B5EF4-FFF2-40B4-BE49-F238E27FC236}">
                <a16:creationId xmlns:a16="http://schemas.microsoft.com/office/drawing/2014/main" id="{D2C6630E-4153-229C-BF77-2354F07A5595}"/>
              </a:ext>
            </a:extLst>
          </p:cNvPr>
          <p:cNvSpPr txBox="1"/>
          <p:nvPr/>
        </p:nvSpPr>
        <p:spPr>
          <a:xfrm>
            <a:off x="537813" y="284135"/>
            <a:ext cx="9805199"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a:solidFill>
                  <a:srgbClr val="BFC000"/>
                </a:solidFill>
                <a:ea typeface="Calibri"/>
                <a:cs typeface="Calibri"/>
              </a:rPr>
              <a:t>Structuur, Leefgebieden, </a:t>
            </a:r>
            <a:r>
              <a:rPr lang="nl-NL" sz="2400" b="1" u="sng">
                <a:solidFill>
                  <a:srgbClr val="BFC000"/>
                </a:solidFill>
                <a:ea typeface="Calibri"/>
                <a:cs typeface="Calibri"/>
              </a:rPr>
              <a:t>Bereik/Succes/Snelheid-duur/Financieel/Beleving</a:t>
            </a:r>
            <a:endParaRPr lang="nl-NL" sz="2400" b="1" u="sng">
              <a:solidFill>
                <a:srgbClr val="BFC000"/>
              </a:solidFill>
            </a:endParaRPr>
          </a:p>
        </p:txBody>
      </p:sp>
    </p:spTree>
    <p:extLst>
      <p:ext uri="{BB962C8B-B14F-4D97-AF65-F5344CB8AC3E}">
        <p14:creationId xmlns:p14="http://schemas.microsoft.com/office/powerpoint/2010/main" val="13251480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A8F5C-3D4C-979F-6E9A-ED514045070A}"/>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A30D8C98-4653-98E3-AD8E-E8F873E88BAA}"/>
              </a:ext>
            </a:extLst>
          </p:cNvPr>
          <p:cNvSpPr txBox="1"/>
          <p:nvPr/>
        </p:nvSpPr>
        <p:spPr>
          <a:xfrm>
            <a:off x="1904648" y="2443891"/>
            <a:ext cx="7678702"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nl-NL" sz="6600">
                <a:ea typeface="Calibri"/>
                <a:cs typeface="Calibri"/>
                <a:hlinkClick r:id="rId2"/>
              </a:rPr>
              <a:t>Dashboard Waalwijk PowerBI</a:t>
            </a:r>
            <a:endParaRPr lang="nl-NL" sz="6600" err="1">
              <a:ea typeface="Calibri" panose="020F0502020204030204"/>
              <a:cs typeface="Calibri" panose="020F0502020204030204"/>
              <a:hlinkClick r:id="rId2"/>
            </a:endParaRPr>
          </a:p>
        </p:txBody>
      </p:sp>
    </p:spTree>
    <p:extLst>
      <p:ext uri="{BB962C8B-B14F-4D97-AF65-F5344CB8AC3E}">
        <p14:creationId xmlns:p14="http://schemas.microsoft.com/office/powerpoint/2010/main" val="23932357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257DB-9FA3-7989-8E65-2F484DC1CA87}"/>
            </a:ext>
          </a:extLst>
        </p:cNvPr>
        <p:cNvGrpSpPr/>
        <p:nvPr/>
      </p:nvGrpSpPr>
      <p:grpSpPr>
        <a:xfrm>
          <a:off x="0" y="0"/>
          <a:ext cx="0" cy="0"/>
          <a:chOff x="0" y="0"/>
          <a:chExt cx="0" cy="0"/>
        </a:xfrm>
      </p:grpSpPr>
      <p:pic>
        <p:nvPicPr>
          <p:cNvPr id="4" name="Afbeelding 3" descr="Afbeelding met tekst, schermopname, software, scherm&#10;&#10;Door AI gegenereerde inhoud is mogelijk onjuist.">
            <a:extLst>
              <a:ext uri="{FF2B5EF4-FFF2-40B4-BE49-F238E27FC236}">
                <a16:creationId xmlns:a16="http://schemas.microsoft.com/office/drawing/2014/main" id="{79E4C20D-32B9-15A1-C55B-A31D59145A3A}"/>
              </a:ext>
            </a:extLst>
          </p:cNvPr>
          <p:cNvPicPr>
            <a:picLocks noChangeAspect="1"/>
          </p:cNvPicPr>
          <p:nvPr/>
        </p:nvPicPr>
        <p:blipFill>
          <a:blip r:embed="rId2"/>
          <a:srcRect l="245" t="25080" r="6491" b="9331"/>
          <a:stretch>
            <a:fillRect/>
          </a:stretch>
        </p:blipFill>
        <p:spPr>
          <a:xfrm>
            <a:off x="535436" y="1203676"/>
            <a:ext cx="11358874" cy="5195485"/>
          </a:xfrm>
          <a:prstGeom prst="rect">
            <a:avLst/>
          </a:prstGeom>
        </p:spPr>
      </p:pic>
      <p:sp>
        <p:nvSpPr>
          <p:cNvPr id="6" name="Tekstvak 5">
            <a:extLst>
              <a:ext uri="{FF2B5EF4-FFF2-40B4-BE49-F238E27FC236}">
                <a16:creationId xmlns:a16="http://schemas.microsoft.com/office/drawing/2014/main" id="{9A8855C4-901D-18FC-9BEC-C911777536A0}"/>
              </a:ext>
            </a:extLst>
          </p:cNvPr>
          <p:cNvSpPr txBox="1"/>
          <p:nvPr/>
        </p:nvSpPr>
        <p:spPr>
          <a:xfrm>
            <a:off x="537813" y="452033"/>
            <a:ext cx="9805199"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dirty="0">
                <a:solidFill>
                  <a:srgbClr val="BFC000"/>
                </a:solidFill>
                <a:ea typeface="Calibri"/>
                <a:cs typeface="Calibri"/>
              </a:rPr>
              <a:t>Structuur, </a:t>
            </a:r>
            <a:r>
              <a:rPr lang="nl-NL" sz="2400" dirty="0">
                <a:solidFill>
                  <a:srgbClr val="BFC000"/>
                </a:solidFill>
                <a:ea typeface="Calibri"/>
                <a:cs typeface="Calibri"/>
              </a:rPr>
              <a:t>Leefgebieden, </a:t>
            </a:r>
            <a:r>
              <a:rPr lang="nl-NL" sz="2400" b="1" u="sng" dirty="0">
                <a:solidFill>
                  <a:srgbClr val="BFC000"/>
                </a:solidFill>
                <a:ea typeface="Calibri"/>
                <a:cs typeface="Calibri"/>
              </a:rPr>
              <a:t>Bereik</a:t>
            </a:r>
            <a:r>
              <a:rPr lang="nl-NL" sz="2400" u="sng" dirty="0">
                <a:solidFill>
                  <a:srgbClr val="BFC000"/>
                </a:solidFill>
                <a:ea typeface="Calibri"/>
                <a:cs typeface="Calibri"/>
              </a:rPr>
              <a:t>/Succes/Snelheid-duur/Financieel/Beleving</a:t>
            </a:r>
            <a:endParaRPr lang="nl-NL" sz="2400" u="sng">
              <a:solidFill>
                <a:srgbClr val="BFC000"/>
              </a:solidFill>
              <a:ea typeface="Calibri"/>
              <a:cs typeface="Calibri"/>
            </a:endParaRPr>
          </a:p>
        </p:txBody>
      </p:sp>
    </p:spTree>
    <p:extLst>
      <p:ext uri="{BB962C8B-B14F-4D97-AF65-F5344CB8AC3E}">
        <p14:creationId xmlns:p14="http://schemas.microsoft.com/office/powerpoint/2010/main" val="39040043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EA03C-180F-B8C7-7112-3F95E21A241B}"/>
            </a:ext>
          </a:extLst>
        </p:cNvPr>
        <p:cNvGrpSpPr/>
        <p:nvPr/>
      </p:nvGrpSpPr>
      <p:grpSpPr>
        <a:xfrm>
          <a:off x="0" y="0"/>
          <a:ext cx="0" cy="0"/>
          <a:chOff x="0" y="0"/>
          <a:chExt cx="0" cy="0"/>
        </a:xfrm>
      </p:grpSpPr>
      <p:sp>
        <p:nvSpPr>
          <p:cNvPr id="6" name="Tekstvak 5">
            <a:extLst>
              <a:ext uri="{FF2B5EF4-FFF2-40B4-BE49-F238E27FC236}">
                <a16:creationId xmlns:a16="http://schemas.microsoft.com/office/drawing/2014/main" id="{969752CE-413C-985F-D861-6B9B5B8E9994}"/>
              </a:ext>
            </a:extLst>
          </p:cNvPr>
          <p:cNvSpPr txBox="1"/>
          <p:nvPr/>
        </p:nvSpPr>
        <p:spPr>
          <a:xfrm>
            <a:off x="537813" y="452033"/>
            <a:ext cx="9805199"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dirty="0">
                <a:solidFill>
                  <a:srgbClr val="BFC000"/>
                </a:solidFill>
                <a:ea typeface="Calibri"/>
                <a:cs typeface="Calibri"/>
              </a:rPr>
              <a:t>Structuur, </a:t>
            </a:r>
            <a:r>
              <a:rPr lang="nl-NL" sz="2400" dirty="0">
                <a:solidFill>
                  <a:srgbClr val="BFC000"/>
                </a:solidFill>
                <a:ea typeface="Calibri"/>
                <a:cs typeface="Calibri"/>
              </a:rPr>
              <a:t>Leefgebieden, </a:t>
            </a:r>
            <a:r>
              <a:rPr lang="nl-NL" sz="2400" u="sng" dirty="0">
                <a:solidFill>
                  <a:srgbClr val="BFC000"/>
                </a:solidFill>
                <a:ea typeface="Calibri"/>
                <a:cs typeface="Calibri"/>
              </a:rPr>
              <a:t>Bereik/</a:t>
            </a:r>
            <a:r>
              <a:rPr lang="nl-NL" sz="2400" b="1" u="sng" dirty="0">
                <a:solidFill>
                  <a:srgbClr val="BFC000"/>
                </a:solidFill>
                <a:ea typeface="Calibri"/>
                <a:cs typeface="Calibri"/>
              </a:rPr>
              <a:t>Succes</a:t>
            </a:r>
            <a:r>
              <a:rPr lang="nl-NL" sz="2400" u="sng" dirty="0">
                <a:solidFill>
                  <a:srgbClr val="BFC000"/>
                </a:solidFill>
                <a:ea typeface="Calibri"/>
                <a:cs typeface="Calibri"/>
              </a:rPr>
              <a:t>/Snelheid-duur/Financieel/Beleving</a:t>
            </a:r>
            <a:endParaRPr lang="nl-NL" sz="2400" u="sng">
              <a:solidFill>
                <a:srgbClr val="BFC000"/>
              </a:solidFill>
              <a:ea typeface="Calibri"/>
              <a:cs typeface="Calibri"/>
            </a:endParaRPr>
          </a:p>
        </p:txBody>
      </p:sp>
      <p:pic>
        <p:nvPicPr>
          <p:cNvPr id="2" name="Afbeelding 1" descr="Afbeelding met tekst, elektronica, schermopname, software&#10;&#10;Door AI gegenereerde inhoud is mogelijk onjuist.">
            <a:extLst>
              <a:ext uri="{FF2B5EF4-FFF2-40B4-BE49-F238E27FC236}">
                <a16:creationId xmlns:a16="http://schemas.microsoft.com/office/drawing/2014/main" id="{E5BF86E9-58B8-E389-B48E-50B91DB6A35D}"/>
              </a:ext>
            </a:extLst>
          </p:cNvPr>
          <p:cNvPicPr>
            <a:picLocks noChangeAspect="1"/>
          </p:cNvPicPr>
          <p:nvPr/>
        </p:nvPicPr>
        <p:blipFill>
          <a:blip r:embed="rId2"/>
          <a:srcRect l="34" t="17671" r="6752" b="9251"/>
          <a:stretch>
            <a:fillRect/>
          </a:stretch>
        </p:blipFill>
        <p:spPr>
          <a:xfrm>
            <a:off x="534954" y="1053981"/>
            <a:ext cx="10983354" cy="5602706"/>
          </a:xfrm>
          <a:prstGeom prst="rect">
            <a:avLst/>
          </a:prstGeom>
        </p:spPr>
      </p:pic>
      <p:sp>
        <p:nvSpPr>
          <p:cNvPr id="4" name="Rechthoek 3">
            <a:extLst>
              <a:ext uri="{FF2B5EF4-FFF2-40B4-BE49-F238E27FC236}">
                <a16:creationId xmlns:a16="http://schemas.microsoft.com/office/drawing/2014/main" id="{FEEF6183-2D5D-C712-B316-59337521B529}"/>
              </a:ext>
            </a:extLst>
          </p:cNvPr>
          <p:cNvSpPr/>
          <p:nvPr/>
        </p:nvSpPr>
        <p:spPr>
          <a:xfrm>
            <a:off x="5051202" y="1795294"/>
            <a:ext cx="1045420" cy="398302"/>
          </a:xfrm>
          <a:prstGeom prst="rect">
            <a:avLst/>
          </a:prstGeom>
          <a:noFill/>
          <a:ln w="28575">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3810066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4D9DE-FE03-DF8A-79DC-72C0F2105550}"/>
            </a:ext>
          </a:extLst>
        </p:cNvPr>
        <p:cNvGrpSpPr/>
        <p:nvPr/>
      </p:nvGrpSpPr>
      <p:grpSpPr>
        <a:xfrm>
          <a:off x="0" y="0"/>
          <a:ext cx="0" cy="0"/>
          <a:chOff x="0" y="0"/>
          <a:chExt cx="0" cy="0"/>
        </a:xfrm>
      </p:grpSpPr>
      <p:sp>
        <p:nvSpPr>
          <p:cNvPr id="6" name="Tekstvak 5">
            <a:extLst>
              <a:ext uri="{FF2B5EF4-FFF2-40B4-BE49-F238E27FC236}">
                <a16:creationId xmlns:a16="http://schemas.microsoft.com/office/drawing/2014/main" id="{C70DB468-740E-7056-4882-1D22569C2F8F}"/>
              </a:ext>
            </a:extLst>
          </p:cNvPr>
          <p:cNvSpPr txBox="1"/>
          <p:nvPr/>
        </p:nvSpPr>
        <p:spPr>
          <a:xfrm>
            <a:off x="537813" y="452033"/>
            <a:ext cx="9805199"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dirty="0">
                <a:solidFill>
                  <a:srgbClr val="BFC000"/>
                </a:solidFill>
                <a:ea typeface="Calibri"/>
                <a:cs typeface="Calibri"/>
              </a:rPr>
              <a:t>Structuur, </a:t>
            </a:r>
            <a:r>
              <a:rPr lang="nl-NL" sz="2400" dirty="0">
                <a:solidFill>
                  <a:srgbClr val="BFC000"/>
                </a:solidFill>
                <a:ea typeface="Calibri"/>
                <a:cs typeface="Calibri"/>
              </a:rPr>
              <a:t>Leefgebieden, </a:t>
            </a:r>
            <a:r>
              <a:rPr lang="nl-NL" sz="2400" u="sng" dirty="0">
                <a:solidFill>
                  <a:srgbClr val="BFC000"/>
                </a:solidFill>
                <a:ea typeface="Calibri"/>
                <a:cs typeface="Calibri"/>
              </a:rPr>
              <a:t>Bereik/Succes/</a:t>
            </a:r>
            <a:r>
              <a:rPr lang="nl-NL" sz="2400" b="1" u="sng" dirty="0">
                <a:solidFill>
                  <a:srgbClr val="BFC000"/>
                </a:solidFill>
                <a:ea typeface="Calibri"/>
                <a:cs typeface="Calibri"/>
              </a:rPr>
              <a:t>Snelheid-duur</a:t>
            </a:r>
            <a:r>
              <a:rPr lang="nl-NL" sz="2400" u="sng" dirty="0">
                <a:solidFill>
                  <a:srgbClr val="BFC000"/>
                </a:solidFill>
                <a:ea typeface="Calibri"/>
                <a:cs typeface="Calibri"/>
              </a:rPr>
              <a:t>/Financieel/Beleving</a:t>
            </a:r>
            <a:endParaRPr lang="nl-NL" sz="2400" u="sng">
              <a:solidFill>
                <a:srgbClr val="BFC000"/>
              </a:solidFill>
              <a:ea typeface="Calibri"/>
              <a:cs typeface="Calibri"/>
            </a:endParaRPr>
          </a:p>
        </p:txBody>
      </p:sp>
      <p:pic>
        <p:nvPicPr>
          <p:cNvPr id="3" name="Afbeelding 2" descr="Afbeelding met tekst, schermopname, software, scherm&#10;&#10;Door AI gegenereerde inhoud is mogelijk onjuist.">
            <a:extLst>
              <a:ext uri="{FF2B5EF4-FFF2-40B4-BE49-F238E27FC236}">
                <a16:creationId xmlns:a16="http://schemas.microsoft.com/office/drawing/2014/main" id="{60511F25-31B0-B9AC-33F1-900DC3842608}"/>
              </a:ext>
            </a:extLst>
          </p:cNvPr>
          <p:cNvPicPr>
            <a:picLocks noChangeAspect="1"/>
          </p:cNvPicPr>
          <p:nvPr/>
        </p:nvPicPr>
        <p:blipFill>
          <a:blip r:embed="rId2"/>
          <a:srcRect l="444" t="25023" r="6828" b="11488"/>
          <a:stretch>
            <a:fillRect/>
          </a:stretch>
        </p:blipFill>
        <p:spPr>
          <a:xfrm>
            <a:off x="540853" y="1257623"/>
            <a:ext cx="11379912" cy="5064401"/>
          </a:xfrm>
          <a:prstGeom prst="rect">
            <a:avLst/>
          </a:prstGeom>
        </p:spPr>
      </p:pic>
      <p:sp>
        <p:nvSpPr>
          <p:cNvPr id="4" name="Rechthoek 3">
            <a:extLst>
              <a:ext uri="{FF2B5EF4-FFF2-40B4-BE49-F238E27FC236}">
                <a16:creationId xmlns:a16="http://schemas.microsoft.com/office/drawing/2014/main" id="{C997F31B-9236-5446-7B4B-839F627E6E57}"/>
              </a:ext>
            </a:extLst>
          </p:cNvPr>
          <p:cNvSpPr/>
          <p:nvPr/>
        </p:nvSpPr>
        <p:spPr>
          <a:xfrm>
            <a:off x="6293848" y="1443602"/>
            <a:ext cx="1045420" cy="398302"/>
          </a:xfrm>
          <a:prstGeom prst="rect">
            <a:avLst/>
          </a:prstGeom>
          <a:noFill/>
          <a:ln w="28575">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250845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3123C-E117-5BC9-ECDD-F04DC5E40298}"/>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2C13AE82-FA4F-58FD-BAD0-ED5F77045F55}"/>
              </a:ext>
            </a:extLst>
          </p:cNvPr>
          <p:cNvSpPr>
            <a:spLocks noGrp="1"/>
          </p:cNvSpPr>
          <p:nvPr>
            <p:ph type="body" sz="quarter" idx="10"/>
          </p:nvPr>
        </p:nvSpPr>
        <p:spPr>
          <a:xfrm>
            <a:off x="694981" y="1423842"/>
            <a:ext cx="10515600" cy="4811704"/>
          </a:xfrm>
        </p:spPr>
        <p:txBody>
          <a:bodyPr>
            <a:noAutofit/>
          </a:bodyPr>
          <a:lstStyle/>
          <a:p>
            <a:pPr marR="0" lvl="0" algn="l" defTabSz="914400" rtl="0" eaLnBrk="1" fontAlgn="auto" latinLnBrk="0" hangingPunct="1">
              <a:lnSpc>
                <a:spcPct val="100000"/>
              </a:lnSpc>
              <a:spcBef>
                <a:spcPts val="0"/>
              </a:spcBef>
              <a:spcAft>
                <a:spcPts val="0"/>
              </a:spcAft>
              <a:buClrTx/>
              <a:buSzTx/>
              <a:tabLst/>
              <a:defRPr/>
            </a:pPr>
            <a:endParaRPr lang="nl-NL" sz="2000" i="1">
              <a:solidFill>
                <a:srgbClr val="282182"/>
              </a:solidFill>
              <a:latin typeface="Calibri" panose="020F0502020204030204"/>
            </a:endParaRPr>
          </a:p>
          <a:p>
            <a:endParaRPr lang="nl-NL" sz="2000" i="1">
              <a:solidFill>
                <a:schemeClr val="accent1">
                  <a:lumMod val="75000"/>
                </a:schemeClr>
              </a:solidFill>
            </a:endParaRPr>
          </a:p>
        </p:txBody>
      </p:sp>
      <p:sp>
        <p:nvSpPr>
          <p:cNvPr id="4" name="Tijdelijke aanduiding voor tekst 2">
            <a:extLst>
              <a:ext uri="{FF2B5EF4-FFF2-40B4-BE49-F238E27FC236}">
                <a16:creationId xmlns:a16="http://schemas.microsoft.com/office/drawing/2014/main" id="{0F503AEB-082C-A3C2-A00D-D1F810CD6CD6}"/>
              </a:ext>
            </a:extLst>
          </p:cNvPr>
          <p:cNvSpPr txBox="1">
            <a:spLocks noGrp="1"/>
          </p:cNvSpPr>
          <p:nvPr>
            <p:ph type="title"/>
          </p:nvPr>
        </p:nvSpPr>
        <p:spPr>
          <a:xfrm>
            <a:off x="838200" y="365126"/>
            <a:ext cx="10515600" cy="84356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sz="4400" b="1">
                <a:solidFill>
                  <a:srgbClr val="BFC000"/>
                </a:solidFill>
                <a:latin typeface="Calibri" panose="020F0502020204030204"/>
              </a:rPr>
              <a:t>Tredenstructuur </a:t>
            </a:r>
            <a:endParaRPr kumimoji="0" lang="nl-NL" sz="4400" b="1" i="0" u="none" strike="noStrike" kern="1200" cap="none" spc="0" normalizeH="0" baseline="0" noProof="0">
              <a:ln>
                <a:noFill/>
              </a:ln>
              <a:solidFill>
                <a:srgbClr val="BFC000"/>
              </a:solidFill>
              <a:effectLst/>
              <a:uLnTx/>
              <a:uFillTx/>
              <a:latin typeface="Calibri" panose="020F0502020204030204"/>
              <a:ea typeface="Verdana" panose="020B0604030504040204" pitchFamily="34" charset="0"/>
              <a:cs typeface="+mn-cs"/>
            </a:endParaRPr>
          </a:p>
        </p:txBody>
      </p:sp>
      <p:pic>
        <p:nvPicPr>
          <p:cNvPr id="5" name="Afbeelding 4" descr="Afbeelding met tekst, schermopname, visitekaartje, Lettertype&#10;&#10;Door AI gegenereerde inhoud is mogelijk onjuist.">
            <a:extLst>
              <a:ext uri="{FF2B5EF4-FFF2-40B4-BE49-F238E27FC236}">
                <a16:creationId xmlns:a16="http://schemas.microsoft.com/office/drawing/2014/main" id="{63FCB00F-715B-3E49-8A85-74FF101F26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981" y="1039751"/>
            <a:ext cx="10080171" cy="5579885"/>
          </a:xfrm>
          <a:prstGeom prst="rect">
            <a:avLst/>
          </a:prstGeom>
        </p:spPr>
      </p:pic>
    </p:spTree>
    <p:extLst>
      <p:ext uri="{BB962C8B-B14F-4D97-AF65-F5344CB8AC3E}">
        <p14:creationId xmlns:p14="http://schemas.microsoft.com/office/powerpoint/2010/main" val="25630525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DC7F2-FDB5-EAA9-9622-349F349D1A38}"/>
            </a:ext>
          </a:extLst>
        </p:cNvPr>
        <p:cNvGrpSpPr/>
        <p:nvPr/>
      </p:nvGrpSpPr>
      <p:grpSpPr>
        <a:xfrm>
          <a:off x="0" y="0"/>
          <a:ext cx="0" cy="0"/>
          <a:chOff x="0" y="0"/>
          <a:chExt cx="0" cy="0"/>
        </a:xfrm>
      </p:grpSpPr>
      <p:sp>
        <p:nvSpPr>
          <p:cNvPr id="6" name="Tekstvak 5">
            <a:extLst>
              <a:ext uri="{FF2B5EF4-FFF2-40B4-BE49-F238E27FC236}">
                <a16:creationId xmlns:a16="http://schemas.microsoft.com/office/drawing/2014/main" id="{2E2EE690-3C16-AC63-BE29-E27D65DD14E9}"/>
              </a:ext>
            </a:extLst>
          </p:cNvPr>
          <p:cNvSpPr txBox="1"/>
          <p:nvPr/>
        </p:nvSpPr>
        <p:spPr>
          <a:xfrm>
            <a:off x="537813" y="452033"/>
            <a:ext cx="9805199"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dirty="0">
                <a:solidFill>
                  <a:srgbClr val="BFC000"/>
                </a:solidFill>
                <a:ea typeface="Calibri"/>
                <a:cs typeface="Calibri"/>
              </a:rPr>
              <a:t>Structuur, </a:t>
            </a:r>
            <a:r>
              <a:rPr lang="nl-NL" sz="2400" dirty="0">
                <a:solidFill>
                  <a:srgbClr val="BFC000"/>
                </a:solidFill>
                <a:ea typeface="Calibri"/>
                <a:cs typeface="Calibri"/>
              </a:rPr>
              <a:t>Leefgebieden, </a:t>
            </a:r>
            <a:r>
              <a:rPr lang="nl-NL" sz="2400" u="sng" dirty="0">
                <a:solidFill>
                  <a:srgbClr val="BFC000"/>
                </a:solidFill>
                <a:ea typeface="Calibri"/>
                <a:cs typeface="Calibri"/>
              </a:rPr>
              <a:t>Bereik/Succes/Snelheid-duur/</a:t>
            </a:r>
            <a:r>
              <a:rPr lang="nl-NL" sz="2400" b="1" u="sng" dirty="0">
                <a:solidFill>
                  <a:srgbClr val="BFC000"/>
                </a:solidFill>
                <a:ea typeface="Calibri"/>
                <a:cs typeface="Calibri"/>
              </a:rPr>
              <a:t>Financieel</a:t>
            </a:r>
            <a:r>
              <a:rPr lang="nl-NL" sz="2400" u="sng" dirty="0">
                <a:solidFill>
                  <a:srgbClr val="BFC000"/>
                </a:solidFill>
                <a:ea typeface="Calibri"/>
                <a:cs typeface="Calibri"/>
              </a:rPr>
              <a:t>/Beleving</a:t>
            </a:r>
            <a:endParaRPr lang="nl-NL" sz="2400" u="sng">
              <a:solidFill>
                <a:srgbClr val="BFC000"/>
              </a:solidFill>
              <a:ea typeface="Calibri"/>
              <a:cs typeface="Calibri"/>
            </a:endParaRPr>
          </a:p>
        </p:txBody>
      </p:sp>
      <p:pic>
        <p:nvPicPr>
          <p:cNvPr id="2" name="Afbeelding 1" descr="Afbeelding met tekst, elektronica, schermopname, software&#10;&#10;Door AI gegenereerde inhoud is mogelijk onjuist.">
            <a:extLst>
              <a:ext uri="{FF2B5EF4-FFF2-40B4-BE49-F238E27FC236}">
                <a16:creationId xmlns:a16="http://schemas.microsoft.com/office/drawing/2014/main" id="{A9323035-E179-88D6-AB07-6341E477B394}"/>
              </a:ext>
            </a:extLst>
          </p:cNvPr>
          <p:cNvPicPr>
            <a:picLocks noChangeAspect="1"/>
          </p:cNvPicPr>
          <p:nvPr/>
        </p:nvPicPr>
        <p:blipFill>
          <a:blip r:embed="rId2"/>
          <a:srcRect t="25259" r="6124" b="20452"/>
          <a:stretch>
            <a:fillRect/>
          </a:stretch>
        </p:blipFill>
        <p:spPr>
          <a:xfrm>
            <a:off x="539238" y="1289912"/>
            <a:ext cx="11378279" cy="4278455"/>
          </a:xfrm>
          <a:prstGeom prst="rect">
            <a:avLst/>
          </a:prstGeom>
        </p:spPr>
      </p:pic>
      <p:sp>
        <p:nvSpPr>
          <p:cNvPr id="4" name="Rechthoek 3">
            <a:extLst>
              <a:ext uri="{FF2B5EF4-FFF2-40B4-BE49-F238E27FC236}">
                <a16:creationId xmlns:a16="http://schemas.microsoft.com/office/drawing/2014/main" id="{F46FB5F2-C38E-3A09-C433-AA75E20CCA99}"/>
              </a:ext>
            </a:extLst>
          </p:cNvPr>
          <p:cNvSpPr/>
          <p:nvPr/>
        </p:nvSpPr>
        <p:spPr>
          <a:xfrm>
            <a:off x="7313756" y="1431879"/>
            <a:ext cx="1045420" cy="398302"/>
          </a:xfrm>
          <a:prstGeom prst="rect">
            <a:avLst/>
          </a:prstGeom>
          <a:noFill/>
          <a:ln w="28575">
            <a:solidFill>
              <a:srgbClr val="FF0000"/>
            </a:solidFill>
          </a:ln>
          <a:effectLst>
            <a:outerShdw blurRad="63500" dist="38100" dir="2700000">
              <a:srgbClr val="000000">
                <a:alpha val="40000"/>
              </a:srgbClr>
            </a:outerShdw>
            <a:reflection stA="40000" endPos="54000" dist="508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3127575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1535F-7C94-A788-0F4B-B5762C06FD2A}"/>
            </a:ext>
          </a:extLst>
        </p:cNvPr>
        <p:cNvGrpSpPr/>
        <p:nvPr/>
      </p:nvGrpSpPr>
      <p:grpSpPr>
        <a:xfrm>
          <a:off x="0" y="0"/>
          <a:ext cx="0" cy="0"/>
          <a:chOff x="0" y="0"/>
          <a:chExt cx="0" cy="0"/>
        </a:xfrm>
      </p:grpSpPr>
      <p:pic>
        <p:nvPicPr>
          <p:cNvPr id="3" name="Afbeelding 2" descr="Afbeelding met tekst, diagram, schermopname, Lettertype&#10;&#10;Door AI gegenereerde inhoud is mogelijk onjuist.">
            <a:extLst>
              <a:ext uri="{FF2B5EF4-FFF2-40B4-BE49-F238E27FC236}">
                <a16:creationId xmlns:a16="http://schemas.microsoft.com/office/drawing/2014/main" id="{42E20109-0A4B-0692-7389-90D988251724}"/>
              </a:ext>
            </a:extLst>
          </p:cNvPr>
          <p:cNvPicPr>
            <a:picLocks noChangeAspect="1"/>
          </p:cNvPicPr>
          <p:nvPr/>
        </p:nvPicPr>
        <p:blipFill>
          <a:blip r:embed="rId2"/>
          <a:stretch>
            <a:fillRect/>
          </a:stretch>
        </p:blipFill>
        <p:spPr>
          <a:xfrm>
            <a:off x="535427" y="855039"/>
            <a:ext cx="9666407" cy="5978438"/>
          </a:xfrm>
          <a:prstGeom prst="rect">
            <a:avLst/>
          </a:prstGeom>
        </p:spPr>
      </p:pic>
      <p:sp>
        <p:nvSpPr>
          <p:cNvPr id="5" name="Tekstvak 4">
            <a:extLst>
              <a:ext uri="{FF2B5EF4-FFF2-40B4-BE49-F238E27FC236}">
                <a16:creationId xmlns:a16="http://schemas.microsoft.com/office/drawing/2014/main" id="{88D77B30-2D30-9EFD-EC89-2E365D9ECD78}"/>
              </a:ext>
            </a:extLst>
          </p:cNvPr>
          <p:cNvSpPr txBox="1"/>
          <p:nvPr/>
        </p:nvSpPr>
        <p:spPr>
          <a:xfrm>
            <a:off x="537813" y="284135"/>
            <a:ext cx="9805199"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dirty="0">
                <a:solidFill>
                  <a:srgbClr val="BFC000"/>
                </a:solidFill>
                <a:ea typeface="Calibri"/>
                <a:cs typeface="Calibri"/>
              </a:rPr>
              <a:t>Hoe werken we ermee?</a:t>
            </a:r>
            <a:endParaRPr lang="nl-NL" sz="2400" b="1" u="sng" dirty="0">
              <a:solidFill>
                <a:srgbClr val="BFC000"/>
              </a:solidFill>
              <a:ea typeface="Calibri"/>
              <a:cs typeface="Calibri"/>
            </a:endParaRPr>
          </a:p>
        </p:txBody>
      </p:sp>
    </p:spTree>
    <p:extLst>
      <p:ext uri="{BB962C8B-B14F-4D97-AF65-F5344CB8AC3E}">
        <p14:creationId xmlns:p14="http://schemas.microsoft.com/office/powerpoint/2010/main" val="29782697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1E3CD-2041-FED5-C443-D4260538C8CB}"/>
            </a:ext>
          </a:extLst>
        </p:cNvPr>
        <p:cNvGrpSpPr/>
        <p:nvPr/>
      </p:nvGrpSpPr>
      <p:grpSpPr>
        <a:xfrm>
          <a:off x="0" y="0"/>
          <a:ext cx="0" cy="0"/>
          <a:chOff x="0" y="0"/>
          <a:chExt cx="0" cy="0"/>
        </a:xfrm>
      </p:grpSpPr>
      <p:sp>
        <p:nvSpPr>
          <p:cNvPr id="4" name="Tijdelijke aanduiding voor tekst 2">
            <a:extLst>
              <a:ext uri="{FF2B5EF4-FFF2-40B4-BE49-F238E27FC236}">
                <a16:creationId xmlns:a16="http://schemas.microsoft.com/office/drawing/2014/main" id="{DEFD5343-9DEE-26D9-A4DE-B4119D8DC058}"/>
              </a:ext>
            </a:extLst>
          </p:cNvPr>
          <p:cNvSpPr txBox="1">
            <a:spLocks noGrp="1"/>
          </p:cNvSpPr>
          <p:nvPr>
            <p:ph type="title"/>
          </p:nvPr>
        </p:nvSpPr>
        <p:spPr>
          <a:xfrm>
            <a:off x="838200" y="365126"/>
            <a:ext cx="10515600" cy="84356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4400">
                <a:solidFill>
                  <a:srgbClr val="BFC000"/>
                </a:solidFill>
                <a:latin typeface="Calibri" panose="020F0502020204030204"/>
                <a:ea typeface="Verdana"/>
              </a:rPr>
              <a:t>Gebruik sturingsinformatie</a:t>
            </a:r>
            <a:endParaRPr lang="nl-NL" sz="4400" b="1" i="0" u="none" strike="noStrike" kern="1200" cap="none" spc="0" normalizeH="0" baseline="0" noProof="0" err="1">
              <a:ln>
                <a:noFill/>
              </a:ln>
              <a:solidFill>
                <a:srgbClr val="BFC000"/>
              </a:solidFill>
              <a:effectLst/>
              <a:uLnTx/>
              <a:uFillTx/>
              <a:latin typeface="Calibri" panose="020F0502020204030204"/>
              <a:ea typeface="Verdana" panose="020B0604030504040204" pitchFamily="34" charset="0"/>
              <a:cs typeface="Calibri"/>
            </a:endParaRPr>
          </a:p>
        </p:txBody>
      </p:sp>
      <p:sp>
        <p:nvSpPr>
          <p:cNvPr id="3" name="Tijdelijke aanduiding voor tekst 2">
            <a:extLst>
              <a:ext uri="{FF2B5EF4-FFF2-40B4-BE49-F238E27FC236}">
                <a16:creationId xmlns:a16="http://schemas.microsoft.com/office/drawing/2014/main" id="{EDA2BF50-5EFC-A05A-6780-6135938C9394}"/>
              </a:ext>
            </a:extLst>
          </p:cNvPr>
          <p:cNvSpPr>
            <a:spLocks noGrp="1"/>
          </p:cNvSpPr>
          <p:nvPr>
            <p:ph type="body" sz="quarter" idx="10"/>
          </p:nvPr>
        </p:nvSpPr>
        <p:spPr>
          <a:xfrm>
            <a:off x="694981" y="1261449"/>
            <a:ext cx="10515600" cy="4295511"/>
          </a:xfrm>
        </p:spPr>
        <p:txBody>
          <a:bodyPr vert="horz" lIns="91440" tIns="45720" rIns="91440" bIns="45720" rtlCol="0" anchor="t">
            <a:noAutofit/>
          </a:bodyPr>
          <a:lstStyle/>
          <a:p>
            <a:r>
              <a:rPr lang="nl-NL" sz="2000" b="1">
                <a:solidFill>
                  <a:schemeClr val="accent1">
                    <a:lumMod val="75000"/>
                  </a:schemeClr>
                </a:solidFill>
                <a:ea typeface="+mn-lt"/>
                <a:cs typeface="+mn-lt"/>
              </a:rPr>
              <a:t>Sturen op strategische doelstellingen, bestuurlijk</a:t>
            </a:r>
            <a:r>
              <a:rPr lang="nl-NL" sz="2000" b="1">
                <a:solidFill>
                  <a:schemeClr val="accent1">
                    <a:lumMod val="75000"/>
                  </a:schemeClr>
                </a:solidFill>
              </a:rPr>
              <a:t> of organisatorisch? Hoe doe je dat?</a:t>
            </a:r>
            <a:endParaRPr lang="nl-NL" sz="2000" b="1" i="0" u="none" strike="noStrike" baseline="0">
              <a:solidFill>
                <a:schemeClr val="accent1">
                  <a:lumMod val="75000"/>
                </a:schemeClr>
              </a:solidFill>
              <a:latin typeface="+mn-lt"/>
              <a:ea typeface="Calibri"/>
              <a:cs typeface="Calibri"/>
            </a:endParaRPr>
          </a:p>
          <a:p>
            <a:pPr marL="342900" indent="-342900">
              <a:buFont typeface="Arial" panose="020B0604020202020204" pitchFamily="34" charset="0"/>
              <a:buChar char="•"/>
            </a:pPr>
            <a:r>
              <a:rPr lang="nl-NL" sz="2000" i="1">
                <a:solidFill>
                  <a:schemeClr val="accent1">
                    <a:lumMod val="75000"/>
                  </a:schemeClr>
                </a:solidFill>
                <a:latin typeface="Calibri" panose="020F0502020204030204"/>
                <a:ea typeface="Calibri"/>
                <a:cs typeface="Calibri"/>
              </a:rPr>
              <a:t>Vanuit data toewerken naar een beeld d.m.v. duiding.</a:t>
            </a:r>
            <a:endParaRPr lang="nl-NL" sz="2000" b="1">
              <a:solidFill>
                <a:schemeClr val="accent1">
                  <a:lumMod val="75000"/>
                </a:schemeClr>
              </a:solidFill>
              <a:latin typeface="Calibri" panose="020F0502020204030204"/>
              <a:ea typeface="Calibri"/>
              <a:cs typeface="Calibri"/>
            </a:endParaRPr>
          </a:p>
          <a:p>
            <a:pPr marL="342900" indent="-342900">
              <a:buFont typeface="Arial" panose="020B0604020202020204" pitchFamily="34" charset="0"/>
              <a:buChar char="•"/>
            </a:pPr>
            <a:r>
              <a:rPr lang="nl-NL" sz="2000" i="1">
                <a:solidFill>
                  <a:schemeClr val="accent1">
                    <a:lumMod val="75000"/>
                  </a:schemeClr>
                </a:solidFill>
                <a:latin typeface="Calibri" panose="020F0502020204030204"/>
                <a:ea typeface="Calibri"/>
                <a:cs typeface="Calibri"/>
              </a:rPr>
              <a:t>Je duiding verrijken met andere bronnen</a:t>
            </a:r>
            <a:endParaRPr lang="nl-NL" sz="2000" b="1">
              <a:solidFill>
                <a:schemeClr val="accent1">
                  <a:lumMod val="75000"/>
                </a:schemeClr>
              </a:solidFill>
              <a:latin typeface="Calibri" panose="020F0502020204030204"/>
              <a:ea typeface="Calibri"/>
              <a:cs typeface="Calibri"/>
            </a:endParaRPr>
          </a:p>
          <a:p>
            <a:pPr marL="342900" indent="-342900">
              <a:buFont typeface="Arial" panose="020B0604020202020204" pitchFamily="34" charset="0"/>
              <a:buChar char="•"/>
            </a:pPr>
            <a:r>
              <a:rPr lang="nl-NL" sz="2000" i="1">
                <a:solidFill>
                  <a:schemeClr val="accent1">
                    <a:lumMod val="75000"/>
                  </a:schemeClr>
                </a:solidFill>
                <a:latin typeface="Calibri" panose="020F0502020204030204"/>
                <a:ea typeface="Calibri"/>
                <a:cs typeface="Calibri"/>
              </a:rPr>
              <a:t>Dit doen we samen; beleid/kwaliteit/uitvoering/financiën/partners/inwoners</a:t>
            </a:r>
            <a:endParaRPr lang="nl-NL" sz="2000" b="1">
              <a:solidFill>
                <a:schemeClr val="accent1">
                  <a:lumMod val="75000"/>
                </a:schemeClr>
              </a:solidFill>
              <a:latin typeface="Calibri" panose="020F0502020204030204"/>
              <a:ea typeface="Calibri"/>
              <a:cs typeface="Calibri"/>
            </a:endParaRPr>
          </a:p>
          <a:p>
            <a:pPr marL="342900" indent="-342900">
              <a:buFont typeface="Arial" panose="020B0604020202020204" pitchFamily="34" charset="0"/>
              <a:buChar char="•"/>
            </a:pPr>
            <a:r>
              <a:rPr lang="nl-NL" sz="2000" i="1">
                <a:solidFill>
                  <a:schemeClr val="accent1">
                    <a:lumMod val="75000"/>
                  </a:schemeClr>
                </a:solidFill>
                <a:latin typeface="Calibri" panose="020F0502020204030204"/>
                <a:ea typeface="Calibri"/>
                <a:cs typeface="Calibri"/>
              </a:rPr>
              <a:t>Handelingsperspectief bestuurlijk en/of organisatorisch formuleren die bijdraagt aan het realiseren van je doelstellingen</a:t>
            </a:r>
            <a:endParaRPr lang="nl-NL" sz="2000" b="1">
              <a:solidFill>
                <a:schemeClr val="accent1">
                  <a:lumMod val="75000"/>
                </a:schemeClr>
              </a:solidFill>
              <a:latin typeface="Calibri" panose="020F0502020204030204"/>
              <a:ea typeface="Calibri"/>
              <a:cs typeface="Calibri"/>
            </a:endParaRPr>
          </a:p>
          <a:p>
            <a:pPr>
              <a:lnSpc>
                <a:spcPct val="100000"/>
              </a:lnSpc>
              <a:spcBef>
                <a:spcPts val="0"/>
              </a:spcBef>
            </a:pPr>
            <a:endParaRPr lang="nl-NL" sz="2000">
              <a:solidFill>
                <a:schemeClr val="accent1">
                  <a:lumMod val="75000"/>
                </a:schemeClr>
              </a:solidFill>
              <a:latin typeface="Calibri" panose="020F0502020204030204"/>
              <a:ea typeface="Calibri"/>
              <a:cs typeface="Calibri"/>
            </a:endParaRPr>
          </a:p>
          <a:p>
            <a:pPr>
              <a:lnSpc>
                <a:spcPct val="100000"/>
              </a:lnSpc>
              <a:spcBef>
                <a:spcPts val="0"/>
              </a:spcBef>
            </a:pPr>
            <a:endParaRPr lang="nl-NL" sz="2000" i="1">
              <a:solidFill>
                <a:srgbClr val="282182"/>
              </a:solidFill>
              <a:ea typeface="Calibri"/>
              <a:cs typeface="Calibri"/>
            </a:endParaRPr>
          </a:p>
          <a:p>
            <a:endParaRPr lang="nl-NL" sz="2000" i="1">
              <a:solidFill>
                <a:srgbClr val="16745A"/>
              </a:solidFill>
              <a:ea typeface="Calibri" panose="020F0502020204030204"/>
              <a:cs typeface="Calibri" panose="020F0502020204030204"/>
            </a:endParaRPr>
          </a:p>
        </p:txBody>
      </p:sp>
      <p:sp>
        <p:nvSpPr>
          <p:cNvPr id="5" name="Rechthoek: afgeronde hoeken 4">
            <a:extLst>
              <a:ext uri="{FF2B5EF4-FFF2-40B4-BE49-F238E27FC236}">
                <a16:creationId xmlns:a16="http://schemas.microsoft.com/office/drawing/2014/main" id="{0EF38B4D-701D-AF26-1ADD-2825484FE22E}"/>
              </a:ext>
            </a:extLst>
          </p:cNvPr>
          <p:cNvSpPr/>
          <p:nvPr/>
        </p:nvSpPr>
        <p:spPr>
          <a:xfrm>
            <a:off x="933483" y="3828419"/>
            <a:ext cx="10326483" cy="2448387"/>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nl-NL" sz="4400">
                <a:ea typeface="Calibri"/>
                <a:cs typeface="Calibri"/>
              </a:rPr>
              <a:t>Monitoring</a:t>
            </a:r>
          </a:p>
        </p:txBody>
      </p:sp>
      <p:sp>
        <p:nvSpPr>
          <p:cNvPr id="7" name="Rechthoek: afgeronde hoeken 6">
            <a:extLst>
              <a:ext uri="{FF2B5EF4-FFF2-40B4-BE49-F238E27FC236}">
                <a16:creationId xmlns:a16="http://schemas.microsoft.com/office/drawing/2014/main" id="{30DACB21-5209-894C-8139-7B226A34FACC}"/>
              </a:ext>
            </a:extLst>
          </p:cNvPr>
          <p:cNvSpPr/>
          <p:nvPr/>
        </p:nvSpPr>
        <p:spPr>
          <a:xfrm>
            <a:off x="4951016" y="4816499"/>
            <a:ext cx="2286579" cy="1121709"/>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a:ea typeface="Calibri"/>
                <a:cs typeface="Calibri"/>
              </a:rPr>
              <a:t>DUIDING</a:t>
            </a:r>
            <a:endParaRPr lang="nl-NL" sz="2400" b="1"/>
          </a:p>
        </p:txBody>
      </p:sp>
      <p:sp>
        <p:nvSpPr>
          <p:cNvPr id="9" name="Rechthoek: afgeronde hoeken 8">
            <a:extLst>
              <a:ext uri="{FF2B5EF4-FFF2-40B4-BE49-F238E27FC236}">
                <a16:creationId xmlns:a16="http://schemas.microsoft.com/office/drawing/2014/main" id="{48657D60-561A-5AA2-ECA7-1BBDABE2BB0A}"/>
              </a:ext>
            </a:extLst>
          </p:cNvPr>
          <p:cNvSpPr/>
          <p:nvPr/>
        </p:nvSpPr>
        <p:spPr>
          <a:xfrm>
            <a:off x="1651644" y="4816499"/>
            <a:ext cx="2286579" cy="1121709"/>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a:ea typeface="Calibri"/>
                <a:cs typeface="Calibri"/>
              </a:rPr>
              <a:t>DATA</a:t>
            </a:r>
            <a:endParaRPr lang="nl-NL" sz="2400" b="1"/>
          </a:p>
        </p:txBody>
      </p:sp>
      <p:sp>
        <p:nvSpPr>
          <p:cNvPr id="11" name="Rechthoek: afgeronde hoeken 10">
            <a:extLst>
              <a:ext uri="{FF2B5EF4-FFF2-40B4-BE49-F238E27FC236}">
                <a16:creationId xmlns:a16="http://schemas.microsoft.com/office/drawing/2014/main" id="{B7DD055F-82AD-F9DD-3530-13CECE9F07EA}"/>
              </a:ext>
            </a:extLst>
          </p:cNvPr>
          <p:cNvSpPr/>
          <p:nvPr/>
        </p:nvSpPr>
        <p:spPr>
          <a:xfrm>
            <a:off x="8307869" y="4816499"/>
            <a:ext cx="2286579" cy="1121709"/>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2400" b="1">
                <a:ea typeface="Calibri"/>
                <a:cs typeface="Calibri"/>
              </a:rPr>
              <a:t>ADVIES</a:t>
            </a:r>
            <a:endParaRPr lang="nl-NL" sz="2400" b="1"/>
          </a:p>
        </p:txBody>
      </p:sp>
    </p:spTree>
    <p:extLst>
      <p:ext uri="{BB962C8B-B14F-4D97-AF65-F5344CB8AC3E}">
        <p14:creationId xmlns:p14="http://schemas.microsoft.com/office/powerpoint/2010/main" val="32683452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357AA-AFC3-952F-3E2F-355FE24042B1}"/>
            </a:ext>
          </a:extLst>
        </p:cNvPr>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7B5EB19B-2879-42C7-D3FD-D739B7BC7B3F}"/>
              </a:ext>
            </a:extLst>
          </p:cNvPr>
          <p:cNvSpPr>
            <a:spLocks noGrp="1"/>
          </p:cNvSpPr>
          <p:nvPr>
            <p:ph type="body" sz="quarter" idx="10"/>
          </p:nvPr>
        </p:nvSpPr>
        <p:spPr>
          <a:solidFill>
            <a:schemeClr val="accent1">
              <a:alpha val="78000"/>
            </a:schemeClr>
          </a:solidFill>
        </p:spPr>
        <p:txBody>
          <a:bodyPr/>
          <a:lstStyle/>
          <a:p>
            <a:endParaRPr lang="en-US" sz="4000">
              <a:solidFill>
                <a:schemeClr val="bg1"/>
              </a:solidFill>
            </a:endParaRPr>
          </a:p>
          <a:p>
            <a:r>
              <a:rPr lang="en-US" sz="4000" err="1">
                <a:solidFill>
                  <a:schemeClr val="bg1"/>
                </a:solidFill>
              </a:rPr>
              <a:t>Ombuigen</a:t>
            </a:r>
            <a:r>
              <a:rPr lang="en-US" sz="4000">
                <a:solidFill>
                  <a:schemeClr val="bg1"/>
                </a:solidFill>
              </a:rPr>
              <a:t> van de  </a:t>
            </a:r>
            <a:r>
              <a:rPr lang="en-US" sz="4000" err="1">
                <a:solidFill>
                  <a:schemeClr val="bg1"/>
                </a:solidFill>
              </a:rPr>
              <a:t>zorgbudgetten</a:t>
            </a:r>
            <a:r>
              <a:rPr lang="en-US" sz="4000">
                <a:solidFill>
                  <a:schemeClr val="bg1"/>
                </a:solidFill>
              </a:rPr>
              <a:t> </a:t>
            </a:r>
            <a:r>
              <a:rPr lang="en-US" sz="4000" err="1">
                <a:solidFill>
                  <a:schemeClr val="bg1"/>
                </a:solidFill>
              </a:rPr>
              <a:t>o.b.v</a:t>
            </a:r>
            <a:r>
              <a:rPr lang="en-US" sz="4000">
                <a:solidFill>
                  <a:schemeClr val="bg1"/>
                </a:solidFill>
              </a:rPr>
              <a:t> de value cases </a:t>
            </a:r>
          </a:p>
          <a:p>
            <a:endParaRPr lang="en-US" sz="4000">
              <a:solidFill>
                <a:schemeClr val="bg1"/>
              </a:solidFill>
            </a:endParaRPr>
          </a:p>
          <a:p>
            <a:endParaRPr lang="en-US" sz="4000">
              <a:solidFill>
                <a:schemeClr val="bg1"/>
              </a:solidFill>
            </a:endParaRPr>
          </a:p>
        </p:txBody>
      </p:sp>
    </p:spTree>
    <p:extLst>
      <p:ext uri="{BB962C8B-B14F-4D97-AF65-F5344CB8AC3E}">
        <p14:creationId xmlns:p14="http://schemas.microsoft.com/office/powerpoint/2010/main" val="13012046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7D1D5-43A8-D8DB-AF4F-8F7646DB3BC8}"/>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44DC2DD7-AA5F-0C54-F36A-D6C6AD56176F}"/>
              </a:ext>
            </a:extLst>
          </p:cNvPr>
          <p:cNvSpPr>
            <a:spLocks noGrp="1"/>
          </p:cNvSpPr>
          <p:nvPr>
            <p:ph type="body" sz="quarter" idx="10"/>
          </p:nvPr>
        </p:nvSpPr>
        <p:spPr>
          <a:xfrm>
            <a:off x="838200" y="1902785"/>
            <a:ext cx="10730023" cy="4008917"/>
          </a:xfrm>
        </p:spPr>
        <p:txBody>
          <a:bodyPr vert="horz" lIns="91440" tIns="45720" rIns="91440" bIns="45720" rtlCol="0" anchor="t">
            <a:normAutofit/>
          </a:bodyPr>
          <a:lstStyle/>
          <a:p>
            <a:pPr marL="285750" indent="-285750">
              <a:buFont typeface="Arial" panose="020B0604020202020204" pitchFamily="34" charset="0"/>
              <a:buChar char="•"/>
            </a:pPr>
            <a:r>
              <a:rPr lang="nl-NL" sz="1800">
                <a:latin typeface="Aptos"/>
                <a:ea typeface="Calibri" panose="020F0502020204030204"/>
                <a:cs typeface="Times New Roman"/>
              </a:rPr>
              <a:t>Value cases 18- en 18+: waar we vanuit de inhoud betere ondersteuning kunnen bieden aan onze inwoners organiseren we dat. </a:t>
            </a:r>
          </a:p>
          <a:p>
            <a:endParaRPr lang="nl-NL" sz="1800">
              <a:latin typeface="Aptos"/>
              <a:ea typeface="Calibri" panose="020F0502020204030204"/>
              <a:cs typeface="Times New Roman"/>
            </a:endParaRPr>
          </a:p>
          <a:p>
            <a:pPr marL="285750" indent="-285750">
              <a:buFont typeface="Arial" panose="020B0604020202020204" pitchFamily="34" charset="0"/>
              <a:buChar char="•"/>
            </a:pPr>
            <a:r>
              <a:rPr lang="nl-NL" sz="1800">
                <a:latin typeface="Aptos"/>
                <a:ea typeface="Calibri" panose="020F0502020204030204"/>
                <a:cs typeface="Times New Roman"/>
              </a:rPr>
              <a:t>Value case 18-: 80% van jeugdhulp segment 3 en 4 (met name ambulante jeugdhulp).</a:t>
            </a:r>
          </a:p>
          <a:p>
            <a:endParaRPr lang="nl-NL" sz="1800">
              <a:latin typeface="Aptos"/>
              <a:ea typeface="Calibri" panose="020F0502020204030204"/>
              <a:cs typeface="Times New Roman"/>
            </a:endParaRPr>
          </a:p>
          <a:p>
            <a:pPr marL="285750" indent="-285750">
              <a:buFont typeface="Arial" panose="020B0604020202020204" pitchFamily="34" charset="0"/>
              <a:buChar char="•"/>
            </a:pPr>
            <a:r>
              <a:rPr lang="nl-NL" sz="1800">
                <a:latin typeface="Aptos"/>
                <a:ea typeface="Calibri" panose="020F0502020204030204"/>
                <a:cs typeface="Times New Roman"/>
              </a:rPr>
              <a:t>Value case 18+: 80% van de begeleiding basis en dagbesteding. </a:t>
            </a:r>
          </a:p>
          <a:p>
            <a:endParaRPr lang="nl-NL" sz="1800">
              <a:latin typeface="Aptos"/>
              <a:ea typeface="Calibri" panose="020F0502020204030204"/>
              <a:cs typeface="Times New Roman"/>
            </a:endParaRPr>
          </a:p>
          <a:p>
            <a:pPr marL="285750" indent="-285750">
              <a:buFont typeface="Arial" panose="020B0604020202020204" pitchFamily="34" charset="0"/>
              <a:buChar char="•"/>
            </a:pPr>
            <a:r>
              <a:rPr lang="nl-NL" sz="1800">
                <a:latin typeface="Aptos"/>
                <a:ea typeface="Calibri" panose="020F0502020204030204"/>
                <a:cs typeface="Times New Roman"/>
              </a:rPr>
              <a:t>College heeft in december 2024 gekozen voor het ambitieuze scenario, dat is nu in implementatie en wordt vertaald naar de begroting 2026 e.v.</a:t>
            </a:r>
          </a:p>
          <a:p>
            <a:endParaRPr lang="nl-NL" sz="1800">
              <a:latin typeface="Calibri" panose="020F0502020204030204"/>
              <a:ea typeface="Calibri" panose="020F0502020204030204"/>
              <a:cs typeface="Calibri" panose="020F0502020204030204"/>
            </a:endParaRPr>
          </a:p>
          <a:p>
            <a:pPr marL="285750" indent="-285750">
              <a:buFont typeface="Arial" panose="020B0604020202020204" pitchFamily="34" charset="0"/>
              <a:buChar char="•"/>
            </a:pPr>
            <a:endParaRPr lang="nl-NL" sz="1800" i="1">
              <a:latin typeface="Aptos"/>
              <a:cs typeface="Times New Roman"/>
            </a:endParaRPr>
          </a:p>
          <a:p>
            <a:pPr lvl="1" indent="0">
              <a:buNone/>
            </a:pPr>
            <a:endParaRPr lang="nl-NL" sz="1400">
              <a:effectLst/>
              <a:latin typeface="Aptos" panose="020B0004020202020204" pitchFamily="34" charset="0"/>
              <a:ea typeface="Aptos" panose="020B0004020202020204" pitchFamily="34" charset="0"/>
              <a:cs typeface="Times New Roman" panose="02020603050405020304" pitchFamily="18" charset="0"/>
            </a:endParaRPr>
          </a:p>
          <a:p>
            <a:endParaRPr lang="nl-NL" sz="1800">
              <a:effectLst/>
              <a:latin typeface="Aptos" panose="020B0004020202020204" pitchFamily="34" charset="0"/>
              <a:ea typeface="Aptos" panose="020B0004020202020204" pitchFamily="34" charset="0"/>
              <a:cs typeface="Times New Roman" panose="02020603050405020304" pitchFamily="18" charset="0"/>
            </a:endParaRPr>
          </a:p>
          <a:p>
            <a:endParaRPr lang="nl-NL"/>
          </a:p>
        </p:txBody>
      </p:sp>
      <p:sp>
        <p:nvSpPr>
          <p:cNvPr id="4" name="Tijdelijke aanduiding voor tekst 2">
            <a:extLst>
              <a:ext uri="{FF2B5EF4-FFF2-40B4-BE49-F238E27FC236}">
                <a16:creationId xmlns:a16="http://schemas.microsoft.com/office/drawing/2014/main" id="{3E0D8780-5BEC-5B86-EAC8-70A3D0C9FB3A}"/>
              </a:ext>
            </a:extLst>
          </p:cNvPr>
          <p:cNvSpPr txBox="1">
            <a:spLocks/>
          </p:cNvSpPr>
          <p:nvPr/>
        </p:nvSpPr>
        <p:spPr>
          <a:xfrm>
            <a:off x="945411" y="659927"/>
            <a:ext cx="10515600" cy="132556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4400" b="1">
                <a:solidFill>
                  <a:srgbClr val="BFC000"/>
                </a:solidFill>
                <a:latin typeface="Calibri" panose="020F0502020204030204"/>
                <a:ea typeface="Verdana"/>
              </a:rPr>
              <a:t>O</a:t>
            </a:r>
            <a:r>
              <a:rPr lang="nl-NL" sz="4400" b="1" err="1">
                <a:solidFill>
                  <a:srgbClr val="BFC000"/>
                </a:solidFill>
                <a:latin typeface="Calibri" panose="020F0502020204030204"/>
                <a:ea typeface="Verdana"/>
              </a:rPr>
              <a:t>mbuigen</a:t>
            </a:r>
            <a:r>
              <a:rPr lang="nl-NL" sz="4400" b="1">
                <a:solidFill>
                  <a:srgbClr val="BFC000"/>
                </a:solidFill>
                <a:latin typeface="Calibri" panose="020F0502020204030204"/>
                <a:ea typeface="Verdana"/>
              </a:rPr>
              <a:t> van de zorgbudgetten (1)</a:t>
            </a:r>
            <a:endParaRPr lang="nl-NL" sz="4400" b="1">
              <a:solidFill>
                <a:srgbClr val="BFC000"/>
              </a:solidFill>
              <a:latin typeface="Calibri" panose="020F0502020204030204"/>
            </a:endParaRPr>
          </a:p>
        </p:txBody>
      </p:sp>
    </p:spTree>
    <p:extLst>
      <p:ext uri="{BB962C8B-B14F-4D97-AF65-F5344CB8AC3E}">
        <p14:creationId xmlns:p14="http://schemas.microsoft.com/office/powerpoint/2010/main" val="3268545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A2202-0AD8-AAA0-6708-B0B176142819}"/>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05AE7F77-61C2-984D-49E9-507EE68163F8}"/>
              </a:ext>
            </a:extLst>
          </p:cNvPr>
          <p:cNvSpPr>
            <a:spLocks noGrp="1"/>
          </p:cNvSpPr>
          <p:nvPr>
            <p:ph type="body" sz="quarter" idx="10"/>
          </p:nvPr>
        </p:nvSpPr>
        <p:spPr>
          <a:xfrm>
            <a:off x="838200" y="1902785"/>
            <a:ext cx="10730023" cy="4008917"/>
          </a:xfrm>
        </p:spPr>
        <p:txBody>
          <a:bodyPr vert="horz" lIns="91440" tIns="45720" rIns="91440" bIns="45720" rtlCol="0" anchor="t">
            <a:normAutofit lnSpcReduction="10000"/>
          </a:bodyPr>
          <a:lstStyle/>
          <a:p>
            <a:pPr marL="285750" indent="-285750">
              <a:buFont typeface="Arial" panose="020B0604020202020204" pitchFamily="34" charset="0"/>
              <a:buChar char="•"/>
            </a:pPr>
            <a:r>
              <a:rPr lang="nl-NL" sz="1800">
                <a:latin typeface="Aptos"/>
                <a:ea typeface="Calibri" panose="020F0502020204030204"/>
                <a:cs typeface="Times New Roman"/>
              </a:rPr>
              <a:t>Dat betekent: </a:t>
            </a:r>
            <a:r>
              <a:rPr lang="nl-NL" sz="1800">
                <a:latin typeface="Aptos" panose="020B0004020202020204" pitchFamily="34" charset="0"/>
              </a:rPr>
              <a:t>Verschuiving zorgbudgetten naar sociale basis &amp; Stevig Lokaal Team.</a:t>
            </a:r>
          </a:p>
          <a:p>
            <a:endParaRPr lang="nl-NL" sz="1800">
              <a:latin typeface="Aptos" panose="020B0004020202020204" pitchFamily="34" charset="0"/>
            </a:endParaRPr>
          </a:p>
          <a:p>
            <a:pPr marL="285750" indent="-285750">
              <a:buFont typeface="Arial" panose="020B0604020202020204" pitchFamily="34" charset="0"/>
              <a:buChar char="•"/>
            </a:pPr>
            <a:r>
              <a:rPr lang="nl-NL" sz="1800">
                <a:latin typeface="Aptos" panose="020B0004020202020204" pitchFamily="34" charset="0"/>
              </a:rPr>
              <a:t>Doel: Investeren in duurzame ondersteuning dichtbij inwoners én bijdragen aan de taakstelling.</a:t>
            </a:r>
          </a:p>
          <a:p>
            <a:pPr marL="285750" indent="-285750">
              <a:buFont typeface="Arial" panose="020B0604020202020204" pitchFamily="34" charset="0"/>
              <a:buChar char="•"/>
            </a:pPr>
            <a:endParaRPr lang="nl-NL" sz="1800">
              <a:latin typeface="Aptos" panose="020B0004020202020204" pitchFamily="34" charset="0"/>
            </a:endParaRPr>
          </a:p>
          <a:p>
            <a:pPr marL="285750" indent="-285750">
              <a:buFont typeface="Arial" panose="020B0604020202020204" pitchFamily="34" charset="0"/>
              <a:buChar char="•"/>
            </a:pPr>
            <a:r>
              <a:rPr lang="nl-NL" sz="1800">
                <a:latin typeface="Aptos" panose="020B0004020202020204" pitchFamily="34" charset="0"/>
              </a:rPr>
              <a:t>Herverdeling middelen</a:t>
            </a:r>
          </a:p>
          <a:p>
            <a:pPr lvl="0"/>
            <a:r>
              <a:rPr lang="nl-NL" sz="1800">
                <a:latin typeface="Aptos" panose="020B0004020202020204" pitchFamily="34" charset="0"/>
              </a:rPr>
              <a:t>	Vanaf 2026: € 1,8 </a:t>
            </a:r>
            <a:r>
              <a:rPr lang="nl-NL" sz="1800" err="1">
                <a:latin typeface="Aptos" panose="020B0004020202020204" pitchFamily="34" charset="0"/>
              </a:rPr>
              <a:t>mln</a:t>
            </a:r>
            <a:r>
              <a:rPr lang="nl-NL" sz="1800">
                <a:latin typeface="Aptos" panose="020B0004020202020204" pitchFamily="34" charset="0"/>
              </a:rPr>
              <a:t> verlaging op </a:t>
            </a:r>
            <a:r>
              <a:rPr lang="nl-NL" sz="1800" err="1">
                <a:latin typeface="Aptos" panose="020B0004020202020204" pitchFamily="34" charset="0"/>
              </a:rPr>
              <a:t>Wmo</a:t>
            </a:r>
            <a:r>
              <a:rPr lang="nl-NL" sz="1800">
                <a:latin typeface="Aptos" panose="020B0004020202020204" pitchFamily="34" charset="0"/>
              </a:rPr>
              <a:t>-begeleiding en Jeugdhulp segment 3 en 4.</a:t>
            </a:r>
          </a:p>
          <a:p>
            <a:pPr lvl="0"/>
            <a:r>
              <a:rPr lang="nl-NL" sz="1800">
                <a:latin typeface="Aptos" panose="020B0004020202020204" pitchFamily="34" charset="0"/>
              </a:rPr>
              <a:t>	Middelen voor indicatievrije ondersteuning in trede 3 en trede 4 (SLT en groepsaanbod)</a:t>
            </a:r>
          </a:p>
          <a:p>
            <a:pPr lvl="0"/>
            <a:endParaRPr lang="nl-NL" sz="1800">
              <a:latin typeface="Aptos" panose="020B0004020202020204" pitchFamily="34" charset="0"/>
            </a:endParaRPr>
          </a:p>
          <a:p>
            <a:pPr marL="285750" indent="-285750">
              <a:buFont typeface="Arial" panose="020B0604020202020204" pitchFamily="34" charset="0"/>
              <a:buChar char="•"/>
            </a:pPr>
            <a:r>
              <a:rPr lang="nl-NL" sz="1800">
                <a:latin typeface="Aptos" panose="020B0004020202020204" pitchFamily="34" charset="0"/>
              </a:rPr>
              <a:t>Bijdrage taakstelling</a:t>
            </a:r>
          </a:p>
          <a:p>
            <a:pPr lvl="0"/>
            <a:r>
              <a:rPr lang="nl-NL" sz="1800">
                <a:latin typeface="Aptos" panose="020B0004020202020204" pitchFamily="34" charset="0"/>
              </a:rPr>
              <a:t>	Start 2026: € 0,5 mln.</a:t>
            </a:r>
          </a:p>
          <a:p>
            <a:pPr lvl="0"/>
            <a:r>
              <a:rPr lang="nl-NL" sz="1800">
                <a:latin typeface="Aptos" panose="020B0004020202020204" pitchFamily="34" charset="0"/>
              </a:rPr>
              <a:t>	Oplopend naar € 1,5 </a:t>
            </a:r>
            <a:r>
              <a:rPr lang="nl-NL" sz="1800" err="1">
                <a:latin typeface="Aptos" panose="020B0004020202020204" pitchFamily="34" charset="0"/>
              </a:rPr>
              <a:t>mln</a:t>
            </a:r>
            <a:r>
              <a:rPr lang="nl-NL" sz="1800">
                <a:latin typeface="Aptos" panose="020B0004020202020204" pitchFamily="34" charset="0"/>
              </a:rPr>
              <a:t> structureel vanaf 2028.</a:t>
            </a:r>
          </a:p>
          <a:p>
            <a:pPr marL="285750" indent="-285750">
              <a:buFont typeface="Arial" panose="020B0604020202020204" pitchFamily="34" charset="0"/>
              <a:buChar char="•"/>
            </a:pPr>
            <a:endParaRPr lang="nl-NL" sz="1400">
              <a:latin typeface="Calibri" panose="020F0502020204030204"/>
              <a:ea typeface="Calibri" panose="020F0502020204030204"/>
              <a:cs typeface="Calibri" panose="020F0502020204030204"/>
            </a:endParaRPr>
          </a:p>
          <a:p>
            <a:pPr marL="285750" indent="-285750">
              <a:buFont typeface="Arial" panose="020B0604020202020204" pitchFamily="34" charset="0"/>
              <a:buChar char="•"/>
            </a:pPr>
            <a:endParaRPr lang="nl-NL" sz="1800" i="1">
              <a:latin typeface="Aptos"/>
              <a:cs typeface="Times New Roman"/>
            </a:endParaRPr>
          </a:p>
          <a:p>
            <a:pPr lvl="1" indent="0">
              <a:buNone/>
            </a:pPr>
            <a:endParaRPr lang="nl-NL" sz="1400">
              <a:effectLst/>
              <a:latin typeface="Aptos" panose="020B0004020202020204" pitchFamily="34" charset="0"/>
              <a:ea typeface="Aptos" panose="020B0004020202020204" pitchFamily="34" charset="0"/>
              <a:cs typeface="Times New Roman" panose="02020603050405020304" pitchFamily="18" charset="0"/>
            </a:endParaRPr>
          </a:p>
          <a:p>
            <a:endParaRPr lang="nl-NL" sz="1800">
              <a:effectLst/>
              <a:latin typeface="Aptos" panose="020B0004020202020204" pitchFamily="34" charset="0"/>
              <a:ea typeface="Aptos" panose="020B0004020202020204" pitchFamily="34" charset="0"/>
              <a:cs typeface="Times New Roman" panose="02020603050405020304" pitchFamily="18" charset="0"/>
            </a:endParaRPr>
          </a:p>
          <a:p>
            <a:endParaRPr lang="nl-NL"/>
          </a:p>
        </p:txBody>
      </p:sp>
      <p:sp>
        <p:nvSpPr>
          <p:cNvPr id="4" name="Tijdelijke aanduiding voor tekst 2">
            <a:extLst>
              <a:ext uri="{FF2B5EF4-FFF2-40B4-BE49-F238E27FC236}">
                <a16:creationId xmlns:a16="http://schemas.microsoft.com/office/drawing/2014/main" id="{F16D64E5-CA11-F9C0-CDF5-AA90BB68C2AF}"/>
              </a:ext>
            </a:extLst>
          </p:cNvPr>
          <p:cNvSpPr txBox="1">
            <a:spLocks/>
          </p:cNvSpPr>
          <p:nvPr/>
        </p:nvSpPr>
        <p:spPr>
          <a:xfrm>
            <a:off x="945411" y="659927"/>
            <a:ext cx="10515600" cy="132556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4400" b="1">
                <a:solidFill>
                  <a:srgbClr val="BFC000"/>
                </a:solidFill>
                <a:latin typeface="Calibri" panose="020F0502020204030204"/>
                <a:ea typeface="Verdana"/>
              </a:rPr>
              <a:t>O</a:t>
            </a:r>
            <a:r>
              <a:rPr lang="nl-NL" sz="4400" b="1" err="1">
                <a:solidFill>
                  <a:srgbClr val="BFC000"/>
                </a:solidFill>
                <a:latin typeface="Calibri" panose="020F0502020204030204"/>
                <a:ea typeface="Verdana"/>
              </a:rPr>
              <a:t>mbuigen</a:t>
            </a:r>
            <a:r>
              <a:rPr lang="nl-NL" sz="4400" b="1">
                <a:solidFill>
                  <a:srgbClr val="BFC000"/>
                </a:solidFill>
                <a:latin typeface="Calibri" panose="020F0502020204030204"/>
                <a:ea typeface="Verdana"/>
              </a:rPr>
              <a:t> van de zorgbudgetten (2)</a:t>
            </a:r>
            <a:endParaRPr lang="nl-NL" sz="4400" b="1">
              <a:solidFill>
                <a:srgbClr val="BFC000"/>
              </a:solidFill>
              <a:latin typeface="Calibri" panose="020F0502020204030204"/>
            </a:endParaRPr>
          </a:p>
        </p:txBody>
      </p:sp>
    </p:spTree>
    <p:extLst>
      <p:ext uri="{BB962C8B-B14F-4D97-AF65-F5344CB8AC3E}">
        <p14:creationId xmlns:p14="http://schemas.microsoft.com/office/powerpoint/2010/main" val="38924991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C867A8F9-1921-134A-0C8F-51DFFD8EC92E}"/>
              </a:ext>
            </a:extLst>
          </p:cNvPr>
          <p:cNvSpPr>
            <a:spLocks noGrp="1"/>
          </p:cNvSpPr>
          <p:nvPr>
            <p:ph type="body" sz="quarter" idx="10"/>
          </p:nvPr>
        </p:nvSpPr>
        <p:spPr>
          <a:xfrm>
            <a:off x="838200" y="978992"/>
            <a:ext cx="10730023" cy="5506819"/>
          </a:xfrm>
        </p:spPr>
        <p:txBody>
          <a:bodyPr vert="horz" lIns="91440" tIns="45720" rIns="91440" bIns="45720" rtlCol="0" anchor="t">
            <a:normAutofit/>
          </a:bodyPr>
          <a:lstStyle/>
          <a:p>
            <a:pPr marL="285750" indent="-285750">
              <a:buFont typeface="Arial" panose="020B0604020202020204" pitchFamily="34" charset="0"/>
              <a:buChar char="•"/>
            </a:pPr>
            <a:endParaRPr lang="nl-NL" sz="1800" i="1">
              <a:effectLst/>
              <a:latin typeface="Aptos"/>
              <a:ea typeface="Aptos" panose="020B0004020202020204" pitchFamily="34" charset="0"/>
              <a:cs typeface="Times New Roman"/>
            </a:endParaRPr>
          </a:p>
          <a:p>
            <a:pPr marL="285750" indent="-285750">
              <a:buFont typeface="Arial" panose="020B0604020202020204" pitchFamily="34" charset="0"/>
              <a:buChar char="•"/>
            </a:pPr>
            <a:endParaRPr lang="nl-NL" sz="1800" i="1">
              <a:latin typeface="Aptos"/>
              <a:ea typeface="Aptos" panose="020B0004020202020204" pitchFamily="34" charset="0"/>
              <a:cs typeface="Times New Roman"/>
            </a:endParaRPr>
          </a:p>
          <a:p>
            <a:pPr marL="285750" indent="-285750">
              <a:buFont typeface="Arial" panose="020B0604020202020204" pitchFamily="34" charset="0"/>
              <a:buChar char="•"/>
            </a:pPr>
            <a:r>
              <a:rPr lang="nl-NL" sz="1800" i="1">
                <a:effectLst/>
                <a:latin typeface="Aptos"/>
                <a:ea typeface="Aptos" panose="020B0004020202020204" pitchFamily="34" charset="0"/>
                <a:cs typeface="Times New Roman"/>
              </a:rPr>
              <a:t>Overschrijding zorgbudgetten jeugd (0,9 </a:t>
            </a:r>
            <a:r>
              <a:rPr lang="nl-NL" sz="1800" i="1" err="1">
                <a:effectLst/>
                <a:latin typeface="Aptos"/>
                <a:ea typeface="Aptos" panose="020B0004020202020204" pitchFamily="34" charset="0"/>
                <a:cs typeface="Times New Roman"/>
              </a:rPr>
              <a:t>mln</a:t>
            </a:r>
            <a:r>
              <a:rPr lang="nl-NL" sz="1800" i="1">
                <a:latin typeface="Aptos"/>
                <a:ea typeface="Aptos" panose="020B0004020202020204" pitchFamily="34" charset="0"/>
                <a:cs typeface="Times New Roman"/>
              </a:rPr>
              <a:t> in 2026 i.v.m. nacalculatie)</a:t>
            </a:r>
            <a:br>
              <a:rPr lang="nl-NL" sz="1400">
                <a:latin typeface="Aptos"/>
                <a:ea typeface="Aptos" panose="020B0004020202020204" pitchFamily="34" charset="0"/>
                <a:cs typeface="Times New Roman"/>
              </a:rPr>
            </a:br>
            <a:r>
              <a:rPr lang="nl-NL" sz="1400" b="1">
                <a:latin typeface="Aptos"/>
                <a:ea typeface="Aptos" panose="020B0004020202020204" pitchFamily="34" charset="0"/>
                <a:cs typeface="Times New Roman"/>
              </a:rPr>
              <a:t>Beheersmaatregel: </a:t>
            </a:r>
            <a:r>
              <a:rPr lang="nl-NL" sz="1400">
                <a:latin typeface="Aptos"/>
                <a:ea typeface="Aptos" panose="020B0004020202020204" pitchFamily="34" charset="0"/>
                <a:cs typeface="Times New Roman"/>
              </a:rPr>
              <a:t>dekking van het tekort vanuit de  compensatie van het Rijk voor de jeugdzorgtekorten in 2023-2024. </a:t>
            </a:r>
          </a:p>
          <a:p>
            <a:endParaRPr lang="nl-NL" sz="1400">
              <a:effectLst/>
              <a:latin typeface="Aptos" panose="020B0004020202020204" pitchFamily="34" charset="0"/>
              <a:ea typeface="Aptos" panose="020B0004020202020204" pitchFamily="34" charset="0"/>
              <a:cs typeface="Times New Roman" panose="02020603050405020304" pitchFamily="18" charset="0"/>
            </a:endParaRPr>
          </a:p>
          <a:p>
            <a:pPr marL="285750" indent="-285750">
              <a:buFont typeface="Arial" panose="020B0604020202020204" pitchFamily="34" charset="0"/>
              <a:buChar char="•"/>
            </a:pPr>
            <a:r>
              <a:rPr lang="nl-NL" sz="1800" i="1">
                <a:effectLst/>
                <a:latin typeface="Aptos"/>
                <a:ea typeface="Aptos" panose="020B0004020202020204" pitchFamily="34" charset="0"/>
                <a:cs typeface="Times New Roman"/>
              </a:rPr>
              <a:t>Verandering van de </a:t>
            </a:r>
            <a:r>
              <a:rPr lang="nl-NL" sz="1800" i="1">
                <a:latin typeface="Aptos"/>
                <a:ea typeface="Aptos" panose="020B0004020202020204" pitchFamily="34" charset="0"/>
                <a:cs typeface="Times New Roman"/>
              </a:rPr>
              <a:t>werkwijze (inhoudelijk)</a:t>
            </a:r>
            <a:br>
              <a:rPr lang="nl-NL" sz="1400">
                <a:latin typeface="Aptos"/>
                <a:ea typeface="Aptos" panose="020B0004020202020204" pitchFamily="34" charset="0"/>
                <a:cs typeface="Times New Roman"/>
              </a:rPr>
            </a:br>
            <a:r>
              <a:rPr lang="nl-NL" sz="1400" b="1">
                <a:latin typeface="Aptos"/>
                <a:ea typeface="Aptos" panose="020B0004020202020204" pitchFamily="34" charset="0"/>
                <a:cs typeface="Times New Roman"/>
              </a:rPr>
              <a:t>Beheersmaatregel: </a:t>
            </a:r>
            <a:r>
              <a:rPr lang="nl-NL" sz="1400">
                <a:latin typeface="Aptos"/>
                <a:ea typeface="+mn-lt"/>
                <a:cs typeface="+mn-lt"/>
              </a:rPr>
              <a:t>Opleiden én begeleiden van medewerkers in nieuwe werkwijzen (innovatieve lijnen)</a:t>
            </a:r>
            <a:r>
              <a:rPr lang="nl-NL" sz="1400">
                <a:ea typeface="+mn-lt"/>
                <a:cs typeface="+mn-lt"/>
              </a:rPr>
              <a:t>.</a:t>
            </a:r>
          </a:p>
          <a:p>
            <a:endParaRPr lang="nl-NL" sz="1400">
              <a:effectLst/>
              <a:latin typeface="Aptos"/>
              <a:ea typeface="Aptos" panose="020B0004020202020204" pitchFamily="34" charset="0"/>
              <a:cs typeface="Times New Roman"/>
            </a:endParaRPr>
          </a:p>
          <a:p>
            <a:pPr marL="285750" indent="-285750">
              <a:buFont typeface="Arial" panose="020B0604020202020204" pitchFamily="34" charset="0"/>
              <a:buChar char="•"/>
            </a:pPr>
            <a:r>
              <a:rPr lang="nl-NL" sz="1800" i="1">
                <a:effectLst/>
                <a:latin typeface="Aptos"/>
                <a:ea typeface="Aptos" panose="020B0004020202020204" pitchFamily="34" charset="0"/>
                <a:cs typeface="Times New Roman"/>
              </a:rPr>
              <a:t>Verschuiving in </a:t>
            </a:r>
            <a:r>
              <a:rPr lang="nl-NL" sz="1800" i="1">
                <a:latin typeface="Aptos"/>
                <a:ea typeface="Aptos" panose="020B0004020202020204" pitchFamily="34" charset="0"/>
                <a:cs typeface="Times New Roman"/>
              </a:rPr>
              <a:t>organisatie (organisatorisch)</a:t>
            </a:r>
            <a:br>
              <a:rPr lang="nl-NL" sz="1400">
                <a:latin typeface="Aptos"/>
                <a:ea typeface="Aptos" panose="020B0004020202020204" pitchFamily="34" charset="0"/>
                <a:cs typeface="Times New Roman"/>
              </a:rPr>
            </a:br>
            <a:r>
              <a:rPr lang="nl-NL" sz="1400" b="1">
                <a:latin typeface="Aptos"/>
                <a:ea typeface="Aptos" panose="020B0004020202020204" pitchFamily="34" charset="0"/>
                <a:cs typeface="Times New Roman"/>
              </a:rPr>
              <a:t>Beheersmaatregel: </a:t>
            </a:r>
            <a:r>
              <a:rPr lang="nl-NL" sz="1400" b="1">
                <a:latin typeface="Aptos"/>
                <a:ea typeface="+mn-lt"/>
                <a:cs typeface="Times New Roman"/>
              </a:rPr>
              <a:t> </a:t>
            </a:r>
            <a:r>
              <a:rPr lang="nl-NL" sz="1400">
                <a:latin typeface="Aptos"/>
                <a:ea typeface="+mn-lt"/>
                <a:cs typeface="Times New Roman"/>
              </a:rPr>
              <a:t>E</a:t>
            </a:r>
            <a:r>
              <a:rPr lang="nl-NL" sz="1400">
                <a:ea typeface="+mn-lt"/>
                <a:cs typeface="+mn-lt"/>
              </a:rPr>
              <a:t>r komt een domein plan dat de personele inzet stap voor stap afstemt op de nieuwe werkwijze, zodat medewerkers en organisatie zich zorgvuldig kunnen aanpassen.</a:t>
            </a:r>
            <a:br>
              <a:rPr lang="nl-NL" sz="1400">
                <a:latin typeface="Aptos"/>
                <a:ea typeface="Aptos" panose="020B0004020202020204" pitchFamily="34" charset="0"/>
                <a:cs typeface="Times New Roman"/>
              </a:rPr>
            </a:br>
            <a:endParaRPr lang="nl-NL" sz="1800" i="1">
              <a:effectLst/>
              <a:latin typeface="Aptos"/>
              <a:ea typeface="Aptos" panose="020B0004020202020204" pitchFamily="34" charset="0"/>
              <a:cs typeface="Times New Roman"/>
            </a:endParaRPr>
          </a:p>
          <a:p>
            <a:pPr marL="285750" indent="-285750">
              <a:buFont typeface="Arial" panose="020B0604020202020204" pitchFamily="34" charset="0"/>
              <a:buChar char="•"/>
            </a:pPr>
            <a:r>
              <a:rPr lang="nl-NL" sz="1800" i="1">
                <a:latin typeface="Aptos"/>
                <a:ea typeface="Aptos" panose="020B0004020202020204" pitchFamily="34" charset="0"/>
                <a:cs typeface="Times New Roman"/>
              </a:rPr>
              <a:t>Rechtmatigheid </a:t>
            </a:r>
            <a:br>
              <a:rPr lang="nl-NL" sz="1100" b="1">
                <a:latin typeface="Aptos"/>
                <a:ea typeface="Calibri" panose="020F0502020204030204"/>
                <a:cs typeface="Times New Roman"/>
              </a:rPr>
            </a:br>
            <a:r>
              <a:rPr lang="nl-NL" sz="1400" b="1">
                <a:latin typeface="Calibri"/>
                <a:ea typeface="Calibri" panose="020F0502020204030204"/>
                <a:cs typeface="Times New Roman"/>
              </a:rPr>
              <a:t>Beheersmaatregel: </a:t>
            </a:r>
            <a:r>
              <a:rPr lang="nl-NL" sz="1400">
                <a:latin typeface="Calibri"/>
                <a:ea typeface="Calibri" panose="020F0502020204030204"/>
                <a:cs typeface="Times New Roman"/>
              </a:rPr>
              <a:t> Zodra de benodigde aanpassingen in de verordeningen </a:t>
            </a:r>
            <a:r>
              <a:rPr lang="nl-NL" sz="1400" err="1">
                <a:latin typeface="Calibri"/>
                <a:ea typeface="Calibri" panose="020F0502020204030204"/>
                <a:cs typeface="Times New Roman"/>
              </a:rPr>
              <a:t>wmo</a:t>
            </a:r>
            <a:r>
              <a:rPr lang="nl-NL" sz="1400">
                <a:latin typeface="Calibri"/>
                <a:ea typeface="Calibri" panose="020F0502020204030204"/>
                <a:cs typeface="Times New Roman"/>
              </a:rPr>
              <a:t> en jeugd duidelijk zijn wordt dit zorgvuldig afgestemd en daarna in procedure gebracht richting gemeenteraad.  </a:t>
            </a:r>
            <a:endParaRPr lang="nl-NL" sz="1400">
              <a:effectLst/>
              <a:latin typeface="Calibri"/>
              <a:ea typeface="Calibri" panose="020F0502020204030204"/>
              <a:cs typeface="Calibri"/>
            </a:endParaRPr>
          </a:p>
          <a:p>
            <a:endParaRPr lang="nl-NL" sz="1800">
              <a:latin typeface="Aptos" panose="020B0004020202020204" pitchFamily="34" charset="0"/>
              <a:ea typeface="Calibri" panose="020F0502020204030204"/>
              <a:cs typeface="Times New Roman" panose="02020603050405020304" pitchFamily="18" charset="0"/>
            </a:endParaRPr>
          </a:p>
          <a:p>
            <a:endParaRPr lang="nl-NL">
              <a:latin typeface="Calibri" panose="020F0502020204030204"/>
              <a:ea typeface="Calibri" panose="020F0502020204030204"/>
              <a:cs typeface="Calibri" panose="020F0502020204030204"/>
            </a:endParaRPr>
          </a:p>
        </p:txBody>
      </p:sp>
      <p:sp>
        <p:nvSpPr>
          <p:cNvPr id="4" name="Tijdelijke aanduiding voor tekst 2">
            <a:extLst>
              <a:ext uri="{FF2B5EF4-FFF2-40B4-BE49-F238E27FC236}">
                <a16:creationId xmlns:a16="http://schemas.microsoft.com/office/drawing/2014/main" id="{347B4D58-B7B3-F2A8-2E30-59CA4C36DAB8}"/>
              </a:ext>
            </a:extLst>
          </p:cNvPr>
          <p:cNvSpPr txBox="1">
            <a:spLocks/>
          </p:cNvSpPr>
          <p:nvPr/>
        </p:nvSpPr>
        <p:spPr>
          <a:xfrm>
            <a:off x="940192" y="299804"/>
            <a:ext cx="10515600" cy="132556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4400" b="1">
                <a:solidFill>
                  <a:srgbClr val="BFC000"/>
                </a:solidFill>
                <a:latin typeface="Calibri" panose="020F0502020204030204"/>
              </a:rPr>
              <a:t>Risico’s &amp; beheersmaatregelen</a:t>
            </a:r>
          </a:p>
        </p:txBody>
      </p:sp>
    </p:spTree>
    <p:extLst>
      <p:ext uri="{BB962C8B-B14F-4D97-AF65-F5344CB8AC3E}">
        <p14:creationId xmlns:p14="http://schemas.microsoft.com/office/powerpoint/2010/main" val="364110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A3C6B0CA-BEFB-0169-B946-5C4135320B9B}"/>
              </a:ext>
            </a:extLst>
          </p:cNvPr>
          <p:cNvSpPr>
            <a:spLocks noGrp="1"/>
          </p:cNvSpPr>
          <p:nvPr>
            <p:ph type="body" sz="quarter" idx="10"/>
          </p:nvPr>
        </p:nvSpPr>
        <p:spPr>
          <a:xfrm>
            <a:off x="463419" y="1385886"/>
            <a:ext cx="11477228" cy="5351325"/>
          </a:xfrm>
        </p:spPr>
        <p:txBody>
          <a:bodyPr vert="horz" lIns="91440" tIns="45720" rIns="91440" bIns="45720" rtlCol="0" anchor="t">
            <a:normAutofit/>
          </a:bodyPr>
          <a:lstStyle/>
          <a:p>
            <a:endParaRPr lang="nl-NL" sz="2200" dirty="0">
              <a:latin typeface="Aptos" panose="020B0004020202020204" pitchFamily="34" charset="0"/>
              <a:ea typeface="Aptos" panose="020B0004020202020204" pitchFamily="34" charset="0"/>
              <a:cs typeface="Times New Roman" panose="02020603050405020304" pitchFamily="18" charset="0"/>
            </a:endParaRPr>
          </a:p>
          <a:p>
            <a:pPr marL="457200" lvl="1" indent="0">
              <a:buNone/>
            </a:pPr>
            <a:r>
              <a:rPr lang="nl-NL" sz="1800" dirty="0">
                <a:latin typeface="Aptos"/>
                <a:ea typeface="Aptos" panose="020B0004020202020204" pitchFamily="34" charset="0"/>
                <a:cs typeface="Times New Roman"/>
              </a:rPr>
              <a:t>In het </a:t>
            </a:r>
            <a:r>
              <a:rPr lang="nl-NL" sz="1800" b="1" dirty="0" err="1">
                <a:latin typeface="Aptos"/>
                <a:ea typeface="Aptos" panose="020B0004020202020204" pitchFamily="34" charset="0"/>
                <a:cs typeface="Times New Roman"/>
              </a:rPr>
              <a:t>Najaarsbericht</a:t>
            </a:r>
            <a:r>
              <a:rPr lang="nl-NL" sz="1800" b="1" dirty="0">
                <a:latin typeface="Aptos"/>
                <a:ea typeface="Aptos" panose="020B0004020202020204" pitchFamily="34" charset="0"/>
                <a:cs typeface="Times New Roman"/>
              </a:rPr>
              <a:t> 2025 </a:t>
            </a:r>
            <a:r>
              <a:rPr lang="nl-NL" sz="1800" dirty="0">
                <a:latin typeface="Aptos"/>
                <a:ea typeface="Aptos" panose="020B0004020202020204" pitchFamily="34" charset="0"/>
                <a:cs typeface="Times New Roman"/>
              </a:rPr>
              <a:t>nemen we de volgende elementen mee:</a:t>
            </a:r>
          </a:p>
          <a:p>
            <a:pPr marL="971550" lvl="1">
              <a:lnSpc>
                <a:spcPct val="120000"/>
              </a:lnSpc>
              <a:buFont typeface="Courier New" panose="020B0604020202020204" pitchFamily="34" charset="0"/>
              <a:buChar char="o"/>
            </a:pPr>
            <a:r>
              <a:rPr lang="nl-NL" sz="1500" dirty="0">
                <a:latin typeface="Aptos"/>
                <a:cs typeface="Times New Roman"/>
              </a:rPr>
              <a:t>Dekking van </a:t>
            </a:r>
            <a:r>
              <a:rPr lang="nl-NL" sz="1500" dirty="0">
                <a:latin typeface="Aptos"/>
                <a:ea typeface="Aptos" panose="020B0004020202020204" pitchFamily="34" charset="0"/>
                <a:cs typeface="Times New Roman"/>
              </a:rPr>
              <a:t>€ 800.000 voor 2026 o.b.v. Kadernota 2025, uit huidige budgetten.</a:t>
            </a:r>
          </a:p>
          <a:p>
            <a:pPr marL="971550" lvl="1">
              <a:lnSpc>
                <a:spcPct val="120000"/>
              </a:lnSpc>
              <a:buFont typeface="Courier New" panose="020B0604020202020204" pitchFamily="34" charset="0"/>
              <a:buChar char="o"/>
            </a:pPr>
            <a:r>
              <a:rPr lang="nl-NL" sz="1500" dirty="0">
                <a:latin typeface="Aptos"/>
                <a:ea typeface="Aptos" panose="020B0004020202020204" pitchFamily="34" charset="0"/>
                <a:cs typeface="Times New Roman"/>
              </a:rPr>
              <a:t>De eerder genoemde € 200.000 voor eenmalige implementatiekosten </a:t>
            </a:r>
            <a:r>
              <a:rPr lang="nl-NL" sz="1500" dirty="0" err="1">
                <a:latin typeface="Aptos"/>
                <a:ea typeface="Aptos" panose="020B0004020202020204" pitchFamily="34" charset="0"/>
                <a:cs typeface="Times New Roman"/>
              </a:rPr>
              <a:t>value</a:t>
            </a:r>
            <a:r>
              <a:rPr lang="nl-NL" sz="1500" dirty="0">
                <a:latin typeface="Aptos"/>
                <a:ea typeface="Aptos" panose="020B0004020202020204" pitchFamily="34" charset="0"/>
                <a:cs typeface="Times New Roman"/>
              </a:rPr>
              <a:t> cases en voor de cofinanciering bij de ontvangen rijkssubsidies op Zorg en Veiligheid. </a:t>
            </a:r>
          </a:p>
          <a:p>
            <a:pPr marL="971550" lvl="1">
              <a:lnSpc>
                <a:spcPct val="120000"/>
              </a:lnSpc>
              <a:buFont typeface="Courier New" panose="020B0604020202020204" pitchFamily="34" charset="0"/>
              <a:buChar char="o"/>
            </a:pPr>
            <a:r>
              <a:rPr lang="nl-NL" sz="1500" dirty="0">
                <a:latin typeface="Aptos"/>
                <a:ea typeface="Aptos" panose="020B0004020202020204" pitchFamily="34" charset="0"/>
                <a:cs typeface="Times New Roman"/>
              </a:rPr>
              <a:t>Update realisatie taakstelling Kadernota 2025 voor jaarschijf 2025 ad € 694.000.</a:t>
            </a:r>
          </a:p>
          <a:p>
            <a:pPr marL="971550" lvl="1">
              <a:lnSpc>
                <a:spcPct val="120000"/>
              </a:lnSpc>
              <a:buFont typeface="Courier New" panose="020B0604020202020204" pitchFamily="34" charset="0"/>
              <a:buChar char="o"/>
            </a:pPr>
            <a:r>
              <a:rPr lang="nl-NL" sz="1500" dirty="0">
                <a:latin typeface="Aptos"/>
                <a:cs typeface="Times New Roman"/>
              </a:rPr>
              <a:t>Dekking van het tekort Jeugdhulp segment 4 in 2026 voor € 900.000 als gevolg van de kanteling zorgbudgetten.</a:t>
            </a:r>
          </a:p>
          <a:p>
            <a:pPr marL="57150" indent="0">
              <a:buNone/>
            </a:pPr>
            <a:r>
              <a:rPr lang="nl-NL" sz="2200" dirty="0">
                <a:latin typeface="Aptos"/>
                <a:cs typeface="Times New Roman"/>
              </a:rPr>
              <a:t>  </a:t>
            </a:r>
          </a:p>
          <a:p>
            <a:pPr marL="57150"/>
            <a:r>
              <a:rPr lang="nl-NL" sz="2200" dirty="0">
                <a:latin typeface="Aptos"/>
                <a:cs typeface="Times New Roman"/>
              </a:rPr>
              <a:t>  </a:t>
            </a:r>
            <a:r>
              <a:rPr lang="nl-NL" sz="1800" dirty="0">
                <a:latin typeface="Aptos"/>
                <a:cs typeface="Times New Roman"/>
              </a:rPr>
              <a:t>In </a:t>
            </a:r>
            <a:r>
              <a:rPr lang="nl-NL" sz="1800" b="1" dirty="0">
                <a:latin typeface="Aptos"/>
                <a:cs typeface="Times New Roman"/>
              </a:rPr>
              <a:t>Begroting 2026 e.v.</a:t>
            </a:r>
            <a:r>
              <a:rPr lang="nl-NL" sz="1800" dirty="0">
                <a:latin typeface="Aptos"/>
                <a:cs typeface="Times New Roman"/>
              </a:rPr>
              <a:t>:</a:t>
            </a:r>
          </a:p>
          <a:p>
            <a:pPr marL="971550" lvl="1" indent="-285750">
              <a:lnSpc>
                <a:spcPct val="120000"/>
              </a:lnSpc>
              <a:buFont typeface="Courier New,monospace"/>
              <a:buChar char="o"/>
            </a:pPr>
            <a:r>
              <a:rPr lang="nl-NL" sz="1500" dirty="0">
                <a:latin typeface="Aptos"/>
                <a:cs typeface="Times New Roman"/>
              </a:rPr>
              <a:t>Kanteling van het zorgbudget voor een bedrag van € 1,8 mln. Van trede 4 naar trede 3 en 2, én de besparingslijn voor 2026. </a:t>
            </a:r>
          </a:p>
          <a:p>
            <a:pPr marL="971550" lvl="1" indent="-285750">
              <a:lnSpc>
                <a:spcPct val="120000"/>
              </a:lnSpc>
              <a:buFont typeface="Courier New,monospace"/>
              <a:buChar char="o"/>
            </a:pPr>
            <a:endParaRPr lang="nl-NL" sz="1400" dirty="0">
              <a:latin typeface="Aptos"/>
              <a:cs typeface="Times New Roman"/>
            </a:endParaRPr>
          </a:p>
          <a:p>
            <a:pPr marL="457200" lvl="1" indent="0">
              <a:lnSpc>
                <a:spcPct val="120000"/>
              </a:lnSpc>
              <a:buNone/>
            </a:pPr>
            <a:r>
              <a:rPr lang="nl-NL" sz="1500" dirty="0">
                <a:latin typeface="Aptos"/>
                <a:cs typeface="Times New Roman"/>
              </a:rPr>
              <a:t>Tot slot: Compensatie Rijk 2023 en 2024, voorstel om dit te reserveren volgt zodra hierover meer bekend is.</a:t>
            </a:r>
          </a:p>
          <a:p>
            <a:pPr lvl="1" indent="0">
              <a:lnSpc>
                <a:spcPct val="120000"/>
              </a:lnSpc>
              <a:buNone/>
            </a:pPr>
            <a:endParaRPr lang="nl-NL" sz="1400" dirty="0">
              <a:latin typeface="Aptos"/>
              <a:cs typeface="Times New Roman"/>
            </a:endParaRPr>
          </a:p>
        </p:txBody>
      </p:sp>
      <p:sp>
        <p:nvSpPr>
          <p:cNvPr id="4" name="Tijdelijke aanduiding voor tekst 2">
            <a:extLst>
              <a:ext uri="{FF2B5EF4-FFF2-40B4-BE49-F238E27FC236}">
                <a16:creationId xmlns:a16="http://schemas.microsoft.com/office/drawing/2014/main" id="{62AF8F00-6CAB-5DD1-9599-50D4461AB46D}"/>
              </a:ext>
            </a:extLst>
          </p:cNvPr>
          <p:cNvSpPr txBox="1">
            <a:spLocks/>
          </p:cNvSpPr>
          <p:nvPr/>
        </p:nvSpPr>
        <p:spPr>
          <a:xfrm>
            <a:off x="838200" y="598487"/>
            <a:ext cx="10515600" cy="132556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4400" b="1">
                <a:solidFill>
                  <a:srgbClr val="BFC000"/>
                </a:solidFill>
                <a:latin typeface="Calibri" panose="020F0502020204030204"/>
                <a:ea typeface="Verdana"/>
              </a:rPr>
              <a:t>Totaal financiën 2025 en 2026</a:t>
            </a:r>
            <a:endParaRPr lang="nl-NL" sz="4400" b="1">
              <a:solidFill>
                <a:srgbClr val="BFC000"/>
              </a:solidFill>
              <a:highlight>
                <a:srgbClr val="FFFF00"/>
              </a:highlight>
              <a:latin typeface="Calibri" panose="020F0502020204030204"/>
            </a:endParaRPr>
          </a:p>
        </p:txBody>
      </p:sp>
    </p:spTree>
    <p:extLst>
      <p:ext uri="{BB962C8B-B14F-4D97-AF65-F5344CB8AC3E}">
        <p14:creationId xmlns:p14="http://schemas.microsoft.com/office/powerpoint/2010/main" val="4639319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E1F0A2-4663-88FC-D613-5F859527EB0B}"/>
              </a:ext>
            </a:extLst>
          </p:cNvPr>
          <p:cNvSpPr>
            <a:spLocks noGrp="1"/>
          </p:cNvSpPr>
          <p:nvPr>
            <p:ph type="title"/>
          </p:nvPr>
        </p:nvSpPr>
        <p:spPr/>
        <p:txBody>
          <a:bodyPr>
            <a:noAutofit/>
          </a:bodyPr>
          <a:lstStyle/>
          <a:p>
            <a:r>
              <a:rPr lang="nl-NL" sz="3200"/>
              <a:t>Tot slot…</a:t>
            </a:r>
          </a:p>
        </p:txBody>
      </p:sp>
      <p:pic>
        <p:nvPicPr>
          <p:cNvPr id="3074" name="Picture 2" descr="Als je doet wat je altijd deed, krijg je wat je altijd kreeg. —  Spreuktegeltje">
            <a:extLst>
              <a:ext uri="{FF2B5EF4-FFF2-40B4-BE49-F238E27FC236}">
                <a16:creationId xmlns:a16="http://schemas.microsoft.com/office/drawing/2014/main" id="{6108689A-FDF6-1CD9-9946-C11A17EBE5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8530" y="1323052"/>
            <a:ext cx="4422673" cy="4422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0536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 5">
            <a:extLst>
              <a:ext uri="{FF2B5EF4-FFF2-40B4-BE49-F238E27FC236}">
                <a16:creationId xmlns:a16="http://schemas.microsoft.com/office/drawing/2014/main" id="{C94AAA82-E2C7-299F-129F-DEBAE749C00A}"/>
              </a:ext>
            </a:extLst>
          </p:cNvPr>
          <p:cNvGraphicFramePr>
            <a:graphicFrameLocks noGrp="1"/>
          </p:cNvGraphicFramePr>
          <p:nvPr>
            <p:extLst>
              <p:ext uri="{D42A27DB-BD31-4B8C-83A1-F6EECF244321}">
                <p14:modId xmlns:p14="http://schemas.microsoft.com/office/powerpoint/2010/main" val="1126342747"/>
              </p:ext>
            </p:extLst>
          </p:nvPr>
        </p:nvGraphicFramePr>
        <p:xfrm>
          <a:off x="561391" y="1793530"/>
          <a:ext cx="10792409" cy="3743960"/>
        </p:xfrm>
        <a:graphic>
          <a:graphicData uri="http://schemas.openxmlformats.org/drawingml/2006/table">
            <a:tbl>
              <a:tblPr firstRow="1" bandRow="1">
                <a:tableStyleId>{5C22544A-7EE6-4342-B048-85BDC9FD1C3A}</a:tableStyleId>
              </a:tblPr>
              <a:tblGrid>
                <a:gridCol w="3556519">
                  <a:extLst>
                    <a:ext uri="{9D8B030D-6E8A-4147-A177-3AD203B41FA5}">
                      <a16:colId xmlns:a16="http://schemas.microsoft.com/office/drawing/2014/main" val="4133090074"/>
                    </a:ext>
                  </a:extLst>
                </a:gridCol>
                <a:gridCol w="3578289">
                  <a:extLst>
                    <a:ext uri="{9D8B030D-6E8A-4147-A177-3AD203B41FA5}">
                      <a16:colId xmlns:a16="http://schemas.microsoft.com/office/drawing/2014/main" val="1392488239"/>
                    </a:ext>
                  </a:extLst>
                </a:gridCol>
                <a:gridCol w="3657601">
                  <a:extLst>
                    <a:ext uri="{9D8B030D-6E8A-4147-A177-3AD203B41FA5}">
                      <a16:colId xmlns:a16="http://schemas.microsoft.com/office/drawing/2014/main" val="262770256"/>
                    </a:ext>
                  </a:extLst>
                </a:gridCol>
              </a:tblGrid>
              <a:tr h="0">
                <a:tc>
                  <a:txBody>
                    <a:bodyPr/>
                    <a:lstStyle/>
                    <a:p>
                      <a:r>
                        <a:rPr lang="nl-NL" sz="1600"/>
                        <a:t>Verzamelvoorstel 10-12-24</a:t>
                      </a:r>
                    </a:p>
                  </a:txBody>
                  <a:tcPr/>
                </a:tc>
                <a:tc>
                  <a:txBody>
                    <a:bodyPr/>
                    <a:lstStyle/>
                    <a:p>
                      <a:r>
                        <a:rPr lang="nl-NL" sz="1600"/>
                        <a:t>Programma 12-05-25</a:t>
                      </a:r>
                    </a:p>
                  </a:txBody>
                  <a:tcPr/>
                </a:tc>
                <a:tc>
                  <a:txBody>
                    <a:bodyPr/>
                    <a:lstStyle/>
                    <a:p>
                      <a:r>
                        <a:rPr lang="nl-NL" sz="1600"/>
                        <a:t>Status</a:t>
                      </a:r>
                    </a:p>
                  </a:txBody>
                  <a:tcPr/>
                </a:tc>
                <a:extLst>
                  <a:ext uri="{0D108BD9-81ED-4DB2-BD59-A6C34878D82A}">
                    <a16:rowId xmlns:a16="http://schemas.microsoft.com/office/drawing/2014/main" val="1702379846"/>
                  </a:ext>
                </a:extLst>
              </a:tr>
              <a:tr h="370840">
                <a:tc>
                  <a:txBody>
                    <a:bodyPr/>
                    <a:lstStyle/>
                    <a:p>
                      <a:r>
                        <a:rPr lang="nl-NL" sz="1200"/>
                        <a:t>Participatie in de wijken</a:t>
                      </a:r>
                    </a:p>
                  </a:txBody>
                  <a:tcPr/>
                </a:tc>
                <a:tc>
                  <a:txBody>
                    <a:bodyPr/>
                    <a:lstStyle/>
                    <a:p>
                      <a:r>
                        <a:rPr lang="nl-NL" sz="1200"/>
                        <a:t>Projectteam met partners</a:t>
                      </a:r>
                    </a:p>
                  </a:txBody>
                  <a:tcPr/>
                </a:tc>
                <a:tc>
                  <a:txBody>
                    <a:bodyPr/>
                    <a:lstStyle/>
                    <a:p>
                      <a:endParaRPr lang="nl-NL" sz="1200"/>
                    </a:p>
                  </a:txBody>
                  <a:tcPr>
                    <a:solidFill>
                      <a:srgbClr val="FFC000"/>
                    </a:solidFill>
                  </a:tcPr>
                </a:tc>
                <a:extLst>
                  <a:ext uri="{0D108BD9-81ED-4DB2-BD59-A6C34878D82A}">
                    <a16:rowId xmlns:a16="http://schemas.microsoft.com/office/drawing/2014/main" val="3917797845"/>
                  </a:ext>
                </a:extLst>
              </a:tr>
              <a:tr h="370840">
                <a:tc>
                  <a:txBody>
                    <a:bodyPr/>
                    <a:lstStyle/>
                    <a:p>
                      <a:r>
                        <a:rPr lang="nl-NL" sz="1200"/>
                        <a:t>Ontmoeten in Waalwijk</a:t>
                      </a:r>
                    </a:p>
                  </a:txBody>
                  <a:tcPr/>
                </a:tc>
                <a:tc>
                  <a:txBody>
                    <a:bodyPr/>
                    <a:lstStyle/>
                    <a:p>
                      <a:r>
                        <a:rPr lang="nl-NL" sz="1200"/>
                        <a:t>Projectteam onderzoek locaties</a:t>
                      </a:r>
                    </a:p>
                  </a:txBody>
                  <a:tcPr/>
                </a:tc>
                <a:tc>
                  <a:txBody>
                    <a:bodyPr/>
                    <a:lstStyle/>
                    <a:p>
                      <a:endParaRPr lang="nl-NL" sz="1200"/>
                    </a:p>
                  </a:txBody>
                  <a:tcPr>
                    <a:solidFill>
                      <a:srgbClr val="00B050"/>
                    </a:solidFill>
                  </a:tcPr>
                </a:tc>
                <a:extLst>
                  <a:ext uri="{0D108BD9-81ED-4DB2-BD59-A6C34878D82A}">
                    <a16:rowId xmlns:a16="http://schemas.microsoft.com/office/drawing/2014/main" val="774796019"/>
                  </a:ext>
                </a:extLst>
              </a:tr>
              <a:tr h="370840">
                <a:tc>
                  <a:txBody>
                    <a:bodyPr/>
                    <a:lstStyle/>
                    <a:p>
                      <a:r>
                        <a:rPr lang="nl-NL" sz="1200"/>
                        <a:t>Wijkteams</a:t>
                      </a:r>
                    </a:p>
                  </a:txBody>
                  <a:tcPr/>
                </a:tc>
                <a:tc>
                  <a:txBody>
                    <a:bodyPr/>
                    <a:lstStyle/>
                    <a:p>
                      <a:r>
                        <a:rPr lang="nl-NL" sz="1200"/>
                        <a:t>Projectteam met partners </a:t>
                      </a:r>
                      <a:r>
                        <a:rPr lang="nl-NL" sz="1200">
                          <a:sym typeface="Wingdings" panose="05000000000000000000" pitchFamily="2" charset="2"/>
                        </a:rPr>
                        <a:t> start Q2 </a:t>
                      </a:r>
                      <a:r>
                        <a:rPr lang="nl-NL" sz="1200" err="1">
                          <a:sym typeface="Wingdings" panose="05000000000000000000" pitchFamily="2" charset="2"/>
                        </a:rPr>
                        <a:t>Balade</a:t>
                      </a:r>
                      <a:endParaRPr lang="nl-NL" sz="1200"/>
                    </a:p>
                  </a:txBody>
                  <a:tcPr/>
                </a:tc>
                <a:tc>
                  <a:txBody>
                    <a:bodyPr/>
                    <a:lstStyle/>
                    <a:p>
                      <a:endParaRPr lang="nl-NL" sz="1200"/>
                    </a:p>
                  </a:txBody>
                  <a:tcPr>
                    <a:solidFill>
                      <a:srgbClr val="FFC000"/>
                    </a:solidFill>
                  </a:tcPr>
                </a:tc>
                <a:extLst>
                  <a:ext uri="{0D108BD9-81ED-4DB2-BD59-A6C34878D82A}">
                    <a16:rowId xmlns:a16="http://schemas.microsoft.com/office/drawing/2014/main" val="958604806"/>
                  </a:ext>
                </a:extLst>
              </a:tr>
              <a:tr h="370840">
                <a:tc>
                  <a:txBody>
                    <a:bodyPr/>
                    <a:lstStyle/>
                    <a:p>
                      <a:r>
                        <a:rPr lang="nl-NL" sz="1200"/>
                        <a:t>Netwerken en </a:t>
                      </a:r>
                      <a:r>
                        <a:rPr lang="nl-NL" sz="1200" err="1"/>
                        <a:t>communities</a:t>
                      </a:r>
                      <a:endParaRPr lang="nl-NL" sz="1200"/>
                    </a:p>
                  </a:txBody>
                  <a:tcPr/>
                </a:tc>
                <a:tc>
                  <a:txBody>
                    <a:bodyPr/>
                    <a:lstStyle/>
                    <a:p>
                      <a:r>
                        <a:rPr lang="nl-NL" sz="1200"/>
                        <a:t>Projectteam </a:t>
                      </a:r>
                    </a:p>
                  </a:txBody>
                  <a:tcPr/>
                </a:tc>
                <a:tc>
                  <a:txBody>
                    <a:bodyPr/>
                    <a:lstStyle/>
                    <a:p>
                      <a:endParaRPr lang="nl-NL" sz="1200"/>
                    </a:p>
                  </a:txBody>
                  <a:tcPr>
                    <a:solidFill>
                      <a:srgbClr val="00B050"/>
                    </a:solidFill>
                  </a:tcPr>
                </a:tc>
                <a:extLst>
                  <a:ext uri="{0D108BD9-81ED-4DB2-BD59-A6C34878D82A}">
                    <a16:rowId xmlns:a16="http://schemas.microsoft.com/office/drawing/2014/main" val="2544659357"/>
                  </a:ext>
                </a:extLst>
              </a:tr>
              <a:tr h="370840">
                <a:tc>
                  <a:txBody>
                    <a:bodyPr/>
                    <a:lstStyle/>
                    <a:p>
                      <a:r>
                        <a:rPr lang="nl-NL" sz="1200"/>
                        <a:t>Preventieve voorzieningen</a:t>
                      </a:r>
                    </a:p>
                  </a:txBody>
                  <a:tcPr/>
                </a:tc>
                <a:tc>
                  <a:txBody>
                    <a:bodyPr/>
                    <a:lstStyle/>
                    <a:p>
                      <a:r>
                        <a:rPr lang="nl-NL" sz="1200">
                          <a:solidFill>
                            <a:schemeClr val="tx1"/>
                          </a:solidFill>
                        </a:rPr>
                        <a:t>Dit voorstel is opgenomen in het project gericht op groepsaanbod, preventieve voorzieningen en indicatievrije ondersteuning</a:t>
                      </a:r>
                    </a:p>
                  </a:txBody>
                  <a:tcPr/>
                </a:tc>
                <a:tc>
                  <a:txBody>
                    <a:bodyPr/>
                    <a:lstStyle/>
                    <a:p>
                      <a:endParaRPr lang="nl-NL" sz="1200" b="1">
                        <a:solidFill>
                          <a:schemeClr val="tx1"/>
                        </a:solidFill>
                      </a:endParaRPr>
                    </a:p>
                  </a:txBody>
                  <a:tcPr>
                    <a:solidFill>
                      <a:srgbClr val="00B050"/>
                    </a:solidFill>
                  </a:tcPr>
                </a:tc>
                <a:extLst>
                  <a:ext uri="{0D108BD9-81ED-4DB2-BD59-A6C34878D82A}">
                    <a16:rowId xmlns:a16="http://schemas.microsoft.com/office/drawing/2014/main" val="1851387864"/>
                  </a:ext>
                </a:extLst>
              </a:tr>
              <a:tr h="370840">
                <a:tc>
                  <a:txBody>
                    <a:bodyPr/>
                    <a:lstStyle/>
                    <a:p>
                      <a:r>
                        <a:rPr lang="nl-NL" sz="1200"/>
                        <a:t>Digitale ondersteuning</a:t>
                      </a:r>
                    </a:p>
                  </a:txBody>
                  <a:tcPr/>
                </a:tc>
                <a:tc>
                  <a:txBody>
                    <a:bodyPr/>
                    <a:lstStyle/>
                    <a:p>
                      <a:r>
                        <a:rPr lang="nl-NL" sz="1200"/>
                        <a:t>Dit project start in 2026</a:t>
                      </a:r>
                    </a:p>
                  </a:txBody>
                  <a:tcPr/>
                </a:tc>
                <a:tc>
                  <a:txBody>
                    <a:bodyPr/>
                    <a:lstStyle/>
                    <a:p>
                      <a:endParaRPr lang="nl-NL" sz="1200" b="1"/>
                    </a:p>
                  </a:txBody>
                  <a:tcPr/>
                </a:tc>
                <a:extLst>
                  <a:ext uri="{0D108BD9-81ED-4DB2-BD59-A6C34878D82A}">
                    <a16:rowId xmlns:a16="http://schemas.microsoft.com/office/drawing/2014/main" val="3364568143"/>
                  </a:ext>
                </a:extLst>
              </a:tr>
              <a:tr h="370840">
                <a:tc>
                  <a:txBody>
                    <a:bodyPr/>
                    <a:lstStyle/>
                    <a:p>
                      <a:r>
                        <a:rPr lang="nl-NL" sz="1200"/>
                        <a:t>Jongerenparticipatie</a:t>
                      </a:r>
                    </a:p>
                  </a:txBody>
                  <a:tcPr/>
                </a:tc>
                <a:tc>
                  <a:txBody>
                    <a:bodyPr/>
                    <a:lstStyle/>
                    <a:p>
                      <a:r>
                        <a:rPr lang="nl-NL" sz="1200">
                          <a:solidFill>
                            <a:schemeClr val="tx1"/>
                          </a:solidFill>
                        </a:rPr>
                        <a:t>Jongerenparticipatie wordt vanuit de lijnorganisatie opgepakt en aangestuurd.</a:t>
                      </a:r>
                    </a:p>
                  </a:txBody>
                  <a:tcPr/>
                </a:tc>
                <a:tc>
                  <a:txBody>
                    <a:bodyPr/>
                    <a:lstStyle/>
                    <a:p>
                      <a:endParaRPr lang="nl-NL" sz="1200" b="1">
                        <a:solidFill>
                          <a:schemeClr val="tx1"/>
                        </a:solidFill>
                      </a:endParaRPr>
                    </a:p>
                  </a:txBody>
                  <a:tcPr>
                    <a:solidFill>
                      <a:srgbClr val="00B050"/>
                    </a:solidFill>
                  </a:tcPr>
                </a:tc>
                <a:extLst>
                  <a:ext uri="{0D108BD9-81ED-4DB2-BD59-A6C34878D82A}">
                    <a16:rowId xmlns:a16="http://schemas.microsoft.com/office/drawing/2014/main" val="993176004"/>
                  </a:ext>
                </a:extLst>
              </a:tr>
              <a:tr h="0">
                <a:tc>
                  <a:txBody>
                    <a:bodyPr/>
                    <a:lstStyle/>
                    <a:p>
                      <a:r>
                        <a:rPr lang="nl-NL" sz="1200"/>
                        <a:t>Inwoners die we moeilijk bereiken</a:t>
                      </a:r>
                    </a:p>
                  </a:txBody>
                  <a:tcPr/>
                </a:tc>
                <a:tc>
                  <a:txBody>
                    <a:bodyPr/>
                    <a:lstStyle/>
                    <a:p>
                      <a:r>
                        <a:rPr lang="nl-NL" sz="1200">
                          <a:solidFill>
                            <a:schemeClr val="tx1"/>
                          </a:solidFill>
                        </a:rPr>
                        <a:t>Dit voorstel is onderdeel geworden van het project Wijkteams.</a:t>
                      </a:r>
                    </a:p>
                  </a:txBody>
                  <a:tcPr/>
                </a:tc>
                <a:tc>
                  <a:txBody>
                    <a:bodyPr/>
                    <a:lstStyle/>
                    <a:p>
                      <a:endParaRPr lang="nl-NL" sz="1200" b="1">
                        <a:solidFill>
                          <a:schemeClr val="tx1"/>
                        </a:solidFill>
                      </a:endParaRPr>
                    </a:p>
                  </a:txBody>
                  <a:tcPr>
                    <a:solidFill>
                      <a:srgbClr val="FFC000"/>
                    </a:solidFill>
                  </a:tcPr>
                </a:tc>
                <a:extLst>
                  <a:ext uri="{0D108BD9-81ED-4DB2-BD59-A6C34878D82A}">
                    <a16:rowId xmlns:a16="http://schemas.microsoft.com/office/drawing/2014/main" val="2093800585"/>
                  </a:ext>
                </a:extLst>
              </a:tr>
            </a:tbl>
          </a:graphicData>
        </a:graphic>
      </p:graphicFrame>
      <p:sp>
        <p:nvSpPr>
          <p:cNvPr id="2" name="Tijdelijke aanduiding voor tekst 2">
            <a:extLst>
              <a:ext uri="{FF2B5EF4-FFF2-40B4-BE49-F238E27FC236}">
                <a16:creationId xmlns:a16="http://schemas.microsoft.com/office/drawing/2014/main" id="{8CC37058-1273-A257-5233-887C306D9427}"/>
              </a:ext>
            </a:extLst>
          </p:cNvPr>
          <p:cNvSpPr txBox="1">
            <a:spLocks/>
          </p:cNvSpPr>
          <p:nvPr/>
        </p:nvSpPr>
        <p:spPr>
          <a:xfrm>
            <a:off x="838200" y="631825"/>
            <a:ext cx="10515600" cy="132556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4400" b="1">
                <a:solidFill>
                  <a:srgbClr val="BFC000"/>
                </a:solidFill>
                <a:latin typeface="Calibri" panose="020F0502020204030204"/>
              </a:rPr>
              <a:t>Sociale Basis</a:t>
            </a:r>
          </a:p>
        </p:txBody>
      </p:sp>
      <p:graphicFrame>
        <p:nvGraphicFramePr>
          <p:cNvPr id="3" name="Tabel 2">
            <a:extLst>
              <a:ext uri="{FF2B5EF4-FFF2-40B4-BE49-F238E27FC236}">
                <a16:creationId xmlns:a16="http://schemas.microsoft.com/office/drawing/2014/main" id="{0A8ACD63-82A0-CFCF-7C2A-62ED41F0A273}"/>
              </a:ext>
            </a:extLst>
          </p:cNvPr>
          <p:cNvGraphicFramePr>
            <a:graphicFrameLocks noGrp="1"/>
          </p:cNvGraphicFramePr>
          <p:nvPr>
            <p:extLst>
              <p:ext uri="{D42A27DB-BD31-4B8C-83A1-F6EECF244321}">
                <p14:modId xmlns:p14="http://schemas.microsoft.com/office/powerpoint/2010/main" val="3994656819"/>
              </p:ext>
            </p:extLst>
          </p:nvPr>
        </p:nvGraphicFramePr>
        <p:xfrm>
          <a:off x="561392" y="1779629"/>
          <a:ext cx="10741090" cy="355518"/>
        </p:xfrm>
        <a:graphic>
          <a:graphicData uri="http://schemas.openxmlformats.org/drawingml/2006/table">
            <a:tbl>
              <a:tblPr firstRow="1" bandRow="1">
                <a:tableStyleId>{5C22544A-7EE6-4342-B048-85BDC9FD1C3A}</a:tableStyleId>
              </a:tblPr>
              <a:tblGrid>
                <a:gridCol w="3568959">
                  <a:extLst>
                    <a:ext uri="{9D8B030D-6E8A-4147-A177-3AD203B41FA5}">
                      <a16:colId xmlns:a16="http://schemas.microsoft.com/office/drawing/2014/main" val="4133090074"/>
                    </a:ext>
                  </a:extLst>
                </a:gridCol>
                <a:gridCol w="3593254">
                  <a:extLst>
                    <a:ext uri="{9D8B030D-6E8A-4147-A177-3AD203B41FA5}">
                      <a16:colId xmlns:a16="http://schemas.microsoft.com/office/drawing/2014/main" val="1392488239"/>
                    </a:ext>
                  </a:extLst>
                </a:gridCol>
                <a:gridCol w="3578877">
                  <a:extLst>
                    <a:ext uri="{9D8B030D-6E8A-4147-A177-3AD203B41FA5}">
                      <a16:colId xmlns:a16="http://schemas.microsoft.com/office/drawing/2014/main" val="262770256"/>
                    </a:ext>
                  </a:extLst>
                </a:gridCol>
              </a:tblGrid>
              <a:tr h="355518">
                <a:tc>
                  <a:txBody>
                    <a:bodyPr/>
                    <a:lstStyle/>
                    <a:p>
                      <a:r>
                        <a:rPr lang="nl-NL" sz="1600"/>
                        <a:t>Verzamelvoorstel</a:t>
                      </a:r>
                    </a:p>
                  </a:txBody>
                  <a:tcPr/>
                </a:tc>
                <a:tc>
                  <a:txBody>
                    <a:bodyPr/>
                    <a:lstStyle/>
                    <a:p>
                      <a:r>
                        <a:rPr lang="nl-NL" sz="1600"/>
                        <a:t>Uitwerking</a:t>
                      </a:r>
                    </a:p>
                  </a:txBody>
                  <a:tcPr/>
                </a:tc>
                <a:tc>
                  <a:txBody>
                    <a:bodyPr/>
                    <a:lstStyle/>
                    <a:p>
                      <a:r>
                        <a:rPr lang="nl-NL" sz="1600"/>
                        <a:t>Status</a:t>
                      </a:r>
                    </a:p>
                  </a:txBody>
                  <a:tcPr/>
                </a:tc>
                <a:extLst>
                  <a:ext uri="{0D108BD9-81ED-4DB2-BD59-A6C34878D82A}">
                    <a16:rowId xmlns:a16="http://schemas.microsoft.com/office/drawing/2014/main" val="1702379846"/>
                  </a:ext>
                </a:extLst>
              </a:tr>
            </a:tbl>
          </a:graphicData>
        </a:graphic>
      </p:graphicFrame>
    </p:spTree>
    <p:extLst>
      <p:ext uri="{BB962C8B-B14F-4D97-AF65-F5344CB8AC3E}">
        <p14:creationId xmlns:p14="http://schemas.microsoft.com/office/powerpoint/2010/main" val="376742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2">
            <a:extLst>
              <a:ext uri="{FF2B5EF4-FFF2-40B4-BE49-F238E27FC236}">
                <a16:creationId xmlns:a16="http://schemas.microsoft.com/office/drawing/2014/main" id="{F348BC98-6308-A6F7-E7C4-8FE3928DF1DE}"/>
              </a:ext>
            </a:extLst>
          </p:cNvPr>
          <p:cNvSpPr txBox="1">
            <a:spLocks noGrp="1"/>
          </p:cNvSpPr>
          <p:nvPr>
            <p:ph type="title"/>
          </p:nvPr>
        </p:nvSpPr>
        <p:spPr>
          <a:xfrm>
            <a:off x="838200" y="365125"/>
            <a:ext cx="10515600" cy="132556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sz="4400" b="1">
                <a:solidFill>
                  <a:srgbClr val="BFC000"/>
                </a:solidFill>
                <a:latin typeface="Calibri" panose="020F0502020204030204"/>
              </a:rPr>
              <a:t>Stand van zaken hoofdlijnen </a:t>
            </a:r>
            <a:endParaRPr kumimoji="0" lang="nl-NL" sz="4400" b="1" i="0" u="none" strike="noStrike" kern="1200" cap="none" spc="0" normalizeH="0" baseline="0" noProof="0">
              <a:ln>
                <a:noFill/>
              </a:ln>
              <a:solidFill>
                <a:srgbClr val="BFC000"/>
              </a:solidFill>
              <a:effectLst/>
              <a:uLnTx/>
              <a:uFillTx/>
              <a:latin typeface="Calibri" panose="020F0502020204030204"/>
              <a:ea typeface="Verdana" panose="020B0604030504040204" pitchFamily="34" charset="0"/>
              <a:cs typeface="+mn-cs"/>
            </a:endParaRPr>
          </a:p>
        </p:txBody>
      </p:sp>
      <p:graphicFrame>
        <p:nvGraphicFramePr>
          <p:cNvPr id="2" name="Tijdelijke aanduiding voor tekst 2">
            <a:extLst>
              <a:ext uri="{FF2B5EF4-FFF2-40B4-BE49-F238E27FC236}">
                <a16:creationId xmlns:a16="http://schemas.microsoft.com/office/drawing/2014/main" id="{CCB13FEE-DACD-3EB2-F955-619DA52D860C}"/>
              </a:ext>
            </a:extLst>
          </p:cNvPr>
          <p:cNvGraphicFramePr/>
          <p:nvPr/>
        </p:nvGraphicFramePr>
        <p:xfrm>
          <a:off x="1985802" y="1604561"/>
          <a:ext cx="8044126" cy="4568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222543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94335-83FA-5816-A858-400D6C1E3606}"/>
            </a:ext>
          </a:extLst>
        </p:cNvPr>
        <p:cNvGrpSpPr/>
        <p:nvPr/>
      </p:nvGrpSpPr>
      <p:grpSpPr>
        <a:xfrm>
          <a:off x="0" y="0"/>
          <a:ext cx="0" cy="0"/>
          <a:chOff x="0" y="0"/>
          <a:chExt cx="0" cy="0"/>
        </a:xfrm>
      </p:grpSpPr>
      <p:graphicFrame>
        <p:nvGraphicFramePr>
          <p:cNvPr id="2" name="Tabel 1">
            <a:extLst>
              <a:ext uri="{FF2B5EF4-FFF2-40B4-BE49-F238E27FC236}">
                <a16:creationId xmlns:a16="http://schemas.microsoft.com/office/drawing/2014/main" id="{509DD91B-26A4-3260-4AB3-E3C761C7F3F4}"/>
              </a:ext>
            </a:extLst>
          </p:cNvPr>
          <p:cNvGraphicFramePr>
            <a:graphicFrameLocks noGrp="1"/>
          </p:cNvGraphicFramePr>
          <p:nvPr>
            <p:extLst>
              <p:ext uri="{D42A27DB-BD31-4B8C-83A1-F6EECF244321}">
                <p14:modId xmlns:p14="http://schemas.microsoft.com/office/powerpoint/2010/main" val="3439517943"/>
              </p:ext>
            </p:extLst>
          </p:nvPr>
        </p:nvGraphicFramePr>
        <p:xfrm>
          <a:off x="578498" y="1970564"/>
          <a:ext cx="10775301" cy="3053557"/>
        </p:xfrm>
        <a:graphic>
          <a:graphicData uri="http://schemas.openxmlformats.org/drawingml/2006/table">
            <a:tbl>
              <a:tblPr firstRow="1" bandRow="1">
                <a:tableStyleId>{5C22544A-7EE6-4342-B048-85BDC9FD1C3A}</a:tableStyleId>
              </a:tblPr>
              <a:tblGrid>
                <a:gridCol w="3594749">
                  <a:extLst>
                    <a:ext uri="{9D8B030D-6E8A-4147-A177-3AD203B41FA5}">
                      <a16:colId xmlns:a16="http://schemas.microsoft.com/office/drawing/2014/main" val="4133090074"/>
                    </a:ext>
                  </a:extLst>
                </a:gridCol>
                <a:gridCol w="4448239">
                  <a:extLst>
                    <a:ext uri="{9D8B030D-6E8A-4147-A177-3AD203B41FA5}">
                      <a16:colId xmlns:a16="http://schemas.microsoft.com/office/drawing/2014/main" val="1392488239"/>
                    </a:ext>
                  </a:extLst>
                </a:gridCol>
                <a:gridCol w="2732313">
                  <a:extLst>
                    <a:ext uri="{9D8B030D-6E8A-4147-A177-3AD203B41FA5}">
                      <a16:colId xmlns:a16="http://schemas.microsoft.com/office/drawing/2014/main" val="262770256"/>
                    </a:ext>
                  </a:extLst>
                </a:gridCol>
              </a:tblGrid>
              <a:tr h="355518">
                <a:tc>
                  <a:txBody>
                    <a:bodyPr/>
                    <a:lstStyle/>
                    <a:p>
                      <a:r>
                        <a:rPr lang="nl-NL" sz="1600"/>
                        <a:t>Verzamelvoorstel</a:t>
                      </a:r>
                    </a:p>
                  </a:txBody>
                  <a:tcPr/>
                </a:tc>
                <a:tc>
                  <a:txBody>
                    <a:bodyPr/>
                    <a:lstStyle/>
                    <a:p>
                      <a:r>
                        <a:rPr lang="nl-NL" sz="1600"/>
                        <a:t>Uitwerking</a:t>
                      </a:r>
                    </a:p>
                  </a:txBody>
                  <a:tcPr/>
                </a:tc>
                <a:tc>
                  <a:txBody>
                    <a:bodyPr/>
                    <a:lstStyle/>
                    <a:p>
                      <a:r>
                        <a:rPr lang="nl-NL" sz="1600"/>
                        <a:t>Status</a:t>
                      </a:r>
                    </a:p>
                  </a:txBody>
                  <a:tcPr/>
                </a:tc>
                <a:extLst>
                  <a:ext uri="{0D108BD9-81ED-4DB2-BD59-A6C34878D82A}">
                    <a16:rowId xmlns:a16="http://schemas.microsoft.com/office/drawing/2014/main" val="1702379846"/>
                  </a:ext>
                </a:extLst>
              </a:tr>
              <a:tr h="393224">
                <a:tc>
                  <a:txBody>
                    <a:bodyPr/>
                    <a:lstStyle/>
                    <a:p>
                      <a:pPr algn="l" fontAlgn="b"/>
                      <a:r>
                        <a:rPr lang="nl-NL" sz="1200" b="0" u="none" strike="noStrike">
                          <a:solidFill>
                            <a:srgbClr val="000000"/>
                          </a:solidFill>
                          <a:effectLst/>
                        </a:rPr>
                        <a:t>Doorontwikkeling stevige lokale teams 0-100</a:t>
                      </a:r>
                      <a:endParaRPr lang="nl-NL" sz="1200" b="0" i="0" u="none" strike="noStrike">
                        <a:solidFill>
                          <a:srgbClr val="000000"/>
                        </a:solidFill>
                        <a:effectLst/>
                        <a:latin typeface="+mn-lt"/>
                      </a:endParaRPr>
                    </a:p>
                  </a:txBody>
                  <a:tcPr marL="6350" marR="6350" marT="6350" marB="0" anchor="b"/>
                </a:tc>
                <a:tc>
                  <a:txBody>
                    <a:bodyPr/>
                    <a:lstStyle/>
                    <a:p>
                      <a:pPr algn="l" fontAlgn="t"/>
                      <a:endParaRPr lang="nl-NL" sz="1200" b="0" u="none" strike="noStrike">
                        <a:solidFill>
                          <a:srgbClr val="000000"/>
                        </a:solidFill>
                        <a:effectLst/>
                      </a:endParaRPr>
                    </a:p>
                    <a:p>
                      <a:pPr algn="l" fontAlgn="t"/>
                      <a:r>
                        <a:rPr lang="nl-NL" sz="1200" b="0" u="none" strike="noStrike">
                          <a:solidFill>
                            <a:srgbClr val="000000"/>
                          </a:solidFill>
                          <a:effectLst/>
                        </a:rPr>
                        <a:t>Projectteam SLT </a:t>
                      </a:r>
                      <a:r>
                        <a:rPr lang="nl-NL" sz="1200" b="0" u="none" strike="noStrike">
                          <a:solidFill>
                            <a:srgbClr val="000000"/>
                          </a:solidFill>
                          <a:effectLst/>
                          <a:sym typeface="Wingdings" panose="05000000000000000000" pitchFamily="2" charset="2"/>
                        </a:rPr>
                        <a:t> Start Jeugd en </a:t>
                      </a:r>
                      <a:r>
                        <a:rPr lang="nl-NL" sz="1200" b="0" u="none" strike="noStrike" err="1">
                          <a:solidFill>
                            <a:srgbClr val="000000"/>
                          </a:solidFill>
                          <a:effectLst/>
                          <a:sym typeface="Wingdings" panose="05000000000000000000" pitchFamily="2" charset="2"/>
                        </a:rPr>
                        <a:t>wmo</a:t>
                      </a:r>
                      <a:r>
                        <a:rPr lang="nl-NL" sz="1200" b="0" u="none" strike="noStrike">
                          <a:solidFill>
                            <a:srgbClr val="000000"/>
                          </a:solidFill>
                          <a:effectLst/>
                          <a:sym typeface="Wingdings" panose="05000000000000000000" pitchFamily="2" charset="2"/>
                        </a:rPr>
                        <a:t> Q2</a:t>
                      </a:r>
                      <a:endParaRPr lang="nl-NL" sz="1200" b="0" i="0" u="none" strike="noStrike">
                        <a:solidFill>
                          <a:srgbClr val="000000"/>
                        </a:solidFill>
                        <a:effectLst/>
                        <a:latin typeface="+mn-lt"/>
                      </a:endParaRPr>
                    </a:p>
                  </a:txBody>
                  <a:tcPr marL="0" marR="0" marT="0" marB="0"/>
                </a:tc>
                <a:tc>
                  <a:txBody>
                    <a:bodyPr/>
                    <a:lstStyle/>
                    <a:p>
                      <a:endParaRPr lang="nl-NL" sz="1200"/>
                    </a:p>
                  </a:txBody>
                  <a:tcPr>
                    <a:solidFill>
                      <a:srgbClr val="FFC000"/>
                    </a:solidFill>
                  </a:tcPr>
                </a:tc>
                <a:extLst>
                  <a:ext uri="{0D108BD9-81ED-4DB2-BD59-A6C34878D82A}">
                    <a16:rowId xmlns:a16="http://schemas.microsoft.com/office/drawing/2014/main" val="3917797845"/>
                  </a:ext>
                </a:extLst>
              </a:tr>
              <a:tr h="393224">
                <a:tc>
                  <a:txBody>
                    <a:bodyPr/>
                    <a:lstStyle/>
                    <a:p>
                      <a:pPr algn="l" fontAlgn="ctr"/>
                      <a:r>
                        <a:rPr lang="nl-NL" sz="1200" b="0" u="none" strike="noStrike">
                          <a:solidFill>
                            <a:srgbClr val="000000"/>
                          </a:solidFill>
                          <a:effectLst/>
                        </a:rPr>
                        <a:t>Start wijkgericht werken Team Jeugd en Gezin  </a:t>
                      </a:r>
                      <a:endParaRPr lang="nl-NL" sz="1200" b="0" i="0" u="none" strike="noStrike">
                        <a:solidFill>
                          <a:srgbClr val="000000"/>
                        </a:solidFill>
                        <a:effectLst/>
                        <a:latin typeface="+mn-lt"/>
                      </a:endParaRPr>
                    </a:p>
                  </a:txBody>
                  <a:tcPr marL="6350" marR="6350" marT="6350" marB="0" anchor="ctr"/>
                </a:tc>
                <a:tc>
                  <a:txBody>
                    <a:bodyPr/>
                    <a:lstStyle/>
                    <a:p>
                      <a:r>
                        <a:rPr lang="nl-NL" sz="1200"/>
                        <a:t>Dit wordt meegenomen in het projectteam SLT</a:t>
                      </a:r>
                    </a:p>
                  </a:txBody>
                  <a:tcPr/>
                </a:tc>
                <a:tc>
                  <a:txBody>
                    <a:bodyPr/>
                    <a:lstStyle/>
                    <a:p>
                      <a:endParaRPr lang="nl-NL" sz="1200" b="1">
                        <a:solidFill>
                          <a:schemeClr val="tx1"/>
                        </a:solidFill>
                      </a:endParaRPr>
                    </a:p>
                  </a:txBody>
                  <a:tcPr>
                    <a:solidFill>
                      <a:srgbClr val="FFC000"/>
                    </a:solidFill>
                  </a:tcPr>
                </a:tc>
                <a:extLst>
                  <a:ext uri="{0D108BD9-81ED-4DB2-BD59-A6C34878D82A}">
                    <a16:rowId xmlns:a16="http://schemas.microsoft.com/office/drawing/2014/main" val="774796019"/>
                  </a:ext>
                </a:extLst>
              </a:tr>
              <a:tr h="393224">
                <a:tc>
                  <a:txBody>
                    <a:bodyPr/>
                    <a:lstStyle/>
                    <a:p>
                      <a:pPr algn="l" fontAlgn="ctr"/>
                      <a:r>
                        <a:rPr lang="nl-NL" sz="1200" b="0" u="none" strike="noStrike">
                          <a:solidFill>
                            <a:srgbClr val="000000"/>
                          </a:solidFill>
                          <a:effectLst/>
                        </a:rPr>
                        <a:t>Uitbreiding taken consulenten </a:t>
                      </a:r>
                      <a:r>
                        <a:rPr lang="nl-NL" sz="1200" b="0" u="none" strike="noStrike" err="1">
                          <a:solidFill>
                            <a:srgbClr val="000000"/>
                          </a:solidFill>
                          <a:effectLst/>
                        </a:rPr>
                        <a:t>Wijz</a:t>
                      </a:r>
                      <a:endParaRPr lang="nl-NL" sz="1200" b="0" i="0" u="none" strike="noStrike">
                        <a:solidFill>
                          <a:srgbClr val="000000"/>
                        </a:solidFill>
                        <a:effectLst/>
                        <a:latin typeface="+mn-lt"/>
                      </a:endParaRPr>
                    </a:p>
                  </a:txBody>
                  <a:tcPr marL="6350" marR="6350" marT="6350" marB="0" anchor="ctr"/>
                </a:tc>
                <a:tc>
                  <a:txBody>
                    <a:bodyPr/>
                    <a:lstStyle/>
                    <a:p>
                      <a:r>
                        <a:rPr lang="nl-NL" sz="1200"/>
                        <a:t>Dit wordt uitgevoerd in de lijnorganisatie en meegenomen in de projectgroep SLT</a:t>
                      </a:r>
                    </a:p>
                  </a:txBody>
                  <a:tcPr/>
                </a:tc>
                <a:tc>
                  <a:txBody>
                    <a:bodyPr/>
                    <a:lstStyle/>
                    <a:p>
                      <a:endParaRPr lang="nl-NL" sz="1200" b="1">
                        <a:solidFill>
                          <a:schemeClr val="tx1"/>
                        </a:solidFill>
                      </a:endParaRPr>
                    </a:p>
                  </a:txBody>
                  <a:tcPr>
                    <a:solidFill>
                      <a:srgbClr val="00B050"/>
                    </a:solidFill>
                  </a:tcPr>
                </a:tc>
                <a:extLst>
                  <a:ext uri="{0D108BD9-81ED-4DB2-BD59-A6C34878D82A}">
                    <a16:rowId xmlns:a16="http://schemas.microsoft.com/office/drawing/2014/main" val="958604806"/>
                  </a:ext>
                </a:extLst>
              </a:tr>
              <a:tr h="484797">
                <a:tc>
                  <a:txBody>
                    <a:bodyPr/>
                    <a:lstStyle/>
                    <a:p>
                      <a:pPr algn="l" fontAlgn="ctr"/>
                      <a:r>
                        <a:rPr lang="nl-NL" sz="1200" b="0" u="none" strike="noStrike">
                          <a:solidFill>
                            <a:srgbClr val="000000"/>
                          </a:solidFill>
                          <a:effectLst/>
                        </a:rPr>
                        <a:t>Doorontwikkeling indicatievrije dagbesteding </a:t>
                      </a:r>
                      <a:endParaRPr lang="nl-NL" sz="1200" b="0" i="0" u="none" strike="noStrike">
                        <a:solidFill>
                          <a:srgbClr val="000000"/>
                        </a:solidFill>
                        <a:effectLst/>
                        <a:latin typeface="+mn-lt"/>
                      </a:endParaRPr>
                    </a:p>
                  </a:txBody>
                  <a:tcPr marL="6350" marR="6350" marT="6350" marB="0" anchor="ctr"/>
                </a:tc>
                <a:tc>
                  <a:txBody>
                    <a:bodyPr/>
                    <a:lstStyle/>
                    <a:p>
                      <a:pPr algn="l" fontAlgn="t"/>
                      <a:r>
                        <a:rPr lang="nl-NL" sz="1200" b="0" u="none" strike="noStrike">
                          <a:solidFill>
                            <a:srgbClr val="000000"/>
                          </a:solidFill>
                          <a:effectLst/>
                        </a:rPr>
                        <a:t>Projectteam ingericht voor: Groepsaanbod, preventief aanbod &amp; doorontwikkeling indicatievrije ondersteuning.</a:t>
                      </a:r>
                      <a:endParaRPr lang="nl-NL" sz="1200" b="0" i="0" u="none" strike="noStrike">
                        <a:solidFill>
                          <a:srgbClr val="000000"/>
                        </a:solidFill>
                        <a:effectLst/>
                        <a:latin typeface="+mn-lt"/>
                      </a:endParaRPr>
                    </a:p>
                  </a:txBody>
                  <a:tcPr marL="0" marR="0" marT="0" marB="0"/>
                </a:tc>
                <a:tc>
                  <a:txBody>
                    <a:bodyPr/>
                    <a:lstStyle/>
                    <a:p>
                      <a:endParaRPr lang="nl-NL" sz="1200"/>
                    </a:p>
                  </a:txBody>
                  <a:tcPr>
                    <a:solidFill>
                      <a:srgbClr val="00B050"/>
                    </a:solidFill>
                  </a:tcPr>
                </a:tc>
                <a:extLst>
                  <a:ext uri="{0D108BD9-81ED-4DB2-BD59-A6C34878D82A}">
                    <a16:rowId xmlns:a16="http://schemas.microsoft.com/office/drawing/2014/main" val="2544659357"/>
                  </a:ext>
                </a:extLst>
              </a:tr>
              <a:tr h="484797">
                <a:tc>
                  <a:txBody>
                    <a:bodyPr/>
                    <a:lstStyle/>
                    <a:p>
                      <a:pPr algn="l" fontAlgn="ctr"/>
                      <a:r>
                        <a:rPr lang="nl-NL" sz="1200" b="0" u="none" strike="noStrike">
                          <a:solidFill>
                            <a:srgbClr val="000000"/>
                          </a:solidFill>
                          <a:effectLst/>
                        </a:rPr>
                        <a:t>Groepsaanbod als substituut voor een beschikking.</a:t>
                      </a:r>
                      <a:endParaRPr lang="nl-NL" sz="1200" b="0" i="0" u="none" strike="noStrike">
                        <a:solidFill>
                          <a:srgbClr val="000000"/>
                        </a:solidFill>
                        <a:effectLst/>
                        <a:latin typeface="+mn-lt"/>
                      </a:endParaRPr>
                    </a:p>
                  </a:txBody>
                  <a:tcPr marL="6350" marR="6350" marT="6350" marB="0" anchor="ctr"/>
                </a:tc>
                <a:tc>
                  <a:txBody>
                    <a:bodyPr/>
                    <a:lstStyle/>
                    <a:p>
                      <a:endParaRPr lang="nl-NL" sz="1200">
                        <a:solidFill>
                          <a:srgbClr val="FF0000"/>
                        </a:solidFill>
                      </a:endParaRPr>
                    </a:p>
                  </a:txBody>
                  <a:tcPr/>
                </a:tc>
                <a:tc>
                  <a:txBody>
                    <a:bodyPr/>
                    <a:lstStyle/>
                    <a:p>
                      <a:endParaRPr lang="nl-NL" sz="1200" b="1">
                        <a:solidFill>
                          <a:schemeClr val="tx1"/>
                        </a:solidFill>
                      </a:endParaRPr>
                    </a:p>
                  </a:txBody>
                  <a:tcPr/>
                </a:tc>
                <a:extLst>
                  <a:ext uri="{0D108BD9-81ED-4DB2-BD59-A6C34878D82A}">
                    <a16:rowId xmlns:a16="http://schemas.microsoft.com/office/drawing/2014/main" val="1851387864"/>
                  </a:ext>
                </a:extLst>
              </a:tr>
              <a:tr h="484797">
                <a:tc>
                  <a:txBody>
                    <a:bodyPr/>
                    <a:lstStyle/>
                    <a:p>
                      <a:pPr algn="l" fontAlgn="ctr"/>
                      <a:r>
                        <a:rPr lang="nl-NL" sz="1200" b="0" u="none" strike="noStrike">
                          <a:solidFill>
                            <a:srgbClr val="000000"/>
                          </a:solidFill>
                          <a:effectLst/>
                        </a:rPr>
                        <a:t>Indicatievrije ondersteuning gericht op zorgvragen in de wijk.</a:t>
                      </a:r>
                      <a:endParaRPr lang="nl-NL" sz="1200" b="0" i="0" u="none" strike="noStrike">
                        <a:solidFill>
                          <a:srgbClr val="000000"/>
                        </a:solidFill>
                        <a:effectLst/>
                        <a:latin typeface="+mn-lt"/>
                      </a:endParaRPr>
                    </a:p>
                  </a:txBody>
                  <a:tcPr marL="6350" marR="6350" marT="6350" marB="0" anchor="ctr"/>
                </a:tc>
                <a:tc>
                  <a:txBody>
                    <a:bodyPr/>
                    <a:lstStyle/>
                    <a:p>
                      <a:endParaRPr lang="nl-NL" sz="1200"/>
                    </a:p>
                  </a:txBody>
                  <a:tcPr/>
                </a:tc>
                <a:tc>
                  <a:txBody>
                    <a:bodyPr/>
                    <a:lstStyle/>
                    <a:p>
                      <a:endParaRPr lang="nl-NL" sz="1200" b="1">
                        <a:solidFill>
                          <a:schemeClr val="tx1"/>
                        </a:solidFill>
                      </a:endParaRPr>
                    </a:p>
                  </a:txBody>
                  <a:tcPr/>
                </a:tc>
                <a:extLst>
                  <a:ext uri="{0D108BD9-81ED-4DB2-BD59-A6C34878D82A}">
                    <a16:rowId xmlns:a16="http://schemas.microsoft.com/office/drawing/2014/main" val="3364568143"/>
                  </a:ext>
                </a:extLst>
              </a:tr>
            </a:tbl>
          </a:graphicData>
        </a:graphic>
      </p:graphicFrame>
      <p:sp>
        <p:nvSpPr>
          <p:cNvPr id="3" name="Tijdelijke aanduiding voor tekst 2">
            <a:extLst>
              <a:ext uri="{FF2B5EF4-FFF2-40B4-BE49-F238E27FC236}">
                <a16:creationId xmlns:a16="http://schemas.microsoft.com/office/drawing/2014/main" id="{32F18467-BE86-7669-E422-B473E99EBA6C}"/>
              </a:ext>
            </a:extLst>
          </p:cNvPr>
          <p:cNvSpPr txBox="1">
            <a:spLocks/>
          </p:cNvSpPr>
          <p:nvPr/>
        </p:nvSpPr>
        <p:spPr>
          <a:xfrm>
            <a:off x="838200" y="508317"/>
            <a:ext cx="10515600" cy="132556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4400" b="1">
                <a:solidFill>
                  <a:srgbClr val="BFC000"/>
                </a:solidFill>
                <a:latin typeface="Calibri" panose="020F0502020204030204"/>
              </a:rPr>
              <a:t>Indicatievrije ondersteuning</a:t>
            </a:r>
          </a:p>
        </p:txBody>
      </p:sp>
    </p:spTree>
    <p:extLst>
      <p:ext uri="{BB962C8B-B14F-4D97-AF65-F5344CB8AC3E}">
        <p14:creationId xmlns:p14="http://schemas.microsoft.com/office/powerpoint/2010/main" val="17255855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9C466-44D6-7F16-8CF9-962E99F7CC62}"/>
            </a:ext>
          </a:extLst>
        </p:cNvPr>
        <p:cNvGrpSpPr/>
        <p:nvPr/>
      </p:nvGrpSpPr>
      <p:grpSpPr>
        <a:xfrm>
          <a:off x="0" y="0"/>
          <a:ext cx="0" cy="0"/>
          <a:chOff x="0" y="0"/>
          <a:chExt cx="0" cy="0"/>
        </a:xfrm>
      </p:grpSpPr>
      <p:graphicFrame>
        <p:nvGraphicFramePr>
          <p:cNvPr id="3" name="Tabel 2">
            <a:extLst>
              <a:ext uri="{FF2B5EF4-FFF2-40B4-BE49-F238E27FC236}">
                <a16:creationId xmlns:a16="http://schemas.microsoft.com/office/drawing/2014/main" id="{85BF6693-C446-43DC-896D-F53F9F7EADF0}"/>
              </a:ext>
            </a:extLst>
          </p:cNvPr>
          <p:cNvGraphicFramePr>
            <a:graphicFrameLocks noGrp="1"/>
          </p:cNvGraphicFramePr>
          <p:nvPr>
            <p:extLst>
              <p:ext uri="{D42A27DB-BD31-4B8C-83A1-F6EECF244321}">
                <p14:modId xmlns:p14="http://schemas.microsoft.com/office/powerpoint/2010/main" val="3353643514"/>
              </p:ext>
            </p:extLst>
          </p:nvPr>
        </p:nvGraphicFramePr>
        <p:xfrm>
          <a:off x="838199" y="1610360"/>
          <a:ext cx="10972803" cy="1818640"/>
        </p:xfrm>
        <a:graphic>
          <a:graphicData uri="http://schemas.openxmlformats.org/drawingml/2006/table">
            <a:tbl>
              <a:tblPr firstRow="1" bandRow="1">
                <a:tableStyleId>{5C22544A-7EE6-4342-B048-85BDC9FD1C3A}</a:tableStyleId>
              </a:tblPr>
              <a:tblGrid>
                <a:gridCol w="3657601">
                  <a:extLst>
                    <a:ext uri="{9D8B030D-6E8A-4147-A177-3AD203B41FA5}">
                      <a16:colId xmlns:a16="http://schemas.microsoft.com/office/drawing/2014/main" val="4133090074"/>
                    </a:ext>
                  </a:extLst>
                </a:gridCol>
                <a:gridCol w="3657601">
                  <a:extLst>
                    <a:ext uri="{9D8B030D-6E8A-4147-A177-3AD203B41FA5}">
                      <a16:colId xmlns:a16="http://schemas.microsoft.com/office/drawing/2014/main" val="1392488239"/>
                    </a:ext>
                  </a:extLst>
                </a:gridCol>
                <a:gridCol w="3657601">
                  <a:extLst>
                    <a:ext uri="{9D8B030D-6E8A-4147-A177-3AD203B41FA5}">
                      <a16:colId xmlns:a16="http://schemas.microsoft.com/office/drawing/2014/main" val="262770256"/>
                    </a:ext>
                  </a:extLst>
                </a:gridCol>
              </a:tblGrid>
              <a:tr h="0">
                <a:tc>
                  <a:txBody>
                    <a:bodyPr/>
                    <a:lstStyle/>
                    <a:p>
                      <a:r>
                        <a:rPr lang="nl-NL" sz="1600"/>
                        <a:t>Verzamelvoorstel </a:t>
                      </a:r>
                    </a:p>
                  </a:txBody>
                  <a:tcPr/>
                </a:tc>
                <a:tc>
                  <a:txBody>
                    <a:bodyPr/>
                    <a:lstStyle/>
                    <a:p>
                      <a:r>
                        <a:rPr lang="nl-NL" sz="1600"/>
                        <a:t>Uitwerking</a:t>
                      </a:r>
                    </a:p>
                  </a:txBody>
                  <a:tcPr/>
                </a:tc>
                <a:tc>
                  <a:txBody>
                    <a:bodyPr/>
                    <a:lstStyle/>
                    <a:p>
                      <a:r>
                        <a:rPr lang="nl-NL" sz="1600"/>
                        <a:t>Status</a:t>
                      </a:r>
                    </a:p>
                  </a:txBody>
                  <a:tcPr/>
                </a:tc>
                <a:extLst>
                  <a:ext uri="{0D108BD9-81ED-4DB2-BD59-A6C34878D82A}">
                    <a16:rowId xmlns:a16="http://schemas.microsoft.com/office/drawing/2014/main" val="1702379846"/>
                  </a:ext>
                </a:extLst>
              </a:tr>
              <a:tr h="370840">
                <a:tc>
                  <a:txBody>
                    <a:bodyPr/>
                    <a:lstStyle/>
                    <a:p>
                      <a:pPr algn="l" fontAlgn="b"/>
                      <a:r>
                        <a:rPr lang="nl-NL" sz="1200" b="0" i="0" u="none" strike="noStrike">
                          <a:solidFill>
                            <a:srgbClr val="000000"/>
                          </a:solidFill>
                          <a:effectLst/>
                          <a:latin typeface="+mn-lt"/>
                        </a:rPr>
                        <a:t>Verbetervoorstel </a:t>
                      </a:r>
                      <a:r>
                        <a:rPr lang="nl-NL" sz="1200" b="0" i="0" u="none" strike="noStrike" err="1">
                          <a:solidFill>
                            <a:srgbClr val="000000"/>
                          </a:solidFill>
                          <a:effectLst/>
                          <a:latin typeface="+mn-lt"/>
                        </a:rPr>
                        <a:t>Wmo</a:t>
                      </a:r>
                      <a:endParaRPr lang="nl-NL" sz="1200" b="0" i="0" u="none" strike="noStrike">
                        <a:solidFill>
                          <a:srgbClr val="000000"/>
                        </a:solidFill>
                        <a:effectLst/>
                        <a:latin typeface="+mn-lt"/>
                      </a:endParaRPr>
                    </a:p>
                  </a:txBody>
                  <a:tcPr marL="6350" marR="6350" marT="6350" marB="0" anchor="b"/>
                </a:tc>
                <a:tc>
                  <a:txBody>
                    <a:bodyPr/>
                    <a:lstStyle/>
                    <a:p>
                      <a:r>
                        <a:rPr lang="nl-NL" sz="1200" b="0">
                          <a:solidFill>
                            <a:schemeClr val="tx1"/>
                          </a:solidFill>
                        </a:rPr>
                        <a:t>Wordt opgepakt in de lijnorganisatie</a:t>
                      </a:r>
                    </a:p>
                  </a:txBody>
                  <a:tcPr/>
                </a:tc>
                <a:tc>
                  <a:txBody>
                    <a:bodyPr/>
                    <a:lstStyle/>
                    <a:p>
                      <a:endParaRPr lang="nl-NL" sz="1200" b="1">
                        <a:solidFill>
                          <a:srgbClr val="00B050"/>
                        </a:solidFill>
                      </a:endParaRPr>
                    </a:p>
                  </a:txBody>
                  <a:tcPr>
                    <a:solidFill>
                      <a:srgbClr val="00B050"/>
                    </a:solidFill>
                  </a:tcPr>
                </a:tc>
                <a:extLst>
                  <a:ext uri="{0D108BD9-81ED-4DB2-BD59-A6C34878D82A}">
                    <a16:rowId xmlns:a16="http://schemas.microsoft.com/office/drawing/2014/main" val="3917797845"/>
                  </a:ext>
                </a:extLst>
              </a:tr>
              <a:tr h="370840">
                <a:tc>
                  <a:txBody>
                    <a:bodyPr/>
                    <a:lstStyle/>
                    <a:p>
                      <a:pPr algn="l" fontAlgn="ctr"/>
                      <a:r>
                        <a:rPr lang="nl-NL" sz="1200" b="0" i="0" u="none" strike="noStrike">
                          <a:solidFill>
                            <a:srgbClr val="000000"/>
                          </a:solidFill>
                          <a:effectLst/>
                          <a:latin typeface="+mn-lt"/>
                        </a:rPr>
                        <a:t>Verbetervoorstel Jeugd</a:t>
                      </a:r>
                    </a:p>
                  </a:txBody>
                  <a:tcPr marL="6350" marR="6350" marT="635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a:solidFill>
                            <a:schemeClr val="tx1"/>
                          </a:solidFill>
                        </a:rPr>
                        <a:t>Wordt opgepakt in de lijnorganisatie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1">
                        <a:solidFill>
                          <a:srgbClr val="00B050"/>
                        </a:solidFill>
                      </a:endParaRPr>
                    </a:p>
                  </a:txBody>
                  <a:tcPr>
                    <a:solidFill>
                      <a:srgbClr val="00B050"/>
                    </a:solidFill>
                  </a:tcPr>
                </a:tc>
                <a:extLst>
                  <a:ext uri="{0D108BD9-81ED-4DB2-BD59-A6C34878D82A}">
                    <a16:rowId xmlns:a16="http://schemas.microsoft.com/office/drawing/2014/main" val="774796019"/>
                  </a:ext>
                </a:extLst>
              </a:tr>
              <a:tr h="370840">
                <a:tc>
                  <a:txBody>
                    <a:bodyPr/>
                    <a:lstStyle/>
                    <a:p>
                      <a:pPr algn="l" fontAlgn="ctr"/>
                      <a:r>
                        <a:rPr lang="nl-NL" sz="1200" b="0" i="0" u="none" strike="noStrike">
                          <a:solidFill>
                            <a:srgbClr val="000000"/>
                          </a:solidFill>
                          <a:effectLst/>
                          <a:latin typeface="+mn-lt"/>
                        </a:rPr>
                        <a:t>Verbetervoorstel vervoer</a:t>
                      </a:r>
                    </a:p>
                  </a:txBody>
                  <a:tcPr marL="6350" marR="6350" marT="6350" marB="0" anchor="ctr"/>
                </a:tc>
                <a:tc>
                  <a:txBody>
                    <a:bodyPr/>
                    <a:lstStyle/>
                    <a:p>
                      <a:r>
                        <a:rPr lang="nl-NL" sz="1200" b="0">
                          <a:solidFill>
                            <a:schemeClr val="tx1"/>
                          </a:solidFill>
                        </a:rPr>
                        <a:t>Wordt opgepakt in de lijnorganisatie</a:t>
                      </a:r>
                    </a:p>
                  </a:txBody>
                  <a:tcPr/>
                </a:tc>
                <a:tc>
                  <a:txBody>
                    <a:bodyPr/>
                    <a:lstStyle/>
                    <a:p>
                      <a:endParaRPr lang="nl-NL" sz="1200" b="1">
                        <a:solidFill>
                          <a:schemeClr val="tx1"/>
                        </a:solidFill>
                      </a:endParaRPr>
                    </a:p>
                  </a:txBody>
                  <a:tcPr>
                    <a:solidFill>
                      <a:srgbClr val="FFC000"/>
                    </a:solidFill>
                  </a:tcPr>
                </a:tc>
                <a:extLst>
                  <a:ext uri="{0D108BD9-81ED-4DB2-BD59-A6C34878D82A}">
                    <a16:rowId xmlns:a16="http://schemas.microsoft.com/office/drawing/2014/main" val="958604806"/>
                  </a:ext>
                </a:extLst>
              </a:tr>
              <a:tr h="370840">
                <a:tc>
                  <a:txBody>
                    <a:bodyPr/>
                    <a:lstStyle/>
                    <a:p>
                      <a:pPr algn="l" fontAlgn="ctr"/>
                      <a:r>
                        <a:rPr lang="nl-NL" sz="1200" b="0" i="0" u="none" strike="noStrike">
                          <a:solidFill>
                            <a:srgbClr val="000000"/>
                          </a:solidFill>
                          <a:effectLst/>
                          <a:latin typeface="+mn-lt"/>
                        </a:rPr>
                        <a:t>Verbetervoorstel PGB</a:t>
                      </a:r>
                    </a:p>
                  </a:txBody>
                  <a:tcPr marL="6350" marR="6350" marT="6350" marB="0" anchor="ctr"/>
                </a:tc>
                <a:tc>
                  <a:txBody>
                    <a:bodyPr/>
                    <a:lstStyle/>
                    <a:p>
                      <a:r>
                        <a:rPr lang="nl-NL" sz="1200" b="0">
                          <a:solidFill>
                            <a:schemeClr val="tx1"/>
                          </a:solidFill>
                        </a:rPr>
                        <a:t>Wordt opgepakt in de lijnorganisatie</a:t>
                      </a:r>
                    </a:p>
                  </a:txBody>
                  <a:tcPr/>
                </a:tc>
                <a:tc>
                  <a:txBody>
                    <a:bodyPr/>
                    <a:lstStyle/>
                    <a:p>
                      <a:endParaRPr lang="nl-NL" sz="1200" b="1">
                        <a:solidFill>
                          <a:schemeClr val="tx1"/>
                        </a:solidFill>
                      </a:endParaRPr>
                    </a:p>
                  </a:txBody>
                  <a:tcPr>
                    <a:solidFill>
                      <a:srgbClr val="FFC000"/>
                    </a:solidFill>
                  </a:tcPr>
                </a:tc>
                <a:extLst>
                  <a:ext uri="{0D108BD9-81ED-4DB2-BD59-A6C34878D82A}">
                    <a16:rowId xmlns:a16="http://schemas.microsoft.com/office/drawing/2014/main" val="2544659357"/>
                  </a:ext>
                </a:extLst>
              </a:tr>
            </a:tbl>
          </a:graphicData>
        </a:graphic>
      </p:graphicFrame>
      <p:graphicFrame>
        <p:nvGraphicFramePr>
          <p:cNvPr id="5" name="Tabel 4">
            <a:extLst>
              <a:ext uri="{FF2B5EF4-FFF2-40B4-BE49-F238E27FC236}">
                <a16:creationId xmlns:a16="http://schemas.microsoft.com/office/drawing/2014/main" id="{0EFBAC21-5B4C-F1DD-CCB8-4A0D3B27C924}"/>
              </a:ext>
            </a:extLst>
          </p:cNvPr>
          <p:cNvGraphicFramePr>
            <a:graphicFrameLocks noGrp="1"/>
          </p:cNvGraphicFramePr>
          <p:nvPr>
            <p:extLst>
              <p:ext uri="{D42A27DB-BD31-4B8C-83A1-F6EECF244321}">
                <p14:modId xmlns:p14="http://schemas.microsoft.com/office/powerpoint/2010/main" val="391149303"/>
              </p:ext>
            </p:extLst>
          </p:nvPr>
        </p:nvGraphicFramePr>
        <p:xfrm>
          <a:off x="838200" y="4019934"/>
          <a:ext cx="10972803" cy="1818640"/>
        </p:xfrm>
        <a:graphic>
          <a:graphicData uri="http://schemas.openxmlformats.org/drawingml/2006/table">
            <a:tbl>
              <a:tblPr firstRow="1" bandRow="1">
                <a:tableStyleId>{5C22544A-7EE6-4342-B048-85BDC9FD1C3A}</a:tableStyleId>
              </a:tblPr>
              <a:tblGrid>
                <a:gridCol w="3657601">
                  <a:extLst>
                    <a:ext uri="{9D8B030D-6E8A-4147-A177-3AD203B41FA5}">
                      <a16:colId xmlns:a16="http://schemas.microsoft.com/office/drawing/2014/main" val="4133090074"/>
                    </a:ext>
                  </a:extLst>
                </a:gridCol>
                <a:gridCol w="3657601">
                  <a:extLst>
                    <a:ext uri="{9D8B030D-6E8A-4147-A177-3AD203B41FA5}">
                      <a16:colId xmlns:a16="http://schemas.microsoft.com/office/drawing/2014/main" val="1392488239"/>
                    </a:ext>
                  </a:extLst>
                </a:gridCol>
                <a:gridCol w="3657601">
                  <a:extLst>
                    <a:ext uri="{9D8B030D-6E8A-4147-A177-3AD203B41FA5}">
                      <a16:colId xmlns:a16="http://schemas.microsoft.com/office/drawing/2014/main" val="262770256"/>
                    </a:ext>
                  </a:extLst>
                </a:gridCol>
              </a:tblGrid>
              <a:tr h="0">
                <a:tc>
                  <a:txBody>
                    <a:bodyPr/>
                    <a:lstStyle/>
                    <a:p>
                      <a:r>
                        <a:rPr lang="nl-NL" sz="1600"/>
                        <a:t>Verzamelvoorstel</a:t>
                      </a:r>
                    </a:p>
                  </a:txBody>
                  <a:tcPr/>
                </a:tc>
                <a:tc>
                  <a:txBody>
                    <a:bodyPr/>
                    <a:lstStyle/>
                    <a:p>
                      <a:r>
                        <a:rPr lang="nl-NL" sz="1600"/>
                        <a:t>Uitwerking</a:t>
                      </a:r>
                    </a:p>
                  </a:txBody>
                  <a:tcPr/>
                </a:tc>
                <a:tc>
                  <a:txBody>
                    <a:bodyPr/>
                    <a:lstStyle/>
                    <a:p>
                      <a:r>
                        <a:rPr lang="nl-NL" sz="1600"/>
                        <a:t>Status</a:t>
                      </a:r>
                    </a:p>
                  </a:txBody>
                  <a:tcPr/>
                </a:tc>
                <a:extLst>
                  <a:ext uri="{0D108BD9-81ED-4DB2-BD59-A6C34878D82A}">
                    <a16:rowId xmlns:a16="http://schemas.microsoft.com/office/drawing/2014/main" val="1702379846"/>
                  </a:ext>
                </a:extLst>
              </a:tr>
              <a:tr h="370840">
                <a:tc>
                  <a:txBody>
                    <a:bodyPr/>
                    <a:lstStyle/>
                    <a:p>
                      <a:pPr algn="l" fontAlgn="b"/>
                      <a:r>
                        <a:rPr lang="nl-NL" sz="1200" b="0" i="0" u="none" strike="noStrike">
                          <a:solidFill>
                            <a:srgbClr val="000000"/>
                          </a:solidFill>
                          <a:effectLst/>
                          <a:latin typeface="+mn-lt"/>
                        </a:rPr>
                        <a:t>Value case 18-</a:t>
                      </a:r>
                    </a:p>
                  </a:txBody>
                  <a:tcPr marL="6350" marR="6350" marT="6350" marB="0" anchor="b"/>
                </a:tc>
                <a:tc>
                  <a:txBody>
                    <a:bodyPr/>
                    <a:lstStyle/>
                    <a:p>
                      <a:pPr algn="l" fontAlgn="b"/>
                      <a:r>
                        <a:rPr lang="nl-NL" sz="1200" b="0" i="0" u="none" strike="noStrike">
                          <a:solidFill>
                            <a:srgbClr val="000000"/>
                          </a:solidFill>
                          <a:effectLst/>
                          <a:latin typeface="+mn-lt"/>
                        </a:rPr>
                        <a:t>Acties uitgezet in projecten en lijnorganisatie</a:t>
                      </a:r>
                    </a:p>
                  </a:txBody>
                  <a:tcPr marL="6350" marR="6350" marT="6350" marB="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a:p>
                  </a:txBody>
                  <a:tcPr>
                    <a:solidFill>
                      <a:srgbClr val="00B050"/>
                    </a:solidFill>
                  </a:tcPr>
                </a:tc>
                <a:extLst>
                  <a:ext uri="{0D108BD9-81ED-4DB2-BD59-A6C34878D82A}">
                    <a16:rowId xmlns:a16="http://schemas.microsoft.com/office/drawing/2014/main" val="3917797845"/>
                  </a:ext>
                </a:extLst>
              </a:tr>
              <a:tr h="370840">
                <a:tc>
                  <a:txBody>
                    <a:bodyPr/>
                    <a:lstStyle/>
                    <a:p>
                      <a:pPr algn="l" fontAlgn="ctr"/>
                      <a:r>
                        <a:rPr lang="nl-NL" sz="1200" b="0" i="0" u="none" strike="noStrike">
                          <a:solidFill>
                            <a:srgbClr val="000000"/>
                          </a:solidFill>
                          <a:effectLst/>
                          <a:latin typeface="+mn-lt"/>
                        </a:rPr>
                        <a:t>Value case 18+</a:t>
                      </a:r>
                    </a:p>
                  </a:txBody>
                  <a:tcPr marL="6350" marR="6350" marT="6350" marB="0" anchor="ctr"/>
                </a:tc>
                <a:tc>
                  <a:txBody>
                    <a:bodyPr/>
                    <a:lstStyle/>
                    <a:p>
                      <a:pPr algn="l" fontAlgn="ctr"/>
                      <a:r>
                        <a:rPr lang="nl-NL" sz="1200" b="0" i="0" u="none" strike="noStrike">
                          <a:solidFill>
                            <a:srgbClr val="000000"/>
                          </a:solidFill>
                          <a:effectLst/>
                          <a:latin typeface="+mn-lt"/>
                        </a:rPr>
                        <a:t>Acties uitgezet in projecten en lijnorganisatie</a:t>
                      </a:r>
                    </a:p>
                  </a:txBody>
                  <a:tcPr marL="6350" marR="6350" marT="635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a:p>
                  </a:txBody>
                  <a:tcPr>
                    <a:solidFill>
                      <a:srgbClr val="00B050"/>
                    </a:solidFill>
                  </a:tcPr>
                </a:tc>
                <a:extLst>
                  <a:ext uri="{0D108BD9-81ED-4DB2-BD59-A6C34878D82A}">
                    <a16:rowId xmlns:a16="http://schemas.microsoft.com/office/drawing/2014/main" val="774796019"/>
                  </a:ext>
                </a:extLst>
              </a:tr>
              <a:tr h="370840">
                <a:tc>
                  <a:txBody>
                    <a:bodyPr/>
                    <a:lstStyle/>
                    <a:p>
                      <a:pPr algn="l" fontAlgn="t"/>
                      <a:r>
                        <a:rPr lang="nl-NL" sz="1200" b="0" i="0" u="none" strike="noStrike">
                          <a:solidFill>
                            <a:srgbClr val="000000"/>
                          </a:solidFill>
                          <a:effectLst/>
                          <a:latin typeface="+mn-lt"/>
                        </a:rPr>
                        <a:t>Verkorting indicatiestellingsproces 80+</a:t>
                      </a:r>
                    </a:p>
                  </a:txBody>
                  <a:tcPr marL="0" marR="0" marT="0" marB="0"/>
                </a:tc>
                <a:tc>
                  <a:txBody>
                    <a:bodyPr/>
                    <a:lstStyle/>
                    <a:p>
                      <a:pPr algn="l" fontAlgn="t"/>
                      <a:r>
                        <a:rPr lang="nl-NL" sz="1200" b="1" i="0" u="none" strike="noStrike">
                          <a:solidFill>
                            <a:srgbClr val="000000"/>
                          </a:solidFill>
                          <a:effectLst/>
                          <a:latin typeface="+mn-lt"/>
                        </a:rPr>
                        <a:t>Concept gereed: </a:t>
                      </a:r>
                      <a:r>
                        <a:rPr lang="nl-NL" sz="1200" b="0" i="0" u="none" strike="noStrike">
                          <a:solidFill>
                            <a:srgbClr val="000000"/>
                          </a:solidFill>
                          <a:effectLst/>
                          <a:latin typeface="+mn-lt"/>
                        </a:rPr>
                        <a:t>uitgewerkt in de lijnorganisatie</a:t>
                      </a:r>
                    </a:p>
                  </a:txBody>
                  <a:tcPr marL="0" marR="0" marT="0" marB="0"/>
                </a:tc>
                <a:tc>
                  <a:txBody>
                    <a:bodyPr/>
                    <a:lstStyle/>
                    <a:p>
                      <a:endParaRPr lang="nl-NL" sz="1200" b="1">
                        <a:solidFill>
                          <a:schemeClr val="tx1"/>
                        </a:solidFill>
                      </a:endParaRPr>
                    </a:p>
                  </a:txBody>
                  <a:tcPr>
                    <a:solidFill>
                      <a:srgbClr val="00B050"/>
                    </a:solidFill>
                  </a:tcPr>
                </a:tc>
                <a:extLst>
                  <a:ext uri="{0D108BD9-81ED-4DB2-BD59-A6C34878D82A}">
                    <a16:rowId xmlns:a16="http://schemas.microsoft.com/office/drawing/2014/main" val="958604806"/>
                  </a:ext>
                </a:extLst>
              </a:tr>
              <a:tr h="370840">
                <a:tc>
                  <a:txBody>
                    <a:bodyPr/>
                    <a:lstStyle/>
                    <a:p>
                      <a:pPr algn="l" fontAlgn="ctr"/>
                      <a:r>
                        <a:rPr lang="nl-NL" sz="1200" b="0" i="0" u="none" strike="noStrike">
                          <a:solidFill>
                            <a:srgbClr val="000000"/>
                          </a:solidFill>
                          <a:effectLst/>
                          <a:latin typeface="+mn-lt"/>
                        </a:rPr>
                        <a:t>Zorg en veiligheid &amp; complexe casuïstiek </a:t>
                      </a:r>
                    </a:p>
                  </a:txBody>
                  <a:tcPr marL="6350" marR="6350" marT="6350" marB="0" anchor="ctr"/>
                </a:tc>
                <a:tc>
                  <a:txBody>
                    <a:bodyPr/>
                    <a:lstStyle/>
                    <a:p>
                      <a:pPr algn="l" fontAlgn="ctr"/>
                      <a:r>
                        <a:rPr lang="nl-NL" sz="1200" b="0" i="0" u="none" strike="noStrike">
                          <a:solidFill>
                            <a:srgbClr val="000000"/>
                          </a:solidFill>
                          <a:effectLst/>
                          <a:latin typeface="+mn-lt"/>
                        </a:rPr>
                        <a:t>Projectstructuur ingericht en gestart</a:t>
                      </a:r>
                    </a:p>
                  </a:txBody>
                  <a:tcPr marL="6350" marR="6350" marT="6350" marB="0" anchor="ctr"/>
                </a:tc>
                <a:tc>
                  <a:txBody>
                    <a:bodyPr/>
                    <a:lstStyle/>
                    <a:p>
                      <a:endParaRPr lang="nl-NL" sz="1200"/>
                    </a:p>
                  </a:txBody>
                  <a:tcPr>
                    <a:solidFill>
                      <a:srgbClr val="00B050"/>
                    </a:solidFill>
                  </a:tcPr>
                </a:tc>
                <a:extLst>
                  <a:ext uri="{0D108BD9-81ED-4DB2-BD59-A6C34878D82A}">
                    <a16:rowId xmlns:a16="http://schemas.microsoft.com/office/drawing/2014/main" val="2544659357"/>
                  </a:ext>
                </a:extLst>
              </a:tr>
            </a:tbl>
          </a:graphicData>
        </a:graphic>
      </p:graphicFrame>
      <p:sp>
        <p:nvSpPr>
          <p:cNvPr id="2" name="Tijdelijke aanduiding voor tekst 2">
            <a:extLst>
              <a:ext uri="{FF2B5EF4-FFF2-40B4-BE49-F238E27FC236}">
                <a16:creationId xmlns:a16="http://schemas.microsoft.com/office/drawing/2014/main" id="{68FE7B37-2D5A-7F9D-8497-173972E3E4E5}"/>
              </a:ext>
            </a:extLst>
          </p:cNvPr>
          <p:cNvSpPr txBox="1">
            <a:spLocks/>
          </p:cNvSpPr>
          <p:nvPr/>
        </p:nvSpPr>
        <p:spPr>
          <a:xfrm>
            <a:off x="838199" y="536575"/>
            <a:ext cx="10515600" cy="132556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4400" b="1">
                <a:solidFill>
                  <a:srgbClr val="BFC000"/>
                </a:solidFill>
                <a:latin typeface="Calibri" panose="020F0502020204030204"/>
              </a:rPr>
              <a:t>Inkoop en indicatiestelling &amp; Value cases</a:t>
            </a:r>
          </a:p>
        </p:txBody>
      </p:sp>
    </p:spTree>
    <p:extLst>
      <p:ext uri="{BB962C8B-B14F-4D97-AF65-F5344CB8AC3E}">
        <p14:creationId xmlns:p14="http://schemas.microsoft.com/office/powerpoint/2010/main" val="7182917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847EE-EC6A-F509-BF1F-AAFFE36F6983}"/>
            </a:ext>
          </a:extLst>
        </p:cNvPr>
        <p:cNvGrpSpPr/>
        <p:nvPr/>
      </p:nvGrpSpPr>
      <p:grpSpPr>
        <a:xfrm>
          <a:off x="0" y="0"/>
          <a:ext cx="0" cy="0"/>
          <a:chOff x="0" y="0"/>
          <a:chExt cx="0" cy="0"/>
        </a:xfrm>
      </p:grpSpPr>
      <p:graphicFrame>
        <p:nvGraphicFramePr>
          <p:cNvPr id="6" name="Tabel 5">
            <a:extLst>
              <a:ext uri="{FF2B5EF4-FFF2-40B4-BE49-F238E27FC236}">
                <a16:creationId xmlns:a16="http://schemas.microsoft.com/office/drawing/2014/main" id="{F9930316-A87A-24E3-3DAF-5B928613DF05}"/>
              </a:ext>
            </a:extLst>
          </p:cNvPr>
          <p:cNvGraphicFramePr>
            <a:graphicFrameLocks noGrp="1"/>
          </p:cNvGraphicFramePr>
          <p:nvPr>
            <p:extLst>
              <p:ext uri="{D42A27DB-BD31-4B8C-83A1-F6EECF244321}">
                <p14:modId xmlns:p14="http://schemas.microsoft.com/office/powerpoint/2010/main" val="1483460866"/>
              </p:ext>
            </p:extLst>
          </p:nvPr>
        </p:nvGraphicFramePr>
        <p:xfrm>
          <a:off x="561391" y="1793530"/>
          <a:ext cx="10792409" cy="2443480"/>
        </p:xfrm>
        <a:graphic>
          <a:graphicData uri="http://schemas.openxmlformats.org/drawingml/2006/table">
            <a:tbl>
              <a:tblPr firstRow="1" bandRow="1">
                <a:tableStyleId>{5C22544A-7EE6-4342-B048-85BDC9FD1C3A}</a:tableStyleId>
              </a:tblPr>
              <a:tblGrid>
                <a:gridCol w="3556519">
                  <a:extLst>
                    <a:ext uri="{9D8B030D-6E8A-4147-A177-3AD203B41FA5}">
                      <a16:colId xmlns:a16="http://schemas.microsoft.com/office/drawing/2014/main" val="4133090074"/>
                    </a:ext>
                  </a:extLst>
                </a:gridCol>
                <a:gridCol w="3578289">
                  <a:extLst>
                    <a:ext uri="{9D8B030D-6E8A-4147-A177-3AD203B41FA5}">
                      <a16:colId xmlns:a16="http://schemas.microsoft.com/office/drawing/2014/main" val="1392488239"/>
                    </a:ext>
                  </a:extLst>
                </a:gridCol>
                <a:gridCol w="3657601">
                  <a:extLst>
                    <a:ext uri="{9D8B030D-6E8A-4147-A177-3AD203B41FA5}">
                      <a16:colId xmlns:a16="http://schemas.microsoft.com/office/drawing/2014/main" val="262770256"/>
                    </a:ext>
                  </a:extLst>
                </a:gridCol>
              </a:tblGrid>
              <a:tr h="0">
                <a:tc>
                  <a:txBody>
                    <a:bodyPr/>
                    <a:lstStyle/>
                    <a:p>
                      <a:r>
                        <a:rPr lang="nl-NL" sz="1600"/>
                        <a:t>Verzamelvoorstel 10-12-24</a:t>
                      </a:r>
                    </a:p>
                  </a:txBody>
                  <a:tcPr/>
                </a:tc>
                <a:tc>
                  <a:txBody>
                    <a:bodyPr/>
                    <a:lstStyle/>
                    <a:p>
                      <a:r>
                        <a:rPr lang="nl-NL" sz="1600"/>
                        <a:t>Programma 12-05-25</a:t>
                      </a:r>
                    </a:p>
                  </a:txBody>
                  <a:tcPr/>
                </a:tc>
                <a:tc>
                  <a:txBody>
                    <a:bodyPr/>
                    <a:lstStyle/>
                    <a:p>
                      <a:r>
                        <a:rPr lang="nl-NL" sz="1600"/>
                        <a:t>Status</a:t>
                      </a:r>
                    </a:p>
                  </a:txBody>
                  <a:tcPr/>
                </a:tc>
                <a:extLst>
                  <a:ext uri="{0D108BD9-81ED-4DB2-BD59-A6C34878D82A}">
                    <a16:rowId xmlns:a16="http://schemas.microsoft.com/office/drawing/2014/main" val="1702379846"/>
                  </a:ext>
                </a:extLst>
              </a:tr>
              <a:tr h="370840">
                <a:tc>
                  <a:txBody>
                    <a:bodyPr/>
                    <a:lstStyle/>
                    <a:p>
                      <a:r>
                        <a:rPr lang="nl-NL" sz="1200"/>
                        <a:t>Beleid &amp; Teamontwikkeling</a:t>
                      </a:r>
                    </a:p>
                  </a:txBody>
                  <a:tcPr/>
                </a:tc>
                <a:tc>
                  <a:txBody>
                    <a:bodyPr/>
                    <a:lstStyle/>
                    <a:p>
                      <a:r>
                        <a:rPr lang="nl-NL" sz="1200"/>
                        <a:t>Samenwerking Programma en Lijnorganisatie t.b.v. de implementatie. Organisatie kantelt in lijn met inhoudelijke ontwikkeling.</a:t>
                      </a:r>
                    </a:p>
                  </a:txBody>
                  <a:tcPr/>
                </a:tc>
                <a:tc>
                  <a:txBody>
                    <a:bodyPr/>
                    <a:lstStyle/>
                    <a:p>
                      <a:endParaRPr lang="nl-NL" sz="1200"/>
                    </a:p>
                  </a:txBody>
                  <a:tcPr>
                    <a:solidFill>
                      <a:srgbClr val="00B050"/>
                    </a:solidFill>
                  </a:tcPr>
                </a:tc>
                <a:extLst>
                  <a:ext uri="{0D108BD9-81ED-4DB2-BD59-A6C34878D82A}">
                    <a16:rowId xmlns:a16="http://schemas.microsoft.com/office/drawing/2014/main" val="3917797845"/>
                  </a:ext>
                </a:extLst>
              </a:tr>
              <a:tr h="370840">
                <a:tc>
                  <a:txBody>
                    <a:bodyPr/>
                    <a:lstStyle/>
                    <a:p>
                      <a:r>
                        <a:rPr lang="nl-NL" sz="1200"/>
                        <a:t>Financiën</a:t>
                      </a:r>
                    </a:p>
                  </a:txBody>
                  <a:tcPr/>
                </a:tc>
                <a:tc>
                  <a:txBody>
                    <a:bodyPr/>
                    <a:lstStyle/>
                    <a:p>
                      <a:r>
                        <a:rPr lang="nl-NL" sz="1200"/>
                        <a:t>Inzicht en overzicht in financiën. Valuecases lopen. Financieel effect moet nog zichtbaar worden. </a:t>
                      </a:r>
                    </a:p>
                  </a:txBody>
                  <a:tcPr/>
                </a:tc>
                <a:tc>
                  <a:txBody>
                    <a:bodyPr/>
                    <a:lstStyle/>
                    <a:p>
                      <a:endParaRPr lang="nl-NL" sz="1200"/>
                    </a:p>
                  </a:txBody>
                  <a:tcPr>
                    <a:solidFill>
                      <a:srgbClr val="00B050"/>
                    </a:solidFill>
                  </a:tcPr>
                </a:tc>
                <a:extLst>
                  <a:ext uri="{0D108BD9-81ED-4DB2-BD59-A6C34878D82A}">
                    <a16:rowId xmlns:a16="http://schemas.microsoft.com/office/drawing/2014/main" val="774796019"/>
                  </a:ext>
                </a:extLst>
              </a:tr>
              <a:tr h="370840">
                <a:tc>
                  <a:txBody>
                    <a:bodyPr/>
                    <a:lstStyle/>
                    <a:p>
                      <a:r>
                        <a:rPr lang="nl-NL" sz="1200"/>
                        <a:t>Monitor Sociaal Domein</a:t>
                      </a:r>
                    </a:p>
                  </a:txBody>
                  <a:tcPr/>
                </a:tc>
                <a:tc>
                  <a:txBody>
                    <a:bodyPr/>
                    <a:lstStyle/>
                    <a:p>
                      <a:r>
                        <a:rPr lang="nl-NL" sz="1200"/>
                        <a:t>Projectteam loopt goed. Kaders staan. De invulling loopt gestaag waardoor we nog niet alle data in beeld hebben. </a:t>
                      </a:r>
                    </a:p>
                  </a:txBody>
                  <a:tcPr/>
                </a:tc>
                <a:tc>
                  <a:txBody>
                    <a:bodyPr/>
                    <a:lstStyle/>
                    <a:p>
                      <a:endParaRPr lang="nl-NL" sz="1200"/>
                    </a:p>
                  </a:txBody>
                  <a:tcPr>
                    <a:solidFill>
                      <a:srgbClr val="00B050"/>
                    </a:solidFill>
                  </a:tcPr>
                </a:tc>
                <a:extLst>
                  <a:ext uri="{0D108BD9-81ED-4DB2-BD59-A6C34878D82A}">
                    <a16:rowId xmlns:a16="http://schemas.microsoft.com/office/drawing/2014/main" val="958604806"/>
                  </a:ext>
                </a:extLst>
              </a:tr>
              <a:tr h="370840">
                <a:tc>
                  <a:txBody>
                    <a:bodyPr/>
                    <a:lstStyle/>
                    <a:p>
                      <a:r>
                        <a:rPr lang="nl-NL" sz="1200"/>
                        <a:t>Communicatie </a:t>
                      </a:r>
                    </a:p>
                  </a:txBody>
                  <a:tcPr/>
                </a:tc>
                <a:tc>
                  <a:txBody>
                    <a:bodyPr/>
                    <a:lstStyle/>
                    <a:p>
                      <a:r>
                        <a:rPr lang="nl-NL" sz="1200"/>
                        <a:t>Gekoppeld aan alle projecten.</a:t>
                      </a:r>
                    </a:p>
                  </a:txBody>
                  <a:tcPr/>
                </a:tc>
                <a:tc>
                  <a:txBody>
                    <a:bodyPr/>
                    <a:lstStyle/>
                    <a:p>
                      <a:endParaRPr lang="nl-NL" sz="1200"/>
                    </a:p>
                  </a:txBody>
                  <a:tcPr>
                    <a:solidFill>
                      <a:srgbClr val="00B050"/>
                    </a:solidFill>
                  </a:tcPr>
                </a:tc>
                <a:extLst>
                  <a:ext uri="{0D108BD9-81ED-4DB2-BD59-A6C34878D82A}">
                    <a16:rowId xmlns:a16="http://schemas.microsoft.com/office/drawing/2014/main" val="2544659357"/>
                  </a:ext>
                </a:extLst>
              </a:tr>
            </a:tbl>
          </a:graphicData>
        </a:graphic>
      </p:graphicFrame>
      <p:sp>
        <p:nvSpPr>
          <p:cNvPr id="2" name="Tijdelijke aanduiding voor tekst 2">
            <a:extLst>
              <a:ext uri="{FF2B5EF4-FFF2-40B4-BE49-F238E27FC236}">
                <a16:creationId xmlns:a16="http://schemas.microsoft.com/office/drawing/2014/main" id="{9E07DF7F-4130-E915-EBF2-B521AF3096A7}"/>
              </a:ext>
            </a:extLst>
          </p:cNvPr>
          <p:cNvSpPr txBox="1">
            <a:spLocks/>
          </p:cNvSpPr>
          <p:nvPr/>
        </p:nvSpPr>
        <p:spPr>
          <a:xfrm>
            <a:off x="838200" y="631825"/>
            <a:ext cx="10515600" cy="132556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4400" b="1">
                <a:solidFill>
                  <a:srgbClr val="BFC000"/>
                </a:solidFill>
                <a:latin typeface="Calibri" panose="020F0502020204030204"/>
              </a:rPr>
              <a:t>Organisatie en Randvoorwaarden</a:t>
            </a:r>
          </a:p>
        </p:txBody>
      </p:sp>
      <p:graphicFrame>
        <p:nvGraphicFramePr>
          <p:cNvPr id="3" name="Tabel 2">
            <a:extLst>
              <a:ext uri="{FF2B5EF4-FFF2-40B4-BE49-F238E27FC236}">
                <a16:creationId xmlns:a16="http://schemas.microsoft.com/office/drawing/2014/main" id="{18532443-D48F-128A-BAB7-DB3E7E677900}"/>
              </a:ext>
            </a:extLst>
          </p:cNvPr>
          <p:cNvGraphicFramePr>
            <a:graphicFrameLocks noGrp="1"/>
          </p:cNvGraphicFramePr>
          <p:nvPr/>
        </p:nvGraphicFramePr>
        <p:xfrm>
          <a:off x="561392" y="1779629"/>
          <a:ext cx="10741090" cy="355518"/>
        </p:xfrm>
        <a:graphic>
          <a:graphicData uri="http://schemas.openxmlformats.org/drawingml/2006/table">
            <a:tbl>
              <a:tblPr firstRow="1" bandRow="1">
                <a:tableStyleId>{5C22544A-7EE6-4342-B048-85BDC9FD1C3A}</a:tableStyleId>
              </a:tblPr>
              <a:tblGrid>
                <a:gridCol w="3568959">
                  <a:extLst>
                    <a:ext uri="{9D8B030D-6E8A-4147-A177-3AD203B41FA5}">
                      <a16:colId xmlns:a16="http://schemas.microsoft.com/office/drawing/2014/main" val="4133090074"/>
                    </a:ext>
                  </a:extLst>
                </a:gridCol>
                <a:gridCol w="3593254">
                  <a:extLst>
                    <a:ext uri="{9D8B030D-6E8A-4147-A177-3AD203B41FA5}">
                      <a16:colId xmlns:a16="http://schemas.microsoft.com/office/drawing/2014/main" val="1392488239"/>
                    </a:ext>
                  </a:extLst>
                </a:gridCol>
                <a:gridCol w="3578877">
                  <a:extLst>
                    <a:ext uri="{9D8B030D-6E8A-4147-A177-3AD203B41FA5}">
                      <a16:colId xmlns:a16="http://schemas.microsoft.com/office/drawing/2014/main" val="262770256"/>
                    </a:ext>
                  </a:extLst>
                </a:gridCol>
              </a:tblGrid>
              <a:tr h="355518">
                <a:tc>
                  <a:txBody>
                    <a:bodyPr/>
                    <a:lstStyle/>
                    <a:p>
                      <a:r>
                        <a:rPr lang="nl-NL" sz="1600"/>
                        <a:t>Verzamelvoorstel</a:t>
                      </a:r>
                    </a:p>
                  </a:txBody>
                  <a:tcPr/>
                </a:tc>
                <a:tc>
                  <a:txBody>
                    <a:bodyPr/>
                    <a:lstStyle/>
                    <a:p>
                      <a:r>
                        <a:rPr lang="nl-NL" sz="1600"/>
                        <a:t>Uitwerking</a:t>
                      </a:r>
                    </a:p>
                  </a:txBody>
                  <a:tcPr/>
                </a:tc>
                <a:tc>
                  <a:txBody>
                    <a:bodyPr/>
                    <a:lstStyle/>
                    <a:p>
                      <a:r>
                        <a:rPr lang="nl-NL" sz="1600"/>
                        <a:t>Status</a:t>
                      </a:r>
                    </a:p>
                  </a:txBody>
                  <a:tcPr/>
                </a:tc>
                <a:extLst>
                  <a:ext uri="{0D108BD9-81ED-4DB2-BD59-A6C34878D82A}">
                    <a16:rowId xmlns:a16="http://schemas.microsoft.com/office/drawing/2014/main" val="1702379846"/>
                  </a:ext>
                </a:extLst>
              </a:tr>
            </a:tbl>
          </a:graphicData>
        </a:graphic>
      </p:graphicFrame>
    </p:spTree>
    <p:extLst>
      <p:ext uri="{BB962C8B-B14F-4D97-AF65-F5344CB8AC3E}">
        <p14:creationId xmlns:p14="http://schemas.microsoft.com/office/powerpoint/2010/main" val="2548859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D66AF01C-0A7A-613D-E0D0-B7F5A2EB0BC9}"/>
              </a:ext>
            </a:extLst>
          </p:cNvPr>
          <p:cNvSpPr>
            <a:spLocks noGrp="1"/>
          </p:cNvSpPr>
          <p:nvPr>
            <p:ph type="body" sz="quarter" idx="10"/>
          </p:nvPr>
        </p:nvSpPr>
        <p:spPr>
          <a:solidFill>
            <a:schemeClr val="accent1">
              <a:alpha val="78000"/>
            </a:schemeClr>
          </a:solidFill>
        </p:spPr>
        <p:txBody>
          <a:bodyPr/>
          <a:lstStyle/>
          <a:p>
            <a:endParaRPr lang="en-US" sz="4000">
              <a:solidFill>
                <a:schemeClr val="bg1"/>
              </a:solidFill>
            </a:endParaRPr>
          </a:p>
          <a:p>
            <a:r>
              <a:rPr lang="en-US" sz="4000" dirty="0">
                <a:solidFill>
                  <a:schemeClr val="bg1"/>
                </a:solidFill>
              </a:rPr>
              <a:t> </a:t>
            </a:r>
            <a:r>
              <a:rPr lang="en-US" sz="4000" dirty="0" err="1">
                <a:solidFill>
                  <a:schemeClr val="bg1"/>
                </a:solidFill>
              </a:rPr>
              <a:t>Preventieve</a:t>
            </a:r>
            <a:r>
              <a:rPr lang="en-US" sz="4000" dirty="0">
                <a:solidFill>
                  <a:schemeClr val="bg1"/>
                </a:solidFill>
              </a:rPr>
              <a:t> </a:t>
            </a:r>
            <a:r>
              <a:rPr lang="en-US" sz="4000" dirty="0" err="1">
                <a:solidFill>
                  <a:schemeClr val="bg1"/>
                </a:solidFill>
              </a:rPr>
              <a:t>inzet</a:t>
            </a:r>
            <a:r>
              <a:rPr lang="en-US" sz="4000" dirty="0">
                <a:solidFill>
                  <a:schemeClr val="bg1"/>
                </a:solidFill>
              </a:rPr>
              <a:t> </a:t>
            </a:r>
            <a:r>
              <a:rPr lang="en-US" sz="4000" dirty="0" err="1">
                <a:solidFill>
                  <a:schemeClr val="bg1"/>
                </a:solidFill>
              </a:rPr>
              <a:t>pijler</a:t>
            </a:r>
            <a:r>
              <a:rPr lang="en-US" sz="4000" dirty="0">
                <a:solidFill>
                  <a:schemeClr val="bg1"/>
                </a:solidFill>
              </a:rPr>
              <a:t> </a:t>
            </a:r>
            <a:r>
              <a:rPr lang="en-US" sz="4000" dirty="0" err="1">
                <a:solidFill>
                  <a:schemeClr val="bg1"/>
                </a:solidFill>
              </a:rPr>
              <a:t>mentale</a:t>
            </a:r>
            <a:r>
              <a:rPr lang="en-US" sz="4000" dirty="0">
                <a:solidFill>
                  <a:schemeClr val="bg1"/>
                </a:solidFill>
              </a:rPr>
              <a:t> </a:t>
            </a:r>
            <a:r>
              <a:rPr lang="en-US" sz="4000" dirty="0" err="1">
                <a:solidFill>
                  <a:schemeClr val="bg1"/>
                </a:solidFill>
              </a:rPr>
              <a:t>gezondheid</a:t>
            </a:r>
            <a:r>
              <a:rPr lang="en-US" sz="4000" dirty="0">
                <a:solidFill>
                  <a:schemeClr val="bg1"/>
                </a:solidFill>
              </a:rPr>
              <a:t> </a:t>
            </a:r>
            <a:r>
              <a:rPr lang="en-US" sz="4000" dirty="0" err="1">
                <a:solidFill>
                  <a:schemeClr val="bg1"/>
                </a:solidFill>
              </a:rPr>
              <a:t>jeugd</a:t>
            </a:r>
            <a:r>
              <a:rPr lang="en-US" sz="4000" dirty="0">
                <a:solidFill>
                  <a:schemeClr val="bg1"/>
                </a:solidFill>
              </a:rPr>
              <a:t> </a:t>
            </a:r>
            <a:endParaRPr lang="en-US" sz="4000" dirty="0">
              <a:solidFill>
                <a:schemeClr val="bg1"/>
              </a:solidFill>
              <a:ea typeface="Calibri"/>
              <a:cs typeface="Calibri"/>
            </a:endParaRPr>
          </a:p>
          <a:p>
            <a:endParaRPr lang="en-US" sz="4000">
              <a:solidFill>
                <a:schemeClr val="bg1"/>
              </a:solidFill>
            </a:endParaRPr>
          </a:p>
        </p:txBody>
      </p:sp>
    </p:spTree>
    <p:extLst>
      <p:ext uri="{BB962C8B-B14F-4D97-AF65-F5344CB8AC3E}">
        <p14:creationId xmlns:p14="http://schemas.microsoft.com/office/powerpoint/2010/main" val="1783168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Tijdelijke aanduiding voor afbeelding 9" descr="Witte puzzel en een laatste stuk wordt toegevoegd">
            <a:extLst>
              <a:ext uri="{FF2B5EF4-FFF2-40B4-BE49-F238E27FC236}">
                <a16:creationId xmlns:a16="http://schemas.microsoft.com/office/drawing/2014/main" id="{E5434CA9-1746-1043-DFA8-FFD9201C3D2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2491" r="12491"/>
          <a:stretch/>
        </p:blipFill>
        <p:spPr/>
      </p:pic>
      <p:sp>
        <p:nvSpPr>
          <p:cNvPr id="6" name="Tijdelijke aanduiding voor tekst 2">
            <a:extLst>
              <a:ext uri="{FF2B5EF4-FFF2-40B4-BE49-F238E27FC236}">
                <a16:creationId xmlns:a16="http://schemas.microsoft.com/office/drawing/2014/main" id="{00D9B8DD-1741-751F-764E-BE5D1AFF7187}"/>
              </a:ext>
            </a:extLst>
          </p:cNvPr>
          <p:cNvSpPr txBox="1">
            <a:spLocks/>
          </p:cNvSpPr>
          <p:nvPr/>
        </p:nvSpPr>
        <p:spPr>
          <a:xfrm>
            <a:off x="317499" y="358346"/>
            <a:ext cx="5563537" cy="107581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600" b="1" dirty="0">
                <a:solidFill>
                  <a:srgbClr val="BFC000"/>
                </a:solidFill>
                <a:latin typeface="+mn-lt"/>
                <a:ea typeface="Verdana"/>
              </a:rPr>
              <a:t>Wettelijke taak en beleidsgrondslag</a:t>
            </a:r>
            <a:endParaRPr lang="nl-NL" sz="3600" b="1">
              <a:solidFill>
                <a:srgbClr val="BFC000"/>
              </a:solidFill>
              <a:latin typeface="+mn-lt"/>
              <a:ea typeface="Verdana"/>
              <a:cs typeface="Calibri"/>
            </a:endParaRPr>
          </a:p>
          <a:p>
            <a:endParaRPr lang="nl-NL" sz="3600" dirty="0">
              <a:solidFill>
                <a:srgbClr val="000000"/>
              </a:solidFill>
              <a:latin typeface="+mn-lt"/>
              <a:ea typeface="Verdana"/>
              <a:cs typeface="Calibri" panose="020F0502020204030204"/>
            </a:endParaRPr>
          </a:p>
          <a:p>
            <a:endParaRPr lang="nl-NL" sz="3600" dirty="0">
              <a:solidFill>
                <a:srgbClr val="000000"/>
              </a:solidFill>
              <a:latin typeface="+mn-lt"/>
              <a:ea typeface="Verdana"/>
              <a:cs typeface="Calibri" panose="020F0502020204030204"/>
            </a:endParaRPr>
          </a:p>
          <a:p>
            <a:r>
              <a:rPr lang="nl-NL" sz="3600" b="1" dirty="0">
                <a:solidFill>
                  <a:schemeClr val="accent2"/>
                </a:solidFill>
                <a:latin typeface="+mn-lt"/>
                <a:ea typeface="Verdana"/>
              </a:rPr>
              <a:t> </a:t>
            </a:r>
            <a:endParaRPr lang="nl-NL" sz="3600" b="1">
              <a:solidFill>
                <a:schemeClr val="accent2"/>
              </a:solidFill>
              <a:latin typeface="+mn-lt"/>
              <a:ea typeface="Verdana"/>
              <a:cs typeface="Calibri"/>
            </a:endParaRPr>
          </a:p>
        </p:txBody>
      </p:sp>
      <p:sp>
        <p:nvSpPr>
          <p:cNvPr id="2" name="Tekstvak 1">
            <a:extLst>
              <a:ext uri="{FF2B5EF4-FFF2-40B4-BE49-F238E27FC236}">
                <a16:creationId xmlns:a16="http://schemas.microsoft.com/office/drawing/2014/main" id="{8B3F33CC-D8F3-65D5-E8C1-B54FDA0F8313}"/>
              </a:ext>
            </a:extLst>
          </p:cNvPr>
          <p:cNvSpPr txBox="1"/>
          <p:nvPr/>
        </p:nvSpPr>
        <p:spPr>
          <a:xfrm>
            <a:off x="327339" y="1710764"/>
            <a:ext cx="4943128" cy="49552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274320">
              <a:buAutoNum type="arabicPeriod"/>
            </a:pPr>
            <a:r>
              <a:rPr lang="nl-NL" sz="2400" dirty="0">
                <a:solidFill>
                  <a:srgbClr val="2F5597"/>
                </a:solidFill>
                <a:ea typeface="Calibri"/>
                <a:cs typeface="Calibri"/>
              </a:rPr>
              <a:t>IZA: 2024-2026: zorg toegankelijk, goed en betaalbaar</a:t>
            </a:r>
            <a:endParaRPr lang="nl-NL">
              <a:solidFill>
                <a:srgbClr val="2F5597"/>
              </a:solidFill>
              <a:ea typeface="Calibri" panose="020F0502020204030204"/>
              <a:cs typeface="Calibri" panose="020F0502020204030204"/>
            </a:endParaRPr>
          </a:p>
          <a:p>
            <a:pPr marL="914400" lvl="1" indent="-274320">
              <a:buFont typeface="Arial"/>
              <a:buChar char="•"/>
            </a:pPr>
            <a:r>
              <a:rPr lang="nl-NL" sz="2400" dirty="0">
                <a:solidFill>
                  <a:srgbClr val="2F5597"/>
                </a:solidFill>
                <a:ea typeface="Calibri"/>
                <a:cs typeface="Calibri"/>
              </a:rPr>
              <a:t>Prioritaire opgaves: o.a. mentale gezondheid</a:t>
            </a:r>
            <a:endParaRPr lang="en-US" sz="2400">
              <a:solidFill>
                <a:srgbClr val="2F5597"/>
              </a:solidFill>
              <a:ea typeface="Calibri"/>
              <a:cs typeface="Calibri"/>
            </a:endParaRPr>
          </a:p>
          <a:p>
            <a:pPr marL="914400" lvl="1" indent="-274320">
              <a:buFont typeface="Arial"/>
              <a:buChar char="•"/>
            </a:pPr>
            <a:r>
              <a:rPr lang="nl-NL" sz="2400" dirty="0">
                <a:solidFill>
                  <a:srgbClr val="2F5597"/>
                </a:solidFill>
                <a:ea typeface="Calibri"/>
                <a:cs typeface="Calibri"/>
              </a:rPr>
              <a:t>Goedgekeurd transformatieplan: Op weg naar een toegankelijke mentale gezondheid</a:t>
            </a:r>
            <a:endParaRPr lang="en-US" sz="2400">
              <a:solidFill>
                <a:srgbClr val="2F5597"/>
              </a:solidFill>
              <a:ea typeface="Calibri"/>
              <a:cs typeface="Calibri"/>
            </a:endParaRPr>
          </a:p>
          <a:p>
            <a:pPr marL="914400" lvl="1" indent="-274320">
              <a:buFont typeface="Arial"/>
              <a:buChar char="•"/>
            </a:pPr>
            <a:r>
              <a:rPr lang="nl-NL" sz="2400" dirty="0">
                <a:solidFill>
                  <a:srgbClr val="2F5597"/>
                </a:solidFill>
                <a:ea typeface="Calibri"/>
                <a:cs typeface="Calibri"/>
              </a:rPr>
              <a:t>Oplossen GGZ-problematiek en ontlasting medisch domein</a:t>
            </a:r>
            <a:r>
              <a:rPr lang="nl-NL" sz="2800" dirty="0">
                <a:solidFill>
                  <a:srgbClr val="2F5597"/>
                </a:solidFill>
                <a:ea typeface="Calibri"/>
                <a:cs typeface="Calibri"/>
              </a:rPr>
              <a:t> </a:t>
            </a:r>
            <a:endParaRPr lang="en-US" sz="2800">
              <a:solidFill>
                <a:srgbClr val="2F5597"/>
              </a:solidFill>
              <a:ea typeface="Calibri"/>
              <a:cs typeface="Calibri"/>
            </a:endParaRPr>
          </a:p>
          <a:p>
            <a:pPr marL="914400" lvl="1" indent="-274320">
              <a:buFont typeface="Arial"/>
              <a:buChar char="•"/>
            </a:pPr>
            <a:r>
              <a:rPr lang="nl-NL" sz="2400" dirty="0">
                <a:solidFill>
                  <a:srgbClr val="2F5597"/>
                </a:solidFill>
                <a:ea typeface="Calibri"/>
                <a:cs typeface="Calibri"/>
              </a:rPr>
              <a:t>Nieuwe taken gemeente: Verkennend Gesprek, MDO, </a:t>
            </a:r>
            <a:r>
              <a:rPr lang="nl-NL" sz="2400" err="1">
                <a:solidFill>
                  <a:srgbClr val="2F5597"/>
                </a:solidFill>
                <a:ea typeface="Calibri"/>
                <a:cs typeface="Calibri"/>
              </a:rPr>
              <a:t>Fact</a:t>
            </a:r>
            <a:r>
              <a:rPr lang="nl-NL" sz="2400" dirty="0">
                <a:solidFill>
                  <a:srgbClr val="2F5597"/>
                </a:solidFill>
                <a:ea typeface="Calibri"/>
                <a:cs typeface="Calibri"/>
              </a:rPr>
              <a:t>+</a:t>
            </a:r>
          </a:p>
        </p:txBody>
      </p:sp>
    </p:spTree>
    <p:extLst>
      <p:ext uri="{BB962C8B-B14F-4D97-AF65-F5344CB8AC3E}">
        <p14:creationId xmlns:p14="http://schemas.microsoft.com/office/powerpoint/2010/main" val="1101399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C491F-21EB-B68E-1FC6-DD16AE267266}"/>
            </a:ext>
          </a:extLst>
        </p:cNvPr>
        <p:cNvGrpSpPr/>
        <p:nvPr/>
      </p:nvGrpSpPr>
      <p:grpSpPr>
        <a:xfrm>
          <a:off x="0" y="0"/>
          <a:ext cx="0" cy="0"/>
          <a:chOff x="0" y="0"/>
          <a:chExt cx="0" cy="0"/>
        </a:xfrm>
      </p:grpSpPr>
      <p:sp>
        <p:nvSpPr>
          <p:cNvPr id="6" name="Tijdelijke aanduiding voor tekst 2">
            <a:extLst>
              <a:ext uri="{FF2B5EF4-FFF2-40B4-BE49-F238E27FC236}">
                <a16:creationId xmlns:a16="http://schemas.microsoft.com/office/drawing/2014/main" id="{AF4D30B6-B0BE-B8EB-D6C0-09B306948AFB}"/>
              </a:ext>
            </a:extLst>
          </p:cNvPr>
          <p:cNvSpPr txBox="1">
            <a:spLocks/>
          </p:cNvSpPr>
          <p:nvPr/>
        </p:nvSpPr>
        <p:spPr>
          <a:xfrm>
            <a:off x="317499" y="358346"/>
            <a:ext cx="5563537" cy="107581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600" b="1" dirty="0">
                <a:solidFill>
                  <a:srgbClr val="BFC000"/>
                </a:solidFill>
                <a:latin typeface="+mn-lt"/>
                <a:ea typeface="Verdana"/>
              </a:rPr>
              <a:t>Wettelijke taak en beleidsgrondslag</a:t>
            </a:r>
            <a:endParaRPr lang="nl-NL" sz="3600" b="1">
              <a:solidFill>
                <a:srgbClr val="BFC000"/>
              </a:solidFill>
              <a:latin typeface="+mn-lt"/>
              <a:ea typeface="Verdana"/>
              <a:cs typeface="Calibri"/>
            </a:endParaRPr>
          </a:p>
          <a:p>
            <a:endParaRPr lang="nl-NL" sz="3600" b="1" dirty="0">
              <a:solidFill>
                <a:srgbClr val="000000"/>
              </a:solidFill>
              <a:latin typeface="+mn-lt"/>
              <a:ea typeface="Verdana"/>
              <a:cs typeface="Calibri"/>
            </a:endParaRPr>
          </a:p>
          <a:p>
            <a:pPr marL="457200" indent="-457200">
              <a:buFont typeface="Wingdings" panose="020B0604020202020204" pitchFamily="34" charset="0"/>
              <a:buChar char="Ø"/>
            </a:pPr>
            <a:endParaRPr lang="nl-NL" sz="3600" b="1" dirty="0">
              <a:solidFill>
                <a:srgbClr val="000000"/>
              </a:solidFill>
              <a:latin typeface="+mn-lt"/>
              <a:ea typeface="Verdana"/>
              <a:cs typeface="Calibri"/>
            </a:endParaRPr>
          </a:p>
          <a:p>
            <a:endParaRPr lang="nl-NL" sz="3600" b="1" dirty="0">
              <a:solidFill>
                <a:srgbClr val="000000"/>
              </a:solidFill>
              <a:latin typeface="+mn-lt"/>
              <a:ea typeface="Verdana"/>
              <a:cs typeface="Calibri"/>
            </a:endParaRPr>
          </a:p>
          <a:p>
            <a:r>
              <a:rPr lang="nl-NL" sz="3600" b="1" dirty="0">
                <a:solidFill>
                  <a:schemeClr val="accent2"/>
                </a:solidFill>
                <a:latin typeface="+mn-lt"/>
                <a:ea typeface="Verdana"/>
              </a:rPr>
              <a:t> </a:t>
            </a:r>
            <a:endParaRPr lang="nl-NL" sz="3600" b="1">
              <a:solidFill>
                <a:schemeClr val="accent2"/>
              </a:solidFill>
              <a:latin typeface="+mn-lt"/>
              <a:ea typeface="Verdana"/>
              <a:cs typeface="Calibri"/>
            </a:endParaRPr>
          </a:p>
        </p:txBody>
      </p:sp>
      <p:sp>
        <p:nvSpPr>
          <p:cNvPr id="8" name="Tijdelijke aanduiding voor tekst 2">
            <a:extLst>
              <a:ext uri="{FF2B5EF4-FFF2-40B4-BE49-F238E27FC236}">
                <a16:creationId xmlns:a16="http://schemas.microsoft.com/office/drawing/2014/main" id="{1D3AD298-8FA8-853F-3CF1-BAB4E138EB1C}"/>
              </a:ext>
            </a:extLst>
          </p:cNvPr>
          <p:cNvSpPr txBox="1">
            <a:spLocks/>
          </p:cNvSpPr>
          <p:nvPr/>
        </p:nvSpPr>
        <p:spPr>
          <a:xfrm>
            <a:off x="406401" y="1926770"/>
            <a:ext cx="5080000" cy="4778829"/>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20000"/>
              </a:lnSpc>
              <a:buFont typeface="Courier New" panose="02070309020205020404" pitchFamily="49" charset="0"/>
              <a:buChar char="o"/>
            </a:pPr>
            <a:endParaRPr lang="nl-NL">
              <a:solidFill>
                <a:schemeClr val="accent1"/>
              </a:solidFill>
              <a:latin typeface="+mn-lt"/>
            </a:endParaRPr>
          </a:p>
          <a:p>
            <a:pPr marL="457200" indent="-457200">
              <a:lnSpc>
                <a:spcPct val="120000"/>
              </a:lnSpc>
              <a:buFont typeface="Courier New" panose="02070309020205020404" pitchFamily="49" charset="0"/>
              <a:buChar char="o"/>
            </a:pPr>
            <a:endParaRPr lang="nl-NL" sz="2700">
              <a:solidFill>
                <a:schemeClr val="accent1"/>
              </a:solidFill>
              <a:latin typeface="+mn-lt"/>
            </a:endParaRPr>
          </a:p>
          <a:p>
            <a:pPr marL="457200" indent="-457200">
              <a:lnSpc>
                <a:spcPct val="120000"/>
              </a:lnSpc>
              <a:buFont typeface="Courier New" panose="02070309020205020404" pitchFamily="49" charset="0"/>
              <a:buChar char="o"/>
            </a:pPr>
            <a:endParaRPr lang="nl-NL" sz="2600">
              <a:solidFill>
                <a:schemeClr val="accent1"/>
              </a:solidFill>
              <a:latin typeface="+mn-lt"/>
            </a:endParaRPr>
          </a:p>
          <a:p>
            <a:pPr marL="457200" indent="-457200">
              <a:lnSpc>
                <a:spcPct val="120000"/>
              </a:lnSpc>
              <a:buFont typeface="Courier New" panose="02070309020205020404" pitchFamily="49" charset="0"/>
              <a:buChar char="o"/>
            </a:pPr>
            <a:endParaRPr lang="nl-NL" sz="2600">
              <a:solidFill>
                <a:schemeClr val="accent1"/>
              </a:solidFill>
              <a:latin typeface="+mn-lt"/>
            </a:endParaRPr>
          </a:p>
        </p:txBody>
      </p:sp>
      <p:sp>
        <p:nvSpPr>
          <p:cNvPr id="2" name="Tekstvak 1">
            <a:extLst>
              <a:ext uri="{FF2B5EF4-FFF2-40B4-BE49-F238E27FC236}">
                <a16:creationId xmlns:a16="http://schemas.microsoft.com/office/drawing/2014/main" id="{19A67073-8F46-2951-9CE7-46ABA911F459}"/>
              </a:ext>
            </a:extLst>
          </p:cNvPr>
          <p:cNvSpPr txBox="1"/>
          <p:nvPr/>
        </p:nvSpPr>
        <p:spPr>
          <a:xfrm>
            <a:off x="29146" y="1932171"/>
            <a:ext cx="5082761" cy="33773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nSpc>
                <a:spcPct val="90000"/>
              </a:lnSpc>
              <a:spcBef>
                <a:spcPts val="1000"/>
              </a:spcBef>
            </a:pPr>
            <a:r>
              <a:rPr lang="nl-NL" sz="2400" dirty="0">
                <a:solidFill>
                  <a:srgbClr val="2F5597"/>
                </a:solidFill>
                <a:ea typeface="Calibri"/>
                <a:cs typeface="Calibri"/>
              </a:rPr>
              <a:t>2. Gezond- en Actief Leven Akkoord: verbindt mentale gezondheid en leefstijl, participatie en preventie. </a:t>
            </a:r>
            <a:r>
              <a:rPr lang="nl-NL" sz="2400" i="1" dirty="0">
                <a:solidFill>
                  <a:srgbClr val="2F5597"/>
                </a:solidFill>
                <a:ea typeface="Calibri"/>
                <a:cs typeface="Calibri"/>
              </a:rPr>
              <a:t>Gemeente heeft regie.</a:t>
            </a:r>
            <a:endParaRPr lang="en-US" sz="2400">
              <a:solidFill>
                <a:srgbClr val="2F5597"/>
              </a:solidFill>
              <a:ea typeface="Calibri"/>
              <a:cs typeface="Calibri"/>
            </a:endParaRPr>
          </a:p>
          <a:p>
            <a:pPr lvl="1">
              <a:lnSpc>
                <a:spcPct val="90000"/>
              </a:lnSpc>
              <a:spcBef>
                <a:spcPts val="1000"/>
              </a:spcBef>
            </a:pPr>
            <a:r>
              <a:rPr lang="nl-NL" sz="2400" dirty="0">
                <a:solidFill>
                  <a:srgbClr val="2F5597"/>
                </a:solidFill>
                <a:ea typeface="Calibri"/>
                <a:cs typeface="Calibri"/>
              </a:rPr>
              <a:t>3. Wet Integrale Suïcidepreventie vanaf 1-1-2026. </a:t>
            </a:r>
            <a:endParaRPr lang="en-US" sz="2400">
              <a:solidFill>
                <a:srgbClr val="2F5597"/>
              </a:solidFill>
              <a:ea typeface="Calibri"/>
              <a:cs typeface="Calibri"/>
            </a:endParaRPr>
          </a:p>
          <a:p>
            <a:pPr lvl="1">
              <a:lnSpc>
                <a:spcPct val="90000"/>
              </a:lnSpc>
              <a:spcBef>
                <a:spcPts val="1000"/>
              </a:spcBef>
            </a:pPr>
            <a:r>
              <a:rPr lang="nl-NL" sz="2400" dirty="0">
                <a:solidFill>
                  <a:srgbClr val="2F5597"/>
                </a:solidFill>
                <a:ea typeface="Calibri"/>
                <a:cs typeface="Calibri"/>
              </a:rPr>
              <a:t>4. Samen Redzaam.</a:t>
            </a:r>
            <a:endParaRPr lang="en-US" sz="2400" dirty="0">
              <a:solidFill>
                <a:srgbClr val="2F5597"/>
              </a:solidFill>
              <a:ea typeface="Calibri"/>
              <a:cs typeface="Calibri"/>
            </a:endParaRPr>
          </a:p>
          <a:p>
            <a:endParaRPr lang="nl-NL" sz="2400" dirty="0">
              <a:solidFill>
                <a:srgbClr val="2F5597"/>
              </a:solidFill>
              <a:ea typeface="Calibri"/>
              <a:cs typeface="Calibri"/>
            </a:endParaRPr>
          </a:p>
        </p:txBody>
      </p:sp>
      <p:pic>
        <p:nvPicPr>
          <p:cNvPr id="3" name="Afbeelding 2" descr="Afbeelding met gebouw, nacht, Stedelijk gebied, Metropoolregio&#10;&#10;Door AI gegenereerde inhoud is mogelijk onjuist.">
            <a:extLst>
              <a:ext uri="{FF2B5EF4-FFF2-40B4-BE49-F238E27FC236}">
                <a16:creationId xmlns:a16="http://schemas.microsoft.com/office/drawing/2014/main" id="{E79DA07A-2CF6-FA4D-5EFD-082DC6EF4B1B}"/>
              </a:ext>
            </a:extLst>
          </p:cNvPr>
          <p:cNvPicPr>
            <a:picLocks noChangeAspect="1"/>
          </p:cNvPicPr>
          <p:nvPr/>
        </p:nvPicPr>
        <p:blipFill>
          <a:blip r:embed="rId3"/>
          <a:stretch>
            <a:fillRect/>
          </a:stretch>
        </p:blipFill>
        <p:spPr>
          <a:xfrm>
            <a:off x="5364078" y="1143000"/>
            <a:ext cx="4537244" cy="4572000"/>
          </a:xfrm>
          <a:prstGeom prst="rect">
            <a:avLst/>
          </a:prstGeom>
        </p:spPr>
      </p:pic>
    </p:spTree>
    <p:extLst>
      <p:ext uri="{BB962C8B-B14F-4D97-AF65-F5344CB8AC3E}">
        <p14:creationId xmlns:p14="http://schemas.microsoft.com/office/powerpoint/2010/main" val="2945614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410B7C51-A116-FA79-CE90-D187A2872EE4}"/>
              </a:ext>
            </a:extLst>
          </p:cNvPr>
          <p:cNvSpPr>
            <a:spLocks noGrp="1"/>
          </p:cNvSpPr>
          <p:nvPr>
            <p:ph type="body" sz="quarter" idx="11"/>
          </p:nvPr>
        </p:nvSpPr>
        <p:spPr>
          <a:xfrm>
            <a:off x="317500" y="358346"/>
            <a:ext cx="4533900" cy="6141308"/>
          </a:xfrm>
        </p:spPr>
        <p:txBody>
          <a:bodyPr/>
          <a:lstStyle/>
          <a:p>
            <a:r>
              <a:rPr lang="en-US" sz="3600" b="1" err="1">
                <a:solidFill>
                  <a:srgbClr val="BFC000"/>
                </a:solidFill>
                <a:ea typeface="Calibri" panose="020F0502020204030204"/>
                <a:cs typeface="Calibri" panose="020F0502020204030204"/>
              </a:rPr>
              <a:t>Belangrijkste</a:t>
            </a:r>
            <a:r>
              <a:rPr lang="en-US" sz="3600" b="1" dirty="0">
                <a:solidFill>
                  <a:srgbClr val="BFC000"/>
                </a:solidFill>
                <a:ea typeface="Calibri" panose="020F0502020204030204"/>
                <a:cs typeface="Calibri" panose="020F0502020204030204"/>
              </a:rPr>
              <a:t> </a:t>
            </a:r>
            <a:r>
              <a:rPr lang="en-US" sz="3600" b="1" err="1">
                <a:solidFill>
                  <a:srgbClr val="BFC000"/>
                </a:solidFill>
                <a:ea typeface="Calibri" panose="020F0502020204030204"/>
                <a:cs typeface="Calibri" panose="020F0502020204030204"/>
              </a:rPr>
              <a:t>oorzaken</a:t>
            </a:r>
            <a:r>
              <a:rPr lang="en-US" sz="3600" b="1" dirty="0">
                <a:solidFill>
                  <a:srgbClr val="BFC000"/>
                </a:solidFill>
                <a:ea typeface="Calibri" panose="020F0502020204030204"/>
                <a:cs typeface="Calibri" panose="020F0502020204030204"/>
              </a:rPr>
              <a:t> </a:t>
            </a:r>
            <a:r>
              <a:rPr lang="en-US" sz="3600" b="1" err="1">
                <a:solidFill>
                  <a:srgbClr val="BFC000"/>
                </a:solidFill>
                <a:ea typeface="Calibri" panose="020F0502020204030204"/>
                <a:cs typeface="Calibri" panose="020F0502020204030204"/>
              </a:rPr>
              <a:t>mentale</a:t>
            </a:r>
            <a:r>
              <a:rPr lang="en-US" sz="3600" b="1" dirty="0">
                <a:solidFill>
                  <a:srgbClr val="BFC000"/>
                </a:solidFill>
                <a:ea typeface="Calibri" panose="020F0502020204030204"/>
                <a:cs typeface="Calibri" panose="020F0502020204030204"/>
              </a:rPr>
              <a:t> </a:t>
            </a:r>
            <a:r>
              <a:rPr lang="en-US" sz="3600" b="1" err="1">
                <a:solidFill>
                  <a:srgbClr val="BFC000"/>
                </a:solidFill>
                <a:ea typeface="Calibri" panose="020F0502020204030204"/>
                <a:cs typeface="Calibri" panose="020F0502020204030204"/>
              </a:rPr>
              <a:t>problemen</a:t>
            </a:r>
            <a:r>
              <a:rPr lang="en-US" sz="3600" b="1" dirty="0">
                <a:solidFill>
                  <a:srgbClr val="BFC000"/>
                </a:solidFill>
                <a:ea typeface="Calibri" panose="020F0502020204030204"/>
                <a:cs typeface="Calibri" panose="020F0502020204030204"/>
              </a:rPr>
              <a:t> </a:t>
            </a:r>
            <a:r>
              <a:rPr lang="en-US" sz="3600" b="1" err="1">
                <a:solidFill>
                  <a:srgbClr val="BFC000"/>
                </a:solidFill>
                <a:ea typeface="Calibri" panose="020F0502020204030204"/>
                <a:cs typeface="Calibri" panose="020F0502020204030204"/>
              </a:rPr>
              <a:t>jongeren</a:t>
            </a:r>
            <a:endParaRPr lang="nl-NL" sz="3600"/>
          </a:p>
          <a:p>
            <a:pPr marL="457200" indent="-457200">
              <a:buFont typeface="Wingdings" panose="020B0604020202020204" pitchFamily="34" charset="0"/>
              <a:buChar char="Ø"/>
            </a:pPr>
            <a:endParaRPr lang="en-US" sz="2400" dirty="0">
              <a:solidFill>
                <a:srgbClr val="2F5597"/>
              </a:solidFill>
              <a:ea typeface="Calibri" panose="020F0502020204030204"/>
              <a:cs typeface="Calibri" panose="020F0502020204030204"/>
            </a:endParaRPr>
          </a:p>
          <a:p>
            <a:pPr marL="457200" indent="-457200">
              <a:buFont typeface="Wingdings" panose="020B0604020202020204" pitchFamily="34" charset="0"/>
              <a:buChar char="Ø"/>
            </a:pPr>
            <a:r>
              <a:rPr lang="en-US" sz="2400" dirty="0" err="1">
                <a:solidFill>
                  <a:srgbClr val="2F5597"/>
                </a:solidFill>
                <a:ea typeface="Calibri" panose="020F0502020204030204"/>
                <a:cs typeface="Calibri" panose="020F0502020204030204"/>
              </a:rPr>
              <a:t>Stressoren</a:t>
            </a:r>
            <a:r>
              <a:rPr lang="en-US" sz="2400" dirty="0">
                <a:solidFill>
                  <a:srgbClr val="2F5597"/>
                </a:solidFill>
                <a:ea typeface="Calibri" panose="020F0502020204030204"/>
                <a:cs typeface="Calibri" panose="020F0502020204030204"/>
              </a:rPr>
              <a:t> </a:t>
            </a:r>
            <a:r>
              <a:rPr lang="en-US" sz="2400" dirty="0" err="1">
                <a:solidFill>
                  <a:srgbClr val="2F5597"/>
                </a:solidFill>
                <a:ea typeface="Calibri" panose="020F0502020204030204"/>
                <a:cs typeface="Calibri" panose="020F0502020204030204"/>
              </a:rPr>
              <a:t>bij</a:t>
            </a:r>
            <a:r>
              <a:rPr lang="en-US" sz="2400" dirty="0">
                <a:solidFill>
                  <a:srgbClr val="2F5597"/>
                </a:solidFill>
                <a:ea typeface="Calibri" panose="020F0502020204030204"/>
                <a:cs typeface="Calibri" panose="020F0502020204030204"/>
              </a:rPr>
              <a:t> de </a:t>
            </a:r>
            <a:r>
              <a:rPr lang="en-US" sz="2400" dirty="0" err="1">
                <a:solidFill>
                  <a:srgbClr val="2F5597"/>
                </a:solidFill>
                <a:ea typeface="Calibri" panose="020F0502020204030204"/>
                <a:cs typeface="Calibri" panose="020F0502020204030204"/>
              </a:rPr>
              <a:t>ouders</a:t>
            </a:r>
            <a:r>
              <a:rPr lang="en-US" sz="2400" dirty="0">
                <a:solidFill>
                  <a:srgbClr val="2F5597"/>
                </a:solidFill>
                <a:ea typeface="Calibri" panose="020F0502020204030204"/>
                <a:cs typeface="Calibri" panose="020F0502020204030204"/>
              </a:rPr>
              <a:t>, </a:t>
            </a:r>
            <a:r>
              <a:rPr lang="en-US" sz="2400" dirty="0" err="1">
                <a:solidFill>
                  <a:srgbClr val="2F5597"/>
                </a:solidFill>
                <a:ea typeface="Calibri" panose="020F0502020204030204"/>
                <a:cs typeface="Calibri" panose="020F0502020204030204"/>
              </a:rPr>
              <a:t>zoals</a:t>
            </a:r>
            <a:r>
              <a:rPr lang="en-US" sz="2400" dirty="0">
                <a:solidFill>
                  <a:srgbClr val="2F5597"/>
                </a:solidFill>
                <a:ea typeface="Calibri" panose="020F0502020204030204"/>
                <a:cs typeface="Calibri" panose="020F0502020204030204"/>
              </a:rPr>
              <a:t> </a:t>
            </a:r>
            <a:r>
              <a:rPr lang="en-US" sz="2400" dirty="0" err="1">
                <a:solidFill>
                  <a:srgbClr val="2F5597"/>
                </a:solidFill>
                <a:ea typeface="Calibri" panose="020F0502020204030204"/>
                <a:cs typeface="Calibri" panose="020F0502020204030204"/>
              </a:rPr>
              <a:t>scheidingsproblematiek</a:t>
            </a:r>
            <a:endParaRPr lang="en-US" sz="2400" dirty="0">
              <a:solidFill>
                <a:srgbClr val="2F5597"/>
              </a:solidFill>
              <a:ea typeface="Calibri" panose="020F0502020204030204"/>
              <a:cs typeface="Calibri" panose="020F0502020204030204"/>
            </a:endParaRPr>
          </a:p>
          <a:p>
            <a:pPr marL="457200" indent="-457200">
              <a:buFont typeface="Wingdings" panose="020B0604020202020204" pitchFamily="34" charset="0"/>
              <a:buChar char="Ø"/>
            </a:pPr>
            <a:r>
              <a:rPr lang="en-US" sz="2400" dirty="0" err="1">
                <a:solidFill>
                  <a:srgbClr val="2F5597"/>
                </a:solidFill>
                <a:ea typeface="Calibri" panose="020F0502020204030204"/>
                <a:cs typeface="Calibri" panose="020F0502020204030204"/>
              </a:rPr>
              <a:t>Eenzaamheid</a:t>
            </a:r>
            <a:r>
              <a:rPr lang="en-US" sz="2400" dirty="0">
                <a:solidFill>
                  <a:srgbClr val="2F5597"/>
                </a:solidFill>
                <a:ea typeface="Calibri" panose="020F0502020204030204"/>
                <a:cs typeface="Calibri" panose="020F0502020204030204"/>
              </a:rPr>
              <a:t> </a:t>
            </a:r>
          </a:p>
          <a:p>
            <a:pPr marL="457200" indent="-457200">
              <a:buFont typeface="Wingdings" panose="020B0604020202020204" pitchFamily="34" charset="0"/>
              <a:buChar char="Ø"/>
            </a:pPr>
            <a:r>
              <a:rPr lang="en-US" sz="2400" dirty="0" err="1">
                <a:solidFill>
                  <a:srgbClr val="2F5597"/>
                </a:solidFill>
                <a:ea typeface="Calibri" panose="020F0502020204030204"/>
                <a:cs typeface="Calibri" panose="020F0502020204030204"/>
              </a:rPr>
              <a:t>Prestatiedruk</a:t>
            </a:r>
            <a:endParaRPr lang="en-US" sz="2400">
              <a:solidFill>
                <a:srgbClr val="2F5597"/>
              </a:solidFill>
              <a:ea typeface="Calibri" panose="020F0502020204030204"/>
              <a:cs typeface="Calibri" panose="020F0502020204030204"/>
            </a:endParaRPr>
          </a:p>
          <a:p>
            <a:pPr marL="457200" indent="-457200">
              <a:buFont typeface="Wingdings" panose="020B0604020202020204" pitchFamily="34" charset="0"/>
              <a:buChar char="Ø"/>
            </a:pPr>
            <a:r>
              <a:rPr lang="en-US" sz="2400" dirty="0" err="1">
                <a:solidFill>
                  <a:srgbClr val="2F5597"/>
                </a:solidFill>
                <a:ea typeface="Calibri" panose="020F0502020204030204"/>
                <a:cs typeface="Calibri" panose="020F0502020204030204"/>
              </a:rPr>
              <a:t>Middelengebruik</a:t>
            </a:r>
            <a:r>
              <a:rPr lang="en-US" sz="2400" dirty="0">
                <a:solidFill>
                  <a:srgbClr val="2F5597"/>
                </a:solidFill>
                <a:ea typeface="Calibri" panose="020F0502020204030204"/>
                <a:cs typeface="Calibri" panose="020F0502020204030204"/>
              </a:rPr>
              <a:t> </a:t>
            </a:r>
          </a:p>
          <a:p>
            <a:pPr marL="457200" indent="-457200">
              <a:buFont typeface="Wingdings" panose="020B0604020202020204" pitchFamily="34" charset="0"/>
              <a:buChar char="Ø"/>
            </a:pPr>
            <a:r>
              <a:rPr lang="en-US" sz="2400" err="1">
                <a:solidFill>
                  <a:srgbClr val="2F5597"/>
                </a:solidFill>
                <a:ea typeface="Calibri" panose="020F0502020204030204"/>
                <a:cs typeface="Calibri" panose="020F0502020204030204"/>
              </a:rPr>
              <a:t>Overgang</a:t>
            </a:r>
            <a:r>
              <a:rPr lang="en-US" sz="2400" dirty="0">
                <a:solidFill>
                  <a:srgbClr val="2F5597"/>
                </a:solidFill>
                <a:ea typeface="Calibri" panose="020F0502020204030204"/>
                <a:cs typeface="Calibri" panose="020F0502020204030204"/>
              </a:rPr>
              <a:t> PO-VO</a:t>
            </a:r>
          </a:p>
          <a:p>
            <a:pPr marL="457200" indent="-457200">
              <a:buFont typeface="Wingdings" panose="020B0604020202020204" pitchFamily="34" charset="0"/>
              <a:buChar char="Ø"/>
            </a:pPr>
            <a:r>
              <a:rPr lang="en-US" sz="2400" err="1">
                <a:solidFill>
                  <a:srgbClr val="2F5597"/>
                </a:solidFill>
                <a:ea typeface="Calibri" panose="020F0502020204030204"/>
                <a:cs typeface="Calibri" panose="020F0502020204030204"/>
              </a:rPr>
              <a:t>Maatschappelijke</a:t>
            </a:r>
            <a:r>
              <a:rPr lang="en-US" sz="2400" dirty="0">
                <a:solidFill>
                  <a:srgbClr val="2F5597"/>
                </a:solidFill>
                <a:ea typeface="Calibri" panose="020F0502020204030204"/>
                <a:cs typeface="Calibri" panose="020F0502020204030204"/>
              </a:rPr>
              <a:t> </a:t>
            </a:r>
            <a:r>
              <a:rPr lang="en-US" sz="2400" err="1">
                <a:solidFill>
                  <a:srgbClr val="2F5597"/>
                </a:solidFill>
                <a:ea typeface="Calibri" panose="020F0502020204030204"/>
                <a:cs typeface="Calibri" panose="020F0502020204030204"/>
              </a:rPr>
              <a:t>druk</a:t>
            </a:r>
            <a:endParaRPr lang="en-US" sz="2400">
              <a:solidFill>
                <a:srgbClr val="2F5597"/>
              </a:solidFill>
              <a:ea typeface="Calibri" panose="020F0502020204030204"/>
              <a:cs typeface="Calibri" panose="020F0502020204030204"/>
            </a:endParaRPr>
          </a:p>
          <a:p>
            <a:pPr marL="457200" indent="-457200">
              <a:buFont typeface="Wingdings" panose="020B0604020202020204" pitchFamily="34" charset="0"/>
              <a:buChar char="Ø"/>
            </a:pPr>
            <a:r>
              <a:rPr lang="en-US" sz="2400" dirty="0">
                <a:solidFill>
                  <a:srgbClr val="2F5597"/>
                </a:solidFill>
                <a:ea typeface="Calibri" panose="020F0502020204030204"/>
                <a:cs typeface="Calibri" panose="020F0502020204030204"/>
              </a:rPr>
              <a:t>Online </a:t>
            </a:r>
            <a:r>
              <a:rPr lang="en-US" sz="2400" err="1">
                <a:solidFill>
                  <a:srgbClr val="2F5597"/>
                </a:solidFill>
                <a:ea typeface="Calibri" panose="020F0502020204030204"/>
                <a:cs typeface="Calibri" panose="020F0502020204030204"/>
              </a:rPr>
              <a:t>leefwereld</a:t>
            </a:r>
            <a:endParaRPr lang="en-US" sz="2400">
              <a:solidFill>
                <a:srgbClr val="2F5597"/>
              </a:solidFill>
              <a:ea typeface="Calibri" panose="020F0502020204030204"/>
              <a:cs typeface="Calibri" panose="020F0502020204030204"/>
            </a:endParaRPr>
          </a:p>
          <a:p>
            <a:pPr marL="457200" indent="-457200">
              <a:buFont typeface="Wingdings" panose="020B0604020202020204" pitchFamily="34" charset="0"/>
              <a:buChar char="Ø"/>
            </a:pPr>
            <a:endParaRPr lang="en-US" sz="2000" dirty="0">
              <a:solidFill>
                <a:srgbClr val="2F5597"/>
              </a:solidFill>
              <a:ea typeface="Calibri" panose="020F0502020204030204"/>
              <a:cs typeface="Calibri" panose="020F0502020204030204"/>
            </a:endParaRPr>
          </a:p>
          <a:p>
            <a:endParaRPr lang="en-US" sz="2000" dirty="0">
              <a:solidFill>
                <a:srgbClr val="2F5597"/>
              </a:solidFill>
              <a:ea typeface="Calibri" panose="020F0502020204030204"/>
              <a:cs typeface="Calibri" panose="020F0502020204030204"/>
            </a:endParaRPr>
          </a:p>
          <a:p>
            <a:pPr marL="457200" indent="-457200">
              <a:buFont typeface="Wingdings" panose="020B0604020202020204" pitchFamily="34" charset="0"/>
              <a:buChar char="Ø"/>
            </a:pPr>
            <a:endParaRPr lang="en-US">
              <a:solidFill>
                <a:srgbClr val="4472C4"/>
              </a:solidFill>
              <a:ea typeface="Calibri" panose="020F0502020204030204"/>
              <a:cs typeface="Calibri" panose="020F0502020204030204"/>
            </a:endParaRPr>
          </a:p>
          <a:p>
            <a:endParaRPr lang="en-US">
              <a:ea typeface="Calibri" panose="020F0502020204030204"/>
              <a:cs typeface="Calibri" panose="020F0502020204030204"/>
            </a:endParaRPr>
          </a:p>
        </p:txBody>
      </p:sp>
      <p:pic>
        <p:nvPicPr>
          <p:cNvPr id="2" name="Afbeelding 1" descr="Afbeelding met gebouw, boom, raam, buitenshuis&#10;&#10;Door AI gegenereerde inhoud is mogelijk onjuist.">
            <a:extLst>
              <a:ext uri="{FF2B5EF4-FFF2-40B4-BE49-F238E27FC236}">
                <a16:creationId xmlns:a16="http://schemas.microsoft.com/office/drawing/2014/main" id="{FBC635AC-5DA4-A922-79E0-2A9E0AAC3AF7}"/>
              </a:ext>
            </a:extLst>
          </p:cNvPr>
          <p:cNvPicPr>
            <a:picLocks noChangeAspect="1"/>
          </p:cNvPicPr>
          <p:nvPr/>
        </p:nvPicPr>
        <p:blipFill>
          <a:blip r:embed="rId3"/>
          <a:stretch>
            <a:fillRect/>
          </a:stretch>
        </p:blipFill>
        <p:spPr>
          <a:xfrm>
            <a:off x="5376778" y="1244600"/>
            <a:ext cx="4511844" cy="4521200"/>
          </a:xfrm>
          <a:prstGeom prst="rect">
            <a:avLst/>
          </a:prstGeom>
        </p:spPr>
      </p:pic>
    </p:spTree>
    <p:extLst>
      <p:ext uri="{BB962C8B-B14F-4D97-AF65-F5344CB8AC3E}">
        <p14:creationId xmlns:p14="http://schemas.microsoft.com/office/powerpoint/2010/main" val="3210464932"/>
      </p:ext>
    </p:extLst>
  </p:cSld>
  <p:clrMapOvr>
    <a:masterClrMapping/>
  </p:clrMapOvr>
</p:sld>
</file>

<file path=ppt/theme/theme1.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49BA20300B62C4CB27A61A8BDF7195D" ma:contentTypeVersion="12" ma:contentTypeDescription="Een nieuw document maken." ma:contentTypeScope="" ma:versionID="5987ab0b6c1b233c628ef35cc6ae7484">
  <xsd:schema xmlns:xsd="http://www.w3.org/2001/XMLSchema" xmlns:xs="http://www.w3.org/2001/XMLSchema" xmlns:p="http://schemas.microsoft.com/office/2006/metadata/properties" xmlns:ns2="71d5cd0e-a232-406a-9ceb-e3211077205a" xmlns:ns3="f92ea396-8738-4080-b534-36d98c3b4bb0" targetNamespace="http://schemas.microsoft.com/office/2006/metadata/properties" ma:root="true" ma:fieldsID="45e320f5505ae5f71c730fe5828d03c4" ns2:_="" ns3:_="">
    <xsd:import namespace="71d5cd0e-a232-406a-9ceb-e3211077205a"/>
    <xsd:import namespace="f92ea396-8738-4080-b534-36d98c3b4bb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d5cd0e-a232-406a-9ceb-e3211077205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7ac87035-6d85-4d4c-aa36-5af99d30e990"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2ea396-8738-4080-b534-36d98c3b4bb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9569ed3-a81a-48fa-932a-5a79e7cfc17d}" ma:internalName="TaxCatchAll" ma:showField="CatchAllData" ma:web="f92ea396-8738-4080-b534-36d98c3b4bb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92ea396-8738-4080-b534-36d98c3b4bb0" xsi:nil="true"/>
    <lcf76f155ced4ddcb4097134ff3c332f xmlns="71d5cd0e-a232-406a-9ceb-e3211077205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B924DA6-B10B-4874-8D3C-DA4F189F8270}">
  <ds:schemaRefs>
    <ds:schemaRef ds:uri="http://schemas.microsoft.com/sharepoint/v3/contenttype/forms"/>
  </ds:schemaRefs>
</ds:datastoreItem>
</file>

<file path=customXml/itemProps2.xml><?xml version="1.0" encoding="utf-8"?>
<ds:datastoreItem xmlns:ds="http://schemas.openxmlformats.org/officeDocument/2006/customXml" ds:itemID="{38396128-8F8D-404C-926B-5D7C8E6542E5}">
  <ds:schemaRefs>
    <ds:schemaRef ds:uri="71d5cd0e-a232-406a-9ceb-e3211077205a"/>
    <ds:schemaRef ds:uri="f92ea396-8738-4080-b534-36d98c3b4bb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customXml/itemProps3.xml><?xml version="1.0" encoding="utf-8"?>
<ds:datastoreItem xmlns:ds="http://schemas.openxmlformats.org/officeDocument/2006/customXml" ds:itemID="{4A48005F-271D-4F04-A555-35FA8D2EF99B}">
  <ds:schemaRefs>
    <ds:schemaRef ds:uri="http://purl.org/dc/elements/1.1/"/>
    <ds:schemaRef ds:uri="http://purl.org/dc/dcmitype/"/>
    <ds:schemaRef ds:uri="http://purl.org/dc/terms/"/>
    <ds:schemaRef ds:uri="http://www.w3.org/XML/1998/namespace"/>
    <ds:schemaRef ds:uri="http://schemas.microsoft.com/office/2006/documentManagement/types"/>
    <ds:schemaRef ds:uri="http://schemas.microsoft.com/office/infopath/2007/PartnerControls"/>
    <ds:schemaRef ds:uri="f92ea396-8738-4080-b534-36d98c3b4bb0"/>
    <ds:schemaRef ds:uri="http://schemas.openxmlformats.org/package/2006/metadata/core-properties"/>
    <ds:schemaRef ds:uri="71d5cd0e-a232-406a-9ceb-e3211077205a"/>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0</TotalTime>
  <Words>4204</Words>
  <Application>Microsoft Office PowerPoint</Application>
  <PresentationFormat>Breedbeeld</PresentationFormat>
  <Paragraphs>638</Paragraphs>
  <Slides>52</Slides>
  <Notes>23</Notes>
  <HiddenSlides>0</HiddenSlides>
  <MMClips>0</MMClips>
  <ScaleCrop>false</ScaleCrop>
  <HeadingPairs>
    <vt:vector size="6" baseType="variant">
      <vt:variant>
        <vt:lpstr>Gebruikte lettertypen</vt:lpstr>
      </vt:variant>
      <vt:variant>
        <vt:i4>11</vt:i4>
      </vt:variant>
      <vt:variant>
        <vt:lpstr>Thema</vt:lpstr>
      </vt:variant>
      <vt:variant>
        <vt:i4>1</vt:i4>
      </vt:variant>
      <vt:variant>
        <vt:lpstr>Diatitels</vt:lpstr>
      </vt:variant>
      <vt:variant>
        <vt:i4>52</vt:i4>
      </vt:variant>
    </vt:vector>
  </HeadingPairs>
  <TitlesOfParts>
    <vt:vector size="64" baseType="lpstr">
      <vt:lpstr>Aptos</vt:lpstr>
      <vt:lpstr>Arial</vt:lpstr>
      <vt:lpstr>Arial,Sans-Serif</vt:lpstr>
      <vt:lpstr>Avenir</vt:lpstr>
      <vt:lpstr>Calibri</vt:lpstr>
      <vt:lpstr>Cambria</vt:lpstr>
      <vt:lpstr>Courier New</vt:lpstr>
      <vt:lpstr>Courier New,monospace</vt:lpstr>
      <vt:lpstr>Poppins</vt:lpstr>
      <vt:lpstr>Poppins ExtraLight</vt:lpstr>
      <vt:lpstr>Wingdings</vt:lpstr>
      <vt:lpstr>1_Kantoorthema</vt:lpstr>
      <vt:lpstr>PowerPoint-presentatie</vt:lpstr>
      <vt:lpstr>Inleiding </vt:lpstr>
      <vt:lpstr>Proces op hoofdlijnen</vt:lpstr>
      <vt:lpstr>Tredenstructuur </vt:lpstr>
      <vt:lpstr>Stand van zaken hoofdlijnen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Lokale beleidsgrondslag</vt:lpstr>
      <vt:lpstr>Inzet op preventie vanuit diverse beleidskaders</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Gebruik sturingsinformatie</vt:lpstr>
      <vt:lpstr>Activiteiten op 4 onderdelen</vt:lpstr>
      <vt:lpstr>Stand van zaken: Ontwerpfase vergevorderd, realisatie loopt</vt:lpstr>
      <vt:lpstr>1e opzet Basisstructuur: monitor is opgebouwd uit leefgebieden en themapagina’s. Structuur is omgezet naar PowerBI</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Gebruik sturingsinformatie</vt:lpstr>
      <vt:lpstr>PowerPoint-presentatie</vt:lpstr>
      <vt:lpstr>PowerPoint-presentatie</vt:lpstr>
      <vt:lpstr>PowerPoint-presentatie</vt:lpstr>
      <vt:lpstr>PowerPoint-presentatie</vt:lpstr>
      <vt:lpstr>PowerPoint-presentatie</vt:lpstr>
      <vt:lpstr>Tot slot…</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Ranjith Clemminck</dc:creator>
  <cp:lastModifiedBy>Ilona Vink - Bressers</cp:lastModifiedBy>
  <cp:revision>883</cp:revision>
  <dcterms:created xsi:type="dcterms:W3CDTF">2022-08-08T11:22:27Z</dcterms:created>
  <dcterms:modified xsi:type="dcterms:W3CDTF">2025-10-02T14:54:20Z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0x010100249BA20300B62C4CB27A61A8BDF7195D</vt:lpwstr>
  </property>
  <property fmtid="{D5CDD505-2E9C-101B-9397-08002B2CF9AE}" pid="3" name="MediaServiceImageTags">
    <vt:lpwstr/>
  </property>
</Properties>
</file>