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323" r:id="rId3"/>
    <p:sldId id="329" r:id="rId4"/>
    <p:sldId id="330" r:id="rId5"/>
    <p:sldId id="322" r:id="rId6"/>
    <p:sldId id="325" r:id="rId7"/>
    <p:sldId id="326" r:id="rId8"/>
    <p:sldId id="327" r:id="rId9"/>
    <p:sldId id="331" r:id="rId10"/>
    <p:sldId id="328" r:id="rId11"/>
    <p:sldId id="333" r:id="rId12"/>
    <p:sldId id="332" r:id="rId13"/>
    <p:sldId id="335" r:id="rId14"/>
    <p:sldId id="324" r:id="rId15"/>
    <p:sldId id="33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8867A-92FD-4AFE-8309-F6C224301E94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357331-9C68-4475-8528-4E99314090F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1158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57331-9C68-4475-8528-4E99314090F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1693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57331-9C68-4475-8528-4E99314090F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31701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57331-9C68-4475-8528-4E99314090F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6376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57331-9C68-4475-8528-4E99314090F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0945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357331-9C68-4475-8528-4E99314090F3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7585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4709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4585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633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530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037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5370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5316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3380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376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6619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78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F45FB32-6F56-4B63-B92B-3805FF7E2306}" type="datetimeFigureOut">
              <a:rPr lang="nl-NL" smtClean="0"/>
              <a:t>14-2-2023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092E387-B90E-4203-865B-D6841D6EA7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250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62562-7799-4FEE-9A2F-F5C3FAD5B4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Is sociale koop</a:t>
            </a:r>
            <a:b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nog betaalbaar?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67A9032-B78D-4418-BD81-F237539DE34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Presentatie raad 23 februari 2023</a:t>
            </a:r>
          </a:p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A2C482D-35B2-419A-BFE6-55335AC79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532" y="6163137"/>
            <a:ext cx="1824279" cy="642476"/>
          </a:xfrm>
          <a:prstGeom prst="rect">
            <a:avLst/>
          </a:prstGeom>
        </p:spPr>
      </p:pic>
      <p:pic>
        <p:nvPicPr>
          <p:cNvPr id="1026" name="Picture 2" descr="https://scobe.nl/sites/default/files/afbeeldingen/nieuws/microwoning_1.jpg">
            <a:extLst>
              <a:ext uri="{FF2B5EF4-FFF2-40B4-BE49-F238E27FC236}">
                <a16:creationId xmlns:a16="http://schemas.microsoft.com/office/drawing/2014/main" id="{7A5567DD-CD63-40B3-BD32-8A7467587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7561">
            <a:off x="6923779" y="2236825"/>
            <a:ext cx="4359634" cy="290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077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2" y="1123837"/>
            <a:ext cx="3235569" cy="4601183"/>
          </a:xfrm>
        </p:spPr>
        <p:txBody>
          <a:bodyPr>
            <a:normAutofit/>
          </a:bodyPr>
          <a:lstStyle/>
          <a:p>
            <a:r>
              <a:rPr lang="nl-NL" sz="3400" dirty="0" err="1">
                <a:latin typeface="Arial" panose="020B0604020202020204" pitchFamily="34" charset="0"/>
                <a:cs typeface="Arial" panose="020B0604020202020204" pitchFamily="34" charset="0"/>
              </a:rPr>
              <a:t>Zelfwerkzaam-heid</a:t>
            </a:r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b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3400" dirty="0" err="1">
                <a:latin typeface="Arial" panose="020B0604020202020204" pitchFamily="34" charset="0"/>
                <a:cs typeface="Arial" panose="020B0604020202020204" pitchFamily="34" charset="0"/>
              </a:rPr>
              <a:t>WiKi</a:t>
            </a:r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 house</a:t>
            </a:r>
            <a:b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1. downloaden ontwerp</a:t>
            </a:r>
            <a:b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2. computergestuurd </a:t>
            </a:r>
            <a:b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nl-NL" sz="2400" dirty="0" err="1">
                <a:latin typeface="Arial" panose="020B0604020202020204" pitchFamily="34" charset="0"/>
                <a:cs typeface="Arial" panose="020B0604020202020204" pitchFamily="34" charset="0"/>
              </a:rPr>
              <a:t>fresen</a:t>
            </a: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 uit hout</a:t>
            </a:r>
            <a:b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3. monteren o.b.v. </a:t>
            </a:r>
            <a:b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    handleiding</a:t>
            </a:r>
            <a:endParaRPr lang="nl-NL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9D29263-ADE1-41EF-8663-E5F24201662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917" y="422030"/>
            <a:ext cx="4760743" cy="1997613"/>
          </a:xfrm>
          <a:prstGeom prst="rect">
            <a:avLst/>
          </a:prstGeom>
        </p:spPr>
      </p:pic>
      <p:pic>
        <p:nvPicPr>
          <p:cNvPr id="5" name="Afbeelding 4" descr="Afbeelding met tekst, gebouw, buiten, persoon&#10;&#10;Automatisch gegenereerde beschrijving">
            <a:extLst>
              <a:ext uri="{FF2B5EF4-FFF2-40B4-BE49-F238E27FC236}">
                <a16:creationId xmlns:a16="http://schemas.microsoft.com/office/drawing/2014/main" id="{C041B1C2-3C7A-4AE1-A9A1-B8D224B3F6D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917" y="2532185"/>
            <a:ext cx="7264791" cy="4325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986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7"/>
            <a:ext cx="3418449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Financiële ondersteuning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742004" y="722599"/>
            <a:ext cx="8102991" cy="61247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Opnieuw verstrekken starterslening </a:t>
            </a:r>
            <a:r>
              <a:rPr lang="nl-NL" sz="2800" dirty="0" err="1"/>
              <a:t>SVn</a:t>
            </a:r>
            <a:endParaRPr lang="nl-NL" sz="2800" dirty="0"/>
          </a:p>
          <a:p>
            <a:r>
              <a:rPr lang="nl-NL" sz="2800" dirty="0"/>
              <a:t>	</a:t>
            </a:r>
            <a:r>
              <a:rPr lang="nl-NL" sz="2800" i="1" dirty="0"/>
              <a:t>aanvullende hypotheek, eerste 3 jaar geen 	maandlasten; 250 gemeenten hebben het 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Uitgeven op erfpacht (Stichting </a:t>
            </a:r>
            <a:r>
              <a:rPr lang="nl-NL" sz="2800" dirty="0" err="1"/>
              <a:t>OpMaat</a:t>
            </a:r>
            <a:r>
              <a:rPr lang="nl-NL" sz="2800" dirty="0"/>
              <a:t>)</a:t>
            </a:r>
          </a:p>
          <a:p>
            <a:r>
              <a:rPr lang="nl-NL" sz="2800" dirty="0"/>
              <a:t>	- </a:t>
            </a:r>
            <a:r>
              <a:rPr lang="nl-NL" sz="2800" i="1" u="sng" dirty="0" err="1"/>
              <a:t>KoopGarant</a:t>
            </a:r>
            <a:r>
              <a:rPr lang="nl-NL" sz="2800" i="1" dirty="0"/>
              <a:t>: korting, terugkoop en waardedeling</a:t>
            </a:r>
          </a:p>
          <a:p>
            <a:r>
              <a:rPr lang="nl-NL" sz="2800" i="1" dirty="0"/>
              <a:t>	- </a:t>
            </a:r>
            <a:r>
              <a:rPr lang="nl-NL" sz="2800" i="1" u="sng" dirty="0" err="1"/>
              <a:t>KoopStart</a:t>
            </a:r>
            <a:r>
              <a:rPr lang="nl-NL" sz="2800" i="1" dirty="0"/>
              <a:t>: voor ontwikkelaars, corporaties, 	 	 		  gemeenten, korting tot 50%, terugbetaald bij </a:t>
            </a:r>
          </a:p>
          <a:p>
            <a:r>
              <a:rPr lang="nl-NL" sz="2800" i="1" dirty="0"/>
              <a:t>      	  doorverkoop en waardedeling</a:t>
            </a:r>
          </a:p>
          <a:p>
            <a:r>
              <a:rPr lang="nl-NL" sz="2800" i="1" dirty="0"/>
              <a:t>	- </a:t>
            </a:r>
            <a:r>
              <a:rPr lang="nl-NL" sz="2800" i="1" u="sng" dirty="0"/>
              <a:t>Koopcomfort</a:t>
            </a:r>
            <a:r>
              <a:rPr lang="nl-NL" sz="2800" i="1" dirty="0"/>
              <a:t>: niet interessant (verkoop </a:t>
            </a:r>
            <a:r>
              <a:rPr lang="nl-NL" sz="2800" i="1" dirty="0" err="1"/>
              <a:t>corp.</a:t>
            </a:r>
            <a:r>
              <a:rPr lang="nl-NL" sz="2800" i="1" dirty="0"/>
              <a:t> won.)</a:t>
            </a: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Verlaging grondkosten (evt. verevening)</a:t>
            </a:r>
          </a:p>
          <a:p>
            <a:pPr lvl="1"/>
            <a:r>
              <a:rPr lang="nl-NL" sz="2800" i="1" dirty="0"/>
              <a:t>met zelfbewoning en kettingbeding</a:t>
            </a:r>
          </a:p>
          <a:p>
            <a:r>
              <a:rPr lang="nl-NL" sz="2800" dirty="0"/>
              <a:t>	</a:t>
            </a:r>
            <a:endParaRPr lang="nl-NL" sz="2800" i="1" dirty="0"/>
          </a:p>
        </p:txBody>
      </p:sp>
    </p:spTree>
    <p:extLst>
      <p:ext uri="{BB962C8B-B14F-4D97-AF65-F5344CB8AC3E}">
        <p14:creationId xmlns:p14="http://schemas.microsoft.com/office/powerpoint/2010/main" val="1796910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7"/>
            <a:ext cx="3418449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Of wachten we op de Rijksregeling?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68615" y="1264514"/>
            <a:ext cx="7976382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CDA (met steun regeringsfracties): € 40 miljoen voor starters 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Inkomen € 40.000 - € 65.000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Max. subsidie € 75.000 voor woning tot € 280.000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Het duurt ongetwijfeld lang en bij gem. subsidie van € 40.000 slechts 1.000 woningen!</a:t>
            </a:r>
          </a:p>
          <a:p>
            <a:pPr marL="514350" indent="-514350">
              <a:buFont typeface="+mj-lt"/>
              <a:buAutoNum type="arabicPeriod"/>
            </a:pPr>
            <a:endParaRPr lang="nl-NL" sz="2800" dirty="0"/>
          </a:p>
          <a:p>
            <a:r>
              <a:rPr lang="nl-NL" sz="2800" dirty="0"/>
              <a:t>	</a:t>
            </a:r>
          </a:p>
          <a:p>
            <a:endParaRPr lang="nl-NL" sz="2800" i="1" dirty="0"/>
          </a:p>
        </p:txBody>
      </p:sp>
    </p:spTree>
    <p:extLst>
      <p:ext uri="{BB962C8B-B14F-4D97-AF65-F5344CB8AC3E}">
        <p14:creationId xmlns:p14="http://schemas.microsoft.com/office/powerpoint/2010/main" val="3509420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7"/>
            <a:ext cx="3418449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Standpunt woningbouw-regisseurs</a:t>
            </a:r>
            <a:b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939637" y="1008382"/>
            <a:ext cx="7976382" cy="48320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Woningmarkt is dynamisch: prijsgrenzen jaarlijks evalueren en bijstellen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Gedifferentieerd naar grootte van de woning goed idee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nl-NL" sz="2800" dirty="0"/>
              <a:t>Ook differentiatie prijsgrens naar kern of afwijkingspercentage van max 5%?</a:t>
            </a:r>
          </a:p>
          <a:p>
            <a:pPr marL="514350" indent="-5143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Mogelijkheden betaalbaarder bouwen nader te bezien (24 januari)</a:t>
            </a:r>
          </a:p>
        </p:txBody>
      </p:sp>
    </p:spTree>
    <p:extLst>
      <p:ext uri="{BB962C8B-B14F-4D97-AF65-F5344CB8AC3E}">
        <p14:creationId xmlns:p14="http://schemas.microsoft.com/office/powerpoint/2010/main" val="3110896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3837"/>
            <a:ext cx="3418449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Vragen aan de raad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68615" y="1264514"/>
            <a:ext cx="7976382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sz="2800" dirty="0"/>
              <a:t>(Eventueel getrapt) verhogen maximale koopprijsgrens?</a:t>
            </a:r>
          </a:p>
          <a:p>
            <a:pPr marL="514350" indent="-514350">
              <a:buFont typeface="+mj-lt"/>
              <a:buAutoNum type="arabicPeriod"/>
            </a:pPr>
            <a:endParaRPr lang="nl-NL" sz="2800" dirty="0"/>
          </a:p>
          <a:p>
            <a:pPr marL="514350" indent="-514350">
              <a:buFont typeface="+mj-lt"/>
              <a:buAutoNum type="arabicPeriod"/>
            </a:pPr>
            <a:r>
              <a:rPr lang="nl-NL" sz="2800" dirty="0"/>
              <a:t>(Eventueel samen met marktpartijen) verkennen nieuwe kostenbesparende en duurzame bouwmethoden? </a:t>
            </a:r>
          </a:p>
          <a:p>
            <a:pPr marL="514350" indent="-514350">
              <a:buFont typeface="+mj-lt"/>
              <a:buAutoNum type="arabicPeriod"/>
            </a:pPr>
            <a:endParaRPr lang="nl-NL" sz="2800" dirty="0"/>
          </a:p>
          <a:p>
            <a:pPr marL="514350" indent="-514350">
              <a:buFont typeface="+mj-lt"/>
              <a:buAutoNum type="arabicPeriod"/>
            </a:pPr>
            <a:r>
              <a:rPr lang="nl-NL" sz="2800" dirty="0"/>
              <a:t>Als gemeente sturen op bouwkosten?</a:t>
            </a:r>
          </a:p>
          <a:p>
            <a:pPr marL="514350" indent="-514350">
              <a:buFont typeface="+mj-lt"/>
              <a:buAutoNum type="arabicPeriod"/>
            </a:pPr>
            <a:endParaRPr lang="nl-NL" sz="2800" dirty="0"/>
          </a:p>
          <a:p>
            <a:pPr marL="514350" indent="-514350">
              <a:buFont typeface="+mj-lt"/>
              <a:buAutoNum type="arabicPeriod"/>
            </a:pPr>
            <a:r>
              <a:rPr lang="nl-NL" sz="2800" dirty="0"/>
              <a:t>Verkennen opties financiële instrumenten?</a:t>
            </a:r>
          </a:p>
          <a:p>
            <a:r>
              <a:rPr lang="nl-NL" sz="2800" dirty="0"/>
              <a:t>	</a:t>
            </a:r>
          </a:p>
          <a:p>
            <a:endParaRPr lang="nl-NL" sz="2800" i="1" dirty="0"/>
          </a:p>
        </p:txBody>
      </p:sp>
    </p:spTree>
    <p:extLst>
      <p:ext uri="{BB962C8B-B14F-4D97-AF65-F5344CB8AC3E}">
        <p14:creationId xmlns:p14="http://schemas.microsoft.com/office/powerpoint/2010/main" val="3426676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702902-5C47-4A16-BADC-33FC7FB16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Dank voor uw aandacht!</a:t>
            </a:r>
          </a:p>
        </p:txBody>
      </p:sp>
      <p:pic>
        <p:nvPicPr>
          <p:cNvPr id="1026" name="Picture 2" descr="http://www.auto-inside.nl/wp-content/uploads/2020/01/Vragen-stellen-1-300x222.png">
            <a:extLst>
              <a:ext uri="{FF2B5EF4-FFF2-40B4-BE49-F238E27FC236}">
                <a16:creationId xmlns:a16="http://schemas.microsoft.com/office/drawing/2014/main" id="{BAA0B9AA-13C5-4166-93EF-47D359A12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68" y="1801743"/>
            <a:ext cx="5053525" cy="3739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558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38921" cy="4601183"/>
          </a:xfrm>
        </p:spPr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Aanleiding: verhogen maximale prijsgrens sociale koop?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26413" y="898754"/>
            <a:ext cx="7849772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Woonvisie: sociale koop is tot € 200.000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Kan je daar nog voor bouwen?</a:t>
            </a:r>
          </a:p>
          <a:p>
            <a:r>
              <a:rPr lang="nl-NL" sz="2800" dirty="0"/>
              <a:t>	</a:t>
            </a:r>
            <a:r>
              <a:rPr lang="nl-NL" sz="2800" i="1" dirty="0"/>
              <a:t>stijging bouwkosten door grondstoffen, 	bouwmaterialen en arbeidsloon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Rijksbeleid : verhoging tot NHG grens van </a:t>
            </a:r>
          </a:p>
          <a:p>
            <a:r>
              <a:rPr lang="nl-NL" sz="2800" dirty="0"/>
              <a:t>	€ 355.000 is mogelijk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Maar…….</a:t>
            </a:r>
          </a:p>
          <a:p>
            <a:pPr marL="342900" indent="-342900">
              <a:buAutoNum type="arabicPeriod"/>
            </a:pPr>
            <a:endParaRPr lang="nl-NL" sz="2800" dirty="0"/>
          </a:p>
          <a:p>
            <a:endParaRPr lang="nl-NL" sz="2800" i="1" dirty="0"/>
          </a:p>
        </p:txBody>
      </p:sp>
    </p:spTree>
    <p:extLst>
      <p:ext uri="{BB962C8B-B14F-4D97-AF65-F5344CB8AC3E}">
        <p14:creationId xmlns:p14="http://schemas.microsoft.com/office/powerpoint/2010/main" val="3855065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38921" cy="4601183"/>
          </a:xfrm>
        </p:spPr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Er vallen steeds meer mensen tussen wal en schip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26413" y="1250446"/>
            <a:ext cx="7906042" cy="48320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Maximale inkomensgrens sociale huur 2022: </a:t>
            </a:r>
          </a:p>
          <a:p>
            <a:r>
              <a:rPr lang="nl-NL" sz="2800" dirty="0"/>
              <a:t>	</a:t>
            </a:r>
            <a:r>
              <a:rPr lang="nl-NL" sz="2800" i="1" dirty="0"/>
              <a:t>eenpersoonshuishoudens</a:t>
            </a:r>
            <a:r>
              <a:rPr lang="nl-NL" sz="2800" dirty="0"/>
              <a:t>	</a:t>
            </a:r>
            <a:r>
              <a:rPr lang="nl-NL" sz="2800" i="1" dirty="0"/>
              <a:t> 	€ 44.035 </a:t>
            </a:r>
            <a:endParaRPr lang="nl-NL" sz="2800" dirty="0"/>
          </a:p>
          <a:p>
            <a:r>
              <a:rPr lang="nl-NL" sz="2800" i="1" dirty="0"/>
              <a:t>	meerpersoonshuishoudens</a:t>
            </a:r>
            <a:r>
              <a:rPr lang="nl-NL" sz="2800" dirty="0"/>
              <a:t>	</a:t>
            </a:r>
            <a:r>
              <a:rPr lang="nl-NL" sz="2800" i="1" dirty="0"/>
              <a:t>€ 48.625</a:t>
            </a:r>
          </a:p>
          <a:p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Welke mogelijkheden om woning van € 200.000 te kopen bij 4,5% hypotheekrente?</a:t>
            </a:r>
          </a:p>
          <a:p>
            <a:r>
              <a:rPr lang="nl-NL" sz="2800" dirty="0"/>
              <a:t>	</a:t>
            </a:r>
            <a:r>
              <a:rPr lang="nl-NL" sz="2800" i="1" dirty="0"/>
              <a:t>Inkomen vereist van € 47.000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En een woning van € 250.000?</a:t>
            </a:r>
          </a:p>
          <a:p>
            <a:r>
              <a:rPr lang="nl-NL" sz="2800" dirty="0"/>
              <a:t>	</a:t>
            </a:r>
            <a:r>
              <a:rPr lang="nl-NL" sz="2800" i="1" dirty="0"/>
              <a:t>Inkomen vereist van € 57.000 </a:t>
            </a:r>
          </a:p>
          <a:p>
            <a:endParaRPr lang="nl-NL" sz="2800" i="1" dirty="0"/>
          </a:p>
        </p:txBody>
      </p:sp>
    </p:spTree>
    <p:extLst>
      <p:ext uri="{BB962C8B-B14F-4D97-AF65-F5344CB8AC3E}">
        <p14:creationId xmlns:p14="http://schemas.microsoft.com/office/powerpoint/2010/main" val="3634976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38921" cy="4601183"/>
          </a:xfrm>
        </p:spPr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Dubbel voorstel aan de raad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910820" y="1323815"/>
            <a:ext cx="7849772" cy="526297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514350" indent="-514350">
              <a:buAutoNum type="arabicParenR"/>
            </a:pPr>
            <a:r>
              <a:rPr lang="nl-NL" sz="2800" dirty="0"/>
              <a:t>Verhoog maximale koopprijsgrens getrapt:</a:t>
            </a:r>
          </a:p>
          <a:p>
            <a:r>
              <a:rPr lang="nl-NL" sz="2800" dirty="0"/>
              <a:t>	</a:t>
            </a:r>
            <a:r>
              <a:rPr lang="nl-NL" sz="2800" i="1" dirty="0"/>
              <a:t>&lt; 50 m2 gbo		max. € 200.000 (huidige niveau)</a:t>
            </a:r>
          </a:p>
          <a:p>
            <a:r>
              <a:rPr lang="nl-NL" sz="2800" i="1" dirty="0"/>
              <a:t>	50 – 70 m2 gbo 	max. € 225.000 </a:t>
            </a:r>
          </a:p>
          <a:p>
            <a:r>
              <a:rPr lang="nl-NL" sz="2800" i="1" dirty="0"/>
              <a:t>	&gt; 70 m2 gbo		max. € 250.000 </a:t>
            </a:r>
          </a:p>
          <a:p>
            <a:r>
              <a:rPr lang="nl-NL" sz="2800" i="1" dirty="0"/>
              <a:t>	Ook regelen in doelgroepenverordening</a:t>
            </a:r>
          </a:p>
          <a:p>
            <a:endParaRPr lang="nl-NL" sz="2800" dirty="0"/>
          </a:p>
          <a:p>
            <a:r>
              <a:rPr lang="nl-NL" sz="2800" dirty="0"/>
              <a:t>2)   Verken de mogelijkheden om betaalbaarder te 	 bouwen</a:t>
            </a:r>
          </a:p>
          <a:p>
            <a:endParaRPr lang="nl-NL" sz="2800" dirty="0"/>
          </a:p>
          <a:p>
            <a:r>
              <a:rPr lang="nl-NL" sz="2800" dirty="0"/>
              <a:t>Met als doel: een betaalbare woning voor middeninkomens</a:t>
            </a:r>
          </a:p>
          <a:p>
            <a:endParaRPr lang="nl-NL" sz="2800" i="1" dirty="0"/>
          </a:p>
        </p:txBody>
      </p:sp>
    </p:spTree>
    <p:extLst>
      <p:ext uri="{BB962C8B-B14F-4D97-AF65-F5344CB8AC3E}">
        <p14:creationId xmlns:p14="http://schemas.microsoft.com/office/powerpoint/2010/main" val="205607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38921" cy="4601183"/>
          </a:xfrm>
        </p:spPr>
        <p:txBody>
          <a:bodyPr/>
          <a:lstStyle/>
          <a:p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Hoe houden we woningen betaalbaar?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4164038" y="1377055"/>
            <a:ext cx="7244862" cy="48320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sz="2800" dirty="0"/>
              <a:t>Kleiner bouwen</a:t>
            </a:r>
          </a:p>
          <a:p>
            <a:pPr marL="342900" indent="-342900">
              <a:buAutoNum type="arabicPeriod"/>
            </a:pPr>
            <a:endParaRPr lang="nl-NL" sz="2800" dirty="0"/>
          </a:p>
          <a:p>
            <a:pPr marL="342900" indent="-342900">
              <a:buAutoNum type="arabicPeriod"/>
            </a:pPr>
            <a:r>
              <a:rPr lang="nl-NL" sz="2800" dirty="0"/>
              <a:t>Industrieel bouwen </a:t>
            </a:r>
          </a:p>
          <a:p>
            <a:pPr marL="342900" indent="-342900">
              <a:buAutoNum type="arabicPeriod"/>
            </a:pPr>
            <a:endParaRPr lang="nl-NL" sz="2800" dirty="0"/>
          </a:p>
          <a:p>
            <a:pPr marL="342900" indent="-342900">
              <a:buAutoNum type="arabicPeriod"/>
            </a:pPr>
            <a:r>
              <a:rPr lang="nl-NL" sz="2800" dirty="0"/>
              <a:t>Circulair bouwen/duurzaamheid</a:t>
            </a:r>
          </a:p>
          <a:p>
            <a:pPr marL="342900" indent="-342900">
              <a:buAutoNum type="arabicPeriod"/>
            </a:pPr>
            <a:endParaRPr lang="nl-NL" sz="2800" dirty="0"/>
          </a:p>
          <a:p>
            <a:pPr marL="342900" indent="-342900">
              <a:buFontTx/>
              <a:buAutoNum type="arabicPeriod"/>
            </a:pPr>
            <a:r>
              <a:rPr lang="nl-NL" sz="2800" dirty="0"/>
              <a:t>Zelfwerkzaamheid</a:t>
            </a:r>
          </a:p>
          <a:p>
            <a:pPr marL="342900" indent="-342900">
              <a:buFontTx/>
              <a:buAutoNum type="arabicPeriod"/>
            </a:pPr>
            <a:endParaRPr lang="nl-NL" sz="2800" dirty="0"/>
          </a:p>
          <a:p>
            <a:pPr marL="342900" indent="-342900">
              <a:buFontTx/>
              <a:buAutoNum type="arabicPeriod"/>
            </a:pPr>
            <a:r>
              <a:rPr lang="nl-NL" sz="2800" dirty="0"/>
              <a:t>Financiële regelingen</a:t>
            </a:r>
          </a:p>
          <a:p>
            <a:endParaRPr lang="nl-NL" sz="2800" dirty="0"/>
          </a:p>
          <a:p>
            <a:pPr marL="342900" indent="-342900">
              <a:buAutoNum type="arabicPeriod"/>
            </a:pP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48709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95193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Kleiner wonen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11014" y="420104"/>
            <a:ext cx="522380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800" i="1" dirty="0"/>
              <a:t>Tiny houses 30 - 50 m2</a:t>
            </a:r>
          </a:p>
        </p:txBody>
      </p:sp>
      <p:pic>
        <p:nvPicPr>
          <p:cNvPr id="4" name="Picture 2" descr="https://scobe.nl/sites/default/files/afbeeldingen/nieuws/microwoning_1.jpg">
            <a:extLst>
              <a:ext uri="{FF2B5EF4-FFF2-40B4-BE49-F238E27FC236}">
                <a16:creationId xmlns:a16="http://schemas.microsoft.com/office/drawing/2014/main" id="{A4311B3D-5D59-4232-8FC2-F93E8E1279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157" y="943324"/>
            <a:ext cx="3301813" cy="220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e bronafbeelding bekijken">
            <a:extLst>
              <a:ext uri="{FF2B5EF4-FFF2-40B4-BE49-F238E27FC236}">
                <a16:creationId xmlns:a16="http://schemas.microsoft.com/office/drawing/2014/main" id="{3980022D-1F63-4F82-9906-7EEB1F149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824" y="943324"/>
            <a:ext cx="3530078" cy="2202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0D0500AC-2F77-41EB-A6DD-22BCB98EC241}"/>
              </a:ext>
            </a:extLst>
          </p:cNvPr>
          <p:cNvSpPr txBox="1"/>
          <p:nvPr/>
        </p:nvSpPr>
        <p:spPr>
          <a:xfrm>
            <a:off x="3855157" y="3394305"/>
            <a:ext cx="7717426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800" i="1" dirty="0"/>
              <a:t>Appartementen Dodewaard 62 - 76 m2 </a:t>
            </a:r>
          </a:p>
          <a:p>
            <a:r>
              <a:rPr lang="nl-NL" sz="2800" i="1" dirty="0"/>
              <a:t>(€ 225.000 - € 240.000)</a:t>
            </a:r>
          </a:p>
        </p:txBody>
      </p:sp>
      <p:pic>
        <p:nvPicPr>
          <p:cNvPr id="3076" name="Picture 4" descr="https://cloud.funda.nl/valentina_media/165/900/659_360x240.jpg">
            <a:extLst>
              <a:ext uri="{FF2B5EF4-FFF2-40B4-BE49-F238E27FC236}">
                <a16:creationId xmlns:a16="http://schemas.microsoft.com/office/drawing/2014/main" id="{FE25715F-DCE3-44AA-8726-1DB51F709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824" y="4076512"/>
            <a:ext cx="3542076" cy="23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055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95193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Industrieel bouwen</a:t>
            </a:r>
            <a:endParaRPr lang="nl-NL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26412" y="898754"/>
            <a:ext cx="7990449" cy="31085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Goedkoper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Kortere bouwtijd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Minder milieubelastend (o.a. stikstof)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Flexibiliteit: soms standaard </a:t>
            </a:r>
            <a:r>
              <a:rPr lang="nl-NL" sz="2800" dirty="0" err="1"/>
              <a:t>uitbreidbaar</a:t>
            </a:r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i="1" dirty="0"/>
          </a:p>
          <a:p>
            <a:endParaRPr lang="nl-NL" sz="2800" dirty="0"/>
          </a:p>
          <a:p>
            <a:endParaRPr lang="nl-NL" sz="2800" i="1" dirty="0"/>
          </a:p>
        </p:txBody>
      </p:sp>
      <p:pic>
        <p:nvPicPr>
          <p:cNvPr id="2050" name="Picture 2" descr="http://www.industrieel-bouwen.nl/images/800x600/40/montage-04.jpg">
            <a:extLst>
              <a:ext uri="{FF2B5EF4-FFF2-40B4-BE49-F238E27FC236}">
                <a16:creationId xmlns:a16="http://schemas.microsoft.com/office/drawing/2014/main" id="{FA01554B-D53D-4C62-9696-DD128090A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411" y="2921046"/>
            <a:ext cx="3738631" cy="280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F3925D9-350D-495E-B4B9-1B44E992D6C2}"/>
              </a:ext>
            </a:extLst>
          </p:cNvPr>
          <p:cNvSpPr txBox="1"/>
          <p:nvPr/>
        </p:nvSpPr>
        <p:spPr>
          <a:xfrm>
            <a:off x="3826412" y="5778546"/>
            <a:ext cx="4200379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800" i="1" dirty="0"/>
              <a:t>Almere: casco in 1 dag</a:t>
            </a:r>
          </a:p>
          <a:p>
            <a:r>
              <a:rPr lang="nl-NL" sz="2800" i="1" dirty="0"/>
              <a:t>www.industrieel-bouwen.nl</a:t>
            </a:r>
          </a:p>
          <a:p>
            <a:endParaRPr lang="nl-NL" sz="2800" dirty="0"/>
          </a:p>
          <a:p>
            <a:endParaRPr lang="nl-NL" sz="2800" i="1" dirty="0"/>
          </a:p>
        </p:txBody>
      </p:sp>
      <p:pic>
        <p:nvPicPr>
          <p:cNvPr id="2052" name="Picture 4" descr="https://sp-ao.shortpixel.ai/client/to_webp,q_glossy,ret_img,w_525,h_350/https:/vilton.nl/wp-content/uploads/2021/04/IMG_7626-2_RGB.jpg">
            <a:extLst>
              <a:ext uri="{FF2B5EF4-FFF2-40B4-BE49-F238E27FC236}">
                <a16:creationId xmlns:a16="http://schemas.microsoft.com/office/drawing/2014/main" id="{565E7F18-20B5-4388-BA03-687A7325A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224" y="2921046"/>
            <a:ext cx="4203858" cy="280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612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95193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Circulair/ duurzaam bouwen</a:t>
            </a:r>
            <a:endParaRPr lang="nl-NL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DA477F79-479D-439A-BB21-7F59E231FA98}"/>
              </a:ext>
            </a:extLst>
          </p:cNvPr>
          <p:cNvSpPr txBox="1"/>
          <p:nvPr/>
        </p:nvSpPr>
        <p:spPr>
          <a:xfrm>
            <a:off x="3826410" y="714336"/>
            <a:ext cx="7990449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Goedkoper?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Aanvaardbaar voor de bewoner?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Minder milieubelastend (stikstof, CO2)</a:t>
            </a:r>
          </a:p>
          <a:p>
            <a:endParaRPr lang="nl-NL" sz="2800" i="1" dirty="0"/>
          </a:p>
          <a:p>
            <a:endParaRPr lang="nl-NL" sz="2800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6DB9123-876E-4CB4-AB83-91B55BD1B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410" y="2016170"/>
            <a:ext cx="7230796" cy="4127494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4AF856EF-E1E1-460F-8CC0-ABA98E33E5BF}"/>
              </a:ext>
            </a:extLst>
          </p:cNvPr>
          <p:cNvSpPr txBox="1"/>
          <p:nvPr/>
        </p:nvSpPr>
        <p:spPr>
          <a:xfrm>
            <a:off x="4001085" y="5903893"/>
            <a:ext cx="558721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800" i="1" dirty="0"/>
              <a:t>Bron: </a:t>
            </a:r>
            <a:r>
              <a:rPr lang="nl-NL" sz="2800" i="1" dirty="0" err="1"/>
              <a:t>Eco</a:t>
            </a:r>
            <a:r>
              <a:rPr lang="nl-NL" sz="2800" i="1" dirty="0"/>
              <a:t> architecten Nijmegen</a:t>
            </a:r>
          </a:p>
          <a:p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3282823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C8EA9C-2B0B-412E-9882-1D4F7ED59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8" y="1123837"/>
            <a:ext cx="3095193" cy="4601183"/>
          </a:xfrm>
        </p:spPr>
        <p:txBody>
          <a:bodyPr>
            <a:normAutofit/>
          </a:bodyPr>
          <a:lstStyle/>
          <a:p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Circulair/ duurzaam bouwen:</a:t>
            </a:r>
            <a:b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nl-NL" sz="3400" dirty="0">
                <a:latin typeface="Arial" panose="020B0604020202020204" pitchFamily="34" charset="0"/>
                <a:cs typeface="Arial" panose="020B0604020202020204" pitchFamily="34" charset="0"/>
              </a:rPr>
              <a:t>houtbouw</a:t>
            </a:r>
            <a:endParaRPr lang="nl-NL" sz="3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AF856EF-E1E1-460F-8CC0-ABA98E33E5BF}"/>
              </a:ext>
            </a:extLst>
          </p:cNvPr>
          <p:cNvSpPr txBox="1"/>
          <p:nvPr/>
        </p:nvSpPr>
        <p:spPr>
          <a:xfrm>
            <a:off x="3860408" y="5903893"/>
            <a:ext cx="7872047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800" i="1" dirty="0"/>
              <a:t>Houten appartementencomplex Almere (De Alliantie)</a:t>
            </a:r>
          </a:p>
        </p:txBody>
      </p:sp>
      <p:pic>
        <p:nvPicPr>
          <p:cNvPr id="7" name="Afbeelding 6" descr="Afbeelding met buiten, gebouw, huis, houten&#10;&#10;Automatisch gegenereerde beschrijving">
            <a:extLst>
              <a:ext uri="{FF2B5EF4-FFF2-40B4-BE49-F238E27FC236}">
                <a16:creationId xmlns:a16="http://schemas.microsoft.com/office/drawing/2014/main" id="{95A25C1B-CF37-4A2E-ACC1-014EF74BACA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000182" y="795362"/>
            <a:ext cx="2845337" cy="2544274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6E5B1AF7-5E2A-4565-841D-FDD666C55963}"/>
              </a:ext>
            </a:extLst>
          </p:cNvPr>
          <p:cNvSpPr txBox="1"/>
          <p:nvPr/>
        </p:nvSpPr>
        <p:spPr>
          <a:xfrm>
            <a:off x="6944896" y="839006"/>
            <a:ext cx="376061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nl-NL" sz="2800" i="1" dirty="0"/>
              <a:t>Cross </a:t>
            </a:r>
            <a:r>
              <a:rPr lang="nl-NL" sz="2800" i="1" dirty="0" err="1"/>
              <a:t>Laminated</a:t>
            </a:r>
            <a:r>
              <a:rPr lang="nl-NL" sz="2800" i="1" dirty="0"/>
              <a:t> </a:t>
            </a:r>
            <a:r>
              <a:rPr lang="nl-NL" sz="2800" i="1" dirty="0" err="1"/>
              <a:t>Timber</a:t>
            </a:r>
            <a:endParaRPr lang="nl-NL" sz="2800" i="1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71F43BEB-FBB0-41FE-B956-E6256FA8098D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9" t="6887" r="10081" b="14139"/>
          <a:stretch/>
        </p:blipFill>
        <p:spPr bwMode="auto">
          <a:xfrm>
            <a:off x="4000182" y="3518364"/>
            <a:ext cx="4191635" cy="25006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Afbeelding 9" descr="Afbeelding met gebouw, binnen, plafond, venster&#10;&#10;Automatisch gegenereerde beschrijving">
            <a:extLst>
              <a:ext uri="{FF2B5EF4-FFF2-40B4-BE49-F238E27FC236}">
                <a16:creationId xmlns:a16="http://schemas.microsoft.com/office/drawing/2014/main" id="{B38DD517-2F90-480D-915C-96E7BAC07C0E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529" y="3899247"/>
            <a:ext cx="3053213" cy="200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3942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Diepblauw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925</TotalTime>
  <Words>568</Words>
  <Application>Microsoft Office PowerPoint</Application>
  <PresentationFormat>Breedbeeld</PresentationFormat>
  <Paragraphs>115</Paragraphs>
  <Slides>15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20" baseType="lpstr">
      <vt:lpstr>Arial</vt:lpstr>
      <vt:lpstr>Calibri</vt:lpstr>
      <vt:lpstr>Corbel</vt:lpstr>
      <vt:lpstr>Wingdings 2</vt:lpstr>
      <vt:lpstr>Frame</vt:lpstr>
      <vt:lpstr>Is sociale koop nog betaalbaar?</vt:lpstr>
      <vt:lpstr>Aanleiding: verhogen maximale prijsgrens sociale koop?</vt:lpstr>
      <vt:lpstr>Er vallen steeds meer mensen tussen wal en schip</vt:lpstr>
      <vt:lpstr>Dubbel voorstel aan de raad</vt:lpstr>
      <vt:lpstr>Hoe houden we woningen betaalbaar?</vt:lpstr>
      <vt:lpstr>Kleiner wonen</vt:lpstr>
      <vt:lpstr>Industrieel bouwen</vt:lpstr>
      <vt:lpstr>Circulair/ duurzaam bouwen</vt:lpstr>
      <vt:lpstr>Circulair/ duurzaam bouwen: houtbouw</vt:lpstr>
      <vt:lpstr>Zelfwerkzaam-heid:  WiKi house  1. downloaden ontwerp 2. computergestuurd      fresen uit hout 3. monteren o.b.v.      handleiding</vt:lpstr>
      <vt:lpstr>Financiële ondersteuning</vt:lpstr>
      <vt:lpstr>Of wachten we op de Rijksregeling?</vt:lpstr>
      <vt:lpstr>Standpunt woningbouw-regisseurs </vt:lpstr>
      <vt:lpstr>Vragen aan de raad</vt:lpstr>
      <vt:lpstr>Dank voor uw aandacht!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Programma Wonen</dc:title>
  <dc:creator>Inge van Zuilekom</dc:creator>
  <cp:lastModifiedBy>Wido Scholte</cp:lastModifiedBy>
  <cp:revision>83</cp:revision>
  <dcterms:created xsi:type="dcterms:W3CDTF">2021-10-29T09:44:14Z</dcterms:created>
  <dcterms:modified xsi:type="dcterms:W3CDTF">2023-02-14T12:18:27Z</dcterms:modified>
</cp:coreProperties>
</file>