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3.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89" r:id="rId2"/>
    <p:sldId id="260" r:id="rId3"/>
    <p:sldId id="277" r:id="rId4"/>
    <p:sldId id="285" r:id="rId5"/>
    <p:sldId id="261" r:id="rId6"/>
    <p:sldId id="290" r:id="rId7"/>
    <p:sldId id="262" r:id="rId8"/>
    <p:sldId id="263" r:id="rId9"/>
    <p:sldId id="287" r:id="rId10"/>
    <p:sldId id="268" r:id="rId11"/>
    <p:sldId id="284" r:id="rId12"/>
    <p:sldId id="291" r:id="rId13"/>
    <p:sldId id="292" r:id="rId14"/>
    <p:sldId id="293" r:id="rId15"/>
    <p:sldId id="294" r:id="rId16"/>
    <p:sldId id="295" r:id="rId17"/>
    <p:sldId id="296" r:id="rId18"/>
    <p:sldId id="297" r:id="rId19"/>
    <p:sldId id="299" r:id="rId20"/>
    <p:sldId id="298" r:id="rId21"/>
  </p:sldIdLst>
  <p:sldSz cx="9144000" cy="5143500" type="screen16x9"/>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5029" autoAdjust="0"/>
  </p:normalViewPr>
  <p:slideViewPr>
    <p:cSldViewPr>
      <p:cViewPr>
        <p:scale>
          <a:sx n="100" d="100"/>
          <a:sy n="100" d="100"/>
        </p:scale>
        <p:origin x="-1944" y="-61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oleObject" Target="Map1"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Map1"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Map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nl-NL"/>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sz="1600">
                <a:latin typeface="+mj-lt"/>
              </a:rPr>
              <a:t>Jaarlijkse afvoer naar de zuivering</a:t>
            </a:r>
          </a:p>
        </c:rich>
      </c:tx>
      <c:layout/>
      <c:overlay val="0"/>
    </c:title>
    <c:autoTitleDeleted val="0"/>
    <c:plotArea>
      <c:layout/>
      <c:barChart>
        <c:barDir val="col"/>
        <c:grouping val="stacked"/>
        <c:varyColors val="0"/>
        <c:ser>
          <c:idx val="0"/>
          <c:order val="0"/>
          <c:tx>
            <c:strRef>
              <c:f>Blad1!$E$9</c:f>
              <c:strCache>
                <c:ptCount val="1"/>
                <c:pt idx="0">
                  <c:v>DWA</c:v>
                </c:pt>
              </c:strCache>
            </c:strRef>
          </c:tx>
          <c:spPr>
            <a:solidFill>
              <a:srgbClr val="C00000"/>
            </a:solidFill>
            <a:ln>
              <a:solidFill>
                <a:schemeClr val="tx1"/>
              </a:solidFill>
            </a:ln>
          </c:spPr>
          <c:invertIfNegative val="0"/>
          <c:cat>
            <c:strRef>
              <c:f>Blad1!$F$8:$K$8</c:f>
              <c:strCache>
                <c:ptCount val="6"/>
                <c:pt idx="0">
                  <c:v>Vlaardingen</c:v>
                </c:pt>
                <c:pt idx="1">
                  <c:v>Schiedam</c:v>
                </c:pt>
                <c:pt idx="2">
                  <c:v>Maassluis</c:v>
                </c:pt>
                <c:pt idx="3">
                  <c:v>Merellaan</c:v>
                </c:pt>
                <c:pt idx="4">
                  <c:v>Maasland</c:v>
                </c:pt>
                <c:pt idx="5">
                  <c:v>De Lier</c:v>
                </c:pt>
              </c:strCache>
            </c:strRef>
          </c:cat>
          <c:val>
            <c:numRef>
              <c:f>Blad1!$F$9:$K$9</c:f>
              <c:numCache>
                <c:formatCode>General</c:formatCode>
                <c:ptCount val="6"/>
                <c:pt idx="0">
                  <c:v>3.4653100000000001</c:v>
                </c:pt>
                <c:pt idx="1">
                  <c:v>4.0715750000000002</c:v>
                </c:pt>
                <c:pt idx="2">
                  <c:v>0.79241499999999998</c:v>
                </c:pt>
                <c:pt idx="3">
                  <c:v>0.66356999999999999</c:v>
                </c:pt>
                <c:pt idx="4">
                  <c:v>0.28470000000000001</c:v>
                </c:pt>
                <c:pt idx="5">
                  <c:v>0.72233499999999995</c:v>
                </c:pt>
              </c:numCache>
            </c:numRef>
          </c:val>
        </c:ser>
        <c:ser>
          <c:idx val="1"/>
          <c:order val="1"/>
          <c:tx>
            <c:strRef>
              <c:f>Blad1!$E$10</c:f>
              <c:strCache>
                <c:ptCount val="1"/>
                <c:pt idx="0">
                  <c:v>RVW</c:v>
                </c:pt>
              </c:strCache>
            </c:strRef>
          </c:tx>
          <c:spPr>
            <a:solidFill>
              <a:schemeClr val="accent6"/>
            </a:solidFill>
            <a:ln>
              <a:solidFill>
                <a:schemeClr val="tx1"/>
              </a:solidFill>
            </a:ln>
          </c:spPr>
          <c:invertIfNegative val="0"/>
          <c:cat>
            <c:strRef>
              <c:f>Blad1!$F$8:$K$8</c:f>
              <c:strCache>
                <c:ptCount val="6"/>
                <c:pt idx="0">
                  <c:v>Vlaardingen</c:v>
                </c:pt>
                <c:pt idx="1">
                  <c:v>Schiedam</c:v>
                </c:pt>
                <c:pt idx="2">
                  <c:v>Maassluis</c:v>
                </c:pt>
                <c:pt idx="3">
                  <c:v>Merellaan</c:v>
                </c:pt>
                <c:pt idx="4">
                  <c:v>Maasland</c:v>
                </c:pt>
                <c:pt idx="5">
                  <c:v>De Lier</c:v>
                </c:pt>
              </c:strCache>
            </c:strRef>
          </c:cat>
          <c:val>
            <c:numRef>
              <c:f>Blad1!$F$10:$K$10</c:f>
              <c:numCache>
                <c:formatCode>General</c:formatCode>
                <c:ptCount val="6"/>
                <c:pt idx="0">
                  <c:v>4.319045</c:v>
                </c:pt>
                <c:pt idx="1">
                  <c:v>3.7197149999999999</c:v>
                </c:pt>
                <c:pt idx="2">
                  <c:v>0.60006000000000004</c:v>
                </c:pt>
                <c:pt idx="3">
                  <c:v>0.563195</c:v>
                </c:pt>
                <c:pt idx="4">
                  <c:v>0.17446999999999999</c:v>
                </c:pt>
                <c:pt idx="5">
                  <c:v>1.034775</c:v>
                </c:pt>
              </c:numCache>
            </c:numRef>
          </c:val>
        </c:ser>
        <c:ser>
          <c:idx val="2"/>
          <c:order val="2"/>
          <c:tx>
            <c:strRef>
              <c:f>Blad1!$E$11</c:f>
              <c:strCache>
                <c:ptCount val="1"/>
                <c:pt idx="0">
                  <c:v>HWA</c:v>
                </c:pt>
              </c:strCache>
            </c:strRef>
          </c:tx>
          <c:spPr>
            <a:solidFill>
              <a:srgbClr val="0070C0"/>
            </a:solidFill>
            <a:ln>
              <a:solidFill>
                <a:schemeClr val="tx1"/>
              </a:solidFill>
            </a:ln>
          </c:spPr>
          <c:invertIfNegative val="0"/>
          <c:cat>
            <c:strRef>
              <c:f>Blad1!$F$8:$K$8</c:f>
              <c:strCache>
                <c:ptCount val="6"/>
                <c:pt idx="0">
                  <c:v>Vlaardingen</c:v>
                </c:pt>
                <c:pt idx="1">
                  <c:v>Schiedam</c:v>
                </c:pt>
                <c:pt idx="2">
                  <c:v>Maassluis</c:v>
                </c:pt>
                <c:pt idx="3">
                  <c:v>Merellaan</c:v>
                </c:pt>
                <c:pt idx="4">
                  <c:v>Maasland</c:v>
                </c:pt>
                <c:pt idx="5">
                  <c:v>De Lier</c:v>
                </c:pt>
              </c:strCache>
            </c:strRef>
          </c:cat>
          <c:val>
            <c:numRef>
              <c:f>Blad1!$F$11:$K$11</c:f>
              <c:numCache>
                <c:formatCode>General</c:formatCode>
                <c:ptCount val="6"/>
                <c:pt idx="0">
                  <c:v>2.8101349999999998</c:v>
                </c:pt>
                <c:pt idx="1">
                  <c:v>3.02366</c:v>
                </c:pt>
                <c:pt idx="2">
                  <c:v>0.524505</c:v>
                </c:pt>
                <c:pt idx="3">
                  <c:v>0.53435999999999995</c:v>
                </c:pt>
                <c:pt idx="4">
                  <c:v>0.22447500000000001</c:v>
                </c:pt>
                <c:pt idx="5">
                  <c:v>0.49858999999999998</c:v>
                </c:pt>
              </c:numCache>
            </c:numRef>
          </c:val>
        </c:ser>
        <c:dLbls>
          <c:showLegendKey val="0"/>
          <c:showVal val="0"/>
          <c:showCatName val="0"/>
          <c:showSerName val="0"/>
          <c:showPercent val="0"/>
          <c:showBubbleSize val="0"/>
        </c:dLbls>
        <c:gapWidth val="150"/>
        <c:overlap val="100"/>
        <c:axId val="75478528"/>
        <c:axId val="75480064"/>
      </c:barChart>
      <c:catAx>
        <c:axId val="75478528"/>
        <c:scaling>
          <c:orientation val="minMax"/>
        </c:scaling>
        <c:delete val="0"/>
        <c:axPos val="b"/>
        <c:majorTickMark val="out"/>
        <c:minorTickMark val="none"/>
        <c:tickLblPos val="nextTo"/>
        <c:crossAx val="75480064"/>
        <c:crosses val="autoZero"/>
        <c:auto val="1"/>
        <c:lblAlgn val="ctr"/>
        <c:lblOffset val="100"/>
        <c:noMultiLvlLbl val="0"/>
      </c:catAx>
      <c:valAx>
        <c:axId val="75480064"/>
        <c:scaling>
          <c:orientation val="minMax"/>
        </c:scaling>
        <c:delete val="0"/>
        <c:axPos val="l"/>
        <c:majorGridlines/>
        <c:title>
          <c:tx>
            <c:rich>
              <a:bodyPr rot="-5400000" vert="horz"/>
              <a:lstStyle/>
              <a:p>
                <a:pPr>
                  <a:defRPr/>
                </a:pPr>
                <a:r>
                  <a:rPr lang="en-US">
                    <a:latin typeface="+mj-lt"/>
                  </a:rPr>
                  <a:t>Afvoer (x 1,0</a:t>
                </a:r>
                <a:r>
                  <a:rPr lang="en-US" baseline="0">
                    <a:latin typeface="+mj-lt"/>
                  </a:rPr>
                  <a:t> mln</a:t>
                </a:r>
                <a:r>
                  <a:rPr lang="en-US">
                    <a:latin typeface="+mj-lt"/>
                  </a:rPr>
                  <a:t> m³)</a:t>
                </a:r>
              </a:p>
            </c:rich>
          </c:tx>
          <c:layout/>
          <c:overlay val="0"/>
        </c:title>
        <c:numFmt formatCode="General" sourceLinked="1"/>
        <c:majorTickMark val="out"/>
        <c:minorTickMark val="none"/>
        <c:tickLblPos val="nextTo"/>
        <c:crossAx val="75478528"/>
        <c:crosses val="autoZero"/>
        <c:crossBetween val="between"/>
      </c:valAx>
    </c:plotArea>
    <c:legend>
      <c:legendPos val="r"/>
      <c:layout/>
      <c:overlay val="0"/>
    </c:legend>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nl-NL"/>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dLbls>
          <c:showLegendKey val="0"/>
          <c:showVal val="0"/>
          <c:showCatName val="0"/>
          <c:showSerName val="0"/>
          <c:showPercent val="0"/>
          <c:showBubbleSize val="0"/>
          <c:showLeaderLines val="1"/>
        </c:dLbls>
        <c:firstSliceAng val="0"/>
      </c:pieChart>
    </c:plotArea>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nl-NL"/>
  <c:roundedCorners val="0"/>
  <mc:AlternateContent xmlns:mc="http://schemas.openxmlformats.org/markup-compatibility/2006">
    <mc:Choice xmlns:c14="http://schemas.microsoft.com/office/drawing/2007/8/2/chart" Requires="c14">
      <c14:style val="119"/>
    </mc:Choice>
    <mc:Fallback>
      <c:style val="19"/>
    </mc:Fallback>
  </mc:AlternateContent>
  <c:chart>
    <c:autoTitleDeleted val="1"/>
    <c:plotArea>
      <c:layout/>
      <c:barChart>
        <c:barDir val="col"/>
        <c:grouping val="stacked"/>
        <c:varyColors val="0"/>
        <c:ser>
          <c:idx val="1"/>
          <c:order val="0"/>
          <c:tx>
            <c:strRef>
              <c:f>Blad1!$B$43</c:f>
              <c:strCache>
                <c:ptCount val="1"/>
                <c:pt idx="0">
                  <c:v>Rioolheffing (2018)</c:v>
                </c:pt>
              </c:strCache>
            </c:strRef>
          </c:tx>
          <c:invertIfNegative val="0"/>
          <c:cat>
            <c:strRef>
              <c:f>Blad1!$A$44:$A$50</c:f>
              <c:strCache>
                <c:ptCount val="7"/>
                <c:pt idx="0">
                  <c:v>Vlaardingen</c:v>
                </c:pt>
                <c:pt idx="1">
                  <c:v>Schiedam</c:v>
                </c:pt>
                <c:pt idx="2">
                  <c:v>Maassluis*</c:v>
                </c:pt>
                <c:pt idx="3">
                  <c:v>Midden-Delfland</c:v>
                </c:pt>
                <c:pt idx="4">
                  <c:v>Rotterdam</c:v>
                </c:pt>
                <c:pt idx="5">
                  <c:v>Gouda</c:v>
                </c:pt>
                <c:pt idx="6">
                  <c:v>Delft</c:v>
                </c:pt>
              </c:strCache>
            </c:strRef>
          </c:cat>
          <c:val>
            <c:numRef>
              <c:f>Blad1!$B$44:$B$50</c:f>
              <c:numCache>
                <c:formatCode>_("€"* #,##0.00_);_("€"* \(#,##0.00\);_("€"* "-"??_);_(@_)</c:formatCode>
                <c:ptCount val="7"/>
                <c:pt idx="0">
                  <c:v>157.80000000000001</c:v>
                </c:pt>
                <c:pt idx="1">
                  <c:v>242.74</c:v>
                </c:pt>
                <c:pt idx="2">
                  <c:v>174</c:v>
                </c:pt>
                <c:pt idx="3">
                  <c:v>227.64</c:v>
                </c:pt>
                <c:pt idx="4">
                  <c:v>198.2</c:v>
                </c:pt>
                <c:pt idx="5">
                  <c:v>241.3</c:v>
                </c:pt>
                <c:pt idx="6">
                  <c:v>219.98</c:v>
                </c:pt>
              </c:numCache>
            </c:numRef>
          </c:val>
        </c:ser>
        <c:ser>
          <c:idx val="2"/>
          <c:order val="1"/>
          <c:tx>
            <c:strRef>
              <c:f>Blad1!$D$43</c:f>
              <c:strCache>
                <c:ptCount val="1"/>
                <c:pt idx="0">
                  <c:v>Rioolheffing (einde periode)</c:v>
                </c:pt>
              </c:strCache>
            </c:strRef>
          </c:tx>
          <c:invertIfNegative val="0"/>
          <c:cat>
            <c:strRef>
              <c:f>Blad1!$A$44:$A$50</c:f>
              <c:strCache>
                <c:ptCount val="7"/>
                <c:pt idx="0">
                  <c:v>Vlaardingen</c:v>
                </c:pt>
                <c:pt idx="1">
                  <c:v>Schiedam</c:v>
                </c:pt>
                <c:pt idx="2">
                  <c:v>Maassluis*</c:v>
                </c:pt>
                <c:pt idx="3">
                  <c:v>Midden-Delfland</c:v>
                </c:pt>
                <c:pt idx="4">
                  <c:v>Rotterdam</c:v>
                </c:pt>
                <c:pt idx="5">
                  <c:v>Gouda</c:v>
                </c:pt>
                <c:pt idx="6">
                  <c:v>Delft</c:v>
                </c:pt>
              </c:strCache>
            </c:strRef>
          </c:cat>
          <c:val>
            <c:numRef>
              <c:f>Blad1!$E$44:$E$50</c:f>
              <c:numCache>
                <c:formatCode>_("€"* #,##0.00_);_("€"* \(#,##0.00\);_("€"* "-"??_);_(@_)</c:formatCode>
                <c:ptCount val="7"/>
                <c:pt idx="0">
                  <c:v>15.45999999999998</c:v>
                </c:pt>
                <c:pt idx="1">
                  <c:v>210</c:v>
                </c:pt>
                <c:pt idx="3">
                  <c:v>0.36000000000001364</c:v>
                </c:pt>
                <c:pt idx="4">
                  <c:v>72.800000000000011</c:v>
                </c:pt>
                <c:pt idx="5">
                  <c:v>288.7</c:v>
                </c:pt>
                <c:pt idx="6">
                  <c:v>2.0000000000010232E-2</c:v>
                </c:pt>
              </c:numCache>
            </c:numRef>
          </c:val>
        </c:ser>
        <c:dLbls>
          <c:showLegendKey val="0"/>
          <c:showVal val="0"/>
          <c:showCatName val="0"/>
          <c:showSerName val="0"/>
          <c:showPercent val="0"/>
          <c:showBubbleSize val="0"/>
        </c:dLbls>
        <c:gapWidth val="150"/>
        <c:overlap val="100"/>
        <c:axId val="73915008"/>
        <c:axId val="73949568"/>
      </c:barChart>
      <c:catAx>
        <c:axId val="73915008"/>
        <c:scaling>
          <c:orientation val="minMax"/>
        </c:scaling>
        <c:delete val="0"/>
        <c:axPos val="b"/>
        <c:majorTickMark val="out"/>
        <c:minorTickMark val="none"/>
        <c:tickLblPos val="nextTo"/>
        <c:crossAx val="73949568"/>
        <c:crosses val="autoZero"/>
        <c:auto val="1"/>
        <c:lblAlgn val="ctr"/>
        <c:lblOffset val="100"/>
        <c:noMultiLvlLbl val="0"/>
      </c:catAx>
      <c:valAx>
        <c:axId val="73949568"/>
        <c:scaling>
          <c:orientation val="minMax"/>
        </c:scaling>
        <c:delete val="0"/>
        <c:axPos val="l"/>
        <c:majorGridlines/>
        <c:numFmt formatCode="_(&quot;€&quot;* #,##0.00_);_(&quot;€&quot;* \(#,##0.00\);_(&quot;€&quot;* &quot;-&quot;??_);_(@_)" sourceLinked="1"/>
        <c:majorTickMark val="out"/>
        <c:minorTickMark val="none"/>
        <c:tickLblPos val="nextTo"/>
        <c:crossAx val="73915008"/>
        <c:crosses val="autoZero"/>
        <c:crossBetween val="between"/>
      </c:valAx>
    </c:plotArea>
    <c:legend>
      <c:legendPos val="r"/>
      <c:overlay val="0"/>
    </c:legend>
    <c:plotVisOnly val="1"/>
    <c:dispBlanksAs val="gap"/>
    <c:showDLblsOverMax val="0"/>
  </c:chart>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2BAD278-1106-4068-8026-EDFDB96A040A}" type="datetimeFigureOut">
              <a:rPr lang="nl-NL" smtClean="0"/>
              <a:t>9-1-2019</a:t>
            </a:fld>
            <a:endParaRPr lang="nl-NL"/>
          </a:p>
        </p:txBody>
      </p:sp>
      <p:sp>
        <p:nvSpPr>
          <p:cNvPr id="4" name="Tijdelijke aanduiding voor dia-afbeelding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6" name="Tijdelijke aanduiding voor voettekst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CB8210E-DE4C-4200-95E0-7F7ED5B35848}" type="slidenum">
              <a:rPr lang="nl-NL" smtClean="0"/>
              <a:t>‹nr.›</a:t>
            </a:fld>
            <a:endParaRPr lang="nl-NL"/>
          </a:p>
        </p:txBody>
      </p:sp>
    </p:spTree>
    <p:extLst>
      <p:ext uri="{BB962C8B-B14F-4D97-AF65-F5344CB8AC3E}">
        <p14:creationId xmlns:p14="http://schemas.microsoft.com/office/powerpoint/2010/main" val="8658316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pPr marL="228600" indent="-228600">
              <a:buAutoNum type="arabicPeriod"/>
            </a:pPr>
            <a:r>
              <a:rPr lang="nl-NL" baseline="0" dirty="0" smtClean="0"/>
              <a:t>Van lozen op de rivier naar afvoeren richting de zuivering. </a:t>
            </a:r>
          </a:p>
          <a:p>
            <a:pPr marL="228600" indent="-228600">
              <a:buAutoNum type="arabicPeriod"/>
            </a:pPr>
            <a:r>
              <a:rPr lang="nl-NL" baseline="0" dirty="0" smtClean="0"/>
              <a:t>Areaal: 260 km. Riolering en circa 55 gemalen en pompstations, verdeeld over verschillende bemalingsgebieden.</a:t>
            </a:r>
          </a:p>
          <a:p>
            <a:pPr marL="228600" indent="-228600">
              <a:buAutoNum type="arabicPeriod"/>
            </a:pPr>
            <a:r>
              <a:rPr lang="nl-NL" baseline="0" dirty="0" smtClean="0"/>
              <a:t>De drie zorgplichten van de gemeente.</a:t>
            </a:r>
          </a:p>
          <a:p>
            <a:pPr marL="228600" indent="-228600">
              <a:buAutoNum type="arabicPeriod"/>
            </a:pPr>
            <a:r>
              <a:rPr lang="nl-NL" baseline="0" dirty="0" smtClean="0"/>
              <a:t>Jaarlijkse afvoer circa 10,6 </a:t>
            </a:r>
            <a:r>
              <a:rPr lang="nl-NL" baseline="0" dirty="0" err="1" smtClean="0"/>
              <a:t>mln</a:t>
            </a:r>
            <a:r>
              <a:rPr lang="nl-NL" baseline="0" dirty="0" smtClean="0"/>
              <a:t> kuub.</a:t>
            </a:r>
          </a:p>
          <a:p>
            <a:pPr marL="228600" indent="-228600">
              <a:buAutoNum type="arabicPeriod"/>
            </a:pPr>
            <a:endParaRPr lang="nl-NL" baseline="0" dirty="0" smtClean="0"/>
          </a:p>
        </p:txBody>
      </p:sp>
      <p:sp>
        <p:nvSpPr>
          <p:cNvPr id="4" name="Tijdelijke aanduiding voor dianummer 3"/>
          <p:cNvSpPr>
            <a:spLocks noGrp="1"/>
          </p:cNvSpPr>
          <p:nvPr>
            <p:ph type="sldNum" sz="quarter" idx="10"/>
          </p:nvPr>
        </p:nvSpPr>
        <p:spPr/>
        <p:txBody>
          <a:bodyPr/>
          <a:lstStyle/>
          <a:p>
            <a:fld id="{9CB8210E-DE4C-4200-95E0-7F7ED5B35848}" type="slidenum">
              <a:rPr lang="nl-NL" smtClean="0"/>
              <a:t>2</a:t>
            </a:fld>
            <a:endParaRPr lang="nl-NL"/>
          </a:p>
        </p:txBody>
      </p:sp>
    </p:spTree>
    <p:extLst>
      <p:ext uri="{BB962C8B-B14F-4D97-AF65-F5344CB8AC3E}">
        <p14:creationId xmlns:p14="http://schemas.microsoft.com/office/powerpoint/2010/main" val="18000432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pPr marL="228600" indent="-228600">
              <a:buAutoNum type="arabicPeriod"/>
            </a:pPr>
            <a:r>
              <a:rPr lang="nl-NL" baseline="0" dirty="0" smtClean="0"/>
              <a:t>Tankwagens in file </a:t>
            </a:r>
            <a:r>
              <a:rPr lang="nl-NL" baseline="0" dirty="0" smtClean="0">
                <a:sym typeface="Wingdings" panose="05000000000000000000" pitchFamily="2" charset="2"/>
              </a:rPr>
              <a:t> van Vlaardingen tot Koeweit-stad. Of:</a:t>
            </a:r>
          </a:p>
          <a:p>
            <a:pPr marL="228600" indent="-228600">
              <a:buAutoNum type="arabicPeriod"/>
            </a:pPr>
            <a:r>
              <a:rPr lang="nl-NL" baseline="0" dirty="0" smtClean="0">
                <a:sym typeface="Wingdings" panose="05000000000000000000" pitchFamily="2" charset="2"/>
              </a:rPr>
              <a:t>Als we de Oostwijk als bak zouden beschouwen  staat het water tot 11,3 meter hoog.</a:t>
            </a:r>
            <a:endParaRPr lang="nl-NL" dirty="0"/>
          </a:p>
        </p:txBody>
      </p:sp>
      <p:sp>
        <p:nvSpPr>
          <p:cNvPr id="4" name="Tijdelijke aanduiding voor dianummer 3"/>
          <p:cNvSpPr>
            <a:spLocks noGrp="1"/>
          </p:cNvSpPr>
          <p:nvPr>
            <p:ph type="sldNum" sz="quarter" idx="10"/>
          </p:nvPr>
        </p:nvSpPr>
        <p:spPr/>
        <p:txBody>
          <a:bodyPr/>
          <a:lstStyle/>
          <a:p>
            <a:fld id="{9CB8210E-DE4C-4200-95E0-7F7ED5B35848}" type="slidenum">
              <a:rPr lang="nl-NL" smtClean="0"/>
              <a:t>3</a:t>
            </a:fld>
            <a:endParaRPr lang="nl-NL"/>
          </a:p>
        </p:txBody>
      </p:sp>
    </p:spTree>
    <p:extLst>
      <p:ext uri="{BB962C8B-B14F-4D97-AF65-F5344CB8AC3E}">
        <p14:creationId xmlns:p14="http://schemas.microsoft.com/office/powerpoint/2010/main" val="18000432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pPr marL="228600" indent="-228600">
              <a:buAutoNum type="arabicPeriod"/>
            </a:pPr>
            <a:r>
              <a:rPr lang="nl-NL" baseline="0" dirty="0" smtClean="0"/>
              <a:t>Verdeling waterstromen </a:t>
            </a:r>
            <a:r>
              <a:rPr lang="nl-NL" baseline="0" dirty="0" smtClean="0">
                <a:sym typeface="Wingdings" panose="05000000000000000000" pitchFamily="2" charset="2"/>
              </a:rPr>
              <a:t> Rioolvreemd water is een grote opgave in Vlaardingen.</a:t>
            </a:r>
          </a:p>
          <a:p>
            <a:pPr marL="228600" indent="-228600">
              <a:buAutoNum type="arabicPeriod"/>
            </a:pPr>
            <a:r>
              <a:rPr lang="nl-NL" baseline="0" dirty="0" smtClean="0">
                <a:sym typeface="Wingdings" panose="05000000000000000000" pitchFamily="2" charset="2"/>
              </a:rPr>
              <a:t>Oorzaken zijn: instromend oppervlaktewater, aangesloten drainage, foutieve aansluitingen, pompjes in de kruipruimte, scheuren in de buizen en etc.</a:t>
            </a:r>
          </a:p>
          <a:p>
            <a:pPr marL="228600" indent="-228600">
              <a:buAutoNum type="arabicPeriod"/>
            </a:pPr>
            <a:r>
              <a:rPr lang="nl-NL" baseline="0" dirty="0" smtClean="0">
                <a:sym typeface="Wingdings" panose="05000000000000000000" pitchFamily="2" charset="2"/>
              </a:rPr>
              <a:t>Het sluiten van overlaten (verbinding oppervlaktewater – riolering) is effectief gebleken. Komende jaren spannen we ons in om het aandeel </a:t>
            </a:r>
            <a:r>
              <a:rPr lang="nl-NL" baseline="0" dirty="0" err="1" smtClean="0">
                <a:sym typeface="Wingdings" panose="05000000000000000000" pitchFamily="2" charset="2"/>
              </a:rPr>
              <a:t>rvw</a:t>
            </a:r>
            <a:r>
              <a:rPr lang="nl-NL" baseline="0" dirty="0" smtClean="0">
                <a:sym typeface="Wingdings" panose="05000000000000000000" pitchFamily="2" charset="2"/>
              </a:rPr>
              <a:t> terug te brengen. </a:t>
            </a:r>
            <a:endParaRPr lang="nl-NL" baseline="0" dirty="0" smtClean="0"/>
          </a:p>
          <a:p>
            <a:pPr marL="228600" indent="-228600">
              <a:buAutoNum type="arabicPeriod"/>
            </a:pPr>
            <a:endParaRPr lang="nl-NL" baseline="0" dirty="0" smtClean="0"/>
          </a:p>
          <a:p>
            <a:pPr marL="228600" indent="-228600">
              <a:buAutoNum type="arabicPeriod"/>
            </a:pPr>
            <a:endParaRPr lang="nl-NL" baseline="0" dirty="0" smtClean="0"/>
          </a:p>
        </p:txBody>
      </p:sp>
      <p:sp>
        <p:nvSpPr>
          <p:cNvPr id="4" name="Tijdelijke aanduiding voor dianummer 3"/>
          <p:cNvSpPr>
            <a:spLocks noGrp="1"/>
          </p:cNvSpPr>
          <p:nvPr>
            <p:ph type="sldNum" sz="quarter" idx="10"/>
          </p:nvPr>
        </p:nvSpPr>
        <p:spPr/>
        <p:txBody>
          <a:bodyPr/>
          <a:lstStyle/>
          <a:p>
            <a:fld id="{9CB8210E-DE4C-4200-95E0-7F7ED5B35848}" type="slidenum">
              <a:rPr lang="nl-NL" smtClean="0"/>
              <a:t>4</a:t>
            </a:fld>
            <a:endParaRPr lang="nl-NL"/>
          </a:p>
        </p:txBody>
      </p:sp>
    </p:spTree>
    <p:extLst>
      <p:ext uri="{BB962C8B-B14F-4D97-AF65-F5344CB8AC3E}">
        <p14:creationId xmlns:p14="http://schemas.microsoft.com/office/powerpoint/2010/main" val="5578944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pPr marL="228600" indent="-228600">
              <a:buAutoNum type="arabicPeriod"/>
            </a:pPr>
            <a:r>
              <a:rPr lang="nl-NL" dirty="0" smtClean="0"/>
              <a:t>Onderhoud</a:t>
            </a:r>
            <a:r>
              <a:rPr lang="nl-NL" baseline="0" dirty="0" smtClean="0"/>
              <a:t> uitvoeren om het functioneren van de riolering te waarborgen. Naar aanleiding van bewonersbijeenkomsten hebben we het kolken reinigen geïntensiveerd.</a:t>
            </a:r>
          </a:p>
          <a:p>
            <a:pPr marL="228600" indent="-228600">
              <a:buAutoNum type="arabicPeriod"/>
            </a:pPr>
            <a:r>
              <a:rPr lang="nl-NL" baseline="0" dirty="0" smtClean="0"/>
              <a:t>Onderzoek naar de kwalitatieve staat van de riolering door </a:t>
            </a:r>
            <a:r>
              <a:rPr lang="nl-NL" baseline="0" dirty="0" err="1" smtClean="0"/>
              <a:t>camerainspecties</a:t>
            </a:r>
            <a:r>
              <a:rPr lang="nl-NL" baseline="0" dirty="0" smtClean="0"/>
              <a:t>. </a:t>
            </a:r>
            <a:endParaRPr lang="nl-NL" dirty="0" smtClean="0"/>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r>
              <a:rPr lang="nl-NL" baseline="0" dirty="0" smtClean="0"/>
              <a:t>Vervangingsprogramma voeden we met inspectieresultaten, meldingen, zettingsgegevens, </a:t>
            </a:r>
            <a:r>
              <a:rPr lang="nl-NL" baseline="0" dirty="0" err="1" smtClean="0"/>
              <a:t>meekoppelkansen</a:t>
            </a:r>
            <a:r>
              <a:rPr lang="nl-NL" baseline="0" dirty="0" smtClean="0"/>
              <a:t>, aanlegjaar en etc.</a:t>
            </a:r>
            <a:r>
              <a:rPr lang="nl-NL" dirty="0" smtClean="0"/>
              <a:t> </a:t>
            </a:r>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r>
              <a:rPr lang="nl-NL" dirty="0" smtClean="0"/>
              <a:t>We maken altijd de afweging</a:t>
            </a:r>
            <a:r>
              <a:rPr lang="nl-NL" baseline="0" dirty="0" smtClean="0"/>
              <a:t> tussen vervangen of innovatieve methoden zoals </a:t>
            </a:r>
            <a:r>
              <a:rPr lang="nl-NL" baseline="0" dirty="0" err="1" smtClean="0"/>
              <a:t>relinen</a:t>
            </a:r>
            <a:r>
              <a:rPr lang="nl-NL" baseline="0" dirty="0" smtClean="0"/>
              <a:t>.</a:t>
            </a:r>
            <a:endParaRPr lang="nl-NL" dirty="0" smtClean="0"/>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r>
              <a:rPr lang="nl-NL" dirty="0" smtClean="0"/>
              <a:t>Areaal</a:t>
            </a:r>
            <a:r>
              <a:rPr lang="nl-NL" baseline="0" dirty="0" smtClean="0"/>
              <a:t> uitbreiding, meer vervangen</a:t>
            </a:r>
          </a:p>
          <a:p>
            <a:pPr marL="228600" indent="-228600">
              <a:buAutoNum type="arabicPeriod"/>
            </a:pPr>
            <a:endParaRPr lang="nl-NL" baseline="0" dirty="0" smtClean="0"/>
          </a:p>
        </p:txBody>
      </p:sp>
      <p:sp>
        <p:nvSpPr>
          <p:cNvPr id="4" name="Tijdelijke aanduiding voor dianummer 3"/>
          <p:cNvSpPr>
            <a:spLocks noGrp="1"/>
          </p:cNvSpPr>
          <p:nvPr>
            <p:ph type="sldNum" sz="quarter" idx="10"/>
          </p:nvPr>
        </p:nvSpPr>
        <p:spPr/>
        <p:txBody>
          <a:bodyPr/>
          <a:lstStyle/>
          <a:p>
            <a:fld id="{9CB8210E-DE4C-4200-95E0-7F7ED5B35848}" type="slidenum">
              <a:rPr lang="nl-NL" smtClean="0"/>
              <a:t>5</a:t>
            </a:fld>
            <a:endParaRPr lang="nl-NL"/>
          </a:p>
        </p:txBody>
      </p:sp>
    </p:spTree>
    <p:extLst>
      <p:ext uri="{BB962C8B-B14F-4D97-AF65-F5344CB8AC3E}">
        <p14:creationId xmlns:p14="http://schemas.microsoft.com/office/powerpoint/2010/main" val="5578944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pPr marL="228600" indent="-228600">
              <a:buAutoNum type="arabicPeriod"/>
            </a:pPr>
            <a:r>
              <a:rPr lang="nl-NL" dirty="0" smtClean="0"/>
              <a:t>Wateroverlast </a:t>
            </a:r>
            <a:r>
              <a:rPr lang="nl-NL" dirty="0" smtClean="0">
                <a:sym typeface="Wingdings" panose="05000000000000000000" pitchFamily="2" charset="2"/>
              </a:rPr>
              <a:t> </a:t>
            </a:r>
            <a:r>
              <a:rPr lang="nl-NL" dirty="0" smtClean="0"/>
              <a:t>Stresstest</a:t>
            </a:r>
          </a:p>
          <a:p>
            <a:pPr marL="228600" indent="-228600">
              <a:buAutoNum type="arabicPeriod"/>
            </a:pPr>
            <a:r>
              <a:rPr lang="nl-NL" dirty="0" smtClean="0"/>
              <a:t>Gedeelde verantwoordelijkheid </a:t>
            </a:r>
            <a:r>
              <a:rPr lang="nl-NL" dirty="0" smtClean="0">
                <a:sym typeface="Wingdings" panose="05000000000000000000" pitchFamily="2" charset="2"/>
              </a:rPr>
              <a:t> Samen</a:t>
            </a:r>
            <a:r>
              <a:rPr lang="nl-NL" baseline="0" dirty="0" smtClean="0">
                <a:sym typeface="Wingdings" panose="05000000000000000000" pitchFamily="2" charset="2"/>
              </a:rPr>
              <a:t> met particulieren</a:t>
            </a:r>
            <a:endParaRPr lang="nl-NL" dirty="0" smtClean="0"/>
          </a:p>
          <a:p>
            <a:pPr marL="228600" indent="-228600">
              <a:buAutoNum type="arabicPeriod"/>
            </a:pPr>
            <a:r>
              <a:rPr lang="nl-NL" dirty="0" smtClean="0"/>
              <a:t>Hemelwaterverordening </a:t>
            </a:r>
            <a:r>
              <a:rPr lang="nl-NL" dirty="0" smtClean="0">
                <a:sym typeface="Wingdings" panose="05000000000000000000" pitchFamily="2" charset="2"/>
              </a:rPr>
              <a:t> Anticiperen op klimaatverandering</a:t>
            </a:r>
            <a:endParaRPr lang="nl-NL" dirty="0" smtClean="0"/>
          </a:p>
          <a:p>
            <a:pPr marL="457200" lvl="1" indent="0">
              <a:buNone/>
            </a:pPr>
            <a:endParaRPr lang="nl-NL" dirty="0" smtClean="0"/>
          </a:p>
        </p:txBody>
      </p:sp>
      <p:sp>
        <p:nvSpPr>
          <p:cNvPr id="4" name="Tijdelijke aanduiding voor dianummer 3"/>
          <p:cNvSpPr>
            <a:spLocks noGrp="1"/>
          </p:cNvSpPr>
          <p:nvPr>
            <p:ph type="sldNum" sz="quarter" idx="10"/>
          </p:nvPr>
        </p:nvSpPr>
        <p:spPr/>
        <p:txBody>
          <a:bodyPr/>
          <a:lstStyle/>
          <a:p>
            <a:fld id="{9CB8210E-DE4C-4200-95E0-7F7ED5B35848}" type="slidenum">
              <a:rPr lang="nl-NL" smtClean="0"/>
              <a:t>6</a:t>
            </a:fld>
            <a:endParaRPr lang="nl-NL"/>
          </a:p>
        </p:txBody>
      </p:sp>
    </p:spTree>
    <p:extLst>
      <p:ext uri="{BB962C8B-B14F-4D97-AF65-F5344CB8AC3E}">
        <p14:creationId xmlns:p14="http://schemas.microsoft.com/office/powerpoint/2010/main" val="25711350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pPr marL="228600" indent="-228600">
              <a:buAutoNum type="arabicPeriod"/>
            </a:pPr>
            <a:r>
              <a:rPr lang="nl-NL" dirty="0" smtClean="0"/>
              <a:t>Wateroverlast </a:t>
            </a:r>
            <a:r>
              <a:rPr lang="nl-NL" dirty="0" smtClean="0">
                <a:sym typeface="Wingdings" panose="05000000000000000000" pitchFamily="2" charset="2"/>
              </a:rPr>
              <a:t> </a:t>
            </a:r>
            <a:r>
              <a:rPr lang="nl-NL" dirty="0" smtClean="0"/>
              <a:t>Stresstest</a:t>
            </a:r>
          </a:p>
          <a:p>
            <a:pPr marL="228600" indent="-228600">
              <a:buAutoNum type="arabicPeriod"/>
            </a:pPr>
            <a:r>
              <a:rPr lang="nl-NL" dirty="0" smtClean="0"/>
              <a:t>Gedeelde verantwoordelijkheid </a:t>
            </a:r>
            <a:r>
              <a:rPr lang="nl-NL" dirty="0" smtClean="0">
                <a:sym typeface="Wingdings" panose="05000000000000000000" pitchFamily="2" charset="2"/>
              </a:rPr>
              <a:t> Samen</a:t>
            </a:r>
            <a:r>
              <a:rPr lang="nl-NL" baseline="0" dirty="0" smtClean="0">
                <a:sym typeface="Wingdings" panose="05000000000000000000" pitchFamily="2" charset="2"/>
              </a:rPr>
              <a:t> met particulieren</a:t>
            </a:r>
            <a:endParaRPr lang="nl-NL" dirty="0" smtClean="0"/>
          </a:p>
          <a:p>
            <a:pPr marL="228600" indent="-228600">
              <a:buAutoNum type="arabicPeriod"/>
            </a:pPr>
            <a:r>
              <a:rPr lang="nl-NL" dirty="0" smtClean="0"/>
              <a:t>Hemelwaterverordening </a:t>
            </a:r>
            <a:r>
              <a:rPr lang="nl-NL" dirty="0" smtClean="0">
                <a:sym typeface="Wingdings" panose="05000000000000000000" pitchFamily="2" charset="2"/>
              </a:rPr>
              <a:t> Anticiperen op klimaatverandering</a:t>
            </a:r>
            <a:endParaRPr lang="nl-NL" dirty="0" smtClean="0"/>
          </a:p>
          <a:p>
            <a:pPr marL="457200" lvl="1" indent="0">
              <a:buNone/>
            </a:pPr>
            <a:endParaRPr lang="nl-NL" dirty="0" smtClean="0"/>
          </a:p>
        </p:txBody>
      </p:sp>
      <p:sp>
        <p:nvSpPr>
          <p:cNvPr id="4" name="Tijdelijke aanduiding voor dianummer 3"/>
          <p:cNvSpPr>
            <a:spLocks noGrp="1"/>
          </p:cNvSpPr>
          <p:nvPr>
            <p:ph type="sldNum" sz="quarter" idx="10"/>
          </p:nvPr>
        </p:nvSpPr>
        <p:spPr/>
        <p:txBody>
          <a:bodyPr/>
          <a:lstStyle/>
          <a:p>
            <a:fld id="{9CB8210E-DE4C-4200-95E0-7F7ED5B35848}" type="slidenum">
              <a:rPr lang="nl-NL" smtClean="0"/>
              <a:t>7</a:t>
            </a:fld>
            <a:endParaRPr lang="nl-NL"/>
          </a:p>
        </p:txBody>
      </p:sp>
    </p:spTree>
    <p:extLst>
      <p:ext uri="{BB962C8B-B14F-4D97-AF65-F5344CB8AC3E}">
        <p14:creationId xmlns:p14="http://schemas.microsoft.com/office/powerpoint/2010/main" val="25711350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dirty="0" smtClean="0"/>
              <a:t>1.Gedeelde verantwoordelijkheid</a:t>
            </a:r>
          </a:p>
          <a:p>
            <a:r>
              <a:rPr lang="nl-NL" dirty="0" smtClean="0"/>
              <a:t>2. Grondwateroverlast</a:t>
            </a:r>
          </a:p>
          <a:p>
            <a:r>
              <a:rPr lang="nl-NL" dirty="0" smtClean="0"/>
              <a:t>3. Inzicht in de grondwatersituatie</a:t>
            </a:r>
          </a:p>
          <a:p>
            <a:r>
              <a:rPr lang="nl-NL" dirty="0" smtClean="0"/>
              <a:t>4. Bodemdaling</a:t>
            </a:r>
          </a:p>
          <a:p>
            <a:r>
              <a:rPr lang="nl-NL" dirty="0" smtClean="0"/>
              <a:t>2. Voldoende</a:t>
            </a:r>
            <a:r>
              <a:rPr lang="nl-NL" baseline="0" dirty="0" smtClean="0"/>
              <a:t> ontwateringsdiepte bij nieuwbouw</a:t>
            </a:r>
          </a:p>
          <a:p>
            <a:endParaRPr lang="nl-NL" dirty="0"/>
          </a:p>
        </p:txBody>
      </p:sp>
      <p:sp>
        <p:nvSpPr>
          <p:cNvPr id="4" name="Tijdelijke aanduiding voor dianummer 3"/>
          <p:cNvSpPr>
            <a:spLocks noGrp="1"/>
          </p:cNvSpPr>
          <p:nvPr>
            <p:ph type="sldNum" sz="quarter" idx="10"/>
          </p:nvPr>
        </p:nvSpPr>
        <p:spPr/>
        <p:txBody>
          <a:bodyPr/>
          <a:lstStyle/>
          <a:p>
            <a:fld id="{9CB8210E-DE4C-4200-95E0-7F7ED5B35848}" type="slidenum">
              <a:rPr lang="nl-NL" smtClean="0"/>
              <a:t>8</a:t>
            </a:fld>
            <a:endParaRPr lang="nl-NL"/>
          </a:p>
        </p:txBody>
      </p:sp>
    </p:spTree>
    <p:extLst>
      <p:ext uri="{BB962C8B-B14F-4D97-AF65-F5344CB8AC3E}">
        <p14:creationId xmlns:p14="http://schemas.microsoft.com/office/powerpoint/2010/main" val="38551472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228600" indent="-228600">
              <a:buAutoNum type="arabicPeriod"/>
            </a:pPr>
            <a:r>
              <a:rPr lang="nl-NL" dirty="0" smtClean="0"/>
              <a:t>Duurzame afvoer =</a:t>
            </a:r>
            <a:r>
              <a:rPr lang="nl-NL" baseline="0" dirty="0" smtClean="0"/>
              <a:t> water scheiden en vasthouden. Als gevolg van areaaluitbreiding, meer kilometers riolering vervangen</a:t>
            </a:r>
          </a:p>
          <a:p>
            <a:pPr marL="228600" indent="-228600">
              <a:buAutoNum type="arabicPeriod"/>
            </a:pPr>
            <a:r>
              <a:rPr lang="nl-NL" baseline="0" dirty="0" smtClean="0"/>
              <a:t>Droge voeten = voorbereiden op het veranderende klimaat. In het GRP is geld gereserveerd voor het treffen van maatregelen. We volgen de lijn beschreven in het Deltaprogramma. Bij aanleg van nieuwe riolering rekening houden met zwaardere regenbuien. Opstellen hemelwaterverordening om nieuwbouwontwikkelingen klimaatbestendig te maken.</a:t>
            </a:r>
          </a:p>
          <a:p>
            <a:pPr marL="228600" indent="-228600">
              <a:buAutoNum type="arabicPeriod"/>
            </a:pPr>
            <a:r>
              <a:rPr lang="nl-NL" baseline="0" dirty="0" smtClean="0"/>
              <a:t>Doelmatig beheer = Reinigen en inspecteren van de riolering binnen 10 jaar, hogere vuilgraad in diepriolen resulteert in meer kosten. Optimaliseren meetnet, meten = weten.</a:t>
            </a:r>
          </a:p>
          <a:p>
            <a:pPr marL="228600" indent="-228600">
              <a:buAutoNum type="arabicPeriod"/>
            </a:pPr>
            <a:r>
              <a:rPr lang="nl-NL" baseline="0" dirty="0" smtClean="0"/>
              <a:t>Optimaliseren systeem = Vervangen rioolgemaal Westwijk</a:t>
            </a:r>
          </a:p>
          <a:p>
            <a:pPr marL="228600" indent="-228600">
              <a:buAutoNum type="arabicPeriod"/>
            </a:pPr>
            <a:r>
              <a:rPr lang="nl-NL" baseline="0" dirty="0" smtClean="0"/>
              <a:t>Informeren = blijven bewoners informeren, zenden niet alleen maar halen ook op. Voorbeeld is </a:t>
            </a:r>
            <a:r>
              <a:rPr lang="nl-NL" baseline="0" dirty="0" err="1" smtClean="0"/>
              <a:t>kolkenreinigen</a:t>
            </a:r>
            <a:r>
              <a:rPr lang="nl-NL" baseline="0" dirty="0" smtClean="0"/>
              <a:t> frequenter. Geven ook een goed voorbeeld, ambitie om groenblauwe schoolpleinen te </a:t>
            </a:r>
            <a:r>
              <a:rPr lang="nl-NL" baseline="0" dirty="0" err="1" smtClean="0"/>
              <a:t>vergroenen</a:t>
            </a:r>
            <a:r>
              <a:rPr lang="nl-NL" baseline="0" dirty="0" smtClean="0"/>
              <a:t>. </a:t>
            </a:r>
          </a:p>
          <a:p>
            <a:endParaRPr lang="nl-NL" dirty="0"/>
          </a:p>
        </p:txBody>
      </p:sp>
      <p:sp>
        <p:nvSpPr>
          <p:cNvPr id="4" name="Tijdelijke aanduiding voor dianummer 3"/>
          <p:cNvSpPr>
            <a:spLocks noGrp="1"/>
          </p:cNvSpPr>
          <p:nvPr>
            <p:ph type="sldNum" sz="quarter" idx="10"/>
          </p:nvPr>
        </p:nvSpPr>
        <p:spPr/>
        <p:txBody>
          <a:bodyPr/>
          <a:lstStyle/>
          <a:p>
            <a:fld id="{9CB8210E-DE4C-4200-95E0-7F7ED5B35848}" type="slidenum">
              <a:rPr lang="nl-NL" smtClean="0"/>
              <a:t>9</a:t>
            </a:fld>
            <a:endParaRPr lang="nl-NL"/>
          </a:p>
        </p:txBody>
      </p:sp>
    </p:spTree>
    <p:extLst>
      <p:ext uri="{BB962C8B-B14F-4D97-AF65-F5344CB8AC3E}">
        <p14:creationId xmlns:p14="http://schemas.microsoft.com/office/powerpoint/2010/main" val="25493318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685800" y="1597819"/>
            <a:ext cx="7772400" cy="1102519"/>
          </a:xfrm>
        </p:spPr>
        <p:txBody>
          <a:bodyPr/>
          <a:lstStyle/>
          <a:p>
            <a:r>
              <a:rPr lang="nl-NL" smtClean="0"/>
              <a:t>Klik om de stijl te bewerken</a:t>
            </a:r>
            <a:endParaRPr lang="nl-NL"/>
          </a:p>
        </p:txBody>
      </p:sp>
      <p:sp>
        <p:nvSpPr>
          <p:cNvPr id="3" name="Ondertitel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smtClean="0"/>
              <a:t>Klik om de ondertitelstijl van het model te bewerken</a:t>
            </a:r>
            <a:endParaRPr lang="nl-NL"/>
          </a:p>
        </p:txBody>
      </p:sp>
      <p:sp>
        <p:nvSpPr>
          <p:cNvPr id="4" name="Tijdelijke aanduiding voor datum 3"/>
          <p:cNvSpPr>
            <a:spLocks noGrp="1"/>
          </p:cNvSpPr>
          <p:nvPr>
            <p:ph type="dt" sz="half" idx="10"/>
          </p:nvPr>
        </p:nvSpPr>
        <p:spPr/>
        <p:txBody>
          <a:bodyPr/>
          <a:lstStyle/>
          <a:p>
            <a:fld id="{AC0A7CE2-A9DF-4FA8-92E5-1DCFFC412CE6}" type="datetimeFigureOut">
              <a:rPr lang="nl-NL" smtClean="0"/>
              <a:t>9-1-2019</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431BC20A-80C9-441A-ACAC-0244C3515C9F}" type="slidenum">
              <a:rPr lang="nl-NL" smtClean="0"/>
              <a:t>‹nr.›</a:t>
            </a:fld>
            <a:endParaRPr lang="nl-NL"/>
          </a:p>
        </p:txBody>
      </p:sp>
    </p:spTree>
    <p:extLst>
      <p:ext uri="{BB962C8B-B14F-4D97-AF65-F5344CB8AC3E}">
        <p14:creationId xmlns:p14="http://schemas.microsoft.com/office/powerpoint/2010/main" val="19379725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verticale tekst 2"/>
          <p:cNvSpPr>
            <a:spLocks noGrp="1"/>
          </p:cNvSpPr>
          <p:nvPr>
            <p:ph type="body" orient="vert" idx="1"/>
          </p:nvPr>
        </p:nvSpPr>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p>
            <a:fld id="{AC0A7CE2-A9DF-4FA8-92E5-1DCFFC412CE6}" type="datetimeFigureOut">
              <a:rPr lang="nl-NL" smtClean="0"/>
              <a:t>9-1-2019</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431BC20A-80C9-441A-ACAC-0244C3515C9F}" type="slidenum">
              <a:rPr lang="nl-NL" smtClean="0"/>
              <a:t>‹nr.›</a:t>
            </a:fld>
            <a:endParaRPr lang="nl-NL"/>
          </a:p>
        </p:txBody>
      </p:sp>
    </p:spTree>
    <p:extLst>
      <p:ext uri="{BB962C8B-B14F-4D97-AF65-F5344CB8AC3E}">
        <p14:creationId xmlns:p14="http://schemas.microsoft.com/office/powerpoint/2010/main" val="15227793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6629400" y="205979"/>
            <a:ext cx="2057400" cy="4388644"/>
          </a:xfrm>
        </p:spPr>
        <p:txBody>
          <a:bodyPr vert="eaVert"/>
          <a:lstStyle/>
          <a:p>
            <a:r>
              <a:rPr lang="nl-NL" smtClean="0"/>
              <a:t>Klik om de stijl te bewerken</a:t>
            </a:r>
            <a:endParaRPr lang="nl-NL"/>
          </a:p>
        </p:txBody>
      </p:sp>
      <p:sp>
        <p:nvSpPr>
          <p:cNvPr id="3" name="Tijdelijke aanduiding voor verticale tekst 2"/>
          <p:cNvSpPr>
            <a:spLocks noGrp="1"/>
          </p:cNvSpPr>
          <p:nvPr>
            <p:ph type="body" orient="vert" idx="1"/>
          </p:nvPr>
        </p:nvSpPr>
        <p:spPr>
          <a:xfrm>
            <a:off x="457200" y="205979"/>
            <a:ext cx="6019800" cy="4388644"/>
          </a:xfrm>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p>
            <a:fld id="{AC0A7CE2-A9DF-4FA8-92E5-1DCFFC412CE6}" type="datetimeFigureOut">
              <a:rPr lang="nl-NL" smtClean="0"/>
              <a:t>9-1-2019</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431BC20A-80C9-441A-ACAC-0244C3515C9F}" type="slidenum">
              <a:rPr lang="nl-NL" smtClean="0"/>
              <a:t>‹nr.›</a:t>
            </a:fld>
            <a:endParaRPr lang="nl-NL"/>
          </a:p>
        </p:txBody>
      </p:sp>
    </p:spTree>
    <p:extLst>
      <p:ext uri="{BB962C8B-B14F-4D97-AF65-F5344CB8AC3E}">
        <p14:creationId xmlns:p14="http://schemas.microsoft.com/office/powerpoint/2010/main" val="17466951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el slide foto optie 1">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9145289" cy="5144225"/>
          </a:xfrm>
          <a:prstGeom prst="rect">
            <a:avLst/>
          </a:prstGeom>
        </p:spPr>
      </p:pic>
      <p:sp>
        <p:nvSpPr>
          <p:cNvPr id="8" name="Rectangle 7"/>
          <p:cNvSpPr/>
          <p:nvPr userDrawn="1"/>
        </p:nvSpPr>
        <p:spPr>
          <a:xfrm>
            <a:off x="0" y="4462041"/>
            <a:ext cx="9144000" cy="6814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userDrawn="1"/>
        </p:nvSpPr>
        <p:spPr>
          <a:xfrm>
            <a:off x="450448" y="1030871"/>
            <a:ext cx="4591452" cy="3771899"/>
          </a:xfrm>
          <a:prstGeom prst="rect">
            <a:avLst/>
          </a:prstGeom>
          <a:solidFill>
            <a:srgbClr val="EE3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7327095" y="4802770"/>
            <a:ext cx="1816907" cy="340730"/>
          </a:xfrm>
          <a:prstGeom prst="rect">
            <a:avLst/>
          </a:prstGeom>
          <a:solidFill>
            <a:srgbClr val="A94E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p:cNvSpPr/>
          <p:nvPr userDrawn="1"/>
        </p:nvSpPr>
        <p:spPr>
          <a:xfrm>
            <a:off x="7781401" y="4802770"/>
            <a:ext cx="1362600" cy="340730"/>
          </a:xfrm>
          <a:prstGeom prst="rect">
            <a:avLst/>
          </a:prstGeom>
          <a:solidFill>
            <a:srgbClr val="FFD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p:cNvSpPr/>
          <p:nvPr userDrawn="1"/>
        </p:nvSpPr>
        <p:spPr>
          <a:xfrm>
            <a:off x="8235387" y="4802770"/>
            <a:ext cx="908615" cy="340730"/>
          </a:xfrm>
          <a:prstGeom prst="rect">
            <a:avLst/>
          </a:prstGeom>
          <a:solidFill>
            <a:srgbClr val="F897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689693" y="4802770"/>
            <a:ext cx="454308" cy="340730"/>
          </a:xfrm>
          <a:prstGeom prst="rect">
            <a:avLst/>
          </a:prstGeom>
          <a:solidFill>
            <a:srgbClr val="008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2" name="Group 21"/>
          <p:cNvGrpSpPr/>
          <p:nvPr userDrawn="1"/>
        </p:nvGrpSpPr>
        <p:grpSpPr>
          <a:xfrm>
            <a:off x="7327095" y="241"/>
            <a:ext cx="1816906" cy="1362680"/>
            <a:chOff x="7327095" y="11895"/>
            <a:chExt cx="1816906" cy="1816906"/>
          </a:xfrm>
        </p:grpSpPr>
        <p:sp>
          <p:nvSpPr>
            <p:cNvPr id="15" name="Rectangle 14"/>
            <p:cNvSpPr/>
            <p:nvPr userDrawn="1"/>
          </p:nvSpPr>
          <p:spPr>
            <a:xfrm>
              <a:off x="7327095" y="11895"/>
              <a:ext cx="1816906" cy="18169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26" name="Picture 2"/>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7343314" y="22327"/>
              <a:ext cx="1789113" cy="178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1" name="Text Placeholder 20"/>
          <p:cNvSpPr>
            <a:spLocks noGrp="1"/>
          </p:cNvSpPr>
          <p:nvPr>
            <p:ph type="body" sz="quarter" idx="10" hasCustomPrompt="1"/>
          </p:nvPr>
        </p:nvSpPr>
        <p:spPr>
          <a:xfrm>
            <a:off x="799248" y="1310795"/>
            <a:ext cx="4010025" cy="1349936"/>
          </a:xfrm>
          <a:prstGeom prst="rect">
            <a:avLst/>
          </a:prstGeom>
        </p:spPr>
        <p:txBody>
          <a:bodyPr/>
          <a:lstStyle>
            <a:lvl1pPr marL="0" indent="0">
              <a:lnSpc>
                <a:spcPts val="3900"/>
              </a:lnSpc>
              <a:spcBef>
                <a:spcPts val="0"/>
              </a:spcBef>
              <a:buNone/>
              <a:defRPr sz="3800" b="1" cap="all" baseline="0">
                <a:solidFill>
                  <a:schemeClr val="bg1"/>
                </a:solidFill>
                <a:latin typeface="Arial" panose="020B0604020202020204" pitchFamily="34" charset="0"/>
                <a:cs typeface="Arial" panose="020B0604020202020204" pitchFamily="34" charset="0"/>
              </a:defRPr>
            </a:lvl1pPr>
          </a:lstStyle>
          <a:p>
            <a:pPr lvl="0"/>
            <a:r>
              <a:rPr lang="en-US" dirty="0"/>
              <a:t>TITLE: ARIAL (bold) 38 </a:t>
            </a:r>
            <a:r>
              <a:rPr lang="en-US" dirty="0" err="1"/>
              <a:t>pt</a:t>
            </a:r>
            <a:r>
              <a:rPr lang="en-US" dirty="0"/>
              <a:t>, All Caps</a:t>
            </a:r>
            <a:endParaRPr lang="en-GB" dirty="0"/>
          </a:p>
        </p:txBody>
      </p:sp>
      <p:sp>
        <p:nvSpPr>
          <p:cNvPr id="24" name="Text Placeholder 20"/>
          <p:cNvSpPr>
            <a:spLocks noGrp="1"/>
          </p:cNvSpPr>
          <p:nvPr>
            <p:ph type="body" sz="quarter" idx="11" hasCustomPrompt="1"/>
          </p:nvPr>
        </p:nvSpPr>
        <p:spPr>
          <a:xfrm>
            <a:off x="799248" y="2734480"/>
            <a:ext cx="4010025" cy="1102526"/>
          </a:xfrm>
          <a:prstGeom prst="rect">
            <a:avLst/>
          </a:prstGeom>
        </p:spPr>
        <p:txBody>
          <a:bodyPr/>
          <a:lstStyle>
            <a:lvl1pPr marL="0" indent="0">
              <a:lnSpc>
                <a:spcPts val="3900"/>
              </a:lnSpc>
              <a:spcBef>
                <a:spcPts val="0"/>
              </a:spcBef>
              <a:buNone/>
              <a:defRPr sz="2400" b="1" cap="none" baseline="0">
                <a:solidFill>
                  <a:schemeClr val="bg1"/>
                </a:solidFill>
                <a:latin typeface="Arial" panose="020B0604020202020204" pitchFamily="34" charset="0"/>
                <a:cs typeface="Arial" panose="020B0604020202020204" pitchFamily="34" charset="0"/>
              </a:defRPr>
            </a:lvl1pPr>
          </a:lstStyle>
          <a:p>
            <a:pPr lvl="0"/>
            <a:r>
              <a:rPr lang="en-US" dirty="0"/>
              <a:t>Subtitle: Arial (bold) 24 </a:t>
            </a:r>
            <a:r>
              <a:rPr lang="en-US" dirty="0" err="1"/>
              <a:t>pt</a:t>
            </a:r>
            <a:endParaRPr lang="en-GB" dirty="0"/>
          </a:p>
        </p:txBody>
      </p:sp>
      <p:sp>
        <p:nvSpPr>
          <p:cNvPr id="25" name="Text Placeholder 20"/>
          <p:cNvSpPr>
            <a:spLocks noGrp="1"/>
          </p:cNvSpPr>
          <p:nvPr>
            <p:ph type="body" sz="quarter" idx="12" hasCustomPrompt="1"/>
          </p:nvPr>
        </p:nvSpPr>
        <p:spPr>
          <a:xfrm>
            <a:off x="799248" y="4208917"/>
            <a:ext cx="3785453" cy="403707"/>
          </a:xfrm>
          <a:prstGeom prst="rect">
            <a:avLst/>
          </a:prstGeom>
        </p:spPr>
        <p:txBody>
          <a:bodyPr rIns="0" anchor="ctr"/>
          <a:lstStyle>
            <a:lvl1pPr marL="0" indent="0" algn="r">
              <a:lnSpc>
                <a:spcPct val="100000"/>
              </a:lnSpc>
              <a:spcBef>
                <a:spcPts val="0"/>
              </a:spcBef>
              <a:buNone/>
              <a:defRPr sz="1400" b="1" cap="all" baseline="0">
                <a:solidFill>
                  <a:schemeClr val="bg1"/>
                </a:solidFill>
                <a:latin typeface="Arial" panose="020B0604020202020204" pitchFamily="34" charset="0"/>
                <a:cs typeface="Arial" panose="020B0604020202020204" pitchFamily="34" charset="0"/>
              </a:defRPr>
            </a:lvl1pPr>
          </a:lstStyle>
          <a:p>
            <a:pPr lvl="0"/>
            <a:r>
              <a:rPr lang="en-US" dirty="0"/>
              <a:t>Author, 15 Jan 2014</a:t>
            </a:r>
            <a:endParaRPr lang="en-GB" dirty="0"/>
          </a:p>
        </p:txBody>
      </p:sp>
    </p:spTree>
    <p:extLst>
      <p:ext uri="{BB962C8B-B14F-4D97-AF65-F5344CB8AC3E}">
        <p14:creationId xmlns:p14="http://schemas.microsoft.com/office/powerpoint/2010/main" val="3660079796"/>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inhoud 2"/>
          <p:cNvSpPr>
            <a:spLocks noGrp="1"/>
          </p:cNvSpPr>
          <p:nvPr>
            <p:ph idx="1"/>
          </p:nvPr>
        </p:nvSpPr>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p>
            <a:fld id="{AC0A7CE2-A9DF-4FA8-92E5-1DCFFC412CE6}" type="datetimeFigureOut">
              <a:rPr lang="nl-NL" smtClean="0"/>
              <a:t>9-1-2019</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431BC20A-80C9-441A-ACAC-0244C3515C9F}" type="slidenum">
              <a:rPr lang="nl-NL" smtClean="0"/>
              <a:t>‹nr.›</a:t>
            </a:fld>
            <a:endParaRPr lang="nl-NL"/>
          </a:p>
        </p:txBody>
      </p:sp>
    </p:spTree>
    <p:extLst>
      <p:ext uri="{BB962C8B-B14F-4D97-AF65-F5344CB8AC3E}">
        <p14:creationId xmlns:p14="http://schemas.microsoft.com/office/powerpoint/2010/main" val="37490286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722313" y="3305176"/>
            <a:ext cx="7772400" cy="1021556"/>
          </a:xfrm>
        </p:spPr>
        <p:txBody>
          <a:bodyPr anchor="t"/>
          <a:lstStyle>
            <a:lvl1pPr algn="l">
              <a:defRPr sz="4000" b="1" cap="all"/>
            </a:lvl1pPr>
          </a:lstStyle>
          <a:p>
            <a:r>
              <a:rPr lang="nl-NL" smtClean="0"/>
              <a:t>Klik om de stijl te bewerken</a:t>
            </a:r>
            <a:endParaRPr lang="nl-NL"/>
          </a:p>
        </p:txBody>
      </p:sp>
      <p:sp>
        <p:nvSpPr>
          <p:cNvPr id="3" name="Tijdelijke aanduiding voor tekst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smtClean="0"/>
              <a:t>Klik om de modelstijlen te bewerken</a:t>
            </a:r>
          </a:p>
        </p:txBody>
      </p:sp>
      <p:sp>
        <p:nvSpPr>
          <p:cNvPr id="4" name="Tijdelijke aanduiding voor datum 3"/>
          <p:cNvSpPr>
            <a:spLocks noGrp="1"/>
          </p:cNvSpPr>
          <p:nvPr>
            <p:ph type="dt" sz="half" idx="10"/>
          </p:nvPr>
        </p:nvSpPr>
        <p:spPr/>
        <p:txBody>
          <a:bodyPr/>
          <a:lstStyle/>
          <a:p>
            <a:fld id="{AC0A7CE2-A9DF-4FA8-92E5-1DCFFC412CE6}" type="datetimeFigureOut">
              <a:rPr lang="nl-NL" smtClean="0"/>
              <a:t>9-1-2019</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431BC20A-80C9-441A-ACAC-0244C3515C9F}" type="slidenum">
              <a:rPr lang="nl-NL" smtClean="0"/>
              <a:t>‹nr.›</a:t>
            </a:fld>
            <a:endParaRPr lang="nl-NL"/>
          </a:p>
        </p:txBody>
      </p:sp>
    </p:spTree>
    <p:extLst>
      <p:ext uri="{BB962C8B-B14F-4D97-AF65-F5344CB8AC3E}">
        <p14:creationId xmlns:p14="http://schemas.microsoft.com/office/powerpoint/2010/main" val="2261523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inhoud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inhoud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datum 4"/>
          <p:cNvSpPr>
            <a:spLocks noGrp="1"/>
          </p:cNvSpPr>
          <p:nvPr>
            <p:ph type="dt" sz="half" idx="10"/>
          </p:nvPr>
        </p:nvSpPr>
        <p:spPr/>
        <p:txBody>
          <a:bodyPr/>
          <a:lstStyle/>
          <a:p>
            <a:fld id="{AC0A7CE2-A9DF-4FA8-92E5-1DCFFC412CE6}" type="datetimeFigureOut">
              <a:rPr lang="nl-NL" smtClean="0"/>
              <a:t>9-1-2019</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431BC20A-80C9-441A-ACAC-0244C3515C9F}" type="slidenum">
              <a:rPr lang="nl-NL" smtClean="0"/>
              <a:t>‹nr.›</a:t>
            </a:fld>
            <a:endParaRPr lang="nl-NL"/>
          </a:p>
        </p:txBody>
      </p:sp>
    </p:spTree>
    <p:extLst>
      <p:ext uri="{BB962C8B-B14F-4D97-AF65-F5344CB8AC3E}">
        <p14:creationId xmlns:p14="http://schemas.microsoft.com/office/powerpoint/2010/main" val="2131277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nl-NL" smtClean="0"/>
              <a:t>Klik om de stijl te bewerken</a:t>
            </a:r>
            <a:endParaRPr lang="nl-NL"/>
          </a:p>
        </p:txBody>
      </p:sp>
      <p:sp>
        <p:nvSpPr>
          <p:cNvPr id="3" name="Tijdelijke aanduiding voor tekst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4" name="Tijdelijke aanduiding voor inhoud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tekst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6" name="Tijdelijke aanduiding voor inhoud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7" name="Tijdelijke aanduiding voor datum 6"/>
          <p:cNvSpPr>
            <a:spLocks noGrp="1"/>
          </p:cNvSpPr>
          <p:nvPr>
            <p:ph type="dt" sz="half" idx="10"/>
          </p:nvPr>
        </p:nvSpPr>
        <p:spPr/>
        <p:txBody>
          <a:bodyPr/>
          <a:lstStyle/>
          <a:p>
            <a:fld id="{AC0A7CE2-A9DF-4FA8-92E5-1DCFFC412CE6}" type="datetimeFigureOut">
              <a:rPr lang="nl-NL" smtClean="0"/>
              <a:t>9-1-2019</a:t>
            </a:fld>
            <a:endParaRPr lang="nl-NL"/>
          </a:p>
        </p:txBody>
      </p:sp>
      <p:sp>
        <p:nvSpPr>
          <p:cNvPr id="8" name="Tijdelijke aanduiding voor voettekst 7"/>
          <p:cNvSpPr>
            <a:spLocks noGrp="1"/>
          </p:cNvSpPr>
          <p:nvPr>
            <p:ph type="ftr" sz="quarter" idx="11"/>
          </p:nvPr>
        </p:nvSpPr>
        <p:spPr/>
        <p:txBody>
          <a:bodyPr/>
          <a:lstStyle/>
          <a:p>
            <a:endParaRPr lang="nl-NL"/>
          </a:p>
        </p:txBody>
      </p:sp>
      <p:sp>
        <p:nvSpPr>
          <p:cNvPr id="9" name="Tijdelijke aanduiding voor dianummer 8"/>
          <p:cNvSpPr>
            <a:spLocks noGrp="1"/>
          </p:cNvSpPr>
          <p:nvPr>
            <p:ph type="sldNum" sz="quarter" idx="12"/>
          </p:nvPr>
        </p:nvSpPr>
        <p:spPr/>
        <p:txBody>
          <a:bodyPr/>
          <a:lstStyle/>
          <a:p>
            <a:fld id="{431BC20A-80C9-441A-ACAC-0244C3515C9F}" type="slidenum">
              <a:rPr lang="nl-NL" smtClean="0"/>
              <a:t>‹nr.›</a:t>
            </a:fld>
            <a:endParaRPr lang="nl-NL"/>
          </a:p>
        </p:txBody>
      </p:sp>
    </p:spTree>
    <p:extLst>
      <p:ext uri="{BB962C8B-B14F-4D97-AF65-F5344CB8AC3E}">
        <p14:creationId xmlns:p14="http://schemas.microsoft.com/office/powerpoint/2010/main" val="15511105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datum 2"/>
          <p:cNvSpPr>
            <a:spLocks noGrp="1"/>
          </p:cNvSpPr>
          <p:nvPr>
            <p:ph type="dt" sz="half" idx="10"/>
          </p:nvPr>
        </p:nvSpPr>
        <p:spPr/>
        <p:txBody>
          <a:bodyPr/>
          <a:lstStyle/>
          <a:p>
            <a:fld id="{AC0A7CE2-A9DF-4FA8-92E5-1DCFFC412CE6}" type="datetimeFigureOut">
              <a:rPr lang="nl-NL" smtClean="0"/>
              <a:t>9-1-2019</a:t>
            </a:fld>
            <a:endParaRPr lang="nl-NL"/>
          </a:p>
        </p:txBody>
      </p:sp>
      <p:sp>
        <p:nvSpPr>
          <p:cNvPr id="4" name="Tijdelijke aanduiding voor voettekst 3"/>
          <p:cNvSpPr>
            <a:spLocks noGrp="1"/>
          </p:cNvSpPr>
          <p:nvPr>
            <p:ph type="ftr" sz="quarter" idx="11"/>
          </p:nvPr>
        </p:nvSpPr>
        <p:spPr/>
        <p:txBody>
          <a:bodyPr/>
          <a:lstStyle/>
          <a:p>
            <a:endParaRPr lang="nl-NL"/>
          </a:p>
        </p:txBody>
      </p:sp>
      <p:sp>
        <p:nvSpPr>
          <p:cNvPr id="5" name="Tijdelijke aanduiding voor dianummer 4"/>
          <p:cNvSpPr>
            <a:spLocks noGrp="1"/>
          </p:cNvSpPr>
          <p:nvPr>
            <p:ph type="sldNum" sz="quarter" idx="12"/>
          </p:nvPr>
        </p:nvSpPr>
        <p:spPr/>
        <p:txBody>
          <a:bodyPr/>
          <a:lstStyle/>
          <a:p>
            <a:fld id="{431BC20A-80C9-441A-ACAC-0244C3515C9F}" type="slidenum">
              <a:rPr lang="nl-NL" smtClean="0"/>
              <a:t>‹nr.›</a:t>
            </a:fld>
            <a:endParaRPr lang="nl-NL"/>
          </a:p>
        </p:txBody>
      </p:sp>
    </p:spTree>
    <p:extLst>
      <p:ext uri="{BB962C8B-B14F-4D97-AF65-F5344CB8AC3E}">
        <p14:creationId xmlns:p14="http://schemas.microsoft.com/office/powerpoint/2010/main" val="27147540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AC0A7CE2-A9DF-4FA8-92E5-1DCFFC412CE6}" type="datetimeFigureOut">
              <a:rPr lang="nl-NL" smtClean="0"/>
              <a:t>9-1-2019</a:t>
            </a:fld>
            <a:endParaRPr lang="nl-NL"/>
          </a:p>
        </p:txBody>
      </p:sp>
      <p:sp>
        <p:nvSpPr>
          <p:cNvPr id="3" name="Tijdelijke aanduiding voor voettekst 2"/>
          <p:cNvSpPr>
            <a:spLocks noGrp="1"/>
          </p:cNvSpPr>
          <p:nvPr>
            <p:ph type="ftr" sz="quarter" idx="11"/>
          </p:nvPr>
        </p:nvSpPr>
        <p:spPr/>
        <p:txBody>
          <a:bodyPr/>
          <a:lstStyle/>
          <a:p>
            <a:endParaRPr lang="nl-NL"/>
          </a:p>
        </p:txBody>
      </p:sp>
      <p:sp>
        <p:nvSpPr>
          <p:cNvPr id="4" name="Tijdelijke aanduiding voor dianummer 3"/>
          <p:cNvSpPr>
            <a:spLocks noGrp="1"/>
          </p:cNvSpPr>
          <p:nvPr>
            <p:ph type="sldNum" sz="quarter" idx="12"/>
          </p:nvPr>
        </p:nvSpPr>
        <p:spPr/>
        <p:txBody>
          <a:bodyPr/>
          <a:lstStyle/>
          <a:p>
            <a:fld id="{431BC20A-80C9-441A-ACAC-0244C3515C9F}" type="slidenum">
              <a:rPr lang="nl-NL" smtClean="0"/>
              <a:t>‹nr.›</a:t>
            </a:fld>
            <a:endParaRPr lang="nl-NL"/>
          </a:p>
        </p:txBody>
      </p:sp>
    </p:spTree>
    <p:extLst>
      <p:ext uri="{BB962C8B-B14F-4D97-AF65-F5344CB8AC3E}">
        <p14:creationId xmlns:p14="http://schemas.microsoft.com/office/powerpoint/2010/main" val="16160976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1" y="204787"/>
            <a:ext cx="3008313" cy="871538"/>
          </a:xfrm>
        </p:spPr>
        <p:txBody>
          <a:bodyPr anchor="b"/>
          <a:lstStyle>
            <a:lvl1pPr algn="l">
              <a:defRPr sz="2000" b="1"/>
            </a:lvl1pPr>
          </a:lstStyle>
          <a:p>
            <a:r>
              <a:rPr lang="nl-NL" smtClean="0"/>
              <a:t>Klik om de stijl te bewerken</a:t>
            </a:r>
            <a:endParaRPr lang="nl-NL"/>
          </a:p>
        </p:txBody>
      </p:sp>
      <p:sp>
        <p:nvSpPr>
          <p:cNvPr id="3" name="Tijdelijke aanduiding voor inhoud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tekst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Klik om de modelstijlen te bewerken</a:t>
            </a:r>
          </a:p>
        </p:txBody>
      </p:sp>
      <p:sp>
        <p:nvSpPr>
          <p:cNvPr id="5" name="Tijdelijke aanduiding voor datum 4"/>
          <p:cNvSpPr>
            <a:spLocks noGrp="1"/>
          </p:cNvSpPr>
          <p:nvPr>
            <p:ph type="dt" sz="half" idx="10"/>
          </p:nvPr>
        </p:nvSpPr>
        <p:spPr/>
        <p:txBody>
          <a:bodyPr/>
          <a:lstStyle/>
          <a:p>
            <a:fld id="{AC0A7CE2-A9DF-4FA8-92E5-1DCFFC412CE6}" type="datetimeFigureOut">
              <a:rPr lang="nl-NL" smtClean="0"/>
              <a:t>9-1-2019</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431BC20A-80C9-441A-ACAC-0244C3515C9F}" type="slidenum">
              <a:rPr lang="nl-NL" smtClean="0"/>
              <a:t>‹nr.›</a:t>
            </a:fld>
            <a:endParaRPr lang="nl-NL"/>
          </a:p>
        </p:txBody>
      </p:sp>
    </p:spTree>
    <p:extLst>
      <p:ext uri="{BB962C8B-B14F-4D97-AF65-F5344CB8AC3E}">
        <p14:creationId xmlns:p14="http://schemas.microsoft.com/office/powerpoint/2010/main" val="1211988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3600450"/>
            <a:ext cx="5486400" cy="425054"/>
          </a:xfrm>
        </p:spPr>
        <p:txBody>
          <a:bodyPr anchor="b"/>
          <a:lstStyle>
            <a:lvl1pPr algn="l">
              <a:defRPr sz="2000" b="1"/>
            </a:lvl1pPr>
          </a:lstStyle>
          <a:p>
            <a:r>
              <a:rPr lang="nl-NL" smtClean="0"/>
              <a:t>Klik om de stijl te bewerken</a:t>
            </a:r>
            <a:endParaRPr lang="nl-NL"/>
          </a:p>
        </p:txBody>
      </p:sp>
      <p:sp>
        <p:nvSpPr>
          <p:cNvPr id="3" name="Tijdelijke aanduiding voor afbeelding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Klik om de modelstijlen te bewerken</a:t>
            </a:r>
          </a:p>
        </p:txBody>
      </p:sp>
      <p:sp>
        <p:nvSpPr>
          <p:cNvPr id="5" name="Tijdelijke aanduiding voor datum 4"/>
          <p:cNvSpPr>
            <a:spLocks noGrp="1"/>
          </p:cNvSpPr>
          <p:nvPr>
            <p:ph type="dt" sz="half" idx="10"/>
          </p:nvPr>
        </p:nvSpPr>
        <p:spPr/>
        <p:txBody>
          <a:bodyPr/>
          <a:lstStyle/>
          <a:p>
            <a:fld id="{AC0A7CE2-A9DF-4FA8-92E5-1DCFFC412CE6}" type="datetimeFigureOut">
              <a:rPr lang="nl-NL" smtClean="0"/>
              <a:t>9-1-2019</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431BC20A-80C9-441A-ACAC-0244C3515C9F}" type="slidenum">
              <a:rPr lang="nl-NL" smtClean="0"/>
              <a:t>‹nr.›</a:t>
            </a:fld>
            <a:endParaRPr lang="nl-NL"/>
          </a:p>
        </p:txBody>
      </p:sp>
    </p:spTree>
    <p:extLst>
      <p:ext uri="{BB962C8B-B14F-4D97-AF65-F5344CB8AC3E}">
        <p14:creationId xmlns:p14="http://schemas.microsoft.com/office/powerpoint/2010/main" val="35617816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nl-NL" smtClean="0"/>
              <a:t>Klik om de stijl te bewerken</a:t>
            </a:r>
            <a:endParaRPr lang="nl-NL"/>
          </a:p>
        </p:txBody>
      </p:sp>
      <p:sp>
        <p:nvSpPr>
          <p:cNvPr id="3" name="Tijdelijke aanduiding voor tekst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AC0A7CE2-A9DF-4FA8-92E5-1DCFFC412CE6}" type="datetimeFigureOut">
              <a:rPr lang="nl-NL" smtClean="0"/>
              <a:t>9-1-2019</a:t>
            </a:fld>
            <a:endParaRPr lang="nl-NL"/>
          </a:p>
        </p:txBody>
      </p:sp>
      <p:sp>
        <p:nvSpPr>
          <p:cNvPr id="5" name="Tijdelijke aanduiding voor voettekst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431BC20A-80C9-441A-ACAC-0244C3515C9F}" type="slidenum">
              <a:rPr lang="nl-NL" smtClean="0"/>
              <a:t>‹nr.›</a:t>
            </a:fld>
            <a:endParaRPr lang="nl-NL"/>
          </a:p>
        </p:txBody>
      </p:sp>
    </p:spTree>
    <p:extLst>
      <p:ext uri="{BB962C8B-B14F-4D97-AF65-F5344CB8AC3E}">
        <p14:creationId xmlns:p14="http://schemas.microsoft.com/office/powerpoint/2010/main" val="5736630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chart" Target="../charts/chart1.xml"/><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chart" Target="../charts/chart2.xml"/><Relationship Id="rId5" Type="http://schemas.openxmlformats.org/officeDocument/2006/relationships/image" Target="../media/image7.png"/><Relationship Id="rId10" Type="http://schemas.openxmlformats.org/officeDocument/2006/relationships/image" Target="../media/image11.png"/><Relationship Id="rId4" Type="http://schemas.openxmlformats.org/officeDocument/2006/relationships/image" Target="../media/image6.png"/><Relationship Id="rId9"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8" Type="http://schemas.openxmlformats.org/officeDocument/2006/relationships/image" Target="../media/image24.jp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 Id="rId9" Type="http://schemas.openxmlformats.org/officeDocument/2006/relationships/image" Target="../media/image25.jpeg"/></Relationships>
</file>

<file path=ppt/slides/_rels/slide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image" Target="../media/image28.png"/><Relationship Id="rId4" Type="http://schemas.openxmlformats.org/officeDocument/2006/relationships/image" Target="../media/image27.jpeg"/></Relationships>
</file>

<file path=ppt/slides/_rels/slide9.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34.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33.jpeg"/><Relationship Id="rId5" Type="http://schemas.openxmlformats.org/officeDocument/2006/relationships/image" Target="../media/image32.png"/><Relationship Id="rId4" Type="http://schemas.openxmlformats.org/officeDocument/2006/relationships/image" Target="../media/image3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a:xfrm>
            <a:off x="799248" y="1166779"/>
            <a:ext cx="4010025" cy="1044931"/>
          </a:xfrm>
        </p:spPr>
        <p:txBody>
          <a:bodyPr>
            <a:normAutofit fontScale="25000" lnSpcReduction="20000"/>
          </a:bodyPr>
          <a:lstStyle/>
          <a:p>
            <a:pPr algn="ctr"/>
            <a:r>
              <a:rPr lang="nl-NL" sz="11200" dirty="0" smtClean="0"/>
              <a:t>Beeldvormende sessie</a:t>
            </a:r>
          </a:p>
          <a:p>
            <a:pPr algn="ctr"/>
            <a:endParaRPr lang="nl-NL" sz="9600" dirty="0"/>
          </a:p>
          <a:p>
            <a:pPr algn="ctr"/>
            <a:r>
              <a:rPr lang="nl-NL" sz="9600" dirty="0" smtClean="0"/>
              <a:t>Rioleringsplan 2019</a:t>
            </a:r>
            <a:endParaRPr lang="en-GB" sz="9600" dirty="0"/>
          </a:p>
          <a:p>
            <a:pPr algn="ctr"/>
            <a:endParaRPr lang="nl-NL" dirty="0"/>
          </a:p>
          <a:p>
            <a:pPr algn="ctr"/>
            <a:r>
              <a:rPr lang="nl-NL" sz="6400" dirty="0" smtClean="0"/>
              <a:t>10 januari 2019</a:t>
            </a:r>
            <a:endParaRPr lang="nl-NL" sz="6400" dirty="0"/>
          </a:p>
          <a:p>
            <a:pPr algn="ctr"/>
            <a:endParaRPr lang="nl-NL" dirty="0"/>
          </a:p>
        </p:txBody>
      </p:sp>
    </p:spTree>
    <p:extLst>
      <p:ext uri="{BB962C8B-B14F-4D97-AF65-F5344CB8AC3E}">
        <p14:creationId xmlns:p14="http://schemas.microsoft.com/office/powerpoint/2010/main" val="25197840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1"/>
          <p:cNvSpPr txBox="1">
            <a:spLocks/>
          </p:cNvSpPr>
          <p:nvPr/>
        </p:nvSpPr>
        <p:spPr>
          <a:xfrm>
            <a:off x="457200" y="205979"/>
            <a:ext cx="8229600" cy="565571"/>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nl-NL" sz="2800" b="1" dirty="0" smtClean="0">
                <a:latin typeface="Californian FB" panose="0207040306080B030204" pitchFamily="18" charset="0"/>
              </a:rPr>
              <a:t>Rioolheffing</a:t>
            </a:r>
            <a:endParaRPr lang="nl-NL" sz="2800" b="1" dirty="0">
              <a:latin typeface="Californian FB" panose="0207040306080B030204" pitchFamily="18" charset="0"/>
            </a:endParaRPr>
          </a:p>
        </p:txBody>
      </p:sp>
      <p:sp>
        <p:nvSpPr>
          <p:cNvPr id="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nl-NL"/>
          </a:p>
        </p:txBody>
      </p:sp>
      <p:pic>
        <p:nvPicPr>
          <p:cNvPr id="1027"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68335" y="2012924"/>
            <a:ext cx="6761690" cy="2791074"/>
          </a:xfrm>
          <a:prstGeom prst="rect">
            <a:avLst/>
          </a:prstGeom>
          <a:noFill/>
          <a:extLst>
            <a:ext uri="{909E8E84-426E-40DD-AFC4-6F175D3DCCD1}">
              <a14:hiddenFill xmlns:a14="http://schemas.microsoft.com/office/drawing/2010/main">
                <a:solidFill>
                  <a:srgbClr val="FFFFFF"/>
                </a:solidFill>
              </a14:hiddenFill>
            </a:ext>
          </a:extLst>
        </p:spPr>
      </p:pic>
      <p:sp>
        <p:nvSpPr>
          <p:cNvPr id="6" name="Tekstvak 5"/>
          <p:cNvSpPr txBox="1"/>
          <p:nvPr/>
        </p:nvSpPr>
        <p:spPr>
          <a:xfrm>
            <a:off x="2694620" y="908014"/>
            <a:ext cx="3754760" cy="1015663"/>
          </a:xfrm>
          <a:prstGeom prst="rect">
            <a:avLst/>
          </a:prstGeom>
          <a:noFill/>
        </p:spPr>
        <p:txBody>
          <a:bodyPr wrap="square" rtlCol="0">
            <a:spAutoFit/>
          </a:bodyPr>
          <a:lstStyle/>
          <a:p>
            <a:r>
              <a:rPr lang="nl-NL" sz="1200" dirty="0" smtClean="0">
                <a:latin typeface="Californian FB" panose="0207040306080B030204" pitchFamily="18" charset="0"/>
              </a:rPr>
              <a:t>Scenario 1:	Huidige systematiek, egalisatievoorziening</a:t>
            </a:r>
          </a:p>
          <a:p>
            <a:r>
              <a:rPr lang="nl-NL" sz="1200" dirty="0" smtClean="0">
                <a:latin typeface="Californian FB" panose="0207040306080B030204" pitchFamily="18" charset="0"/>
              </a:rPr>
              <a:t>Scenario 2:	Egalisatievoorziening </a:t>
            </a:r>
          </a:p>
          <a:p>
            <a:r>
              <a:rPr lang="nl-NL" sz="1200" dirty="0" smtClean="0">
                <a:latin typeface="Californian FB" panose="0207040306080B030204" pitchFamily="18" charset="0"/>
              </a:rPr>
              <a:t>Scenario 3A:	Spaarvoorziening</a:t>
            </a:r>
          </a:p>
          <a:p>
            <a:r>
              <a:rPr lang="nl-NL" sz="1200" dirty="0" smtClean="0">
                <a:latin typeface="Californian FB" panose="0207040306080B030204" pitchFamily="18" charset="0"/>
              </a:rPr>
              <a:t>Scenario 3B:	Spaarvoorziening, kapitaallasten naar 0</a:t>
            </a:r>
          </a:p>
          <a:p>
            <a:endParaRPr lang="nl-NL" sz="1200" dirty="0">
              <a:latin typeface="Californian FB" panose="0207040306080B030204" pitchFamily="18" charset="0"/>
            </a:endParaRPr>
          </a:p>
        </p:txBody>
      </p:sp>
    </p:spTree>
    <p:extLst>
      <p:ext uri="{BB962C8B-B14F-4D97-AF65-F5344CB8AC3E}">
        <p14:creationId xmlns:p14="http://schemas.microsoft.com/office/powerpoint/2010/main" val="340000159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p:cNvSpPr txBox="1">
            <a:spLocks/>
          </p:cNvSpPr>
          <p:nvPr/>
        </p:nvSpPr>
        <p:spPr>
          <a:xfrm>
            <a:off x="457200" y="205979"/>
            <a:ext cx="8229600" cy="565571"/>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nl-NL" sz="2800" b="1" dirty="0" smtClean="0">
                <a:latin typeface="Californian FB" panose="0207040306080B030204" pitchFamily="18" charset="0"/>
              </a:rPr>
              <a:t>Wat betaalt de omgeving?</a:t>
            </a:r>
            <a:endParaRPr lang="nl-NL" sz="2800" b="1" dirty="0">
              <a:latin typeface="Californian FB" panose="0207040306080B030204" pitchFamily="18" charset="0"/>
            </a:endParaRPr>
          </a:p>
        </p:txBody>
      </p:sp>
      <p:graphicFrame>
        <p:nvGraphicFramePr>
          <p:cNvPr id="5" name="Grafiek 4"/>
          <p:cNvGraphicFramePr>
            <a:graphicFrameLocks/>
          </p:cNvGraphicFramePr>
          <p:nvPr>
            <p:extLst>
              <p:ext uri="{D42A27DB-BD31-4B8C-83A1-F6EECF244321}">
                <p14:modId xmlns:p14="http://schemas.microsoft.com/office/powerpoint/2010/main" val="2504155618"/>
              </p:ext>
            </p:extLst>
          </p:nvPr>
        </p:nvGraphicFramePr>
        <p:xfrm>
          <a:off x="919162" y="843558"/>
          <a:ext cx="7305675" cy="389572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54905451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sp>
        <p:nvSpPr>
          <p:cNvPr id="3" name="Tijdelijke aanduiding voor inhoud 2"/>
          <p:cNvSpPr>
            <a:spLocks noGrp="1"/>
          </p:cNvSpPr>
          <p:nvPr>
            <p:ph idx="1"/>
          </p:nvPr>
        </p:nvSpPr>
        <p:spPr/>
        <p:txBody>
          <a:bodyPr/>
          <a:lstStyle/>
          <a:p>
            <a:endParaRPr lang="nl-NL"/>
          </a:p>
        </p:txBody>
      </p:sp>
    </p:spTree>
    <p:extLst>
      <p:ext uri="{BB962C8B-B14F-4D97-AF65-F5344CB8AC3E}">
        <p14:creationId xmlns:p14="http://schemas.microsoft.com/office/powerpoint/2010/main" val="5754173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249412"/>
            <a:ext cx="8229600" cy="493563"/>
          </a:xfrm>
        </p:spPr>
        <p:txBody>
          <a:bodyPr>
            <a:noAutofit/>
          </a:bodyPr>
          <a:lstStyle/>
          <a:p>
            <a:r>
              <a:rPr lang="nl-NL" sz="2800" b="1" dirty="0" smtClean="0">
                <a:latin typeface="Californian FB" panose="0207040306080B030204" pitchFamily="18" charset="0"/>
              </a:rPr>
              <a:t>Klimaatstresstest (30 mm)</a:t>
            </a:r>
            <a:endParaRPr lang="nl-NL" sz="2800" dirty="0"/>
          </a:p>
        </p:txBody>
      </p:sp>
      <p:pic>
        <p:nvPicPr>
          <p:cNvPr id="4" name="Tijdelijke aanduiding voor inhoud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619672" y="809664"/>
            <a:ext cx="5904656" cy="4175048"/>
          </a:xfrm>
        </p:spPr>
      </p:pic>
    </p:spTree>
    <p:extLst>
      <p:ext uri="{BB962C8B-B14F-4D97-AF65-F5344CB8AC3E}">
        <p14:creationId xmlns:p14="http://schemas.microsoft.com/office/powerpoint/2010/main" val="415092401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1"/>
          <p:cNvSpPr>
            <a:spLocks noGrp="1"/>
          </p:cNvSpPr>
          <p:nvPr>
            <p:ph type="title"/>
          </p:nvPr>
        </p:nvSpPr>
        <p:spPr>
          <a:xfrm>
            <a:off x="457200" y="249412"/>
            <a:ext cx="8229600" cy="493563"/>
          </a:xfrm>
        </p:spPr>
        <p:txBody>
          <a:bodyPr>
            <a:noAutofit/>
          </a:bodyPr>
          <a:lstStyle/>
          <a:p>
            <a:r>
              <a:rPr lang="nl-NL" sz="2800" b="1" dirty="0" smtClean="0">
                <a:latin typeface="Californian FB" panose="0207040306080B030204" pitchFamily="18" charset="0"/>
              </a:rPr>
              <a:t>Klimaatstresstest (120 mm)</a:t>
            </a:r>
            <a:endParaRPr lang="nl-NL" sz="2800" dirty="0"/>
          </a:p>
        </p:txBody>
      </p:sp>
      <p:pic>
        <p:nvPicPr>
          <p:cNvPr id="7" name="Tijdelijke aanduiding voor inhoud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19672" y="814983"/>
            <a:ext cx="5904656" cy="4175048"/>
          </a:xfrm>
          <a:prstGeom prst="rect">
            <a:avLst/>
          </a:prstGeom>
        </p:spPr>
      </p:pic>
    </p:spTree>
    <p:extLst>
      <p:ext uri="{BB962C8B-B14F-4D97-AF65-F5344CB8AC3E}">
        <p14:creationId xmlns:p14="http://schemas.microsoft.com/office/powerpoint/2010/main" val="300077156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205979"/>
            <a:ext cx="8229600" cy="565571"/>
          </a:xfrm>
        </p:spPr>
        <p:txBody>
          <a:bodyPr>
            <a:normAutofit/>
          </a:bodyPr>
          <a:lstStyle/>
          <a:p>
            <a:r>
              <a:rPr lang="nl-NL" sz="2800" b="1" dirty="0" smtClean="0">
                <a:latin typeface="Californian FB" panose="0207040306080B030204" pitchFamily="18" charset="0"/>
              </a:rPr>
              <a:t>Investeringen</a:t>
            </a:r>
            <a:endParaRPr lang="nl-NL" sz="2800" dirty="0"/>
          </a:p>
        </p:txBody>
      </p:sp>
      <p:graphicFrame>
        <p:nvGraphicFramePr>
          <p:cNvPr id="4" name="Tijdelijke aanduiding voor inhoud 3"/>
          <p:cNvGraphicFramePr>
            <a:graphicFrameLocks noGrp="1"/>
          </p:cNvGraphicFramePr>
          <p:nvPr>
            <p:ph idx="1"/>
            <p:extLst>
              <p:ext uri="{D42A27DB-BD31-4B8C-83A1-F6EECF244321}">
                <p14:modId xmlns:p14="http://schemas.microsoft.com/office/powerpoint/2010/main" val="455755287"/>
              </p:ext>
            </p:extLst>
          </p:nvPr>
        </p:nvGraphicFramePr>
        <p:xfrm>
          <a:off x="457200" y="1200151"/>
          <a:ext cx="8229600" cy="2194560"/>
        </p:xfrm>
        <a:graphic>
          <a:graphicData uri="http://schemas.openxmlformats.org/drawingml/2006/table">
            <a:tbl>
              <a:tblPr firstRow="1" bandRow="1">
                <a:tableStyleId>{5C22544A-7EE6-4342-B048-85BDC9FD1C3A}</a:tableStyleId>
              </a:tblPr>
              <a:tblGrid>
                <a:gridCol w="586408"/>
                <a:gridCol w="5328592"/>
                <a:gridCol w="1157300"/>
                <a:gridCol w="1157300"/>
              </a:tblGrid>
              <a:tr h="215226">
                <a:tc>
                  <a:txBody>
                    <a:bodyPr/>
                    <a:lstStyle/>
                    <a:p>
                      <a:r>
                        <a:rPr lang="nl-NL" sz="1000" dirty="0" smtClean="0"/>
                        <a:t>#</a:t>
                      </a:r>
                      <a:endParaRPr lang="nl-NL" sz="1000" dirty="0"/>
                    </a:p>
                  </a:txBody>
                  <a:tcPr/>
                </a:tc>
                <a:tc>
                  <a:txBody>
                    <a:bodyPr/>
                    <a:lstStyle/>
                    <a:p>
                      <a:r>
                        <a:rPr lang="nl-NL" sz="1000" dirty="0" smtClean="0"/>
                        <a:t>Activiteit</a:t>
                      </a:r>
                      <a:endParaRPr lang="nl-NL" sz="1000" dirty="0"/>
                    </a:p>
                  </a:txBody>
                  <a:tcPr/>
                </a:tc>
                <a:tc>
                  <a:txBody>
                    <a:bodyPr/>
                    <a:lstStyle/>
                    <a:p>
                      <a:r>
                        <a:rPr lang="nl-NL" sz="1000" dirty="0" smtClean="0"/>
                        <a:t>Jaarlijks</a:t>
                      </a:r>
                      <a:endParaRPr lang="nl-NL" sz="1000" dirty="0"/>
                    </a:p>
                  </a:txBody>
                  <a:tcPr/>
                </a:tc>
                <a:tc>
                  <a:txBody>
                    <a:bodyPr/>
                    <a:lstStyle/>
                    <a:p>
                      <a:r>
                        <a:rPr lang="nl-NL" sz="1000" dirty="0" smtClean="0"/>
                        <a:t>Eenmalig</a:t>
                      </a:r>
                      <a:endParaRPr lang="nl-NL" sz="1000" dirty="0"/>
                    </a:p>
                  </a:txBody>
                  <a:tcPr/>
                </a:tc>
              </a:tr>
              <a:tr h="215226">
                <a:tc>
                  <a:txBody>
                    <a:bodyPr/>
                    <a:lstStyle/>
                    <a:p>
                      <a:r>
                        <a:rPr lang="nl-NL" sz="1000" dirty="0" smtClean="0"/>
                        <a:t>I1</a:t>
                      </a:r>
                      <a:endParaRPr lang="nl-NL" sz="1000" dirty="0"/>
                    </a:p>
                  </a:txBody>
                  <a:tcPr/>
                </a:tc>
                <a:tc>
                  <a:txBody>
                    <a:bodyPr/>
                    <a:lstStyle/>
                    <a:p>
                      <a:r>
                        <a:rPr lang="nl-NL" sz="1000" dirty="0" smtClean="0"/>
                        <a:t>Ophalen riolering zettingsgevoelige gebieden</a:t>
                      </a:r>
                      <a:endParaRPr lang="nl-NL" sz="1000" dirty="0"/>
                    </a:p>
                  </a:txBody>
                  <a:tcPr/>
                </a:tc>
                <a:tc>
                  <a:txBody>
                    <a:bodyPr/>
                    <a:lstStyle/>
                    <a:p>
                      <a:r>
                        <a:rPr lang="nl-NL" sz="1000" dirty="0" smtClean="0"/>
                        <a:t>€ 1.000.000,-</a:t>
                      </a:r>
                      <a:endParaRPr lang="nl-NL" sz="1000" dirty="0"/>
                    </a:p>
                  </a:txBody>
                  <a:tcPr/>
                </a:tc>
                <a:tc>
                  <a:txBody>
                    <a:bodyPr/>
                    <a:lstStyle/>
                    <a:p>
                      <a:endParaRPr lang="nl-NL" sz="1000"/>
                    </a:p>
                  </a:txBody>
                  <a:tcPr/>
                </a:tc>
              </a:tr>
              <a:tr h="215226">
                <a:tc>
                  <a:txBody>
                    <a:bodyPr/>
                    <a:lstStyle/>
                    <a:p>
                      <a:r>
                        <a:rPr lang="nl-NL" sz="1000" dirty="0" smtClean="0"/>
                        <a:t>I2</a:t>
                      </a:r>
                      <a:endParaRPr lang="nl-NL" sz="1000" dirty="0"/>
                    </a:p>
                  </a:txBody>
                  <a:tcPr/>
                </a:tc>
                <a:tc>
                  <a:txBody>
                    <a:bodyPr/>
                    <a:lstStyle/>
                    <a:p>
                      <a:r>
                        <a:rPr lang="nl-NL" sz="1000" dirty="0" smtClean="0"/>
                        <a:t>Saneren </a:t>
                      </a:r>
                      <a:r>
                        <a:rPr lang="nl-NL" sz="1000" dirty="0" err="1" smtClean="0"/>
                        <a:t>vrijverval</a:t>
                      </a:r>
                      <a:r>
                        <a:rPr lang="nl-NL" sz="1000" dirty="0" smtClean="0"/>
                        <a:t> riolering</a:t>
                      </a:r>
                      <a:endParaRPr lang="nl-NL" sz="1000" dirty="0"/>
                    </a:p>
                  </a:txBody>
                  <a:tcPr/>
                </a:tc>
                <a:tc>
                  <a:txBody>
                    <a:bodyPr/>
                    <a:lstStyle/>
                    <a:p>
                      <a:r>
                        <a:rPr lang="nl-NL" sz="1000" dirty="0" smtClean="0"/>
                        <a:t>€ 2.600.000,-</a:t>
                      </a:r>
                      <a:endParaRPr lang="nl-NL" sz="1000" dirty="0"/>
                    </a:p>
                  </a:txBody>
                  <a:tcPr/>
                </a:tc>
                <a:tc>
                  <a:txBody>
                    <a:bodyPr/>
                    <a:lstStyle/>
                    <a:p>
                      <a:endParaRPr lang="nl-NL" sz="1000" dirty="0"/>
                    </a:p>
                  </a:txBody>
                  <a:tcPr/>
                </a:tc>
              </a:tr>
              <a:tr h="215226">
                <a:tc>
                  <a:txBody>
                    <a:bodyPr/>
                    <a:lstStyle/>
                    <a:p>
                      <a:r>
                        <a:rPr lang="nl-NL" sz="1000" dirty="0" smtClean="0"/>
                        <a:t>I3</a:t>
                      </a:r>
                      <a:endParaRPr lang="nl-NL" sz="1000" dirty="0"/>
                    </a:p>
                  </a:txBody>
                  <a:tcPr/>
                </a:tc>
                <a:tc>
                  <a:txBody>
                    <a:bodyPr/>
                    <a:lstStyle/>
                    <a:p>
                      <a:r>
                        <a:rPr lang="nl-NL" sz="1000" dirty="0" smtClean="0"/>
                        <a:t>Sluiten overlaten</a:t>
                      </a:r>
                      <a:endParaRPr lang="nl-NL" sz="1000" dirty="0"/>
                    </a:p>
                  </a:txBody>
                  <a:tcPr/>
                </a:tc>
                <a:tc>
                  <a:txBody>
                    <a:bodyPr/>
                    <a:lstStyle/>
                    <a:p>
                      <a:endParaRPr lang="nl-NL" sz="1000" dirty="0"/>
                    </a:p>
                  </a:txBody>
                  <a:tcPr/>
                </a:tc>
                <a:tc>
                  <a:txBody>
                    <a:bodyPr/>
                    <a:lstStyle/>
                    <a:p>
                      <a:r>
                        <a:rPr lang="nl-NL" sz="1000" dirty="0" smtClean="0"/>
                        <a:t>€ 200.000,-</a:t>
                      </a:r>
                      <a:endParaRPr lang="nl-NL" sz="1000" dirty="0"/>
                    </a:p>
                  </a:txBody>
                  <a:tcPr/>
                </a:tc>
              </a:tr>
              <a:tr h="215226">
                <a:tc>
                  <a:txBody>
                    <a:bodyPr/>
                    <a:lstStyle/>
                    <a:p>
                      <a:r>
                        <a:rPr lang="nl-NL" sz="1000" dirty="0" smtClean="0"/>
                        <a:t>I4</a:t>
                      </a:r>
                      <a:endParaRPr lang="nl-NL" sz="1000" dirty="0"/>
                    </a:p>
                  </a:txBody>
                  <a:tcPr/>
                </a:tc>
                <a:tc>
                  <a:txBody>
                    <a:bodyPr/>
                    <a:lstStyle/>
                    <a:p>
                      <a:r>
                        <a:rPr lang="nl-NL" sz="1000" dirty="0" smtClean="0"/>
                        <a:t>Vervangen rioolgemaal West</a:t>
                      </a:r>
                      <a:endParaRPr lang="nl-NL" sz="1000" dirty="0"/>
                    </a:p>
                  </a:txBody>
                  <a:tcPr/>
                </a:tc>
                <a:tc>
                  <a:txBody>
                    <a:bodyPr/>
                    <a:lstStyle/>
                    <a:p>
                      <a:endParaRPr lang="nl-NL" sz="1000" dirty="0"/>
                    </a:p>
                  </a:txBody>
                  <a:tcPr/>
                </a:tc>
                <a:tc>
                  <a:txBody>
                    <a:bodyPr/>
                    <a:lstStyle/>
                    <a:p>
                      <a:r>
                        <a:rPr lang="nl-NL" sz="1000" dirty="0" smtClean="0"/>
                        <a:t>€ 3.000.000,-</a:t>
                      </a:r>
                      <a:endParaRPr lang="nl-NL" sz="1000" dirty="0"/>
                    </a:p>
                  </a:txBody>
                  <a:tcPr/>
                </a:tc>
              </a:tr>
              <a:tr h="215226">
                <a:tc>
                  <a:txBody>
                    <a:bodyPr/>
                    <a:lstStyle/>
                    <a:p>
                      <a:r>
                        <a:rPr lang="nl-NL" sz="1000" dirty="0" smtClean="0"/>
                        <a:t>I5</a:t>
                      </a:r>
                      <a:endParaRPr lang="nl-NL" sz="1000" dirty="0"/>
                    </a:p>
                  </a:txBody>
                  <a:tcPr/>
                </a:tc>
                <a:tc>
                  <a:txBody>
                    <a:bodyPr/>
                    <a:lstStyle/>
                    <a:p>
                      <a:r>
                        <a:rPr lang="nl-NL" sz="1000" dirty="0" smtClean="0"/>
                        <a:t>Vervangen RWA-pomp</a:t>
                      </a:r>
                      <a:r>
                        <a:rPr lang="nl-NL" sz="1000" baseline="0" dirty="0" smtClean="0"/>
                        <a:t> rioolgemaal Boslaan</a:t>
                      </a:r>
                      <a:endParaRPr lang="nl-NL" sz="1000" dirty="0"/>
                    </a:p>
                  </a:txBody>
                  <a:tcPr/>
                </a:tc>
                <a:tc>
                  <a:txBody>
                    <a:bodyPr/>
                    <a:lstStyle/>
                    <a:p>
                      <a:endParaRPr lang="nl-NL" sz="1000" dirty="0"/>
                    </a:p>
                  </a:txBody>
                  <a:tcPr/>
                </a:tc>
                <a:tc>
                  <a:txBody>
                    <a:bodyPr/>
                    <a:lstStyle/>
                    <a:p>
                      <a:r>
                        <a:rPr lang="nl-NL" sz="1000" dirty="0" smtClean="0"/>
                        <a:t>€ 150.000,-</a:t>
                      </a:r>
                      <a:endParaRPr lang="nl-NL" sz="1000" dirty="0"/>
                    </a:p>
                  </a:txBody>
                  <a:tcPr/>
                </a:tc>
              </a:tr>
              <a:tr h="215226">
                <a:tc>
                  <a:txBody>
                    <a:bodyPr/>
                    <a:lstStyle/>
                    <a:p>
                      <a:r>
                        <a:rPr lang="nl-NL" sz="1000" dirty="0" smtClean="0"/>
                        <a:t>I6</a:t>
                      </a:r>
                      <a:endParaRPr lang="nl-NL" sz="1000" dirty="0"/>
                    </a:p>
                  </a:txBody>
                  <a:tcPr/>
                </a:tc>
                <a:tc>
                  <a:txBody>
                    <a:bodyPr/>
                    <a:lstStyle/>
                    <a:p>
                      <a:r>
                        <a:rPr lang="nl-NL" sz="1000" dirty="0" smtClean="0"/>
                        <a:t>Vervangen persleiding RG Groeneweg</a:t>
                      </a:r>
                      <a:r>
                        <a:rPr lang="nl-NL" sz="1000" baseline="0" dirty="0" smtClean="0"/>
                        <a:t> – RG West</a:t>
                      </a:r>
                      <a:endParaRPr lang="nl-NL" sz="1000" dirty="0"/>
                    </a:p>
                  </a:txBody>
                  <a:tcPr/>
                </a:tc>
                <a:tc>
                  <a:txBody>
                    <a:bodyPr/>
                    <a:lstStyle/>
                    <a:p>
                      <a:endParaRPr lang="nl-NL" sz="1000" dirty="0"/>
                    </a:p>
                  </a:txBody>
                  <a:tcPr/>
                </a:tc>
                <a:tc>
                  <a:txBody>
                    <a:bodyPr/>
                    <a:lstStyle/>
                    <a:p>
                      <a:r>
                        <a:rPr lang="nl-NL" sz="1000" dirty="0" smtClean="0"/>
                        <a:t>€ 1.600.000,-</a:t>
                      </a:r>
                      <a:endParaRPr lang="nl-NL" sz="1000" dirty="0"/>
                    </a:p>
                  </a:txBody>
                  <a:tcPr/>
                </a:tc>
              </a:tr>
              <a:tr h="225856">
                <a:tc>
                  <a:txBody>
                    <a:bodyPr/>
                    <a:lstStyle/>
                    <a:p>
                      <a:r>
                        <a:rPr lang="nl-NL" sz="1000" dirty="0" smtClean="0"/>
                        <a:t>I7</a:t>
                      </a:r>
                      <a:endParaRPr lang="nl-NL" sz="1000" dirty="0"/>
                    </a:p>
                  </a:txBody>
                  <a:tcPr/>
                </a:tc>
                <a:tc>
                  <a:txBody>
                    <a:bodyPr/>
                    <a:lstStyle/>
                    <a:p>
                      <a:r>
                        <a:rPr lang="nl-NL" sz="1000" dirty="0" smtClean="0"/>
                        <a:t>Vervangen persleiding RG Oost – Eindgemaal (spoordijk)</a:t>
                      </a:r>
                      <a:endParaRPr lang="nl-NL" sz="1000" dirty="0"/>
                    </a:p>
                  </a:txBody>
                  <a:tcPr/>
                </a:tc>
                <a:tc>
                  <a:txBody>
                    <a:bodyPr/>
                    <a:lstStyle/>
                    <a:p>
                      <a:endParaRPr lang="nl-NL" sz="1000" dirty="0"/>
                    </a:p>
                  </a:txBody>
                  <a:tcPr/>
                </a:tc>
                <a:tc>
                  <a:txBody>
                    <a:bodyPr/>
                    <a:lstStyle/>
                    <a:p>
                      <a:r>
                        <a:rPr lang="nl-NL" sz="1000" dirty="0" smtClean="0"/>
                        <a:t>€ 1.212.500,-</a:t>
                      </a:r>
                      <a:endParaRPr lang="nl-NL" sz="1000" dirty="0"/>
                    </a:p>
                  </a:txBody>
                  <a:tcPr/>
                </a:tc>
              </a:tr>
              <a:tr h="215226">
                <a:tc>
                  <a:txBody>
                    <a:bodyPr/>
                    <a:lstStyle/>
                    <a:p>
                      <a:endParaRPr lang="nl-NL" sz="1000" b="1" dirty="0"/>
                    </a:p>
                  </a:txBody>
                  <a:tcPr>
                    <a:solidFill>
                      <a:schemeClr val="accent1">
                        <a:lumMod val="40000"/>
                        <a:lumOff val="60000"/>
                      </a:schemeClr>
                    </a:solidFill>
                  </a:tcPr>
                </a:tc>
                <a:tc>
                  <a:txBody>
                    <a:bodyPr/>
                    <a:lstStyle/>
                    <a:p>
                      <a:r>
                        <a:rPr lang="nl-NL" sz="1000" b="1" dirty="0" smtClean="0"/>
                        <a:t>Totaal</a:t>
                      </a:r>
                      <a:endParaRPr lang="nl-NL" sz="1000" b="1" dirty="0"/>
                    </a:p>
                  </a:txBody>
                  <a:tcPr>
                    <a:solidFill>
                      <a:schemeClr val="accent1">
                        <a:lumMod val="40000"/>
                        <a:lumOff val="60000"/>
                      </a:schemeClr>
                    </a:solidFill>
                  </a:tcPr>
                </a:tc>
                <a:tc>
                  <a:txBody>
                    <a:bodyPr/>
                    <a:lstStyle/>
                    <a:p>
                      <a:r>
                        <a:rPr lang="nl-NL" sz="1000" b="1" dirty="0" smtClean="0"/>
                        <a:t>€ 3.600.000,-</a:t>
                      </a:r>
                      <a:endParaRPr lang="nl-NL" sz="1000" b="1" dirty="0"/>
                    </a:p>
                  </a:txBody>
                  <a:tcPr>
                    <a:solidFill>
                      <a:schemeClr val="accent1">
                        <a:lumMod val="40000"/>
                        <a:lumOff val="60000"/>
                      </a:schemeClr>
                    </a:solidFill>
                  </a:tcPr>
                </a:tc>
                <a:tc>
                  <a:txBody>
                    <a:bodyPr/>
                    <a:lstStyle/>
                    <a:p>
                      <a:r>
                        <a:rPr lang="nl-NL" sz="1000" b="1" dirty="0" smtClean="0"/>
                        <a:t>€ 6.162.500,-</a:t>
                      </a:r>
                      <a:endParaRPr lang="nl-NL" sz="1000" b="1" dirty="0"/>
                    </a:p>
                  </a:txBody>
                  <a:tcPr>
                    <a:solidFill>
                      <a:schemeClr val="accent1">
                        <a:lumMod val="40000"/>
                        <a:lumOff val="60000"/>
                      </a:schemeClr>
                    </a:solidFill>
                  </a:tcPr>
                </a:tc>
              </a:tr>
            </a:tbl>
          </a:graphicData>
        </a:graphic>
      </p:graphicFrame>
    </p:spTree>
    <p:extLst>
      <p:ext uri="{BB962C8B-B14F-4D97-AF65-F5344CB8AC3E}">
        <p14:creationId xmlns:p14="http://schemas.microsoft.com/office/powerpoint/2010/main" val="11233955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ijdelijke aanduiding voor inhoud 3"/>
          <p:cNvGraphicFramePr>
            <a:graphicFrameLocks/>
          </p:cNvGraphicFramePr>
          <p:nvPr>
            <p:extLst>
              <p:ext uri="{D42A27DB-BD31-4B8C-83A1-F6EECF244321}">
                <p14:modId xmlns:p14="http://schemas.microsoft.com/office/powerpoint/2010/main" val="4271181718"/>
              </p:ext>
            </p:extLst>
          </p:nvPr>
        </p:nvGraphicFramePr>
        <p:xfrm>
          <a:off x="457200" y="1200151"/>
          <a:ext cx="8219256" cy="2926080"/>
        </p:xfrm>
        <a:graphic>
          <a:graphicData uri="http://schemas.openxmlformats.org/drawingml/2006/table">
            <a:tbl>
              <a:tblPr firstRow="1" bandRow="1">
                <a:tableStyleId>{5C22544A-7EE6-4342-B048-85BDC9FD1C3A}</a:tableStyleId>
              </a:tblPr>
              <a:tblGrid>
                <a:gridCol w="780895"/>
                <a:gridCol w="5638161"/>
                <a:gridCol w="1800200"/>
              </a:tblGrid>
              <a:tr h="156305">
                <a:tc>
                  <a:txBody>
                    <a:bodyPr/>
                    <a:lstStyle/>
                    <a:p>
                      <a:r>
                        <a:rPr lang="nl-NL" sz="1000" dirty="0" smtClean="0"/>
                        <a:t>#</a:t>
                      </a:r>
                      <a:endParaRPr lang="nl-NL" sz="1000" dirty="0"/>
                    </a:p>
                  </a:txBody>
                  <a:tcPr/>
                </a:tc>
                <a:tc>
                  <a:txBody>
                    <a:bodyPr/>
                    <a:lstStyle/>
                    <a:p>
                      <a:r>
                        <a:rPr lang="nl-NL" sz="1000" dirty="0" smtClean="0"/>
                        <a:t>Activiteit</a:t>
                      </a:r>
                      <a:endParaRPr lang="nl-NL" sz="1000" dirty="0"/>
                    </a:p>
                  </a:txBody>
                  <a:tcPr/>
                </a:tc>
                <a:tc>
                  <a:txBody>
                    <a:bodyPr/>
                    <a:lstStyle/>
                    <a:p>
                      <a:r>
                        <a:rPr lang="nl-NL" sz="1000" dirty="0" smtClean="0"/>
                        <a:t>Kosten</a:t>
                      </a:r>
                      <a:endParaRPr lang="nl-NL" sz="1000" dirty="0"/>
                    </a:p>
                  </a:txBody>
                  <a:tcPr/>
                </a:tc>
              </a:tr>
              <a:tr h="156305">
                <a:tc>
                  <a:txBody>
                    <a:bodyPr/>
                    <a:lstStyle/>
                    <a:p>
                      <a:r>
                        <a:rPr lang="nl-NL" sz="1000" dirty="0" smtClean="0"/>
                        <a:t>B1</a:t>
                      </a:r>
                      <a:endParaRPr lang="nl-NL" sz="1000" dirty="0"/>
                    </a:p>
                  </a:txBody>
                  <a:tcPr/>
                </a:tc>
                <a:tc>
                  <a:txBody>
                    <a:bodyPr/>
                    <a:lstStyle/>
                    <a:p>
                      <a:r>
                        <a:rPr lang="nl-NL" sz="1000" dirty="0" smtClean="0"/>
                        <a:t>Beheer en onderhoud rioolgemalen (bouwkundig)</a:t>
                      </a:r>
                      <a:endParaRPr lang="nl-NL" sz="1000" dirty="0"/>
                    </a:p>
                  </a:txBody>
                  <a:tcPr/>
                </a:tc>
                <a:tc>
                  <a:txBody>
                    <a:bodyPr/>
                    <a:lstStyle/>
                    <a:p>
                      <a:r>
                        <a:rPr lang="nl-NL" sz="1000" dirty="0" smtClean="0"/>
                        <a:t>€ 50.000,-</a:t>
                      </a:r>
                      <a:endParaRPr lang="nl-NL" sz="1000" dirty="0"/>
                    </a:p>
                  </a:txBody>
                  <a:tcPr/>
                </a:tc>
              </a:tr>
              <a:tr h="156305">
                <a:tc>
                  <a:txBody>
                    <a:bodyPr/>
                    <a:lstStyle/>
                    <a:p>
                      <a:r>
                        <a:rPr lang="nl-NL" sz="1000" dirty="0" smtClean="0"/>
                        <a:t>B2</a:t>
                      </a:r>
                      <a:endParaRPr lang="nl-NL" sz="1000" dirty="0"/>
                    </a:p>
                  </a:txBody>
                  <a:tcPr/>
                </a:tc>
                <a:tc>
                  <a:txBody>
                    <a:bodyPr/>
                    <a:lstStyle/>
                    <a:p>
                      <a:r>
                        <a:rPr lang="nl-NL" sz="1000" dirty="0" smtClean="0"/>
                        <a:t>Dagelijks onderhoud en reparatie rioolgemalen (storingen, etc.)</a:t>
                      </a:r>
                      <a:endParaRPr lang="nl-NL" sz="1000" dirty="0"/>
                    </a:p>
                  </a:txBody>
                  <a:tcPr/>
                </a:tc>
                <a:tc>
                  <a:txBody>
                    <a:bodyPr/>
                    <a:lstStyle/>
                    <a:p>
                      <a:r>
                        <a:rPr lang="nl-NL" sz="1000" dirty="0" smtClean="0"/>
                        <a:t>€ 210.000,-</a:t>
                      </a:r>
                      <a:endParaRPr lang="nl-NL" sz="1000" dirty="0"/>
                    </a:p>
                  </a:txBody>
                  <a:tcPr/>
                </a:tc>
              </a:tr>
              <a:tr h="156305">
                <a:tc>
                  <a:txBody>
                    <a:bodyPr/>
                    <a:lstStyle/>
                    <a:p>
                      <a:r>
                        <a:rPr lang="nl-NL" sz="1000" dirty="0" smtClean="0"/>
                        <a:t>B3</a:t>
                      </a:r>
                      <a:endParaRPr lang="nl-NL" sz="1000" dirty="0"/>
                    </a:p>
                  </a:txBody>
                  <a:tcPr/>
                </a:tc>
                <a:tc>
                  <a:txBody>
                    <a:bodyPr/>
                    <a:lstStyle/>
                    <a:p>
                      <a:r>
                        <a:rPr lang="nl-NL" sz="1000" dirty="0" smtClean="0"/>
                        <a:t>Dagelijks</a:t>
                      </a:r>
                      <a:r>
                        <a:rPr lang="nl-NL" sz="1000" baseline="0" dirty="0" smtClean="0"/>
                        <a:t> onderhoud en reparatie pompputten</a:t>
                      </a:r>
                      <a:endParaRPr lang="nl-NL" sz="1000" dirty="0"/>
                    </a:p>
                  </a:txBody>
                  <a:tcPr/>
                </a:tc>
                <a:tc>
                  <a:txBody>
                    <a:bodyPr/>
                    <a:lstStyle/>
                    <a:p>
                      <a:r>
                        <a:rPr lang="nl-NL" sz="1000" dirty="0" smtClean="0"/>
                        <a:t>€ 165.000,-</a:t>
                      </a:r>
                      <a:endParaRPr lang="nl-NL" sz="1000" dirty="0"/>
                    </a:p>
                  </a:txBody>
                  <a:tcPr/>
                </a:tc>
              </a:tr>
              <a:tr h="156305">
                <a:tc>
                  <a:txBody>
                    <a:bodyPr/>
                    <a:lstStyle/>
                    <a:p>
                      <a:r>
                        <a:rPr lang="nl-NL" sz="1000" dirty="0" smtClean="0"/>
                        <a:t>B4</a:t>
                      </a:r>
                      <a:endParaRPr lang="nl-NL" sz="1000" dirty="0"/>
                    </a:p>
                  </a:txBody>
                  <a:tcPr/>
                </a:tc>
                <a:tc>
                  <a:txBody>
                    <a:bodyPr/>
                    <a:lstStyle/>
                    <a:p>
                      <a:r>
                        <a:rPr lang="nl-NL" sz="1000" dirty="0" smtClean="0"/>
                        <a:t>Energiekosten rioolgemalen en pompputten</a:t>
                      </a:r>
                      <a:endParaRPr lang="nl-NL" sz="1000" dirty="0"/>
                    </a:p>
                  </a:txBody>
                  <a:tcPr/>
                </a:tc>
                <a:tc>
                  <a:txBody>
                    <a:bodyPr/>
                    <a:lstStyle/>
                    <a:p>
                      <a:r>
                        <a:rPr lang="nl-NL" sz="1000" dirty="0" smtClean="0"/>
                        <a:t>€ 190.000,-</a:t>
                      </a:r>
                      <a:endParaRPr lang="nl-NL" sz="1000" dirty="0"/>
                    </a:p>
                  </a:txBody>
                  <a:tcPr/>
                </a:tc>
              </a:tr>
              <a:tr h="156305">
                <a:tc>
                  <a:txBody>
                    <a:bodyPr/>
                    <a:lstStyle/>
                    <a:p>
                      <a:r>
                        <a:rPr lang="nl-NL" sz="1000" dirty="0" smtClean="0"/>
                        <a:t>B5</a:t>
                      </a:r>
                      <a:endParaRPr lang="nl-NL" sz="1000" dirty="0"/>
                    </a:p>
                  </a:txBody>
                  <a:tcPr/>
                </a:tc>
                <a:tc>
                  <a:txBody>
                    <a:bodyPr/>
                    <a:lstStyle/>
                    <a:p>
                      <a:r>
                        <a:rPr lang="nl-NL" sz="1000" dirty="0" smtClean="0"/>
                        <a:t>Overig onderhoud </a:t>
                      </a:r>
                      <a:r>
                        <a:rPr lang="nl-NL" sz="1000" dirty="0" err="1" smtClean="0"/>
                        <a:t>vrijverval</a:t>
                      </a:r>
                      <a:r>
                        <a:rPr lang="nl-NL" sz="1000" dirty="0" smtClean="0"/>
                        <a:t> riolen (reparaties, etc.)</a:t>
                      </a:r>
                      <a:endParaRPr lang="nl-NL" sz="1000" dirty="0"/>
                    </a:p>
                  </a:txBody>
                  <a:tcPr/>
                </a:tc>
                <a:tc>
                  <a:txBody>
                    <a:bodyPr/>
                    <a:lstStyle/>
                    <a:p>
                      <a:r>
                        <a:rPr lang="nl-NL" sz="1000" dirty="0" smtClean="0"/>
                        <a:t>€ 220.000,-</a:t>
                      </a:r>
                      <a:endParaRPr lang="nl-NL" sz="1000" dirty="0"/>
                    </a:p>
                  </a:txBody>
                  <a:tcPr/>
                </a:tc>
              </a:tr>
              <a:tr h="156305">
                <a:tc>
                  <a:txBody>
                    <a:bodyPr/>
                    <a:lstStyle/>
                    <a:p>
                      <a:r>
                        <a:rPr lang="nl-NL" sz="1000" dirty="0" smtClean="0"/>
                        <a:t>B6</a:t>
                      </a:r>
                      <a:endParaRPr lang="nl-NL" sz="1000" dirty="0"/>
                    </a:p>
                  </a:txBody>
                  <a:tcPr/>
                </a:tc>
                <a:tc>
                  <a:txBody>
                    <a:bodyPr/>
                    <a:lstStyle/>
                    <a:p>
                      <a:r>
                        <a:rPr lang="nl-NL" sz="1000" dirty="0" smtClean="0"/>
                        <a:t>Afkoppelen verhard oppervlak</a:t>
                      </a:r>
                      <a:endParaRPr lang="nl-NL" sz="1000" dirty="0"/>
                    </a:p>
                  </a:txBody>
                  <a:tcPr/>
                </a:tc>
                <a:tc>
                  <a:txBody>
                    <a:bodyPr/>
                    <a:lstStyle/>
                    <a:p>
                      <a:r>
                        <a:rPr lang="nl-NL" sz="1000" dirty="0" smtClean="0"/>
                        <a:t>€ 50.000,-</a:t>
                      </a:r>
                      <a:endParaRPr lang="nl-NL" sz="1000" dirty="0"/>
                    </a:p>
                  </a:txBody>
                  <a:tcPr/>
                </a:tc>
              </a:tr>
              <a:tr h="156305">
                <a:tc>
                  <a:txBody>
                    <a:bodyPr/>
                    <a:lstStyle/>
                    <a:p>
                      <a:r>
                        <a:rPr lang="nl-NL" sz="1000" dirty="0" smtClean="0"/>
                        <a:t>B7</a:t>
                      </a:r>
                      <a:endParaRPr lang="nl-NL" sz="1000" dirty="0"/>
                    </a:p>
                  </a:txBody>
                  <a:tcPr/>
                </a:tc>
                <a:tc>
                  <a:txBody>
                    <a:bodyPr/>
                    <a:lstStyle/>
                    <a:p>
                      <a:r>
                        <a:rPr lang="nl-NL" sz="1000" dirty="0" smtClean="0"/>
                        <a:t>Maatregelen wateroverlast</a:t>
                      </a:r>
                      <a:endParaRPr lang="nl-NL" sz="1000" dirty="0"/>
                    </a:p>
                  </a:txBody>
                  <a:tcPr/>
                </a:tc>
                <a:tc>
                  <a:txBody>
                    <a:bodyPr/>
                    <a:lstStyle/>
                    <a:p>
                      <a:r>
                        <a:rPr lang="nl-NL" sz="1000" dirty="0" smtClean="0"/>
                        <a:t>€ 100.000,-</a:t>
                      </a:r>
                      <a:endParaRPr lang="nl-NL" sz="1000" dirty="0"/>
                    </a:p>
                  </a:txBody>
                  <a:tcPr/>
                </a:tc>
              </a:tr>
              <a:tr h="156305">
                <a:tc>
                  <a:txBody>
                    <a:bodyPr/>
                    <a:lstStyle/>
                    <a:p>
                      <a:r>
                        <a:rPr lang="nl-NL" sz="1000" dirty="0" smtClean="0"/>
                        <a:t>B8</a:t>
                      </a:r>
                      <a:endParaRPr lang="nl-NL" sz="1000" dirty="0"/>
                    </a:p>
                  </a:txBody>
                  <a:tcPr/>
                </a:tc>
                <a:tc>
                  <a:txBody>
                    <a:bodyPr/>
                    <a:lstStyle/>
                    <a:p>
                      <a:r>
                        <a:rPr lang="nl-NL" sz="1000" dirty="0" smtClean="0"/>
                        <a:t>Het laten inspecteren en reinigen van de riolering</a:t>
                      </a:r>
                      <a:endParaRPr lang="nl-NL" sz="1000" dirty="0"/>
                    </a:p>
                  </a:txBody>
                  <a:tcPr/>
                </a:tc>
                <a:tc>
                  <a:txBody>
                    <a:bodyPr/>
                    <a:lstStyle/>
                    <a:p>
                      <a:r>
                        <a:rPr lang="nl-NL" sz="1000" dirty="0" smtClean="0"/>
                        <a:t>€ 100.000,-</a:t>
                      </a:r>
                      <a:endParaRPr lang="nl-NL" sz="1000" dirty="0"/>
                    </a:p>
                  </a:txBody>
                  <a:tcPr/>
                </a:tc>
              </a:tr>
              <a:tr h="156305">
                <a:tc>
                  <a:txBody>
                    <a:bodyPr/>
                    <a:lstStyle/>
                    <a:p>
                      <a:r>
                        <a:rPr lang="nl-NL" sz="1000" dirty="0" smtClean="0"/>
                        <a:t>B9</a:t>
                      </a:r>
                      <a:endParaRPr lang="nl-NL" sz="1000" dirty="0"/>
                    </a:p>
                  </a:txBody>
                  <a:tcPr/>
                </a:tc>
                <a:tc>
                  <a:txBody>
                    <a:bodyPr/>
                    <a:lstStyle/>
                    <a:p>
                      <a:r>
                        <a:rPr lang="nl-NL" sz="1000" dirty="0" smtClean="0"/>
                        <a:t>Het</a:t>
                      </a:r>
                      <a:r>
                        <a:rPr lang="nl-NL" sz="1000" baseline="0" dirty="0" smtClean="0"/>
                        <a:t> laten inspecteren en reinigen van diepriolen</a:t>
                      </a:r>
                      <a:endParaRPr lang="nl-NL" sz="1000" dirty="0"/>
                    </a:p>
                  </a:txBody>
                  <a:tcPr/>
                </a:tc>
                <a:tc>
                  <a:txBody>
                    <a:bodyPr/>
                    <a:lstStyle/>
                    <a:p>
                      <a:r>
                        <a:rPr lang="nl-NL" sz="1000" dirty="0" smtClean="0"/>
                        <a:t>€ 100.000,-</a:t>
                      </a:r>
                      <a:endParaRPr lang="nl-NL" sz="1000" dirty="0"/>
                    </a:p>
                  </a:txBody>
                  <a:tcPr/>
                </a:tc>
              </a:tr>
              <a:tr h="156305">
                <a:tc>
                  <a:txBody>
                    <a:bodyPr/>
                    <a:lstStyle/>
                    <a:p>
                      <a:r>
                        <a:rPr lang="nl-NL" sz="1000" dirty="0" smtClean="0"/>
                        <a:t>B10</a:t>
                      </a:r>
                      <a:endParaRPr lang="nl-NL" sz="1000" dirty="0"/>
                    </a:p>
                  </a:txBody>
                  <a:tcPr/>
                </a:tc>
                <a:tc>
                  <a:txBody>
                    <a:bodyPr/>
                    <a:lstStyle/>
                    <a:p>
                      <a:r>
                        <a:rPr lang="nl-NL" sz="1000" dirty="0" smtClean="0"/>
                        <a:t>Kolken reinigen (incl. stortkosten)</a:t>
                      </a:r>
                      <a:endParaRPr lang="nl-NL" sz="1000" dirty="0"/>
                    </a:p>
                  </a:txBody>
                  <a:tcPr/>
                </a:tc>
                <a:tc>
                  <a:txBody>
                    <a:bodyPr/>
                    <a:lstStyle/>
                    <a:p>
                      <a:r>
                        <a:rPr lang="nl-NL" sz="1000" dirty="0" smtClean="0"/>
                        <a:t>€ 160.000,-</a:t>
                      </a:r>
                      <a:endParaRPr lang="nl-NL" sz="1000" dirty="0"/>
                    </a:p>
                  </a:txBody>
                  <a:tcPr/>
                </a:tc>
              </a:tr>
              <a:tr h="156305">
                <a:tc>
                  <a:txBody>
                    <a:bodyPr/>
                    <a:lstStyle/>
                    <a:p>
                      <a:endParaRPr lang="nl-NL" sz="1000" b="1" dirty="0"/>
                    </a:p>
                  </a:txBody>
                  <a:tcPr>
                    <a:solidFill>
                      <a:schemeClr val="accent1">
                        <a:lumMod val="40000"/>
                        <a:lumOff val="60000"/>
                      </a:schemeClr>
                    </a:solidFill>
                  </a:tcPr>
                </a:tc>
                <a:tc>
                  <a:txBody>
                    <a:bodyPr/>
                    <a:lstStyle/>
                    <a:p>
                      <a:r>
                        <a:rPr lang="nl-NL" sz="1000" b="1" dirty="0" smtClean="0"/>
                        <a:t>Totaal</a:t>
                      </a:r>
                      <a:endParaRPr lang="nl-NL" sz="1000" b="1" dirty="0"/>
                    </a:p>
                  </a:txBody>
                  <a:tcPr>
                    <a:solidFill>
                      <a:schemeClr val="accent1">
                        <a:lumMod val="40000"/>
                        <a:lumOff val="60000"/>
                      </a:schemeClr>
                    </a:solidFill>
                  </a:tcPr>
                </a:tc>
                <a:tc>
                  <a:txBody>
                    <a:bodyPr/>
                    <a:lstStyle/>
                    <a:p>
                      <a:r>
                        <a:rPr lang="nl-NL" sz="1000" b="1" dirty="0" smtClean="0"/>
                        <a:t>€ 1.345.000,-</a:t>
                      </a:r>
                      <a:endParaRPr lang="nl-NL" sz="1000" b="1" dirty="0"/>
                    </a:p>
                  </a:txBody>
                  <a:tcPr>
                    <a:solidFill>
                      <a:schemeClr val="accent1">
                        <a:lumMod val="40000"/>
                        <a:lumOff val="60000"/>
                      </a:schemeClr>
                    </a:solidFill>
                  </a:tcPr>
                </a:tc>
              </a:tr>
            </a:tbl>
          </a:graphicData>
        </a:graphic>
      </p:graphicFrame>
      <p:sp>
        <p:nvSpPr>
          <p:cNvPr id="5" name="Titel 1"/>
          <p:cNvSpPr>
            <a:spLocks noGrp="1"/>
          </p:cNvSpPr>
          <p:nvPr>
            <p:ph type="title"/>
          </p:nvPr>
        </p:nvSpPr>
        <p:spPr>
          <a:xfrm>
            <a:off x="457200" y="205979"/>
            <a:ext cx="8229600" cy="565571"/>
          </a:xfrm>
        </p:spPr>
        <p:txBody>
          <a:bodyPr>
            <a:normAutofit/>
          </a:bodyPr>
          <a:lstStyle/>
          <a:p>
            <a:r>
              <a:rPr lang="nl-NL" sz="2800" b="1" dirty="0" smtClean="0">
                <a:latin typeface="Californian FB" panose="0207040306080B030204" pitchFamily="18" charset="0"/>
              </a:rPr>
              <a:t>Beheermaatregelen</a:t>
            </a:r>
            <a:endParaRPr lang="nl-NL" sz="2800" dirty="0"/>
          </a:p>
        </p:txBody>
      </p:sp>
    </p:spTree>
    <p:extLst>
      <p:ext uri="{BB962C8B-B14F-4D97-AF65-F5344CB8AC3E}">
        <p14:creationId xmlns:p14="http://schemas.microsoft.com/office/powerpoint/2010/main" val="309827607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ijdelijke aanduiding voor inhoud 3"/>
          <p:cNvGraphicFramePr>
            <a:graphicFrameLocks/>
          </p:cNvGraphicFramePr>
          <p:nvPr>
            <p:extLst>
              <p:ext uri="{D42A27DB-BD31-4B8C-83A1-F6EECF244321}">
                <p14:modId xmlns:p14="http://schemas.microsoft.com/office/powerpoint/2010/main" val="758971783"/>
              </p:ext>
            </p:extLst>
          </p:nvPr>
        </p:nvGraphicFramePr>
        <p:xfrm>
          <a:off x="457200" y="1200151"/>
          <a:ext cx="8229600" cy="2926080"/>
        </p:xfrm>
        <a:graphic>
          <a:graphicData uri="http://schemas.openxmlformats.org/drawingml/2006/table">
            <a:tbl>
              <a:tblPr firstRow="1" bandRow="1">
                <a:tableStyleId>{5C22544A-7EE6-4342-B048-85BDC9FD1C3A}</a:tableStyleId>
              </a:tblPr>
              <a:tblGrid>
                <a:gridCol w="586408"/>
                <a:gridCol w="5400600"/>
                <a:gridCol w="1121296"/>
                <a:gridCol w="1121296"/>
              </a:tblGrid>
              <a:tr h="215226">
                <a:tc>
                  <a:txBody>
                    <a:bodyPr/>
                    <a:lstStyle/>
                    <a:p>
                      <a:r>
                        <a:rPr lang="nl-NL" sz="1000" dirty="0" smtClean="0"/>
                        <a:t>#</a:t>
                      </a:r>
                      <a:endParaRPr lang="nl-NL" sz="1000" dirty="0"/>
                    </a:p>
                  </a:txBody>
                  <a:tcPr/>
                </a:tc>
                <a:tc>
                  <a:txBody>
                    <a:bodyPr/>
                    <a:lstStyle/>
                    <a:p>
                      <a:r>
                        <a:rPr lang="nl-NL" sz="1000" dirty="0" smtClean="0"/>
                        <a:t>Activiteit</a:t>
                      </a:r>
                      <a:endParaRPr lang="nl-NL" sz="1000" dirty="0"/>
                    </a:p>
                  </a:txBody>
                  <a:tcPr/>
                </a:tc>
                <a:tc>
                  <a:txBody>
                    <a:bodyPr/>
                    <a:lstStyle/>
                    <a:p>
                      <a:r>
                        <a:rPr lang="nl-NL" sz="1000" dirty="0" smtClean="0"/>
                        <a:t>Jaarlijks</a:t>
                      </a:r>
                      <a:endParaRPr lang="nl-NL" sz="1000" dirty="0"/>
                    </a:p>
                  </a:txBody>
                  <a:tcPr/>
                </a:tc>
                <a:tc>
                  <a:txBody>
                    <a:bodyPr/>
                    <a:lstStyle/>
                    <a:p>
                      <a:r>
                        <a:rPr lang="nl-NL" sz="1000" dirty="0" smtClean="0"/>
                        <a:t>Eenmalig</a:t>
                      </a:r>
                      <a:endParaRPr lang="nl-NL" sz="1000" dirty="0"/>
                    </a:p>
                  </a:txBody>
                  <a:tcPr/>
                </a:tc>
              </a:tr>
              <a:tr h="215226">
                <a:tc>
                  <a:txBody>
                    <a:bodyPr/>
                    <a:lstStyle/>
                    <a:p>
                      <a:r>
                        <a:rPr lang="nl-NL" sz="1000" dirty="0" smtClean="0"/>
                        <a:t>O1</a:t>
                      </a:r>
                      <a:endParaRPr lang="nl-NL" sz="1000" dirty="0"/>
                    </a:p>
                  </a:txBody>
                  <a:tcPr/>
                </a:tc>
                <a:tc>
                  <a:txBody>
                    <a:bodyPr/>
                    <a:lstStyle/>
                    <a:p>
                      <a:r>
                        <a:rPr lang="nl-NL" sz="1000" dirty="0" smtClean="0"/>
                        <a:t>Opstellen masterplan wateroverlast 2050</a:t>
                      </a:r>
                      <a:endParaRPr lang="nl-NL" sz="1000" dirty="0"/>
                    </a:p>
                  </a:txBody>
                  <a:tcPr/>
                </a:tc>
                <a:tc>
                  <a:txBody>
                    <a:bodyPr/>
                    <a:lstStyle/>
                    <a:p>
                      <a:endParaRPr lang="nl-NL" sz="1000" dirty="0"/>
                    </a:p>
                  </a:txBody>
                  <a:tcPr/>
                </a:tc>
                <a:tc>
                  <a:txBody>
                    <a:bodyPr/>
                    <a:lstStyle/>
                    <a:p>
                      <a:r>
                        <a:rPr lang="nl-NL" sz="1000" b="0" dirty="0" smtClean="0"/>
                        <a:t>€ 50.000,-</a:t>
                      </a:r>
                      <a:endParaRPr lang="nl-NL" sz="1000" dirty="0"/>
                    </a:p>
                  </a:txBody>
                  <a:tcPr/>
                </a:tc>
              </a:tr>
              <a:tr h="215226">
                <a:tc>
                  <a:txBody>
                    <a:bodyPr/>
                    <a:lstStyle/>
                    <a:p>
                      <a:r>
                        <a:rPr lang="nl-NL" sz="1000" dirty="0" smtClean="0"/>
                        <a:t>O2</a:t>
                      </a:r>
                      <a:endParaRPr lang="nl-NL" sz="1000" dirty="0"/>
                    </a:p>
                  </a:txBody>
                  <a:tcPr/>
                </a:tc>
                <a:tc>
                  <a:txBody>
                    <a:bodyPr/>
                    <a:lstStyle/>
                    <a:p>
                      <a:r>
                        <a:rPr lang="nl-NL" sz="1000" dirty="0" smtClean="0"/>
                        <a:t>Uitbreiden grondwatermeetnet met hoog</a:t>
                      </a:r>
                      <a:r>
                        <a:rPr lang="nl-NL" sz="1000" baseline="0" dirty="0" smtClean="0"/>
                        <a:t> frequente metingen</a:t>
                      </a:r>
                      <a:endParaRPr lang="nl-NL" sz="1000" dirty="0"/>
                    </a:p>
                  </a:txBody>
                  <a:tcPr/>
                </a:tc>
                <a:tc>
                  <a:txBody>
                    <a:bodyPr/>
                    <a:lstStyle/>
                    <a:p>
                      <a:r>
                        <a:rPr lang="nl-NL" sz="1000" b="0" dirty="0" smtClean="0"/>
                        <a:t>€ 25.000,-</a:t>
                      </a:r>
                      <a:endParaRPr lang="nl-NL" sz="1000" b="0" dirty="0"/>
                    </a:p>
                  </a:txBody>
                  <a:tcPr/>
                </a:tc>
                <a:tc>
                  <a:txBody>
                    <a:bodyPr/>
                    <a:lstStyle/>
                    <a:p>
                      <a:endParaRPr lang="nl-NL" sz="1000" dirty="0"/>
                    </a:p>
                  </a:txBody>
                  <a:tcPr/>
                </a:tc>
              </a:tr>
              <a:tr h="215226">
                <a:tc>
                  <a:txBody>
                    <a:bodyPr/>
                    <a:lstStyle/>
                    <a:p>
                      <a:r>
                        <a:rPr lang="nl-NL" sz="1000" dirty="0" smtClean="0"/>
                        <a:t>O3</a:t>
                      </a:r>
                      <a:endParaRPr lang="nl-NL" sz="1000" dirty="0"/>
                    </a:p>
                  </a:txBody>
                  <a:tcPr/>
                </a:tc>
                <a:tc>
                  <a:txBody>
                    <a:bodyPr/>
                    <a:lstStyle/>
                    <a:p>
                      <a:r>
                        <a:rPr lang="nl-NL" sz="1000" dirty="0" smtClean="0"/>
                        <a:t>Opstellen visie zakkende wijken</a:t>
                      </a:r>
                      <a:endParaRPr lang="nl-NL" sz="1000" dirty="0"/>
                    </a:p>
                  </a:txBody>
                  <a:tcPr/>
                </a:tc>
                <a:tc>
                  <a:txBody>
                    <a:bodyPr/>
                    <a:lstStyle/>
                    <a:p>
                      <a:endParaRPr lang="nl-NL" sz="1000" dirty="0"/>
                    </a:p>
                  </a:txBody>
                  <a:tcPr/>
                </a:tc>
                <a:tc>
                  <a:txBody>
                    <a:bodyPr/>
                    <a:lstStyle/>
                    <a:p>
                      <a:r>
                        <a:rPr lang="nl-NL" sz="1000" b="0" dirty="0" smtClean="0"/>
                        <a:t>€ 20.000,-</a:t>
                      </a:r>
                      <a:endParaRPr lang="nl-NL" sz="1000" dirty="0"/>
                    </a:p>
                  </a:txBody>
                  <a:tcPr/>
                </a:tc>
              </a:tr>
              <a:tr h="215226">
                <a:tc>
                  <a:txBody>
                    <a:bodyPr/>
                    <a:lstStyle/>
                    <a:p>
                      <a:r>
                        <a:rPr lang="nl-NL" sz="1000" dirty="0" smtClean="0"/>
                        <a:t>O4</a:t>
                      </a:r>
                      <a:endParaRPr lang="nl-NL" sz="1000" dirty="0"/>
                    </a:p>
                  </a:txBody>
                  <a:tcPr/>
                </a:tc>
                <a:tc>
                  <a:txBody>
                    <a:bodyPr/>
                    <a:lstStyle/>
                    <a:p>
                      <a:r>
                        <a:rPr lang="nl-NL" sz="1000" dirty="0" smtClean="0"/>
                        <a:t>Het opstellen van een dynamisch</a:t>
                      </a:r>
                      <a:r>
                        <a:rPr lang="nl-NL" sz="1000" baseline="0" dirty="0" smtClean="0"/>
                        <a:t> basisrioleringsplan (BRP)</a:t>
                      </a:r>
                      <a:endParaRPr lang="nl-NL" sz="1000" dirty="0"/>
                    </a:p>
                  </a:txBody>
                  <a:tcPr/>
                </a:tc>
                <a:tc>
                  <a:txBody>
                    <a:bodyPr/>
                    <a:lstStyle/>
                    <a:p>
                      <a:endParaRPr lang="nl-NL" sz="1000" dirty="0"/>
                    </a:p>
                  </a:txBody>
                  <a:tcPr/>
                </a:tc>
                <a:tc>
                  <a:txBody>
                    <a:bodyPr/>
                    <a:lstStyle/>
                    <a:p>
                      <a:r>
                        <a:rPr lang="nl-NL" sz="1000" b="0" dirty="0" smtClean="0"/>
                        <a:t>€ 60.000,-</a:t>
                      </a:r>
                      <a:endParaRPr lang="nl-NL" sz="1000" dirty="0"/>
                    </a:p>
                  </a:txBody>
                  <a:tcPr/>
                </a:tc>
              </a:tr>
              <a:tr h="215226">
                <a:tc>
                  <a:txBody>
                    <a:bodyPr/>
                    <a:lstStyle/>
                    <a:p>
                      <a:r>
                        <a:rPr lang="nl-NL" sz="1000" dirty="0" smtClean="0"/>
                        <a:t>O5</a:t>
                      </a:r>
                      <a:endParaRPr lang="nl-NL" sz="1000" dirty="0"/>
                    </a:p>
                  </a:txBody>
                  <a:tcPr/>
                </a:tc>
                <a:tc>
                  <a:txBody>
                    <a:bodyPr/>
                    <a:lstStyle/>
                    <a:p>
                      <a:r>
                        <a:rPr lang="nl-NL" sz="1000" dirty="0" smtClean="0"/>
                        <a:t>Doelmatigheidsonderzoek naar het herstellen</a:t>
                      </a:r>
                      <a:r>
                        <a:rPr lang="nl-NL" sz="1000" baseline="0" dirty="0" smtClean="0"/>
                        <a:t> van foutieve aansluitingen</a:t>
                      </a:r>
                      <a:endParaRPr lang="nl-NL" sz="1000" dirty="0"/>
                    </a:p>
                  </a:txBody>
                  <a:tcPr/>
                </a:tc>
                <a:tc>
                  <a:txBody>
                    <a:bodyPr/>
                    <a:lstStyle/>
                    <a:p>
                      <a:r>
                        <a:rPr lang="nl-NL" sz="1000" b="0" dirty="0" smtClean="0"/>
                        <a:t>€ 20.000,-</a:t>
                      </a:r>
                      <a:endParaRPr lang="nl-NL" sz="1000" dirty="0"/>
                    </a:p>
                  </a:txBody>
                  <a:tcPr/>
                </a:tc>
                <a:tc>
                  <a:txBody>
                    <a:bodyPr/>
                    <a:lstStyle/>
                    <a:p>
                      <a:endParaRPr lang="nl-NL" sz="1000" dirty="0"/>
                    </a:p>
                  </a:txBody>
                  <a:tcPr/>
                </a:tc>
              </a:tr>
              <a:tr h="215226">
                <a:tc>
                  <a:txBody>
                    <a:bodyPr/>
                    <a:lstStyle/>
                    <a:p>
                      <a:r>
                        <a:rPr lang="nl-NL" sz="1000" dirty="0" smtClean="0"/>
                        <a:t>O6</a:t>
                      </a:r>
                      <a:endParaRPr lang="nl-NL" sz="1000" dirty="0"/>
                    </a:p>
                  </a:txBody>
                  <a:tcPr/>
                </a:tc>
                <a:tc>
                  <a:txBody>
                    <a:bodyPr/>
                    <a:lstStyle/>
                    <a:p>
                      <a:r>
                        <a:rPr lang="nl-NL" sz="1000" dirty="0" smtClean="0"/>
                        <a:t>Inventarisatie, meten en WION</a:t>
                      </a:r>
                      <a:endParaRPr lang="nl-NL" sz="1000" dirty="0"/>
                    </a:p>
                  </a:txBody>
                  <a:tcPr/>
                </a:tc>
                <a:tc>
                  <a:txBody>
                    <a:bodyPr/>
                    <a:lstStyle/>
                    <a:p>
                      <a:r>
                        <a:rPr lang="nl-NL" sz="1000" b="0" dirty="0" smtClean="0"/>
                        <a:t>€ 30.000,-</a:t>
                      </a:r>
                      <a:endParaRPr lang="nl-NL" sz="1000" dirty="0"/>
                    </a:p>
                  </a:txBody>
                  <a:tcPr/>
                </a:tc>
                <a:tc>
                  <a:txBody>
                    <a:bodyPr/>
                    <a:lstStyle/>
                    <a:p>
                      <a:endParaRPr lang="nl-NL" sz="1000" dirty="0"/>
                    </a:p>
                  </a:txBody>
                  <a:tcPr/>
                </a:tc>
              </a:tr>
              <a:tr h="225856">
                <a:tc>
                  <a:txBody>
                    <a:bodyPr/>
                    <a:lstStyle/>
                    <a:p>
                      <a:r>
                        <a:rPr lang="nl-NL" sz="1000" dirty="0" smtClean="0"/>
                        <a:t>O7</a:t>
                      </a:r>
                      <a:endParaRPr lang="nl-NL" sz="1000" dirty="0"/>
                    </a:p>
                  </a:txBody>
                  <a:tcPr/>
                </a:tc>
                <a:tc>
                  <a:txBody>
                    <a:bodyPr/>
                    <a:lstStyle/>
                    <a:p>
                      <a:r>
                        <a:rPr lang="nl-NL" sz="1000" dirty="0" smtClean="0"/>
                        <a:t>Onderzoek reinigen en inspecteren persleidingen</a:t>
                      </a:r>
                      <a:endParaRPr lang="nl-NL" sz="1000" dirty="0"/>
                    </a:p>
                  </a:txBody>
                  <a:tcPr/>
                </a:tc>
                <a:tc>
                  <a:txBody>
                    <a:bodyPr/>
                    <a:lstStyle/>
                    <a:p>
                      <a:endParaRPr lang="nl-NL" sz="1000" dirty="0"/>
                    </a:p>
                  </a:txBody>
                  <a:tcPr/>
                </a:tc>
                <a:tc>
                  <a:txBody>
                    <a:bodyPr/>
                    <a:lstStyle/>
                    <a:p>
                      <a:endParaRPr lang="nl-NL" sz="1000" dirty="0"/>
                    </a:p>
                  </a:txBody>
                  <a:tcPr/>
                </a:tc>
              </a:tr>
              <a:tr h="225856">
                <a:tc>
                  <a:txBody>
                    <a:bodyPr/>
                    <a:lstStyle/>
                    <a:p>
                      <a:r>
                        <a:rPr lang="nl-NL" sz="1000" dirty="0" smtClean="0"/>
                        <a:t>O8</a:t>
                      </a:r>
                      <a:endParaRPr lang="nl-NL" sz="1000" dirty="0"/>
                    </a:p>
                  </a:txBody>
                  <a:tcPr/>
                </a:tc>
                <a:tc>
                  <a:txBody>
                    <a:bodyPr/>
                    <a:lstStyle/>
                    <a:p>
                      <a:r>
                        <a:rPr lang="nl-NL" sz="1000" dirty="0" smtClean="0"/>
                        <a:t>Data-analyses</a:t>
                      </a:r>
                      <a:endParaRPr lang="nl-NL" sz="1000" dirty="0"/>
                    </a:p>
                  </a:txBody>
                  <a:tcPr/>
                </a:tc>
                <a:tc>
                  <a:txBody>
                    <a:bodyPr/>
                    <a:lstStyle/>
                    <a:p>
                      <a:endParaRPr lang="nl-NL" sz="1000" dirty="0"/>
                    </a:p>
                  </a:txBody>
                  <a:tcPr/>
                </a:tc>
                <a:tc>
                  <a:txBody>
                    <a:bodyPr/>
                    <a:lstStyle/>
                    <a:p>
                      <a:endParaRPr lang="nl-NL" sz="1000" dirty="0"/>
                    </a:p>
                  </a:txBody>
                  <a:tcPr/>
                </a:tc>
              </a:tr>
              <a:tr h="225856">
                <a:tc>
                  <a:txBody>
                    <a:bodyPr/>
                    <a:lstStyle/>
                    <a:p>
                      <a:r>
                        <a:rPr lang="nl-NL" sz="1000" dirty="0" smtClean="0"/>
                        <a:t>O9</a:t>
                      </a:r>
                      <a:endParaRPr lang="nl-NL" sz="1000" dirty="0"/>
                    </a:p>
                  </a:txBody>
                  <a:tcPr/>
                </a:tc>
                <a:tc>
                  <a:txBody>
                    <a:bodyPr/>
                    <a:lstStyle/>
                    <a:p>
                      <a:r>
                        <a:rPr lang="nl-NL" sz="1000" dirty="0" smtClean="0"/>
                        <a:t>Onderzoek</a:t>
                      </a:r>
                      <a:r>
                        <a:rPr lang="nl-NL" sz="1000" baseline="0" dirty="0" smtClean="0"/>
                        <a:t> naar betrouwbaarheid en nauwkeurigheid metingen</a:t>
                      </a:r>
                      <a:endParaRPr lang="nl-NL" sz="1000" dirty="0"/>
                    </a:p>
                  </a:txBody>
                  <a:tcPr/>
                </a:tc>
                <a:tc>
                  <a:txBody>
                    <a:bodyPr/>
                    <a:lstStyle/>
                    <a:p>
                      <a:endParaRPr lang="nl-NL" sz="1000" dirty="0"/>
                    </a:p>
                  </a:txBody>
                  <a:tcPr/>
                </a:tc>
                <a:tc>
                  <a:txBody>
                    <a:bodyPr/>
                    <a:lstStyle/>
                    <a:p>
                      <a:r>
                        <a:rPr lang="nl-NL" sz="1000" b="0" dirty="0" smtClean="0"/>
                        <a:t>€ 30.000,-</a:t>
                      </a:r>
                      <a:endParaRPr lang="nl-NL" sz="1000" dirty="0"/>
                    </a:p>
                  </a:txBody>
                  <a:tcPr/>
                </a:tc>
              </a:tr>
              <a:tr h="225856">
                <a:tc>
                  <a:txBody>
                    <a:bodyPr/>
                    <a:lstStyle/>
                    <a:p>
                      <a:r>
                        <a:rPr lang="nl-NL" sz="1000" dirty="0" smtClean="0"/>
                        <a:t>O10</a:t>
                      </a:r>
                      <a:endParaRPr lang="nl-NL" sz="1000" dirty="0"/>
                    </a:p>
                  </a:txBody>
                  <a:tcPr/>
                </a:tc>
                <a:tc>
                  <a:txBody>
                    <a:bodyPr/>
                    <a:lstStyle/>
                    <a:p>
                      <a:r>
                        <a:rPr lang="nl-NL" sz="1000" dirty="0" smtClean="0"/>
                        <a:t>Studies n.a.v.</a:t>
                      </a:r>
                      <a:r>
                        <a:rPr lang="nl-NL" sz="1000" baseline="0" dirty="0" smtClean="0"/>
                        <a:t> meldingen (grond-)wateroverlast</a:t>
                      </a:r>
                      <a:endParaRPr lang="nl-NL" sz="1000" dirty="0"/>
                    </a:p>
                  </a:txBody>
                  <a:tcPr/>
                </a:tc>
                <a:tc>
                  <a:txBody>
                    <a:bodyPr/>
                    <a:lstStyle/>
                    <a:p>
                      <a:r>
                        <a:rPr lang="nl-NL" sz="1000" b="0" dirty="0" smtClean="0"/>
                        <a:t>€ 10.000,-</a:t>
                      </a:r>
                      <a:endParaRPr lang="nl-NL" sz="1000" dirty="0"/>
                    </a:p>
                  </a:txBody>
                  <a:tcPr/>
                </a:tc>
                <a:tc>
                  <a:txBody>
                    <a:bodyPr/>
                    <a:lstStyle/>
                    <a:p>
                      <a:endParaRPr lang="nl-NL" sz="1000" dirty="0"/>
                    </a:p>
                  </a:txBody>
                  <a:tcPr/>
                </a:tc>
              </a:tr>
              <a:tr h="215226">
                <a:tc>
                  <a:txBody>
                    <a:bodyPr/>
                    <a:lstStyle/>
                    <a:p>
                      <a:endParaRPr lang="nl-NL" sz="1000" b="1" dirty="0"/>
                    </a:p>
                  </a:txBody>
                  <a:tcPr>
                    <a:solidFill>
                      <a:schemeClr val="accent1">
                        <a:lumMod val="40000"/>
                        <a:lumOff val="60000"/>
                      </a:schemeClr>
                    </a:solidFill>
                  </a:tcPr>
                </a:tc>
                <a:tc>
                  <a:txBody>
                    <a:bodyPr/>
                    <a:lstStyle/>
                    <a:p>
                      <a:r>
                        <a:rPr lang="nl-NL" sz="1000" b="1" dirty="0" smtClean="0"/>
                        <a:t>Totaal</a:t>
                      </a:r>
                      <a:endParaRPr lang="nl-NL" sz="1000" b="1" dirty="0"/>
                    </a:p>
                  </a:txBody>
                  <a:tcPr>
                    <a:solidFill>
                      <a:schemeClr val="accent1">
                        <a:lumMod val="40000"/>
                        <a:lumOff val="60000"/>
                      </a:schemeClr>
                    </a:solidFill>
                  </a:tcPr>
                </a:tc>
                <a:tc>
                  <a:txBody>
                    <a:bodyPr/>
                    <a:lstStyle/>
                    <a:p>
                      <a:r>
                        <a:rPr lang="nl-NL" sz="1000" b="1" dirty="0" smtClean="0"/>
                        <a:t>€ 85.000,-</a:t>
                      </a:r>
                      <a:endParaRPr lang="nl-NL" sz="1000" b="1" dirty="0"/>
                    </a:p>
                  </a:txBody>
                  <a:tcPr>
                    <a:solidFill>
                      <a:schemeClr val="accent1">
                        <a:lumMod val="40000"/>
                        <a:lumOff val="60000"/>
                      </a:schemeClr>
                    </a:solidFill>
                  </a:tcPr>
                </a:tc>
                <a:tc>
                  <a:txBody>
                    <a:bodyPr/>
                    <a:lstStyle/>
                    <a:p>
                      <a:r>
                        <a:rPr lang="nl-NL" sz="1000" b="1" dirty="0" smtClean="0"/>
                        <a:t>€ 160.000,-</a:t>
                      </a:r>
                      <a:endParaRPr lang="nl-NL" sz="1000" b="1" dirty="0"/>
                    </a:p>
                  </a:txBody>
                  <a:tcPr>
                    <a:solidFill>
                      <a:schemeClr val="accent1">
                        <a:lumMod val="40000"/>
                        <a:lumOff val="60000"/>
                      </a:schemeClr>
                    </a:solidFill>
                  </a:tcPr>
                </a:tc>
              </a:tr>
            </a:tbl>
          </a:graphicData>
        </a:graphic>
      </p:graphicFrame>
      <p:sp>
        <p:nvSpPr>
          <p:cNvPr id="5" name="Titel 1"/>
          <p:cNvSpPr txBox="1">
            <a:spLocks/>
          </p:cNvSpPr>
          <p:nvPr/>
        </p:nvSpPr>
        <p:spPr>
          <a:xfrm>
            <a:off x="457200" y="205979"/>
            <a:ext cx="8229600" cy="565571"/>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nl-NL" sz="2800" b="1" dirty="0" smtClean="0">
                <a:latin typeface="Californian FB" panose="0207040306080B030204" pitchFamily="18" charset="0"/>
              </a:rPr>
              <a:t>Onderzoek</a:t>
            </a:r>
            <a:endParaRPr lang="nl-NL" sz="2800" dirty="0"/>
          </a:p>
        </p:txBody>
      </p:sp>
    </p:spTree>
    <p:extLst>
      <p:ext uri="{BB962C8B-B14F-4D97-AF65-F5344CB8AC3E}">
        <p14:creationId xmlns:p14="http://schemas.microsoft.com/office/powerpoint/2010/main" val="65212742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ijdelijke aanduiding voor inhoud 3"/>
          <p:cNvGraphicFramePr>
            <a:graphicFrameLocks/>
          </p:cNvGraphicFramePr>
          <p:nvPr>
            <p:extLst>
              <p:ext uri="{D42A27DB-BD31-4B8C-83A1-F6EECF244321}">
                <p14:modId xmlns:p14="http://schemas.microsoft.com/office/powerpoint/2010/main" val="1040165526"/>
              </p:ext>
            </p:extLst>
          </p:nvPr>
        </p:nvGraphicFramePr>
        <p:xfrm>
          <a:off x="457200" y="1200151"/>
          <a:ext cx="8219256" cy="3078480"/>
        </p:xfrm>
        <a:graphic>
          <a:graphicData uri="http://schemas.openxmlformats.org/drawingml/2006/table">
            <a:tbl>
              <a:tblPr firstRow="1" bandRow="1">
                <a:tableStyleId>{5C22544A-7EE6-4342-B048-85BDC9FD1C3A}</a:tableStyleId>
              </a:tblPr>
              <a:tblGrid>
                <a:gridCol w="780895"/>
                <a:gridCol w="5638161"/>
                <a:gridCol w="1800200"/>
              </a:tblGrid>
              <a:tr h="156305">
                <a:tc>
                  <a:txBody>
                    <a:bodyPr/>
                    <a:lstStyle/>
                    <a:p>
                      <a:r>
                        <a:rPr lang="nl-NL" sz="1000" dirty="0" smtClean="0"/>
                        <a:t>#</a:t>
                      </a:r>
                      <a:endParaRPr lang="nl-NL" sz="1000" dirty="0"/>
                    </a:p>
                  </a:txBody>
                  <a:tcPr/>
                </a:tc>
                <a:tc>
                  <a:txBody>
                    <a:bodyPr/>
                    <a:lstStyle/>
                    <a:p>
                      <a:r>
                        <a:rPr lang="nl-NL" sz="1000" dirty="0" smtClean="0"/>
                        <a:t>Activiteit</a:t>
                      </a:r>
                      <a:endParaRPr lang="nl-NL" sz="1000" dirty="0"/>
                    </a:p>
                  </a:txBody>
                  <a:tcPr/>
                </a:tc>
                <a:tc>
                  <a:txBody>
                    <a:bodyPr/>
                    <a:lstStyle/>
                    <a:p>
                      <a:r>
                        <a:rPr lang="nl-NL" sz="1000" dirty="0" smtClean="0"/>
                        <a:t>Kosten</a:t>
                      </a:r>
                      <a:endParaRPr lang="nl-NL" sz="1000" dirty="0"/>
                    </a:p>
                  </a:txBody>
                  <a:tcPr/>
                </a:tc>
              </a:tr>
              <a:tr h="156305">
                <a:tc>
                  <a:txBody>
                    <a:bodyPr/>
                    <a:lstStyle/>
                    <a:p>
                      <a:r>
                        <a:rPr lang="nl-NL" sz="1000" dirty="0" smtClean="0"/>
                        <a:t>P1</a:t>
                      </a:r>
                      <a:endParaRPr lang="nl-NL" sz="1000" dirty="0"/>
                    </a:p>
                  </a:txBody>
                  <a:tcPr/>
                </a:tc>
                <a:tc>
                  <a:txBody>
                    <a:bodyPr/>
                    <a:lstStyle/>
                    <a:p>
                      <a:r>
                        <a:rPr lang="nl-NL" sz="1000" dirty="0" smtClean="0"/>
                        <a:t>Het opstellen van een afwegingskader vervangen of</a:t>
                      </a:r>
                      <a:r>
                        <a:rPr lang="nl-NL" sz="1000" baseline="0" dirty="0" smtClean="0"/>
                        <a:t> renoveren</a:t>
                      </a:r>
                      <a:endParaRPr lang="nl-NL" sz="1000" dirty="0"/>
                    </a:p>
                  </a:txBody>
                  <a:tcPr/>
                </a:tc>
                <a:tc>
                  <a:txBody>
                    <a:bodyPr/>
                    <a:lstStyle/>
                    <a:p>
                      <a:endParaRPr lang="nl-NL" sz="1000" dirty="0"/>
                    </a:p>
                  </a:txBody>
                  <a:tcPr/>
                </a:tc>
              </a:tr>
              <a:tr h="156305">
                <a:tc>
                  <a:txBody>
                    <a:bodyPr/>
                    <a:lstStyle/>
                    <a:p>
                      <a:r>
                        <a:rPr lang="nl-NL" sz="1000" dirty="0" smtClean="0"/>
                        <a:t>P2</a:t>
                      </a:r>
                      <a:endParaRPr lang="nl-NL" sz="1000" dirty="0"/>
                    </a:p>
                  </a:txBody>
                  <a:tcPr/>
                </a:tc>
                <a:tc>
                  <a:txBody>
                    <a:bodyPr/>
                    <a:lstStyle/>
                    <a:p>
                      <a:r>
                        <a:rPr lang="nl-NL" sz="1000" dirty="0" smtClean="0"/>
                        <a:t>Het opstellen van een meerjarig vervangingsprogramma</a:t>
                      </a:r>
                      <a:endParaRPr lang="nl-NL" sz="1000" dirty="0"/>
                    </a:p>
                  </a:txBody>
                  <a:tcPr/>
                </a:tc>
                <a:tc>
                  <a:txBody>
                    <a:bodyPr/>
                    <a:lstStyle/>
                    <a:p>
                      <a:endParaRPr lang="nl-NL" sz="1000" dirty="0"/>
                    </a:p>
                  </a:txBody>
                  <a:tcPr/>
                </a:tc>
              </a:tr>
              <a:tr h="156305">
                <a:tc>
                  <a:txBody>
                    <a:bodyPr/>
                    <a:lstStyle/>
                    <a:p>
                      <a:r>
                        <a:rPr lang="nl-NL" sz="1000" dirty="0" smtClean="0"/>
                        <a:t>P3</a:t>
                      </a:r>
                      <a:endParaRPr lang="nl-NL" sz="1000" dirty="0"/>
                    </a:p>
                  </a:txBody>
                  <a:tcPr/>
                </a:tc>
                <a:tc>
                  <a:txBody>
                    <a:bodyPr/>
                    <a:lstStyle/>
                    <a:p>
                      <a:r>
                        <a:rPr lang="nl-NL" sz="1000" dirty="0" smtClean="0"/>
                        <a:t>Het aandeel en de herkomst van rioolvreemd water (DWAAS-analyse)</a:t>
                      </a:r>
                      <a:r>
                        <a:rPr lang="nl-NL" sz="1000" baseline="0" dirty="0" smtClean="0"/>
                        <a:t> in beeld brengen</a:t>
                      </a:r>
                      <a:endParaRPr lang="nl-NL" sz="1000" dirty="0"/>
                    </a:p>
                  </a:txBody>
                  <a:tcPr/>
                </a:tc>
                <a:tc>
                  <a:txBody>
                    <a:bodyPr/>
                    <a:lstStyle/>
                    <a:p>
                      <a:endParaRPr lang="nl-NL" sz="1000" dirty="0"/>
                    </a:p>
                  </a:txBody>
                  <a:tcPr/>
                </a:tc>
              </a:tr>
              <a:tr h="156305">
                <a:tc>
                  <a:txBody>
                    <a:bodyPr/>
                    <a:lstStyle/>
                    <a:p>
                      <a:r>
                        <a:rPr lang="nl-NL" sz="1000" dirty="0" smtClean="0"/>
                        <a:t>P4</a:t>
                      </a:r>
                      <a:endParaRPr lang="nl-NL" sz="1000" dirty="0"/>
                    </a:p>
                  </a:txBody>
                  <a:tcPr/>
                </a:tc>
                <a:tc>
                  <a:txBody>
                    <a:bodyPr/>
                    <a:lstStyle/>
                    <a:p>
                      <a:r>
                        <a:rPr lang="nl-NL" sz="1000" dirty="0" smtClean="0"/>
                        <a:t>Actualiseren</a:t>
                      </a:r>
                      <a:r>
                        <a:rPr lang="nl-NL" sz="1000" baseline="0" dirty="0" smtClean="0"/>
                        <a:t> aansluitverordening en opstellen hemelwaterverordening</a:t>
                      </a:r>
                      <a:endParaRPr lang="nl-NL" sz="1000" dirty="0"/>
                    </a:p>
                  </a:txBody>
                  <a:tcPr/>
                </a:tc>
                <a:tc>
                  <a:txBody>
                    <a:bodyPr/>
                    <a:lstStyle/>
                    <a:p>
                      <a:endParaRPr lang="nl-NL" sz="1000" dirty="0"/>
                    </a:p>
                  </a:txBody>
                  <a:tcPr/>
                </a:tc>
              </a:tr>
              <a:tr h="156305">
                <a:tc>
                  <a:txBody>
                    <a:bodyPr/>
                    <a:lstStyle/>
                    <a:p>
                      <a:r>
                        <a:rPr lang="nl-NL" sz="1000" dirty="0" smtClean="0"/>
                        <a:t>P5</a:t>
                      </a:r>
                      <a:endParaRPr lang="nl-NL" sz="1000" dirty="0"/>
                    </a:p>
                  </a:txBody>
                  <a:tcPr/>
                </a:tc>
                <a:tc>
                  <a:txBody>
                    <a:bodyPr/>
                    <a:lstStyle/>
                    <a:p>
                      <a:r>
                        <a:rPr lang="nl-NL" sz="1000" dirty="0" smtClean="0"/>
                        <a:t>Waterklimaatplan Vlaardingen</a:t>
                      </a:r>
                      <a:endParaRPr lang="nl-NL" sz="1000" dirty="0"/>
                    </a:p>
                  </a:txBody>
                  <a:tcPr/>
                </a:tc>
                <a:tc>
                  <a:txBody>
                    <a:bodyPr/>
                    <a:lstStyle/>
                    <a:p>
                      <a:endParaRPr lang="nl-NL" sz="1000" dirty="0"/>
                    </a:p>
                  </a:txBody>
                  <a:tcPr/>
                </a:tc>
              </a:tr>
              <a:tr h="156305">
                <a:tc>
                  <a:txBody>
                    <a:bodyPr/>
                    <a:lstStyle/>
                    <a:p>
                      <a:r>
                        <a:rPr lang="nl-NL" sz="1000" dirty="0" smtClean="0"/>
                        <a:t>P6</a:t>
                      </a:r>
                      <a:endParaRPr lang="nl-NL" sz="1000" dirty="0"/>
                    </a:p>
                  </a:txBody>
                  <a:tcPr/>
                </a:tc>
                <a:tc>
                  <a:txBody>
                    <a:bodyPr/>
                    <a:lstStyle/>
                    <a:p>
                      <a:r>
                        <a:rPr lang="nl-NL" sz="1000" dirty="0" smtClean="0"/>
                        <a:t>Aanpak </a:t>
                      </a:r>
                      <a:r>
                        <a:rPr lang="nl-NL" sz="1000" dirty="0" err="1" smtClean="0"/>
                        <a:t>vergroenen</a:t>
                      </a:r>
                      <a:r>
                        <a:rPr lang="nl-NL" sz="1000" baseline="0" dirty="0" smtClean="0"/>
                        <a:t> particuliere terreinen</a:t>
                      </a:r>
                      <a:endParaRPr lang="nl-NL" sz="1000" dirty="0"/>
                    </a:p>
                  </a:txBody>
                  <a:tcPr/>
                </a:tc>
                <a:tc>
                  <a:txBody>
                    <a:bodyPr/>
                    <a:lstStyle/>
                    <a:p>
                      <a:endParaRPr lang="nl-NL" sz="1000" dirty="0"/>
                    </a:p>
                  </a:txBody>
                  <a:tcPr/>
                </a:tc>
              </a:tr>
              <a:tr h="156305">
                <a:tc>
                  <a:txBody>
                    <a:bodyPr/>
                    <a:lstStyle/>
                    <a:p>
                      <a:r>
                        <a:rPr lang="nl-NL" sz="1000" dirty="0" smtClean="0"/>
                        <a:t>P7</a:t>
                      </a:r>
                      <a:endParaRPr lang="nl-NL" sz="1000" dirty="0"/>
                    </a:p>
                  </a:txBody>
                  <a:tcPr/>
                </a:tc>
                <a:tc>
                  <a:txBody>
                    <a:bodyPr/>
                    <a:lstStyle/>
                    <a:p>
                      <a:r>
                        <a:rPr lang="nl-NL" sz="1000" dirty="0" smtClean="0"/>
                        <a:t>Het ontwikkelen</a:t>
                      </a:r>
                      <a:r>
                        <a:rPr lang="nl-NL" sz="1000" baseline="0" dirty="0" smtClean="0"/>
                        <a:t> van beleid over de omgang met WKO-installaties, in samenwerking met </a:t>
                      </a:r>
                      <a:r>
                        <a:rPr lang="nl-NL" sz="1000" baseline="0" dirty="0" err="1" smtClean="0"/>
                        <a:t>HHDelfland</a:t>
                      </a:r>
                      <a:endParaRPr lang="nl-NL" sz="1000" dirty="0"/>
                    </a:p>
                  </a:txBody>
                  <a:tcPr/>
                </a:tc>
                <a:tc>
                  <a:txBody>
                    <a:bodyPr/>
                    <a:lstStyle/>
                    <a:p>
                      <a:endParaRPr lang="nl-NL" sz="1000" dirty="0"/>
                    </a:p>
                  </a:txBody>
                  <a:tcPr/>
                </a:tc>
              </a:tr>
              <a:tr h="156305">
                <a:tc>
                  <a:txBody>
                    <a:bodyPr/>
                    <a:lstStyle/>
                    <a:p>
                      <a:r>
                        <a:rPr lang="nl-NL" sz="1000" dirty="0" smtClean="0"/>
                        <a:t>P8</a:t>
                      </a:r>
                      <a:endParaRPr lang="nl-NL" sz="1000" dirty="0"/>
                    </a:p>
                  </a:txBody>
                  <a:tcPr/>
                </a:tc>
                <a:tc>
                  <a:txBody>
                    <a:bodyPr/>
                    <a:lstStyle/>
                    <a:p>
                      <a:r>
                        <a:rPr lang="nl-NL" sz="1000" dirty="0" smtClean="0"/>
                        <a:t>Meer bewustwording creëren onder bewoners over “water</a:t>
                      </a:r>
                      <a:r>
                        <a:rPr lang="nl-NL" sz="1000" baseline="0" dirty="0" smtClean="0"/>
                        <a:t> en riolering”, “juist rioolgebruik” en “klimaatverandering”</a:t>
                      </a:r>
                      <a:endParaRPr lang="nl-NL" sz="1000" dirty="0"/>
                    </a:p>
                  </a:txBody>
                  <a:tcPr/>
                </a:tc>
                <a:tc>
                  <a:txBody>
                    <a:bodyPr/>
                    <a:lstStyle/>
                    <a:p>
                      <a:r>
                        <a:rPr lang="nl-NL" sz="1000" dirty="0" smtClean="0"/>
                        <a:t>€ 5.000,-</a:t>
                      </a:r>
                      <a:endParaRPr lang="nl-NL" sz="1000" dirty="0"/>
                    </a:p>
                  </a:txBody>
                  <a:tcPr/>
                </a:tc>
              </a:tr>
              <a:tr h="156305">
                <a:tc>
                  <a:txBody>
                    <a:bodyPr/>
                    <a:lstStyle/>
                    <a:p>
                      <a:r>
                        <a:rPr lang="nl-NL" sz="1000" dirty="0" smtClean="0"/>
                        <a:t>P9</a:t>
                      </a:r>
                      <a:endParaRPr lang="nl-NL" sz="1000" dirty="0"/>
                    </a:p>
                  </a:txBody>
                  <a:tcPr/>
                </a:tc>
                <a:tc>
                  <a:txBody>
                    <a:bodyPr/>
                    <a:lstStyle/>
                    <a:p>
                      <a:r>
                        <a:rPr lang="nl-NL" sz="1000" dirty="0" smtClean="0"/>
                        <a:t>Lidmaatschap</a:t>
                      </a:r>
                      <a:r>
                        <a:rPr lang="nl-NL" sz="1000" baseline="0" dirty="0" smtClean="0"/>
                        <a:t> samenwerkingsverbanden</a:t>
                      </a:r>
                      <a:endParaRPr lang="nl-NL" sz="1000" dirty="0"/>
                    </a:p>
                  </a:txBody>
                  <a:tcPr/>
                </a:tc>
                <a:tc>
                  <a:txBody>
                    <a:bodyPr/>
                    <a:lstStyle/>
                    <a:p>
                      <a:r>
                        <a:rPr lang="nl-NL" sz="1000" dirty="0" smtClean="0"/>
                        <a:t>€ 25.000,-</a:t>
                      </a:r>
                      <a:endParaRPr lang="nl-NL" sz="1000" dirty="0"/>
                    </a:p>
                  </a:txBody>
                  <a:tcPr/>
                </a:tc>
              </a:tr>
              <a:tr h="156305">
                <a:tc>
                  <a:txBody>
                    <a:bodyPr/>
                    <a:lstStyle/>
                    <a:p>
                      <a:r>
                        <a:rPr lang="nl-NL" sz="1000" dirty="0" smtClean="0"/>
                        <a:t>P10</a:t>
                      </a:r>
                      <a:endParaRPr lang="nl-NL" sz="1000" dirty="0"/>
                    </a:p>
                  </a:txBody>
                  <a:tcPr/>
                </a:tc>
                <a:tc>
                  <a:txBody>
                    <a:bodyPr/>
                    <a:lstStyle/>
                    <a:p>
                      <a:r>
                        <a:rPr lang="nl-NL" sz="1000" dirty="0" smtClean="0"/>
                        <a:t>Overige beheer- en beleidsactiviteiten.</a:t>
                      </a:r>
                      <a:endParaRPr lang="nl-NL" sz="1000" dirty="0"/>
                    </a:p>
                  </a:txBody>
                  <a:tcPr/>
                </a:tc>
                <a:tc>
                  <a:txBody>
                    <a:bodyPr/>
                    <a:lstStyle/>
                    <a:p>
                      <a:r>
                        <a:rPr lang="nl-NL" sz="1000" dirty="0" smtClean="0"/>
                        <a:t>€ 50.000,-</a:t>
                      </a:r>
                      <a:endParaRPr lang="nl-NL" sz="1000" dirty="0"/>
                    </a:p>
                  </a:txBody>
                  <a:tcPr/>
                </a:tc>
              </a:tr>
              <a:tr h="156305">
                <a:tc>
                  <a:txBody>
                    <a:bodyPr/>
                    <a:lstStyle/>
                    <a:p>
                      <a:endParaRPr lang="nl-NL" sz="1000" b="1" dirty="0"/>
                    </a:p>
                  </a:txBody>
                  <a:tcPr>
                    <a:solidFill>
                      <a:schemeClr val="accent1">
                        <a:lumMod val="40000"/>
                        <a:lumOff val="60000"/>
                      </a:schemeClr>
                    </a:solidFill>
                  </a:tcPr>
                </a:tc>
                <a:tc>
                  <a:txBody>
                    <a:bodyPr/>
                    <a:lstStyle/>
                    <a:p>
                      <a:r>
                        <a:rPr lang="nl-NL" sz="1000" b="1" dirty="0" smtClean="0"/>
                        <a:t>Totaal</a:t>
                      </a:r>
                      <a:endParaRPr lang="nl-NL" sz="1000" b="1" dirty="0"/>
                    </a:p>
                  </a:txBody>
                  <a:tcPr>
                    <a:solidFill>
                      <a:schemeClr val="accent1">
                        <a:lumMod val="40000"/>
                        <a:lumOff val="60000"/>
                      </a:schemeClr>
                    </a:solidFill>
                  </a:tcPr>
                </a:tc>
                <a:tc>
                  <a:txBody>
                    <a:bodyPr/>
                    <a:lstStyle/>
                    <a:p>
                      <a:r>
                        <a:rPr lang="nl-NL" sz="1000" b="1" dirty="0" smtClean="0"/>
                        <a:t>€ 80.000,-</a:t>
                      </a:r>
                      <a:endParaRPr lang="nl-NL" sz="1000" b="1" dirty="0"/>
                    </a:p>
                  </a:txBody>
                  <a:tcPr>
                    <a:solidFill>
                      <a:schemeClr val="accent1">
                        <a:lumMod val="40000"/>
                        <a:lumOff val="60000"/>
                      </a:schemeClr>
                    </a:solidFill>
                  </a:tcPr>
                </a:tc>
              </a:tr>
            </a:tbl>
          </a:graphicData>
        </a:graphic>
      </p:graphicFrame>
      <p:sp>
        <p:nvSpPr>
          <p:cNvPr id="5" name="Titel 1"/>
          <p:cNvSpPr txBox="1">
            <a:spLocks/>
          </p:cNvSpPr>
          <p:nvPr/>
        </p:nvSpPr>
        <p:spPr>
          <a:xfrm>
            <a:off x="457200" y="205979"/>
            <a:ext cx="8229600" cy="565571"/>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nl-NL" sz="2800" b="1" dirty="0" smtClean="0">
                <a:latin typeface="Californian FB" panose="0207040306080B030204" pitchFamily="18" charset="0"/>
              </a:rPr>
              <a:t>Beleidsmatige activiteiten</a:t>
            </a:r>
            <a:endParaRPr lang="nl-NL" sz="2800" dirty="0"/>
          </a:p>
        </p:txBody>
      </p:sp>
    </p:spTree>
    <p:extLst>
      <p:ext uri="{BB962C8B-B14F-4D97-AF65-F5344CB8AC3E}">
        <p14:creationId xmlns:p14="http://schemas.microsoft.com/office/powerpoint/2010/main" val="231228075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p:cNvSpPr txBox="1">
            <a:spLocks/>
          </p:cNvSpPr>
          <p:nvPr/>
        </p:nvSpPr>
        <p:spPr>
          <a:xfrm>
            <a:off x="457200" y="205979"/>
            <a:ext cx="8229600" cy="565571"/>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nl-NL" sz="2800" b="1" dirty="0" smtClean="0">
                <a:latin typeface="Californian FB" panose="0207040306080B030204" pitchFamily="18" charset="0"/>
              </a:rPr>
              <a:t>Vergelijking scenario’s </a:t>
            </a:r>
            <a:endParaRPr lang="nl-NL" sz="2800" dirty="0"/>
          </a:p>
        </p:txBody>
      </p:sp>
      <p:pic>
        <p:nvPicPr>
          <p:cNvPr id="5"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364283"/>
            <a:ext cx="8229600" cy="30658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4318453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60681" t="-1" r="10733" b="581"/>
          <a:stretch/>
        </p:blipFill>
        <p:spPr bwMode="auto">
          <a:xfrm>
            <a:off x="971600" y="1131590"/>
            <a:ext cx="4626985" cy="33944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itel 1"/>
          <p:cNvSpPr txBox="1">
            <a:spLocks/>
          </p:cNvSpPr>
          <p:nvPr/>
        </p:nvSpPr>
        <p:spPr>
          <a:xfrm>
            <a:off x="457200" y="205979"/>
            <a:ext cx="8229600" cy="565571"/>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nl-NL" sz="2800" b="1" dirty="0" smtClean="0">
                <a:latin typeface="Californian FB" panose="0207040306080B030204" pitchFamily="18" charset="0"/>
              </a:rPr>
              <a:t>Riolering in Vlaardingen</a:t>
            </a:r>
            <a:endParaRPr lang="nl-NL" sz="2800" b="1" dirty="0">
              <a:latin typeface="Californian FB" panose="0207040306080B030204" pitchFamily="18" charset="0"/>
            </a:endParaRPr>
          </a:p>
        </p:txBody>
      </p:sp>
      <p:graphicFrame>
        <p:nvGraphicFramePr>
          <p:cNvPr id="2" name="Tabel 1"/>
          <p:cNvGraphicFramePr>
            <a:graphicFrameLocks noGrp="1"/>
          </p:cNvGraphicFramePr>
          <p:nvPr>
            <p:extLst>
              <p:ext uri="{D42A27DB-BD31-4B8C-83A1-F6EECF244321}">
                <p14:modId xmlns:p14="http://schemas.microsoft.com/office/powerpoint/2010/main" val="971533475"/>
              </p:ext>
            </p:extLst>
          </p:nvPr>
        </p:nvGraphicFramePr>
        <p:xfrm>
          <a:off x="5982274" y="1131590"/>
          <a:ext cx="2550166" cy="1706880"/>
        </p:xfrm>
        <a:graphic>
          <a:graphicData uri="http://schemas.openxmlformats.org/drawingml/2006/table">
            <a:tbl>
              <a:tblPr firstRow="1" bandRow="1">
                <a:tableStyleId>{5C22544A-7EE6-4342-B048-85BDC9FD1C3A}</a:tableStyleId>
              </a:tblPr>
              <a:tblGrid>
                <a:gridCol w="1511209"/>
                <a:gridCol w="1038957"/>
              </a:tblGrid>
              <a:tr h="0">
                <a:tc gridSpan="2">
                  <a:txBody>
                    <a:bodyPr/>
                    <a:lstStyle/>
                    <a:p>
                      <a:pPr algn="ctr"/>
                      <a:r>
                        <a:rPr lang="nl-NL" sz="800" b="1" dirty="0" smtClean="0">
                          <a:latin typeface="+mj-lt"/>
                        </a:rPr>
                        <a:t>Voorzieningen</a:t>
                      </a:r>
                      <a:endParaRPr lang="nl-NL" sz="800" b="1" dirty="0">
                        <a:latin typeface="+mj-lt"/>
                      </a:endParaRPr>
                    </a:p>
                  </a:txBody>
                  <a:tcPr/>
                </a:tc>
                <a:tc hMerge="1">
                  <a:txBody>
                    <a:bodyPr/>
                    <a:lstStyle/>
                    <a:p>
                      <a:endParaRPr lang="nl-NL" sz="800" dirty="0">
                        <a:latin typeface="+mj-lt"/>
                      </a:endParaRPr>
                    </a:p>
                  </a:txBody>
                  <a:tcPr/>
                </a:tc>
              </a:tr>
              <a:tr h="0">
                <a:tc>
                  <a:txBody>
                    <a:bodyPr/>
                    <a:lstStyle/>
                    <a:p>
                      <a:r>
                        <a:rPr lang="nl-NL" sz="800" dirty="0" smtClean="0">
                          <a:latin typeface="+mj-lt"/>
                        </a:rPr>
                        <a:t>Gemengd rioolstelstel</a:t>
                      </a:r>
                      <a:endParaRPr lang="nl-NL" sz="800" dirty="0">
                        <a:latin typeface="+mj-lt"/>
                      </a:endParaRPr>
                    </a:p>
                  </a:txBody>
                  <a:tcPr/>
                </a:tc>
                <a:tc>
                  <a:txBody>
                    <a:bodyPr/>
                    <a:lstStyle/>
                    <a:p>
                      <a:r>
                        <a:rPr lang="nl-NL" sz="800" dirty="0" smtClean="0">
                          <a:latin typeface="+mj-lt"/>
                        </a:rPr>
                        <a:t>200,8 km</a:t>
                      </a:r>
                      <a:endParaRPr lang="nl-NL" sz="800" dirty="0">
                        <a:latin typeface="+mj-lt"/>
                      </a:endParaRPr>
                    </a:p>
                  </a:txBody>
                  <a:tcPr/>
                </a:tc>
              </a:tr>
              <a:tr h="161573">
                <a:tc>
                  <a:txBody>
                    <a:bodyPr/>
                    <a:lstStyle/>
                    <a:p>
                      <a:r>
                        <a:rPr lang="nl-NL" sz="800" dirty="0" smtClean="0">
                          <a:latin typeface="+mj-lt"/>
                        </a:rPr>
                        <a:t>Gescheiden rioolstelsel</a:t>
                      </a:r>
                      <a:endParaRPr lang="nl-NL" sz="800" dirty="0">
                        <a:latin typeface="+mj-lt"/>
                      </a:endParaRPr>
                    </a:p>
                  </a:txBody>
                  <a:tcPr/>
                </a:tc>
                <a:tc>
                  <a:txBody>
                    <a:bodyPr/>
                    <a:lstStyle/>
                    <a:p>
                      <a:r>
                        <a:rPr lang="nl-NL" sz="800" dirty="0" smtClean="0">
                          <a:latin typeface="+mj-lt"/>
                        </a:rPr>
                        <a:t>66,5 km</a:t>
                      </a:r>
                      <a:endParaRPr lang="nl-NL" sz="800" dirty="0">
                        <a:latin typeface="+mj-lt"/>
                      </a:endParaRPr>
                    </a:p>
                  </a:txBody>
                  <a:tcPr/>
                </a:tc>
              </a:tr>
              <a:tr h="161573">
                <a:tc>
                  <a:txBody>
                    <a:bodyPr/>
                    <a:lstStyle/>
                    <a:p>
                      <a:r>
                        <a:rPr lang="nl-NL" sz="800" dirty="0" smtClean="0">
                          <a:latin typeface="+mj-lt"/>
                        </a:rPr>
                        <a:t>Kolken</a:t>
                      </a:r>
                      <a:endParaRPr lang="nl-NL" sz="800" dirty="0">
                        <a:latin typeface="+mj-lt"/>
                      </a:endParaRPr>
                    </a:p>
                  </a:txBody>
                  <a:tcPr/>
                </a:tc>
                <a:tc>
                  <a:txBody>
                    <a:bodyPr/>
                    <a:lstStyle/>
                    <a:p>
                      <a:r>
                        <a:rPr lang="nl-NL" sz="800" dirty="0" smtClean="0">
                          <a:latin typeface="+mj-lt"/>
                        </a:rPr>
                        <a:t>23.000 st</a:t>
                      </a:r>
                      <a:endParaRPr lang="nl-NL" sz="800" dirty="0">
                        <a:latin typeface="+mj-lt"/>
                      </a:endParaRPr>
                    </a:p>
                  </a:txBody>
                  <a:tcPr/>
                </a:tc>
              </a:tr>
              <a:tr h="161573">
                <a:tc>
                  <a:txBody>
                    <a:bodyPr/>
                    <a:lstStyle/>
                    <a:p>
                      <a:r>
                        <a:rPr lang="nl-NL" sz="800" dirty="0" smtClean="0">
                          <a:latin typeface="+mj-lt"/>
                        </a:rPr>
                        <a:t>Rioolgemalen</a:t>
                      </a:r>
                      <a:endParaRPr lang="nl-NL" sz="800" dirty="0">
                        <a:latin typeface="+mj-lt"/>
                      </a:endParaRPr>
                    </a:p>
                  </a:txBody>
                  <a:tcPr/>
                </a:tc>
                <a:tc>
                  <a:txBody>
                    <a:bodyPr/>
                    <a:lstStyle/>
                    <a:p>
                      <a:r>
                        <a:rPr lang="nl-NL" sz="800" dirty="0" smtClean="0">
                          <a:latin typeface="+mj-lt"/>
                        </a:rPr>
                        <a:t>48 st</a:t>
                      </a:r>
                    </a:p>
                  </a:txBody>
                  <a:tcPr/>
                </a:tc>
              </a:tr>
              <a:tr h="161573">
                <a:tc>
                  <a:txBody>
                    <a:bodyPr/>
                    <a:lstStyle/>
                    <a:p>
                      <a:r>
                        <a:rPr lang="nl-NL" sz="800" dirty="0" smtClean="0">
                          <a:latin typeface="+mj-lt"/>
                        </a:rPr>
                        <a:t>Persleiding</a:t>
                      </a:r>
                      <a:endParaRPr lang="nl-NL" sz="800" dirty="0">
                        <a:latin typeface="+mj-lt"/>
                      </a:endParaRPr>
                    </a:p>
                  </a:txBody>
                  <a:tcPr/>
                </a:tc>
                <a:tc>
                  <a:txBody>
                    <a:bodyPr/>
                    <a:lstStyle/>
                    <a:p>
                      <a:r>
                        <a:rPr lang="nl-NL" sz="800" dirty="0" smtClean="0">
                          <a:latin typeface="+mj-lt"/>
                        </a:rPr>
                        <a:t>34,4 km</a:t>
                      </a:r>
                    </a:p>
                  </a:txBody>
                  <a:tcPr/>
                </a:tc>
              </a:tr>
              <a:tr h="161573">
                <a:tc>
                  <a:txBody>
                    <a:bodyPr/>
                    <a:lstStyle/>
                    <a:p>
                      <a:r>
                        <a:rPr lang="nl-NL" sz="800" dirty="0" smtClean="0">
                          <a:latin typeface="+mj-lt"/>
                        </a:rPr>
                        <a:t>Overstortconstructies</a:t>
                      </a:r>
                      <a:endParaRPr lang="nl-NL" sz="800" dirty="0">
                        <a:latin typeface="+mj-lt"/>
                      </a:endParaRPr>
                    </a:p>
                  </a:txBody>
                  <a:tcPr/>
                </a:tc>
                <a:tc>
                  <a:txBody>
                    <a:bodyPr/>
                    <a:lstStyle/>
                    <a:p>
                      <a:r>
                        <a:rPr lang="nl-NL" sz="800" dirty="0" smtClean="0">
                          <a:latin typeface="+mj-lt"/>
                        </a:rPr>
                        <a:t>164 st</a:t>
                      </a:r>
                    </a:p>
                  </a:txBody>
                  <a:tcPr/>
                </a:tc>
              </a:tr>
              <a:tr h="161573">
                <a:tc>
                  <a:txBody>
                    <a:bodyPr/>
                    <a:lstStyle/>
                    <a:p>
                      <a:r>
                        <a:rPr lang="nl-NL" sz="800" dirty="0" smtClean="0">
                          <a:latin typeface="+mj-lt"/>
                        </a:rPr>
                        <a:t>Peilbuizen</a:t>
                      </a:r>
                      <a:endParaRPr lang="nl-NL" sz="800" dirty="0">
                        <a:latin typeface="+mj-lt"/>
                      </a:endParaRPr>
                    </a:p>
                  </a:txBody>
                  <a:tcPr/>
                </a:tc>
                <a:tc>
                  <a:txBody>
                    <a:bodyPr/>
                    <a:lstStyle/>
                    <a:p>
                      <a:r>
                        <a:rPr lang="nl-NL" sz="800" dirty="0" smtClean="0">
                          <a:latin typeface="+mj-lt"/>
                        </a:rPr>
                        <a:t>150 st</a:t>
                      </a:r>
                    </a:p>
                  </a:txBody>
                  <a:tcPr/>
                </a:tc>
              </a:tr>
            </a:tbl>
          </a:graphicData>
        </a:graphic>
      </p:graphicFrame>
      <p:pic>
        <p:nvPicPr>
          <p:cNvPr id="5" name="Afbeelding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40151" y="3075806"/>
            <a:ext cx="2664297" cy="1509122"/>
          </a:xfrm>
          <a:prstGeom prst="rect">
            <a:avLst/>
          </a:prstGeom>
          <a:ln>
            <a:noFill/>
          </a:ln>
          <a:effectLst>
            <a:softEdge rad="112500"/>
          </a:effectLst>
        </p:spPr>
      </p:pic>
    </p:spTree>
    <p:extLst>
      <p:ext uri="{BB962C8B-B14F-4D97-AF65-F5344CB8AC3E}">
        <p14:creationId xmlns:p14="http://schemas.microsoft.com/office/powerpoint/2010/main" val="311760687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1"/>
          <p:cNvSpPr txBox="1">
            <a:spLocks/>
          </p:cNvSpPr>
          <p:nvPr/>
        </p:nvSpPr>
        <p:spPr>
          <a:xfrm>
            <a:off x="457200" y="205979"/>
            <a:ext cx="8229600" cy="565571"/>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nl-NL" sz="2800" b="1" dirty="0" smtClean="0">
                <a:latin typeface="Californian FB" panose="0207040306080B030204" pitchFamily="18" charset="0"/>
              </a:rPr>
              <a:t>Ontwikkeling voorziening</a:t>
            </a:r>
            <a:endParaRPr lang="nl-NL" sz="2800" dirty="0"/>
          </a:p>
        </p:txBody>
      </p:sp>
      <p:pic>
        <p:nvPicPr>
          <p:cNvPr id="10" name="Picture 3"/>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50810" t="26475" r="18866" b="27846"/>
          <a:stretch/>
        </p:blipFill>
        <p:spPr bwMode="auto">
          <a:xfrm>
            <a:off x="566389" y="1200150"/>
            <a:ext cx="8011222" cy="3394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5869775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r="49878"/>
          <a:stretch/>
        </p:blipFill>
        <p:spPr bwMode="auto">
          <a:xfrm>
            <a:off x="539106" y="1200151"/>
            <a:ext cx="8065789" cy="339447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itel 1"/>
          <p:cNvSpPr txBox="1">
            <a:spLocks/>
          </p:cNvSpPr>
          <p:nvPr/>
        </p:nvSpPr>
        <p:spPr>
          <a:xfrm>
            <a:off x="457200" y="205979"/>
            <a:ext cx="8229600" cy="565571"/>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nl-NL" sz="2800" b="1" dirty="0" smtClean="0">
                <a:latin typeface="Californian FB" panose="0207040306080B030204" pitchFamily="18" charset="0"/>
              </a:rPr>
              <a:t>Jaarlijkse afvoer</a:t>
            </a:r>
            <a:endParaRPr lang="nl-NL" sz="2800" b="1" dirty="0">
              <a:latin typeface="Californian FB" panose="0207040306080B030204" pitchFamily="18" charset="0"/>
            </a:endParaRPr>
          </a:p>
        </p:txBody>
      </p:sp>
    </p:spTree>
    <p:extLst>
      <p:ext uri="{BB962C8B-B14F-4D97-AF65-F5344CB8AC3E}">
        <p14:creationId xmlns:p14="http://schemas.microsoft.com/office/powerpoint/2010/main" val="453852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Grafiek 8"/>
          <p:cNvGraphicFramePr>
            <a:graphicFrameLocks/>
          </p:cNvGraphicFramePr>
          <p:nvPr>
            <p:extLst>
              <p:ext uri="{D42A27DB-BD31-4B8C-83A1-F6EECF244321}">
                <p14:modId xmlns:p14="http://schemas.microsoft.com/office/powerpoint/2010/main" val="3048351890"/>
              </p:ext>
            </p:extLst>
          </p:nvPr>
        </p:nvGraphicFramePr>
        <p:xfrm>
          <a:off x="1187624" y="915566"/>
          <a:ext cx="6629400" cy="3400425"/>
        </p:xfrm>
        <a:graphic>
          <a:graphicData uri="http://schemas.openxmlformats.org/drawingml/2006/chart">
            <c:chart xmlns:c="http://schemas.openxmlformats.org/drawingml/2006/chart" xmlns:r="http://schemas.openxmlformats.org/officeDocument/2006/relationships" r:id="rId3"/>
          </a:graphicData>
        </a:graphic>
      </p:graphicFrame>
      <p:sp>
        <p:nvSpPr>
          <p:cNvPr id="10" name="Titel 1"/>
          <p:cNvSpPr txBox="1">
            <a:spLocks/>
          </p:cNvSpPr>
          <p:nvPr/>
        </p:nvSpPr>
        <p:spPr>
          <a:xfrm>
            <a:off x="457200" y="205979"/>
            <a:ext cx="8229600" cy="565571"/>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nl-NL" sz="2800" b="1" dirty="0" smtClean="0">
                <a:latin typeface="Californian FB" panose="0207040306080B030204" pitchFamily="18" charset="0"/>
              </a:rPr>
              <a:t>Stedelijk afvalwater</a:t>
            </a:r>
            <a:endParaRPr lang="nl-NL" sz="2800" b="1" dirty="0">
              <a:latin typeface="Californian FB" panose="0207040306080B030204" pitchFamily="18" charset="0"/>
            </a:endParaRPr>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48570" y="4227934"/>
            <a:ext cx="137795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1572" y="4243014"/>
            <a:ext cx="1322387" cy="79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13" name="Grafiek 12"/>
          <p:cNvGraphicFramePr>
            <a:graphicFrameLocks/>
          </p:cNvGraphicFramePr>
          <p:nvPr>
            <p:extLst>
              <p:ext uri="{D42A27DB-BD31-4B8C-83A1-F6EECF244321}">
                <p14:modId xmlns:p14="http://schemas.microsoft.com/office/powerpoint/2010/main" val="4148490067"/>
              </p:ext>
            </p:extLst>
          </p:nvPr>
        </p:nvGraphicFramePr>
        <p:xfrm>
          <a:off x="3275856" y="4227934"/>
          <a:ext cx="1440160" cy="864096"/>
        </p:xfrm>
        <a:graphic>
          <a:graphicData uri="http://schemas.openxmlformats.org/drawingml/2006/chart">
            <c:chart xmlns:c="http://schemas.openxmlformats.org/drawingml/2006/chart" xmlns:r="http://schemas.openxmlformats.org/officeDocument/2006/relationships" r:id="rId6"/>
          </a:graphicData>
        </a:graphic>
      </p:graphicFrame>
      <p:pic>
        <p:nvPicPr>
          <p:cNvPr id="3076"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56372" y="4243014"/>
            <a:ext cx="1322387" cy="79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250060" y="4243013"/>
            <a:ext cx="1322387" cy="79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9" name="Picture 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126856" y="4243014"/>
            <a:ext cx="1322386" cy="79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0" name="Picture 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016352" y="4243013"/>
            <a:ext cx="1322386" cy="79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760824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83836" y="843558"/>
            <a:ext cx="3548604" cy="19960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83836" y="2967923"/>
            <a:ext cx="3548604" cy="19960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Afbeelding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3568" y="2975892"/>
            <a:ext cx="3548604" cy="1980091"/>
          </a:xfrm>
          <a:prstGeom prst="rect">
            <a:avLst/>
          </a:prstGeom>
          <a:ln>
            <a:noFill/>
          </a:ln>
          <a:effectLst>
            <a:outerShdw blurRad="292100" dist="139700" dir="2700000" algn="tl" rotWithShape="0">
              <a:srgbClr val="333333">
                <a:alpha val="65000"/>
              </a:srgbClr>
            </a:outerShdw>
          </a:effectLst>
        </p:spPr>
      </p:pic>
      <p:sp>
        <p:nvSpPr>
          <p:cNvPr id="12" name="Titel 1"/>
          <p:cNvSpPr txBox="1">
            <a:spLocks/>
          </p:cNvSpPr>
          <p:nvPr/>
        </p:nvSpPr>
        <p:spPr>
          <a:xfrm>
            <a:off x="457200" y="205979"/>
            <a:ext cx="8229600" cy="565571"/>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nl-NL" sz="2800" b="1" dirty="0" smtClean="0">
                <a:latin typeface="Californian FB" panose="0207040306080B030204" pitchFamily="18" charset="0"/>
              </a:rPr>
              <a:t>Stedelijk afvalwater</a:t>
            </a:r>
            <a:endParaRPr lang="nl-NL" sz="2800" b="1" dirty="0">
              <a:latin typeface="Californian FB" panose="0207040306080B030204" pitchFamily="18" charset="0"/>
            </a:endParaRPr>
          </a:p>
        </p:txBody>
      </p:sp>
      <p:pic>
        <p:nvPicPr>
          <p:cNvPr id="3" name="Afbeelding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3462" y="843558"/>
            <a:ext cx="3548709" cy="1996090"/>
          </a:xfrm>
          <a:prstGeom prst="rect">
            <a:avLst/>
          </a:prstGeom>
        </p:spPr>
      </p:pic>
      <p:pic>
        <p:nvPicPr>
          <p:cNvPr id="4"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983835" y="843558"/>
            <a:ext cx="3548605" cy="41124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74439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
          <p:cNvSpPr txBox="1">
            <a:spLocks/>
          </p:cNvSpPr>
          <p:nvPr/>
        </p:nvSpPr>
        <p:spPr>
          <a:xfrm>
            <a:off x="457200" y="205979"/>
            <a:ext cx="8229600" cy="565571"/>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nl-NL" sz="2800" b="1" dirty="0" smtClean="0">
                <a:latin typeface="Californian FB" panose="0207040306080B030204" pitchFamily="18" charset="0"/>
              </a:rPr>
              <a:t>Hemelwater</a:t>
            </a:r>
            <a:endParaRPr lang="nl-NL" sz="2800" b="1" dirty="0">
              <a:latin typeface="Californian FB" panose="0207040306080B030204" pitchFamily="18" charset="0"/>
            </a:endParaRPr>
          </a:p>
        </p:txBody>
      </p:sp>
      <p:pic>
        <p:nvPicPr>
          <p:cNvPr id="11"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0093" t="12400" r="11255" b="2990"/>
          <a:stretch/>
        </p:blipFill>
        <p:spPr bwMode="auto">
          <a:xfrm>
            <a:off x="288888" y="1893084"/>
            <a:ext cx="4044228" cy="2489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Grp="1" noChangeAspect="1" noChangeArrowheads="1"/>
          </p:cNvPicPr>
          <p:nvPr>
            <p:ph idx="1"/>
          </p:nvPr>
        </p:nvPicPr>
        <p:blipFill rotWithShape="1">
          <a:blip r:embed="rId4" cstate="print">
            <a:extLst>
              <a:ext uri="{28A0092B-C50C-407E-A947-70E740481C1C}">
                <a14:useLocalDpi xmlns:a14="http://schemas.microsoft.com/office/drawing/2010/main" val="0"/>
              </a:ext>
            </a:extLst>
          </a:blip>
          <a:srcRect l="50000" t="12401" r="11347" b="2991"/>
          <a:stretch/>
        </p:blipFill>
        <p:spPr bwMode="auto">
          <a:xfrm>
            <a:off x="4537360" y="1889771"/>
            <a:ext cx="4044228" cy="24897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kstvak 3"/>
          <p:cNvSpPr txBox="1"/>
          <p:nvPr/>
        </p:nvSpPr>
        <p:spPr>
          <a:xfrm>
            <a:off x="1979712" y="1563638"/>
            <a:ext cx="648072" cy="369332"/>
          </a:xfrm>
          <a:prstGeom prst="rect">
            <a:avLst/>
          </a:prstGeom>
          <a:noFill/>
        </p:spPr>
        <p:txBody>
          <a:bodyPr wrap="square" rtlCol="0">
            <a:spAutoFit/>
          </a:bodyPr>
          <a:lstStyle/>
          <a:p>
            <a:r>
              <a:rPr lang="nl-NL" dirty="0" smtClean="0"/>
              <a:t>2017</a:t>
            </a:r>
            <a:endParaRPr lang="nl-NL" dirty="0"/>
          </a:p>
        </p:txBody>
      </p:sp>
      <p:sp>
        <p:nvSpPr>
          <p:cNvPr id="12" name="Tekstvak 11"/>
          <p:cNvSpPr txBox="1"/>
          <p:nvPr/>
        </p:nvSpPr>
        <p:spPr>
          <a:xfrm>
            <a:off x="6228184" y="1563638"/>
            <a:ext cx="648072" cy="369332"/>
          </a:xfrm>
          <a:prstGeom prst="rect">
            <a:avLst/>
          </a:prstGeom>
          <a:noFill/>
        </p:spPr>
        <p:txBody>
          <a:bodyPr wrap="square" rtlCol="0">
            <a:spAutoFit/>
          </a:bodyPr>
          <a:lstStyle/>
          <a:p>
            <a:r>
              <a:rPr lang="nl-NL" dirty="0" smtClean="0"/>
              <a:t>2018</a:t>
            </a:r>
            <a:endParaRPr lang="nl-NL" dirty="0"/>
          </a:p>
        </p:txBody>
      </p:sp>
    </p:spTree>
    <p:extLst>
      <p:ext uri="{BB962C8B-B14F-4D97-AF65-F5344CB8AC3E}">
        <p14:creationId xmlns:p14="http://schemas.microsoft.com/office/powerpoint/2010/main" val="182823256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43808" y="2970812"/>
            <a:ext cx="2049210" cy="204921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Afbeelding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83731" y="2967864"/>
            <a:ext cx="3548709" cy="1996090"/>
          </a:xfrm>
          <a:prstGeom prst="rect">
            <a:avLst/>
          </a:prstGeom>
          <a:ln>
            <a:noFill/>
          </a:ln>
          <a:effectLst>
            <a:outerShdw blurRad="292100" dist="139700" dir="2700000" algn="tl" rotWithShape="0">
              <a:srgbClr val="333333">
                <a:alpha val="65000"/>
              </a:srgbClr>
            </a:outerShdw>
          </a:effectLst>
        </p:spPr>
      </p:pic>
      <p:pic>
        <p:nvPicPr>
          <p:cNvPr id="10" name="Afbeelding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2355" y="3003798"/>
            <a:ext cx="2661453" cy="1996090"/>
          </a:xfrm>
          <a:prstGeom prst="rect">
            <a:avLst/>
          </a:prstGeom>
          <a:ln>
            <a:noFill/>
          </a:ln>
          <a:effectLst>
            <a:softEdge rad="112500"/>
          </a:effectLst>
        </p:spPr>
      </p:pic>
      <p:pic>
        <p:nvPicPr>
          <p:cNvPr id="2" name="Afbeelding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983731" y="843558"/>
            <a:ext cx="3548709" cy="1996090"/>
          </a:xfrm>
          <a:prstGeom prst="rect">
            <a:avLst/>
          </a:prstGeom>
          <a:ln>
            <a:noFill/>
          </a:ln>
          <a:effectLst>
            <a:outerShdw blurRad="292100" dist="139700" dir="2700000" algn="tl" rotWithShape="0">
              <a:srgbClr val="333333">
                <a:alpha val="65000"/>
              </a:srgbClr>
            </a:outerShdw>
          </a:effectLst>
        </p:spPr>
      </p:pic>
      <p:sp>
        <p:nvSpPr>
          <p:cNvPr id="13" name="Titel 1"/>
          <p:cNvSpPr txBox="1">
            <a:spLocks/>
          </p:cNvSpPr>
          <p:nvPr/>
        </p:nvSpPr>
        <p:spPr>
          <a:xfrm>
            <a:off x="457200" y="205979"/>
            <a:ext cx="8229600" cy="565571"/>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nl-NL" sz="2800" b="1" dirty="0" smtClean="0">
                <a:latin typeface="Californian FB" panose="0207040306080B030204" pitchFamily="18" charset="0"/>
              </a:rPr>
              <a:t>Hemelwater</a:t>
            </a:r>
            <a:endParaRPr lang="nl-NL" sz="2800" b="1" dirty="0">
              <a:latin typeface="Californian FB" panose="0207040306080B030204" pitchFamily="18" charset="0"/>
            </a:endParaRPr>
          </a:p>
        </p:txBody>
      </p:sp>
      <p:pic>
        <p:nvPicPr>
          <p:cNvPr id="19" name="Afbeelding 1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123728" y="843558"/>
            <a:ext cx="2787254" cy="1996090"/>
          </a:xfrm>
          <a:prstGeom prst="rect">
            <a:avLst/>
          </a:prstGeom>
          <a:ln>
            <a:noFill/>
          </a:ln>
          <a:effectLst>
            <a:softEdge rad="112500"/>
          </a:effectLst>
        </p:spPr>
      </p:pic>
      <p:pic>
        <p:nvPicPr>
          <p:cNvPr id="20" name="Afbeelding 1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90486" y="843558"/>
            <a:ext cx="1785153" cy="1996090"/>
          </a:xfrm>
          <a:prstGeom prst="rect">
            <a:avLst/>
          </a:prstGeom>
          <a:ln>
            <a:noFill/>
          </a:ln>
          <a:effectLst>
            <a:softEdge rad="112500"/>
          </a:effectLst>
        </p:spPr>
      </p:pic>
      <p:pic>
        <p:nvPicPr>
          <p:cNvPr id="9" name="Afbeelding 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983731" y="851527"/>
            <a:ext cx="3548709" cy="198015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326754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462" y="3057804"/>
            <a:ext cx="7848978" cy="1861117"/>
          </a:xfrm>
          <a:prstGeom prst="rect">
            <a:avLst/>
          </a:prstGeom>
          <a:noFill/>
          <a:extLst>
            <a:ext uri="{909E8E84-426E-40DD-AFC4-6F175D3DCCD1}">
              <a14:hiddenFill xmlns:a14="http://schemas.microsoft.com/office/drawing/2010/main">
                <a:solidFill>
                  <a:srgbClr val="FFFFFF"/>
                </a:solidFill>
              </a14:hiddenFill>
            </a:ext>
          </a:extLst>
        </p:spPr>
      </p:pic>
      <p:sp>
        <p:nvSpPr>
          <p:cNvPr id="5" name="Titel 1"/>
          <p:cNvSpPr txBox="1">
            <a:spLocks/>
          </p:cNvSpPr>
          <p:nvPr/>
        </p:nvSpPr>
        <p:spPr>
          <a:xfrm>
            <a:off x="457200" y="205979"/>
            <a:ext cx="8229600" cy="565571"/>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nl-NL" sz="2800" b="1" dirty="0" smtClean="0">
                <a:latin typeface="Californian FB" panose="0207040306080B030204" pitchFamily="18" charset="0"/>
              </a:rPr>
              <a:t>Grondwater</a:t>
            </a:r>
            <a:endParaRPr lang="nl-NL" sz="2800" b="1" dirty="0">
              <a:latin typeface="Californian FB" panose="0207040306080B030204" pitchFamily="18" charset="0"/>
            </a:endParaRPr>
          </a:p>
        </p:txBody>
      </p:sp>
      <p:pic>
        <p:nvPicPr>
          <p:cNvPr id="6" name="Afbeelding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83731" y="843558"/>
            <a:ext cx="3548709" cy="1996090"/>
          </a:xfrm>
          <a:prstGeom prst="rect">
            <a:avLst/>
          </a:prstGeom>
          <a:ln>
            <a:noFill/>
          </a:ln>
          <a:effectLst>
            <a:outerShdw blurRad="292100" dist="139700" dir="2700000" algn="tl" rotWithShape="0">
              <a:srgbClr val="333333">
                <a:alpha val="65000"/>
              </a:srgbClr>
            </a:outerShdw>
          </a:effectLst>
        </p:spPr>
      </p:pic>
      <p:pic>
        <p:nvPicPr>
          <p:cNvPr id="7" name="Picture 3"/>
          <p:cNvPicPr>
            <a:picLocks noGrp="1" noChangeAspect="1" noChangeArrowheads="1"/>
          </p:cNvPicPr>
          <p:nvPr>
            <p:ph sz="quarter" idx="1"/>
          </p:nvPr>
        </p:nvPicPr>
        <p:blipFill rotWithShape="1">
          <a:blip r:embed="rId5" cstate="print">
            <a:extLst>
              <a:ext uri="{28A0092B-C50C-407E-A947-70E740481C1C}">
                <a14:useLocalDpi xmlns:a14="http://schemas.microsoft.com/office/drawing/2010/main" val="0"/>
              </a:ext>
            </a:extLst>
          </a:blip>
          <a:srcRect l="51274" t="8676" r="6365"/>
          <a:stretch/>
        </p:blipFill>
        <p:spPr bwMode="auto">
          <a:xfrm>
            <a:off x="683462" y="843559"/>
            <a:ext cx="3548708" cy="19960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Afbeelding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3461" y="843558"/>
            <a:ext cx="3548709" cy="199609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326754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153"/>
            <a:ext cx="9154272" cy="51492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itel 1"/>
          <p:cNvSpPr txBox="1">
            <a:spLocks/>
          </p:cNvSpPr>
          <p:nvPr/>
        </p:nvSpPr>
        <p:spPr>
          <a:xfrm>
            <a:off x="457200" y="205979"/>
            <a:ext cx="8229600" cy="565571"/>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nl-NL" sz="2800" b="1" dirty="0" smtClean="0">
                <a:latin typeface="Californian FB" panose="0207040306080B030204" pitchFamily="18" charset="0"/>
              </a:rPr>
              <a:t>Samen werken aan onze stad!</a:t>
            </a:r>
            <a:endParaRPr lang="nl-NL" sz="2800" b="1" dirty="0">
              <a:latin typeface="Californian FB" panose="0207040306080B030204" pitchFamily="18" charset="0"/>
            </a:endParaRPr>
          </a:p>
        </p:txBody>
      </p:sp>
      <p:sp>
        <p:nvSpPr>
          <p:cNvPr id="6" name="Tekstvak 5"/>
          <p:cNvSpPr txBox="1"/>
          <p:nvPr/>
        </p:nvSpPr>
        <p:spPr>
          <a:xfrm>
            <a:off x="7020272" y="1563638"/>
            <a:ext cx="1872208" cy="369332"/>
          </a:xfrm>
          <a:prstGeom prst="rect">
            <a:avLst/>
          </a:prstGeom>
          <a:noFill/>
        </p:spPr>
        <p:txBody>
          <a:bodyPr wrap="square" rtlCol="0">
            <a:spAutoFit/>
          </a:bodyPr>
          <a:lstStyle/>
          <a:p>
            <a:r>
              <a:rPr lang="nl-NL" b="1" dirty="0" smtClean="0">
                <a:latin typeface="Californian FB" panose="0207040306080B030204" pitchFamily="18" charset="0"/>
              </a:rPr>
              <a:t>Droog &amp; Veilig</a:t>
            </a:r>
            <a:endParaRPr lang="nl-NL" b="1" dirty="0">
              <a:latin typeface="Californian FB" panose="0207040306080B030204" pitchFamily="18" charset="0"/>
            </a:endParaRPr>
          </a:p>
        </p:txBody>
      </p:sp>
      <p:sp>
        <p:nvSpPr>
          <p:cNvPr id="9" name="Rechthoek 8"/>
          <p:cNvSpPr/>
          <p:nvPr/>
        </p:nvSpPr>
        <p:spPr>
          <a:xfrm>
            <a:off x="2026110" y="4011910"/>
            <a:ext cx="2545890" cy="369332"/>
          </a:xfrm>
          <a:prstGeom prst="rect">
            <a:avLst/>
          </a:prstGeom>
        </p:spPr>
        <p:txBody>
          <a:bodyPr wrap="none">
            <a:spAutoFit/>
          </a:bodyPr>
          <a:lstStyle/>
          <a:p>
            <a:r>
              <a:rPr lang="nl-NL" b="1" dirty="0" smtClean="0">
                <a:latin typeface="Californian FB" panose="0207040306080B030204" pitchFamily="18" charset="0"/>
              </a:rPr>
              <a:t>Duurzaam &amp; Doelmatig</a:t>
            </a:r>
            <a:endParaRPr lang="nl-NL" b="1" dirty="0">
              <a:latin typeface="Californian FB" panose="0207040306080B030204" pitchFamily="18" charset="0"/>
            </a:endParaRPr>
          </a:p>
        </p:txBody>
      </p:sp>
      <p:sp>
        <p:nvSpPr>
          <p:cNvPr id="2" name="Rechthoek 1"/>
          <p:cNvSpPr/>
          <p:nvPr/>
        </p:nvSpPr>
        <p:spPr>
          <a:xfrm>
            <a:off x="1691680" y="915566"/>
            <a:ext cx="1368152"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Tekstvak 4"/>
          <p:cNvSpPr txBox="1"/>
          <p:nvPr/>
        </p:nvSpPr>
        <p:spPr>
          <a:xfrm>
            <a:off x="733004" y="915566"/>
            <a:ext cx="2254820" cy="369332"/>
          </a:xfrm>
          <a:prstGeom prst="rect">
            <a:avLst/>
          </a:prstGeom>
          <a:noFill/>
        </p:spPr>
        <p:txBody>
          <a:bodyPr wrap="square" rtlCol="0">
            <a:spAutoFit/>
          </a:bodyPr>
          <a:lstStyle/>
          <a:p>
            <a:r>
              <a:rPr lang="nl-NL" b="1" dirty="0" smtClean="0">
                <a:latin typeface="Californian FB" panose="0207040306080B030204" pitchFamily="18" charset="0"/>
              </a:rPr>
              <a:t>Schoon &amp; Gezond</a:t>
            </a:r>
            <a:endParaRPr lang="nl-NL" b="1" dirty="0">
              <a:latin typeface="Californian FB" panose="0207040306080B030204" pitchFamily="18" charset="0"/>
            </a:endParaRPr>
          </a:p>
        </p:txBody>
      </p:sp>
      <p:sp>
        <p:nvSpPr>
          <p:cNvPr id="10" name="Rechthoek 9"/>
          <p:cNvSpPr/>
          <p:nvPr/>
        </p:nvSpPr>
        <p:spPr>
          <a:xfrm>
            <a:off x="3707904" y="699542"/>
            <a:ext cx="1368152"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Rechthoek 10"/>
          <p:cNvSpPr/>
          <p:nvPr/>
        </p:nvSpPr>
        <p:spPr>
          <a:xfrm>
            <a:off x="7596336" y="2067694"/>
            <a:ext cx="1368152"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 name="Rechthoek 2"/>
          <p:cNvSpPr/>
          <p:nvPr/>
        </p:nvSpPr>
        <p:spPr>
          <a:xfrm>
            <a:off x="2888940" y="633050"/>
            <a:ext cx="3366120" cy="276999"/>
          </a:xfrm>
          <a:prstGeom prst="rect">
            <a:avLst/>
          </a:prstGeom>
        </p:spPr>
        <p:txBody>
          <a:bodyPr wrap="square">
            <a:spAutoFit/>
          </a:bodyPr>
          <a:lstStyle/>
          <a:p>
            <a:pPr algn="ctr"/>
            <a:r>
              <a:rPr lang="nl-NL" sz="1200" dirty="0">
                <a:latin typeface="Californian FB" panose="0207040306080B030204" pitchFamily="18" charset="0"/>
                <a:sym typeface="Wingdings" panose="05000000000000000000" pitchFamily="2" charset="2"/>
              </a:rPr>
              <a:t>(informeren, stimuleren, innoveren en participeren)</a:t>
            </a:r>
            <a:endParaRPr lang="nl-NL" sz="1200" dirty="0"/>
          </a:p>
        </p:txBody>
      </p:sp>
      <p:pic>
        <p:nvPicPr>
          <p:cNvPr id="1026" name="Picture 2" descr="https://klimaatkrachtig.nl/sites/default/files/styles/headerbanner_1663_x_462_/public/files/project%20blauw%20dak%20in%20opbouw_0.jpg?itok=uCLnUfC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9496" y="2859596"/>
            <a:ext cx="8435279" cy="205222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3"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7289" y="906855"/>
            <a:ext cx="2736304" cy="205222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Afbeelding 13" descr="G:\Openbare Werken\02 PROJECTEN\05 RIOLERING PROJECTEN\OAS Groote Lucht\Maquette klimaatbestendige tuin\IMG_4372.JPG"/>
          <p:cNvPicPr/>
          <p:nvPr/>
        </p:nvPicPr>
        <p:blipFill>
          <a:blip r:embed="rId6" cstate="print"/>
          <a:srcRect/>
          <a:stretch>
            <a:fillRect/>
          </a:stretch>
        </p:blipFill>
        <p:spPr bwMode="auto">
          <a:xfrm>
            <a:off x="6046071" y="906855"/>
            <a:ext cx="2736498" cy="2052228"/>
          </a:xfrm>
          <a:prstGeom prst="rect">
            <a:avLst/>
          </a:prstGeom>
          <a:ln>
            <a:noFill/>
          </a:ln>
          <a:effectLst>
            <a:softEdge rad="112500"/>
          </a:effectLst>
        </p:spPr>
      </p:pic>
      <p:pic>
        <p:nvPicPr>
          <p:cNvPr id="15" name="Picture 2" descr="Afbeeldingsresultaat voor groenblauw schoolplein"/>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212554" y="906856"/>
            <a:ext cx="2736303" cy="205222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7150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8"/>
                                        </p:tgtEl>
                                        <p:attrNameLst>
                                          <p:attrName>style.visibility</p:attrName>
                                        </p:attrNameLst>
                                      </p:cBhvr>
                                      <p:to>
                                        <p:strVal val="hidden"/>
                                      </p:to>
                                    </p:set>
                                  </p:childTnLst>
                                </p:cTn>
                              </p:par>
                              <p:par>
                                <p:cTn id="13" presetID="1"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5" grpId="0"/>
      <p:bldP spid="3" grpId="0"/>
    </p:bldLst>
  </p:timing>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2476</TotalTime>
  <Words>885</Words>
  <Application>Microsoft Office PowerPoint</Application>
  <PresentationFormat>Diavoorstelling (16:9)</PresentationFormat>
  <Paragraphs>214</Paragraphs>
  <Slides>20</Slides>
  <Notes>8</Notes>
  <HiddenSlides>0</HiddenSlides>
  <MMClips>0</MMClips>
  <ScaleCrop>false</ScaleCrop>
  <HeadingPairs>
    <vt:vector size="4" baseType="variant">
      <vt:variant>
        <vt:lpstr>Thema</vt:lpstr>
      </vt:variant>
      <vt:variant>
        <vt:i4>1</vt:i4>
      </vt:variant>
      <vt:variant>
        <vt:lpstr>Diatitels</vt:lpstr>
      </vt:variant>
      <vt:variant>
        <vt:i4>20</vt:i4>
      </vt:variant>
    </vt:vector>
  </HeadingPairs>
  <TitlesOfParts>
    <vt:vector size="21" baseType="lpstr">
      <vt:lpstr>Kantoorthema</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Klimaatstresstest (30 mm)</vt:lpstr>
      <vt:lpstr>Klimaatstresstest (120 mm)</vt:lpstr>
      <vt:lpstr>Investeringen</vt:lpstr>
      <vt:lpstr>Beheermaatregelen</vt:lpstr>
      <vt:lpstr>PowerPoint-presentatie</vt:lpstr>
      <vt:lpstr>PowerPoint-presentatie</vt:lpstr>
      <vt:lpstr>PowerPoint-presentatie</vt:lpstr>
      <vt:lpstr>PowerPoint-presentatie</vt:lpstr>
    </vt:vector>
  </TitlesOfParts>
  <Company>StroomOpwaarts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Lunchbijeenkomst vGRP</dc:title>
  <dc:creator>Leede, Roel de</dc:creator>
  <cp:lastModifiedBy>Halteren, Meeske van</cp:lastModifiedBy>
  <cp:revision>104</cp:revision>
  <dcterms:created xsi:type="dcterms:W3CDTF">2018-08-17T14:15:15Z</dcterms:created>
  <dcterms:modified xsi:type="dcterms:W3CDTF">2019-01-09T14:07:29Z</dcterms:modified>
</cp:coreProperties>
</file>