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</p:sldMasterIdLst>
  <p:notesMasterIdLst>
    <p:notesMasterId r:id="rId32"/>
  </p:notesMasterIdLst>
  <p:handoutMasterIdLst>
    <p:handoutMasterId r:id="rId33"/>
  </p:handoutMasterIdLst>
  <p:sldIdLst>
    <p:sldId id="640" r:id="rId6"/>
    <p:sldId id="576" r:id="rId7"/>
    <p:sldId id="725" r:id="rId8"/>
    <p:sldId id="678" r:id="rId9"/>
    <p:sldId id="727" r:id="rId10"/>
    <p:sldId id="728" r:id="rId11"/>
    <p:sldId id="673" r:id="rId12"/>
    <p:sldId id="677" r:id="rId13"/>
    <p:sldId id="674" r:id="rId14"/>
    <p:sldId id="679" r:id="rId15"/>
    <p:sldId id="715" r:id="rId16"/>
    <p:sldId id="704" r:id="rId17"/>
    <p:sldId id="681" r:id="rId18"/>
    <p:sldId id="689" r:id="rId19"/>
    <p:sldId id="695" r:id="rId20"/>
    <p:sldId id="693" r:id="rId21"/>
    <p:sldId id="694" r:id="rId22"/>
    <p:sldId id="697" r:id="rId23"/>
    <p:sldId id="720" r:id="rId24"/>
    <p:sldId id="713" r:id="rId25"/>
    <p:sldId id="714" r:id="rId26"/>
    <p:sldId id="688" r:id="rId27"/>
    <p:sldId id="682" r:id="rId28"/>
    <p:sldId id="683" r:id="rId29"/>
    <p:sldId id="721" r:id="rId30"/>
    <p:sldId id="724" r:id="rId31"/>
  </p:sldIdLst>
  <p:sldSz cx="9144000" cy="6858000" type="screen4x3"/>
  <p:notesSz cx="9929813" cy="143573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739121B-9C28-C766-6A24-EDAB59DA7A9E}" name="Marialena Koskeridou" initials="MK" userId="S::marialenakoskeridou@maakdestad.nl::1a3d5e7a-2827-421f-a103-a52ac87337a2" providerId="AD"/>
  <p188:author id="{EAC0E839-0B69-7547-02E6-B03E1195277C}" name="Wietske Wolf-Lutz" initials="WW" userId="S::wietske@urbansynergy.nl::d7cd0003-8077-4bd6-8568-fd81910573be" providerId="AD"/>
  <p188:author id="{5DB44459-3B43-C61F-7CF5-4EF9D0950712}" name="Cas Vercruysse" initials="" userId="S::casvercruysse@maakdestad.nl::e30a639e-ba6c-4c3d-aa30-b1b58a3ab8f6" providerId="AD"/>
  <p188:author id="{8FB96C63-03B3-5FF5-682E-E7D7E6D749B6}" name="Gijsje Jacobs" initials="GJ" userId="S::gijsjejacobs@maakdestad.nl::b570f053-4437-4d61-bd4f-68612e712b01" providerId="AD"/>
  <p188:author id="{A84E856F-C909-9C79-9660-425EA2D5AA00}" name="Ruud de Graaf" initials="RdG" userId="S::ruuddegraaf@maakdestad.nl::b59d5bc4-0539-4ed6-ba6b-5a31c6be0693" providerId="AD"/>
  <p188:author id="{90BF93B3-53D9-7DF0-2BE2-424B9D92E025}" name="Kristen de Rooij - Delis" initials="Kd" userId="S::kristenderooij-delis@maakdestad.nl::45213647-ada4-4091-a973-b4f0bc788343" providerId="AD"/>
  <p188:author id="{16A68DBE-095A-B0C7-ED10-E20510B17F3A}" name="moniek.stapel@gemeentehw.nl" initials="mo" userId="S::urn:spo:guest#moniek.stapel@gemeentehw.nl::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E60"/>
    <a:srgbClr val="CCE7F9"/>
    <a:srgbClr val="568AC9"/>
    <a:srgbClr val="84CBD1"/>
    <a:srgbClr val="43B02A"/>
    <a:srgbClr val="EFE565"/>
    <a:srgbClr val="E69665"/>
    <a:srgbClr val="BF31CF"/>
    <a:srgbClr val="FDCF29"/>
    <a:srgbClr val="F1D6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99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handoutMaster" Target="handoutMasters/handoutMaster1.xml"/><Relationship Id="rId38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viewProps" Target="viewProp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060F4B67-98EF-F063-6B6E-19D94262EE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3713" cy="719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nl-NL"/>
              <a:t>De getoonde beelden zijn bedoeld voor presentatiedoeleinden en kunnen nog aan verandering of verdere ontwikkeling onderhevig zijn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F3AAF567-7BB5-CC87-BAED-97AD09116C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624513" y="0"/>
            <a:ext cx="4303712" cy="719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89472F-F073-4D39-B159-163CA0EFF0DE}" type="datetimeFigureOut">
              <a:rPr lang="nl-NL" smtClean="0"/>
              <a:t>17-6-2025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DFE424D-5EC7-E848-1B5F-E0E6B1A5AA1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13638213"/>
            <a:ext cx="4303713" cy="7191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4A60CD9-608F-4756-525B-A839AB1605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624513" y="13638213"/>
            <a:ext cx="4303712" cy="7191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B0BDCB-E1A7-4A64-AAEB-FFD9C08A083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01724072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919" cy="720361"/>
          </a:xfrm>
          <a:prstGeom prst="rect">
            <a:avLst/>
          </a:prstGeom>
        </p:spPr>
        <p:txBody>
          <a:bodyPr vert="horz" lIns="138778" tIns="69389" rIns="138778" bIns="69389" rtlCol="0"/>
          <a:lstStyle>
            <a:lvl1pPr algn="l">
              <a:defRPr sz="1800"/>
            </a:lvl1pPr>
          </a:lstStyle>
          <a:p>
            <a:r>
              <a:rPr lang="nl-NL"/>
              <a:t>De getoonde beelden zijn bedoeld voor presentatiedoeleinden en kunnen nog aan verandering of verdere ontwikkeling onderhevig zijn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5624596" y="0"/>
            <a:ext cx="4302919" cy="720361"/>
          </a:xfrm>
          <a:prstGeom prst="rect">
            <a:avLst/>
          </a:prstGeom>
        </p:spPr>
        <p:txBody>
          <a:bodyPr vert="horz" lIns="138778" tIns="69389" rIns="138778" bIns="69389" rtlCol="0"/>
          <a:lstStyle>
            <a:lvl1pPr algn="r">
              <a:defRPr sz="1800"/>
            </a:lvl1pPr>
          </a:lstStyle>
          <a:p>
            <a:fld id="{0330D568-765E-4FC2-B0BE-B1F4166D2558}" type="datetimeFigureOut">
              <a:rPr lang="nl-NL" smtClean="0"/>
              <a:t>17-6-2025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735138" y="1795463"/>
            <a:ext cx="6459537" cy="4845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778" tIns="69389" rIns="138778" bIns="69389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992982" y="6909474"/>
            <a:ext cx="7943850" cy="5653207"/>
          </a:xfrm>
          <a:prstGeom prst="rect">
            <a:avLst/>
          </a:prstGeom>
        </p:spPr>
        <p:txBody>
          <a:bodyPr vert="horz" lIns="138778" tIns="69389" rIns="138778" bIns="69389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13636992"/>
            <a:ext cx="4302919" cy="720359"/>
          </a:xfrm>
          <a:prstGeom prst="rect">
            <a:avLst/>
          </a:prstGeom>
        </p:spPr>
        <p:txBody>
          <a:bodyPr vert="horz" lIns="138778" tIns="69389" rIns="138778" bIns="69389" rtlCol="0" anchor="b"/>
          <a:lstStyle>
            <a:lvl1pPr algn="l">
              <a:defRPr sz="18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5624596" y="13636992"/>
            <a:ext cx="4302919" cy="720359"/>
          </a:xfrm>
          <a:prstGeom prst="rect">
            <a:avLst/>
          </a:prstGeom>
        </p:spPr>
        <p:txBody>
          <a:bodyPr vert="horz" lIns="138778" tIns="69389" rIns="138778" bIns="69389" rtlCol="0" anchor="b"/>
          <a:lstStyle>
            <a:lvl1pPr algn="r">
              <a:defRPr sz="1800"/>
            </a:lvl1pPr>
          </a:lstStyle>
          <a:p>
            <a:fld id="{BD39BC9C-FB09-4211-A7E7-A7C370349C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2349739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55CC34-5531-ADD0-2A5C-395C2556C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7A1EF72D-61F9-A830-769D-13F12FD617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6D1E9F7B-3B6C-A5ED-9A2E-FA317AC67A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koptekst 4">
            <a:extLst>
              <a:ext uri="{FF2B5EF4-FFF2-40B4-BE49-F238E27FC236}">
                <a16:creationId xmlns:a16="http://schemas.microsoft.com/office/drawing/2014/main" id="{AA9D3BFC-2A1E-200F-DBE9-C2B9E2A9BA3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nl-NL"/>
              <a:t>De getoonde beelden zijn bedoeld voor presentatiedoeleinden en kunnen nog aan verandering of verdere ontwikkeling onderhevig zijn</a:t>
            </a:r>
          </a:p>
        </p:txBody>
      </p:sp>
    </p:spTree>
    <p:extLst>
      <p:ext uri="{BB962C8B-B14F-4D97-AF65-F5344CB8AC3E}">
        <p14:creationId xmlns:p14="http://schemas.microsoft.com/office/powerpoint/2010/main" val="38116624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98C28F-77C4-4B47-37AC-4F1E6B5515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A7C0DCFA-6D30-757B-0800-9561EB8D6E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C90E10D1-746C-D826-1218-63C68F2338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koptekst 4">
            <a:extLst>
              <a:ext uri="{FF2B5EF4-FFF2-40B4-BE49-F238E27FC236}">
                <a16:creationId xmlns:a16="http://schemas.microsoft.com/office/drawing/2014/main" id="{6C02D44D-12A9-971F-311F-C12B2981AD8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nl-NL"/>
              <a:t>De getoonde beelden zijn bedoeld voor presentatiedoeleinden en kunnen nog aan verandering of verdere ontwikkeling onderhevig zijn</a:t>
            </a:r>
          </a:p>
        </p:txBody>
      </p:sp>
    </p:spTree>
    <p:extLst>
      <p:ext uri="{BB962C8B-B14F-4D97-AF65-F5344CB8AC3E}">
        <p14:creationId xmlns:p14="http://schemas.microsoft.com/office/powerpoint/2010/main" val="27222423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7F6E58-2ADA-C1EB-4A59-6DCF0D93CB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E90E341E-D734-787E-5559-0A3909F1EE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B9E519C8-CDD5-9CD8-F562-BC3A87875D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koptekst 4">
            <a:extLst>
              <a:ext uri="{FF2B5EF4-FFF2-40B4-BE49-F238E27FC236}">
                <a16:creationId xmlns:a16="http://schemas.microsoft.com/office/drawing/2014/main" id="{FA5450B8-A30F-2254-74A8-170930FBB11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nl-NL"/>
              <a:t>De getoonde beelden zijn bedoeld voor presentatiedoeleinden en kunnen nog aan verandering of verdere ontwikkeling onderhevig zijn</a:t>
            </a:r>
          </a:p>
        </p:txBody>
      </p:sp>
    </p:spTree>
    <p:extLst>
      <p:ext uri="{BB962C8B-B14F-4D97-AF65-F5344CB8AC3E}">
        <p14:creationId xmlns:p14="http://schemas.microsoft.com/office/powerpoint/2010/main" val="2512304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91B09A-23EE-1A76-59AE-B740E5866C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D9FF065B-39A0-5140-6374-646773F2B1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F7005C99-45F2-F1D8-F7C2-E890F77073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koptekst 4">
            <a:extLst>
              <a:ext uri="{FF2B5EF4-FFF2-40B4-BE49-F238E27FC236}">
                <a16:creationId xmlns:a16="http://schemas.microsoft.com/office/drawing/2014/main" id="{4BFBFB23-CE5A-778C-D109-E76B751B4B6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nl-NL"/>
              <a:t>De getoonde beelden zijn bedoeld voor presentatiedoeleinden en kunnen nog aan verandering of verdere ontwikkeling onderhevig zijn</a:t>
            </a:r>
          </a:p>
        </p:txBody>
      </p:sp>
    </p:spTree>
    <p:extLst>
      <p:ext uri="{BB962C8B-B14F-4D97-AF65-F5344CB8AC3E}">
        <p14:creationId xmlns:p14="http://schemas.microsoft.com/office/powerpoint/2010/main" val="11202782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ED2D1-A400-867B-3612-2F6626DD00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7FFBD144-4378-F798-E46F-9BD22F511E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DB5B9DCE-48F3-B6F5-FCBA-850F02975D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koptekst 4">
            <a:extLst>
              <a:ext uri="{FF2B5EF4-FFF2-40B4-BE49-F238E27FC236}">
                <a16:creationId xmlns:a16="http://schemas.microsoft.com/office/drawing/2014/main" id="{95355ACF-F1EE-063B-5D4A-C93EB64AC6B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nl-NL"/>
              <a:t>De getoonde beelden zijn bedoeld voor presentatiedoeleinden en kunnen nog aan verandering of verdere ontwikkeling onderhevig zijn</a:t>
            </a:r>
          </a:p>
        </p:txBody>
      </p:sp>
    </p:spTree>
    <p:extLst>
      <p:ext uri="{BB962C8B-B14F-4D97-AF65-F5344CB8AC3E}">
        <p14:creationId xmlns:p14="http://schemas.microsoft.com/office/powerpoint/2010/main" val="18936794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C730C2-5A24-C509-C83E-BBE7773658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3960B18E-5AC9-2302-6127-F9E0433FEB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57261106-E6E9-B7E5-804F-E608EAE9FB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koptekst 4">
            <a:extLst>
              <a:ext uri="{FF2B5EF4-FFF2-40B4-BE49-F238E27FC236}">
                <a16:creationId xmlns:a16="http://schemas.microsoft.com/office/drawing/2014/main" id="{68354B90-3FBE-C68A-73BA-E2CB9BD59CF7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nl-NL"/>
              <a:t>De getoonde beelden zijn bedoeld voor presentatiedoeleinden en kunnen nog aan verandering of verdere ontwikkeling onderhevig zijn</a:t>
            </a:r>
          </a:p>
        </p:txBody>
      </p:sp>
    </p:spTree>
    <p:extLst>
      <p:ext uri="{BB962C8B-B14F-4D97-AF65-F5344CB8AC3E}">
        <p14:creationId xmlns:p14="http://schemas.microsoft.com/office/powerpoint/2010/main" val="18572419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79C58C-7C25-6209-A2BB-9C50A01394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4FCABD9F-C0AF-169E-E4E3-B8D3EF6270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0C24B84E-1B3B-2F82-153E-A1C91E367F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koptekst 4">
            <a:extLst>
              <a:ext uri="{FF2B5EF4-FFF2-40B4-BE49-F238E27FC236}">
                <a16:creationId xmlns:a16="http://schemas.microsoft.com/office/drawing/2014/main" id="{C860705C-D8AD-208A-9C79-B2E4F67EFB5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nl-NL"/>
              <a:t>De getoonde beelden zijn bedoeld voor presentatiedoeleinden en kunnen nog aan verandering of verdere ontwikkeling onderhevig zijn</a:t>
            </a:r>
          </a:p>
        </p:txBody>
      </p:sp>
    </p:spTree>
    <p:extLst>
      <p:ext uri="{BB962C8B-B14F-4D97-AF65-F5344CB8AC3E}">
        <p14:creationId xmlns:p14="http://schemas.microsoft.com/office/powerpoint/2010/main" val="3051806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DEC7F-2CFC-421C-A020-D26FF18E431C}" type="datetime1">
              <a:rPr lang="nl-NL" smtClean="0"/>
              <a:t>17-6-2025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De getoonde beelden zijn bedoeld voor presentatiedoeleinden en kunnen nog aan verdere ontwikkeling onderhevig zijn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DBC3-1019-40BE-8FD2-3056571150E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35786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7C048-3FC1-4392-89D1-C6D09421FF10}" type="datetime1">
              <a:rPr lang="nl-NL" smtClean="0"/>
              <a:t>17-6-2025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De getoonde beelden zijn bedoeld voor presentatiedoeleinden en kunnen nog aan verdere ontwikkeling onderhevig zijn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DBC3-1019-40BE-8FD2-3056571150E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84537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3BB50-7023-4EC3-B155-2434A7DBA457}" type="datetime1">
              <a:rPr lang="nl-NL" smtClean="0"/>
              <a:t>17-6-2025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De getoonde beelden zijn bedoeld voor presentatiedoeleinden en kunnen nog aan verdere ontwikkeling onderhevig zijn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DBC3-1019-40BE-8FD2-3056571150E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674868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9A914-B2D8-44E8-9EEF-B444F4D4282A}" type="datetime1">
              <a:rPr lang="nl-NL" smtClean="0"/>
              <a:t>17-6-2025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De getoonde beelden zijn bedoeld voor presentatiedoeleinden en kunnen nog aan verdere ontwikkeling onderhevig zijn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195089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8423-88C7-4A57-84A1-DEFFBC56FDCF}" type="datetime1">
              <a:rPr lang="nl-NL" smtClean="0"/>
              <a:t>17-6-2025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De getoonde beelden zijn bedoeld voor presentatiedoeleinden en kunnen nog aan verdere ontwikkeling onderhevig zijn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36631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37E47-AF5D-4B4C-8D9E-E10758BEF481}" type="datetime1">
              <a:rPr lang="nl-NL" smtClean="0"/>
              <a:t>17-6-2025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De getoonde beelden zijn bedoeld voor presentatiedoeleinden en kunnen nog aan verdere ontwikkeling onderhevig zijn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84037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BFB3F-9F45-41A7-A194-16664B917DA8}" type="datetime1">
              <a:rPr lang="nl-NL" smtClean="0"/>
              <a:t>17-6-2025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De getoonde beelden zijn bedoeld voor presentatiedoeleinden en kunnen nog aan verdere ontwikkeling onderhevig zijn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500788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2A6A-D07D-4111-A886-DC4CAECF572D}" type="datetime1">
              <a:rPr lang="nl-NL" smtClean="0"/>
              <a:t>17-6-2025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De getoonde beelden zijn bedoeld voor presentatiedoeleinden en kunnen nog aan verdere ontwikkeling onderhevig zijn</a:t>
            </a:r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80672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A26D2-F5E0-4D91-A9E5-BA882C899BBC}" type="datetime1">
              <a:rPr lang="nl-NL" smtClean="0"/>
              <a:t>17-6-2025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De getoonde beelden zijn bedoeld voor presentatiedoeleinden en kunnen nog aan verdere ontwikkeling onderhevig zijn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24604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B186C-8DBC-49B3-BC72-311D5DFD285D}" type="datetime1">
              <a:rPr lang="nl-NL" smtClean="0"/>
              <a:t>17-6-2025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De getoonde beelden zijn bedoeld voor presentatiedoeleinden en kunnen nog aan verdere ontwikkeling onderhevig zijn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747191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5A6FC-D88F-45F0-A2BD-698E032C41E8}" type="datetime1">
              <a:rPr lang="nl-NL" smtClean="0"/>
              <a:t>17-6-2025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De getoonde beelden zijn bedoeld voor presentatiedoeleinden en kunnen nog aan verdere ontwikkeling onderhevig zijn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395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4CC37-EB87-48E4-B4FE-946A3194EC9F}" type="datetime1">
              <a:rPr lang="nl-NL" smtClean="0"/>
              <a:t>17-6-2025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De getoonde beelden zijn bedoeld voor presentatiedoeleinden en kunnen nog aan verdere ontwikkeling onderhevig zijn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DBC3-1019-40BE-8FD2-3056571150E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069510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1E50E-F272-4FD1-B101-BF027C806C3E}" type="datetime1">
              <a:rPr lang="nl-NL" smtClean="0"/>
              <a:t>17-6-2025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De getoonde beelden zijn bedoeld voor presentatiedoeleinden en kunnen nog aan verdere ontwikkeling onderhevig zijn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66834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98325-5B7B-461B-B7D7-03ED9BCD697F}" type="datetime1">
              <a:rPr lang="nl-NL" smtClean="0"/>
              <a:t>17-6-2025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De getoonde beelden zijn bedoeld voor presentatiedoeleinden en kunnen nog aan verdere ontwikkeling onderhevig zijn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987171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12E14-E646-43B3-B0DD-672578CA0408}" type="datetime1">
              <a:rPr lang="nl-NL" smtClean="0"/>
              <a:t>17-6-2025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De getoonde beelden zijn bedoeld voor presentatiedoeleinden en kunnen nog aan verdere ontwikkeling onderhevig zijn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54012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777C-3B30-4374-A00C-4B408B5E146C}" type="datetime1">
              <a:rPr lang="nl-NL" smtClean="0"/>
              <a:t>17-6-2025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De getoonde beelden zijn bedoeld voor presentatiedoeleinden en kunnen nog aan verdere ontwikkeling onderhevig zijn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DBC3-1019-40BE-8FD2-3056571150E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58807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2DBF9-E8C2-4498-8617-D88353962044}" type="datetime1">
              <a:rPr lang="nl-NL" smtClean="0"/>
              <a:t>17-6-2025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De getoonde beelden zijn bedoeld voor presentatiedoeleinden en kunnen nog aan verdere ontwikkeling onderhevig zijn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DBC3-1019-40BE-8FD2-3056571150E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2307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7EDCF-C59E-4EB9-B94D-DF791924DB7C}" type="datetime1">
              <a:rPr lang="nl-NL" smtClean="0"/>
              <a:t>17-6-2025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De getoonde beelden zijn bedoeld voor presentatiedoeleinden en kunnen nog aan verdere ontwikkeling onderhevig zijn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DBC3-1019-40BE-8FD2-3056571150E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98617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975B4-768A-4894-B1CB-852C01B999B7}" type="datetime1">
              <a:rPr lang="nl-NL" smtClean="0"/>
              <a:t>17-6-2025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De getoonde beelden zijn bedoeld voor presentatiedoeleinden en kunnen nog aan verdere ontwikkeling onderhevig zijn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DBC3-1019-40BE-8FD2-3056571150E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2830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EDC07-A414-4E90-BE6E-6B80B149FEAF}" type="datetime1">
              <a:rPr lang="nl-NL" smtClean="0"/>
              <a:t>17-6-2025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De getoonde beelden zijn bedoeld voor presentatiedoeleinden en kunnen nog aan verdere ontwikkeling onderhevig zijn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DBC3-1019-40BE-8FD2-3056571150E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28147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D5D7B-4D82-4BCA-90C8-E077F5DDAB8D}" type="datetime1">
              <a:rPr lang="nl-NL" smtClean="0"/>
              <a:t>17-6-2025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De getoonde beelden zijn bedoeld voor presentatiedoeleinden en kunnen nog aan verdere ontwikkeling onderhevig zijn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DBC3-1019-40BE-8FD2-3056571150E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460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9A093-AC4A-4EB4-90FF-15239C4A2A3C}" type="datetime1">
              <a:rPr lang="nl-NL" smtClean="0"/>
              <a:t>17-6-2025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De getoonde beelden zijn bedoeld voor presentatiedoeleinden en kunnen nog aan verdere ontwikkeling onderhevig zijn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DBC3-1019-40BE-8FD2-3056571150E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66846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48849B3-3776-466F-9C04-2CC8F278435A}" type="datetime1">
              <a:rPr lang="nl-NL" smtClean="0"/>
              <a:t>17-6-2025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nl-NL"/>
              <a:t>De getoonde beelden zijn bedoeld voor presentatiedoeleinden en kunnen nog aan verdere ontwikkeling onderhevig zijn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18FDBC3-1019-40BE-8FD2-3056571150E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4562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FF39BA-EAFA-4360-80D1-1EA2CA6F7416}" type="datetime1">
              <a:rPr lang="nl-NL" smtClean="0"/>
              <a:t>17-6-2025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NL"/>
              <a:t>De getoonde beelden zijn bedoeld voor presentatiedoeleinden en kunnen nog aan verdere ontwikkeling onderhevig zijn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720DC-F907-4307-83B0-3EBD743265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34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jpeg"/><Relationship Id="rId7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3195F2-AAB3-E7D1-BF8E-F0684514C0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00B57778-7946-0AC3-4F3C-4B70A63AF4CF}"/>
              </a:ext>
            </a:extLst>
          </p:cNvPr>
          <p:cNvSpPr/>
          <p:nvPr/>
        </p:nvSpPr>
        <p:spPr>
          <a:xfrm>
            <a:off x="0" y="0"/>
            <a:ext cx="9144000" cy="5308600"/>
          </a:xfrm>
          <a:prstGeom prst="rect">
            <a:avLst/>
          </a:prstGeom>
          <a:solidFill>
            <a:srgbClr val="CCE7F9"/>
          </a:solidFill>
          <a:ln>
            <a:solidFill>
              <a:srgbClr val="CCE7F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F796626-B12B-657D-A6DC-78342CED1E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071030"/>
            <a:ext cx="7772400" cy="1523070"/>
          </a:xfrm>
        </p:spPr>
        <p:txBody>
          <a:bodyPr>
            <a:noAutofit/>
          </a:bodyPr>
          <a:lstStyle/>
          <a:p>
            <a:r>
              <a:rPr lang="nl-NL" sz="4400" b="1" dirty="0">
                <a:solidFill>
                  <a:srgbClr val="001E60"/>
                </a:solidFill>
                <a:latin typeface="Ubuntu"/>
                <a:ea typeface="Verdana"/>
                <a:cs typeface="Verdana" panose="020B0604030504040204" pitchFamily="34" charset="0"/>
              </a:rPr>
              <a:t>Dorp aan het Water</a:t>
            </a:r>
            <a:br>
              <a:rPr lang="nl-NL" sz="4400" b="1" dirty="0"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nl-NL" sz="4400" b="1" dirty="0">
                <a:latin typeface="Ubuntu"/>
                <a:ea typeface="Verdana"/>
                <a:cs typeface="Verdana" panose="020B0604030504040204" pitchFamily="34" charset="0"/>
              </a:rPr>
            </a:br>
            <a:r>
              <a:rPr lang="nl-NL" sz="3200" b="1" dirty="0">
                <a:solidFill>
                  <a:srgbClr val="001E60"/>
                </a:solidFill>
                <a:latin typeface="Ubuntu"/>
                <a:ea typeface="Verdana"/>
                <a:cs typeface="Verdana" panose="020B0604030504040204" pitchFamily="34" charset="0"/>
              </a:rPr>
              <a:t>17 juni 2025</a:t>
            </a:r>
            <a:br>
              <a:rPr lang="nl-NL" sz="4400" b="1" dirty="0">
                <a:latin typeface="Ubuntu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nl-NL" sz="4400" dirty="0">
              <a:solidFill>
                <a:srgbClr val="001E60"/>
              </a:solidFill>
              <a:latin typeface="Ubuntu Light" panose="020B03040306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050" name="Picture 2" descr="G:\BNM\Pcj\Communicatie\Fusie gemeente HW\Werkgroep Huisstijl en Schrijven\Logo gemeente HW\JPG\logo jpg\Logo Gemeente HW - RGB.jpg">
            <a:extLst>
              <a:ext uri="{FF2B5EF4-FFF2-40B4-BE49-F238E27FC236}">
                <a16:creationId xmlns:a16="http://schemas.microsoft.com/office/drawing/2014/main" id="{2A23DA2D-8A08-E348-7CAA-88D7C84D36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569" y="5794124"/>
            <a:ext cx="4460862" cy="81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37E556D-7554-E419-26E3-859C7563F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DBC3-1019-40BE-8FD2-3056571150EA}" type="slidenum">
              <a:rPr lang="nl-NL" smtClean="0"/>
              <a:t>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BA511126-00B1-0E34-58D2-623C4CFE5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69528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id="{8CA94ADF-710A-C4F0-8E59-C8DD170BDFDE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3200" b="1">
                <a:solidFill>
                  <a:srgbClr val="43B02A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Dorp aan het Water</a:t>
            </a:r>
            <a:endParaRPr lang="nl-NL" sz="3200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08C1A8B7-363F-CDF2-2E88-CF9B9B0CC9A7}"/>
              </a:ext>
            </a:extLst>
          </p:cNvPr>
          <p:cNvSpPr txBox="1"/>
          <p:nvPr/>
        </p:nvSpPr>
        <p:spPr>
          <a:xfrm>
            <a:off x="1540422" y="768504"/>
            <a:ext cx="6014387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914400">
              <a:defRPr/>
            </a:pPr>
            <a:r>
              <a:rPr lang="nl-NL" sz="1600" i="1">
                <a:solidFill>
                  <a:srgbClr val="43B02A"/>
                </a:solidFill>
                <a:latin typeface="Ubuntu"/>
              </a:rPr>
              <a:t>Terug naar het verleden voor aanknopingspunten</a:t>
            </a:r>
            <a:endParaRPr lang="nl-NL" sz="1600" b="0" i="1" u="none" strike="noStrike" kern="1200" cap="none" spc="0" normalizeH="0" baseline="0" noProof="0">
              <a:ln>
                <a:noFill/>
              </a:ln>
              <a:solidFill>
                <a:srgbClr val="43B02A"/>
              </a:solidFill>
              <a:effectLst/>
              <a:uLnTx/>
              <a:uFillTx/>
              <a:latin typeface="Ubuntu" panose="020B0504030602030204" pitchFamily="34" charset="0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C2BF484-54AC-D1C4-9ED8-F76FCD036D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516" y="1292534"/>
            <a:ext cx="7599770" cy="4893321"/>
          </a:xfrm>
          <a:prstGeom prst="rect">
            <a:avLst/>
          </a:prstGeom>
        </p:spPr>
      </p:pic>
      <p:pic>
        <p:nvPicPr>
          <p:cNvPr id="4" name="Picture 3" descr="G:\OBL\Afdelingen\BV\Pbc\Tc\04 Hoeksche Waard\Harmonisatie Communicatie\Werkgroep huisstijl en schrijven\Huistijl\Logo gemeente HW\Logo gemeente HW\PNG\beeldmerk png\beeldmerk Gemeente HW - RGB.png">
            <a:extLst>
              <a:ext uri="{FF2B5EF4-FFF2-40B4-BE49-F238E27FC236}">
                <a16:creationId xmlns:a16="http://schemas.microsoft.com/office/drawing/2014/main" id="{D9277330-0967-CE84-F8BE-B26067FABE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0" b="29663"/>
          <a:stretch/>
        </p:blipFill>
        <p:spPr bwMode="auto">
          <a:xfrm>
            <a:off x="7069361" y="5768599"/>
            <a:ext cx="2074639" cy="108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96173E9-3A08-E8D0-DC23-5061C220B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DBC3-1019-40BE-8FD2-3056571150EA}" type="slidenum">
              <a:rPr lang="nl-NL" smtClean="0"/>
              <a:t>10</a:t>
            </a:fld>
            <a:endParaRPr lang="nl-NL"/>
          </a:p>
        </p:txBody>
      </p:sp>
      <p:sp>
        <p:nvSpPr>
          <p:cNvPr id="9" name="Tijdelijke aanduiding voor voettekst 8">
            <a:extLst>
              <a:ext uri="{FF2B5EF4-FFF2-40B4-BE49-F238E27FC236}">
                <a16:creationId xmlns:a16="http://schemas.microsoft.com/office/drawing/2014/main" id="{A582A9BD-A71D-7053-892E-E69F310B0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73D656B-4D65-8332-CE72-48817C788AA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897821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id="{54EEC4CA-8D4E-9A19-970D-CAC461D85E60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3200" b="1">
                <a:solidFill>
                  <a:srgbClr val="43B02A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Dorp aan het Water</a:t>
            </a:r>
            <a:endParaRPr lang="nl-NL" sz="3200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2BFFF68-B5E2-7877-8A54-21B1CAFC4CF8}"/>
              </a:ext>
            </a:extLst>
          </p:cNvPr>
          <p:cNvSpPr txBox="1"/>
          <p:nvPr/>
        </p:nvSpPr>
        <p:spPr>
          <a:xfrm>
            <a:off x="1540422" y="768504"/>
            <a:ext cx="6014387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914400">
              <a:defRPr/>
            </a:pPr>
            <a:r>
              <a:rPr lang="nl-NL" sz="1600" i="1">
                <a:solidFill>
                  <a:srgbClr val="43B02A"/>
                </a:solidFill>
                <a:latin typeface="Ubuntu"/>
              </a:rPr>
              <a:t>Terug naar het verleden voor aanknopingspunten</a:t>
            </a:r>
            <a:endParaRPr lang="nl-NL" sz="1600" b="0" i="1" u="none" strike="noStrike" kern="1200" cap="none" spc="0" normalizeH="0" baseline="0" noProof="0">
              <a:ln>
                <a:noFill/>
              </a:ln>
              <a:solidFill>
                <a:srgbClr val="43B02A"/>
              </a:solidFill>
              <a:effectLst/>
              <a:uLnTx/>
              <a:uFillTx/>
              <a:latin typeface="Ubuntu" panose="020B0504030602030204" pitchFamily="34" charset="0"/>
            </a:endParaRPr>
          </a:p>
        </p:txBody>
      </p:sp>
      <p:pic>
        <p:nvPicPr>
          <p:cNvPr id="10" name="Afbeelding 9" descr="Afbeelding met buitenshuis, boot, schip, watervoertuig&#10;&#10;Door AI gegenereerde inhoud is mogelijk onjuist.">
            <a:extLst>
              <a:ext uri="{FF2B5EF4-FFF2-40B4-BE49-F238E27FC236}">
                <a16:creationId xmlns:a16="http://schemas.microsoft.com/office/drawing/2014/main" id="{B3C29524-4668-D265-E6F7-1ACE79FB5AA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326" r="-65" b="834"/>
          <a:stretch/>
        </p:blipFill>
        <p:spPr>
          <a:xfrm>
            <a:off x="0" y="1316583"/>
            <a:ext cx="9139267" cy="4801438"/>
          </a:xfrm>
          <a:prstGeom prst="rect">
            <a:avLst/>
          </a:prstGeom>
        </p:spPr>
      </p:pic>
      <p:pic>
        <p:nvPicPr>
          <p:cNvPr id="14" name="Picture 3" descr="G:\OBL\Afdelingen\BV\Pbc\Tc\04 Hoeksche Waard\Harmonisatie Communicatie\Werkgroep huisstijl en schrijven\Huistijl\Logo gemeente HW\Logo gemeente HW\PNG\beeldmerk png\beeldmerk Gemeente HW - RGB.png">
            <a:extLst>
              <a:ext uri="{FF2B5EF4-FFF2-40B4-BE49-F238E27FC236}">
                <a16:creationId xmlns:a16="http://schemas.microsoft.com/office/drawing/2014/main" id="{C29873BF-84A3-26E5-AF69-A0D857F878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0" b="29663"/>
          <a:stretch/>
        </p:blipFill>
        <p:spPr bwMode="auto">
          <a:xfrm>
            <a:off x="7069361" y="5768599"/>
            <a:ext cx="2074639" cy="108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ijdelijke aanduiding voor inhoud 11">
            <a:extLst>
              <a:ext uri="{FF2B5EF4-FFF2-40B4-BE49-F238E27FC236}">
                <a16:creationId xmlns:a16="http://schemas.microsoft.com/office/drawing/2014/main" id="{D04400B7-E743-FAB2-82EF-B9CEA91383C9}"/>
              </a:ext>
            </a:extLst>
          </p:cNvPr>
          <p:cNvSpPr>
            <a:spLocks noGrp="1"/>
          </p:cNvSpPr>
          <p:nvPr/>
        </p:nvSpPr>
        <p:spPr>
          <a:xfrm>
            <a:off x="458416" y="5771407"/>
            <a:ext cx="7382077" cy="37919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600">
                <a:solidFill>
                  <a:srgbClr val="001E60"/>
                </a:solidFill>
                <a:latin typeface="Helvetica"/>
                <a:cs typeface="Helvetica"/>
              </a:rPr>
              <a:t>Herstellen van de historische band tussen ’s-Gravendeel en de rivier</a:t>
            </a:r>
            <a:endParaRPr lang="nl-NL" sz="1600">
              <a:solidFill>
                <a:srgbClr val="001E60"/>
              </a:solidFill>
            </a:endParaRP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B8DB7A9B-9902-8921-EDE8-38F9358DA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DBC3-1019-40BE-8FD2-3056571150EA}" type="slidenum">
              <a:rPr lang="nl-NL" smtClean="0"/>
              <a:t>11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40189049-748D-DFC5-4807-0517A2BD7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199007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FD666B9A-B0FD-C4F4-CB9C-985F98DB9E0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832"/>
          <a:stretch/>
        </p:blipFill>
        <p:spPr>
          <a:xfrm>
            <a:off x="0" y="1145087"/>
            <a:ext cx="9150080" cy="6097847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3357F622-5673-E559-692A-CA3E3F64285D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3200" b="1">
                <a:solidFill>
                  <a:srgbClr val="43B02A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Dorp aan het Water</a:t>
            </a:r>
            <a:endParaRPr lang="nl-NL" sz="3200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1BF3236B-3533-7405-9998-B74653F89494}"/>
              </a:ext>
            </a:extLst>
          </p:cNvPr>
          <p:cNvSpPr txBox="1"/>
          <p:nvPr/>
        </p:nvSpPr>
        <p:spPr>
          <a:xfrm>
            <a:off x="1540422" y="768504"/>
            <a:ext cx="6203201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914400">
              <a:defRPr/>
            </a:pPr>
            <a:r>
              <a:rPr lang="nl-NL" sz="1600" i="1">
                <a:solidFill>
                  <a:srgbClr val="43B02A"/>
                </a:solidFill>
                <a:latin typeface="Ubuntu"/>
              </a:rPr>
              <a:t>Terug naar het verleden voor aanknopingspunten – historische kern</a:t>
            </a:r>
            <a:endParaRPr lang="nl-NL" sz="1600" b="0" i="1" u="none" strike="noStrike" kern="1200" cap="none" spc="0" normalizeH="0" baseline="0" noProof="0">
              <a:ln>
                <a:noFill/>
              </a:ln>
              <a:solidFill>
                <a:srgbClr val="43B02A"/>
              </a:solidFill>
              <a:effectLst/>
              <a:uLnTx/>
              <a:uFillTx/>
              <a:latin typeface="Ubuntu" panose="020B0504030602030204" pitchFamily="34" charset="0"/>
            </a:endParaRP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CA6FB1F-4319-C2C3-8020-9B993DE5C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DBC3-1019-40BE-8FD2-3056571150EA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178639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Afbeelding met buitenshuis, hemel, boom, gras&#10;&#10;Door AI gegenereerde inhoud is mogelijk onjuist.">
            <a:extLst>
              <a:ext uri="{FF2B5EF4-FFF2-40B4-BE49-F238E27FC236}">
                <a16:creationId xmlns:a16="http://schemas.microsoft.com/office/drawing/2014/main" id="{9E70367F-8494-6E60-1F4D-925D32010C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752" y="1355416"/>
            <a:ext cx="3074975" cy="2306231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447BAEFD-E648-9BB5-B76E-1DFFAA9E640B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3200" b="1">
                <a:solidFill>
                  <a:srgbClr val="43B02A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Dorp aan het Water</a:t>
            </a:r>
            <a:endParaRPr lang="nl-NL" sz="3200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C15DC43A-CE7A-C7C8-F7C6-79B82391135D}"/>
              </a:ext>
            </a:extLst>
          </p:cNvPr>
          <p:cNvSpPr txBox="1"/>
          <p:nvPr/>
        </p:nvSpPr>
        <p:spPr>
          <a:xfrm>
            <a:off x="1540422" y="768504"/>
            <a:ext cx="6014387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914400">
              <a:defRPr/>
            </a:pPr>
            <a:r>
              <a:rPr lang="nl-NL" sz="1600" i="1">
                <a:solidFill>
                  <a:srgbClr val="43B02A"/>
                </a:solidFill>
                <a:latin typeface="Ubuntu"/>
              </a:rPr>
              <a:t>Huidige situatie - Havenstraat</a:t>
            </a:r>
            <a:endParaRPr lang="nl-NL" sz="1600" b="0" i="1" u="none" strike="noStrike" kern="1200" cap="none" spc="0" normalizeH="0" baseline="0" noProof="0">
              <a:ln>
                <a:noFill/>
              </a:ln>
              <a:solidFill>
                <a:srgbClr val="43B02A"/>
              </a:solidFill>
              <a:effectLst/>
              <a:uLnTx/>
              <a:uFillTx/>
              <a:latin typeface="Ubuntu" panose="020B0504030602030204" pitchFamily="34" charset="0"/>
            </a:endParaRPr>
          </a:p>
        </p:txBody>
      </p:sp>
      <p:pic>
        <p:nvPicPr>
          <p:cNvPr id="7" name="Afbeelding 6" descr="Afbeelding met buitenshuis, gebouw, hemel, huis&#10;&#10;Door AI gegenereerde inhoud is mogelijk onjuist.">
            <a:extLst>
              <a:ext uri="{FF2B5EF4-FFF2-40B4-BE49-F238E27FC236}">
                <a16:creationId xmlns:a16="http://schemas.microsoft.com/office/drawing/2014/main" id="{85420CC2-15FC-9A2B-ED56-BBD8B47CE57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053" t="65" r="13863" b="1440"/>
          <a:stretch/>
        </p:blipFill>
        <p:spPr>
          <a:xfrm rot="5400000">
            <a:off x="638456" y="3608560"/>
            <a:ext cx="2813036" cy="3092395"/>
          </a:xfrm>
          <a:prstGeom prst="rect">
            <a:avLst/>
          </a:prstGeom>
        </p:spPr>
      </p:pic>
      <p:pic>
        <p:nvPicPr>
          <p:cNvPr id="9" name="Afbeelding 8" descr="Afbeelding met buitenshuis, hemel, gebouw, boom&#10;&#10;Door AI gegenereerde inhoud is mogelijk onjuist.">
            <a:extLst>
              <a:ext uri="{FF2B5EF4-FFF2-40B4-BE49-F238E27FC236}">
                <a16:creationId xmlns:a16="http://schemas.microsoft.com/office/drawing/2014/main" id="{2E376DAF-FBAE-372D-37BA-163495E7C6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6070" y="1355416"/>
            <a:ext cx="3108691" cy="2306230"/>
          </a:xfrm>
          <a:prstGeom prst="rect">
            <a:avLst/>
          </a:prstGeom>
        </p:spPr>
      </p:pic>
      <p:pic>
        <p:nvPicPr>
          <p:cNvPr id="11" name="Afbeelding 10" descr="Afbeelding met buitenshuis, hemel, water, gras&#10;&#10;Door AI gegenereerde inhoud is mogelijk onjuist.">
            <a:extLst>
              <a:ext uri="{FF2B5EF4-FFF2-40B4-BE49-F238E27FC236}">
                <a16:creationId xmlns:a16="http://schemas.microsoft.com/office/drawing/2014/main" id="{667B81DC-4C82-C3F4-563A-DFFFF58CC63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20374" b="4299"/>
          <a:stretch/>
        </p:blipFill>
        <p:spPr>
          <a:xfrm>
            <a:off x="3681876" y="3738619"/>
            <a:ext cx="4942885" cy="2815152"/>
          </a:xfrm>
          <a:prstGeom prst="rect">
            <a:avLst/>
          </a:prstGeom>
        </p:spPr>
      </p:pic>
      <p:pic>
        <p:nvPicPr>
          <p:cNvPr id="12" name="Afbeelding 11" descr="Afbeelding met buitenshuis, gras, boom, plant&#10;&#10;Door AI gegenereerde inhoud is mogelijk onjuist.">
            <a:extLst>
              <a:ext uri="{FF2B5EF4-FFF2-40B4-BE49-F238E27FC236}">
                <a16:creationId xmlns:a16="http://schemas.microsoft.com/office/drawing/2014/main" id="{5161C10A-A5ED-A46C-02B3-47A2504340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3400885" y="1638346"/>
            <a:ext cx="2306231" cy="1744847"/>
          </a:xfrm>
          <a:prstGeom prst="rect">
            <a:avLst/>
          </a:prstGeom>
        </p:spPr>
      </p:pic>
      <p:pic>
        <p:nvPicPr>
          <p:cNvPr id="3" name="Picture 3" descr="G:\OBL\Afdelingen\BV\Pbc\Tc\04 Hoeksche Waard\Harmonisatie Communicatie\Werkgroep huisstijl en schrijven\Huistijl\Logo gemeente HW\Logo gemeente HW\PNG\beeldmerk png\beeldmerk Gemeente HW - RGB.png">
            <a:extLst>
              <a:ext uri="{FF2B5EF4-FFF2-40B4-BE49-F238E27FC236}">
                <a16:creationId xmlns:a16="http://schemas.microsoft.com/office/drawing/2014/main" id="{AEA15E42-1F8B-EC38-94B1-DD01DE6491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0" b="29663"/>
          <a:stretch/>
        </p:blipFill>
        <p:spPr bwMode="auto">
          <a:xfrm>
            <a:off x="7069361" y="5768599"/>
            <a:ext cx="2074639" cy="108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52E34E9E-2815-07AB-36B2-68B48B906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DBC3-1019-40BE-8FD2-3056571150EA}" type="slidenum">
              <a:rPr lang="nl-NL" smtClean="0"/>
              <a:t>13</a:t>
            </a:fld>
            <a:endParaRPr lang="nl-NL"/>
          </a:p>
        </p:txBody>
      </p:sp>
      <p:pic>
        <p:nvPicPr>
          <p:cNvPr id="14" name="Afbeelding 13" descr="Afbeelding met buitenshuis, boom, wolk, plant&#10;&#10;Door AI gegenereerde inhoud is mogelijk onjuist.">
            <a:extLst>
              <a:ext uri="{FF2B5EF4-FFF2-40B4-BE49-F238E27FC236}">
                <a16:creationId xmlns:a16="http://schemas.microsoft.com/office/drawing/2014/main" id="{7CEDD5CC-D617-232A-4253-B06378BD8224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50587" t="55767" r="1930" b="-297"/>
          <a:stretch>
            <a:fillRect/>
          </a:stretch>
        </p:blipFill>
        <p:spPr>
          <a:xfrm>
            <a:off x="3682211" y="1348997"/>
            <a:ext cx="4953075" cy="2320743"/>
          </a:xfrm>
          <a:prstGeom prst="rect">
            <a:avLst/>
          </a:prstGeom>
        </p:spPr>
      </p:pic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4E0171AE-2DC6-2C7F-1001-EF54F828841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730180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kaart, tekst, Plan, atlas&#10;&#10;Door AI gegenereerde inhoud is mogelijk onjuist.">
            <a:extLst>
              <a:ext uri="{FF2B5EF4-FFF2-40B4-BE49-F238E27FC236}">
                <a16:creationId xmlns:a16="http://schemas.microsoft.com/office/drawing/2014/main" id="{11831DA7-D241-9517-9D84-B8960A08FCF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390" t="10977" r="-78" b="158"/>
          <a:stretch/>
        </p:blipFill>
        <p:spPr>
          <a:xfrm>
            <a:off x="633151" y="1317921"/>
            <a:ext cx="7826914" cy="4897673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0E9C2215-F730-8C6C-8339-AEE564921DD3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l-NL" sz="3200" b="1">
                <a:solidFill>
                  <a:srgbClr val="43B02A"/>
                </a:solidFill>
                <a:latin typeface="Ubuntu"/>
                <a:ea typeface="Verdana"/>
              </a:rPr>
              <a:t>Havenstraat</a:t>
            </a:r>
            <a:endParaRPr lang="nl-NL" sz="3200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7169366A-F343-FF56-1CF8-293B9E177DE1}"/>
              </a:ext>
            </a:extLst>
          </p:cNvPr>
          <p:cNvSpPr txBox="1"/>
          <p:nvPr/>
        </p:nvSpPr>
        <p:spPr>
          <a:xfrm>
            <a:off x="1540422" y="768504"/>
            <a:ext cx="6014387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defRPr/>
            </a:pPr>
            <a:r>
              <a:rPr lang="nl-NL" sz="1600" i="1">
                <a:solidFill>
                  <a:srgbClr val="43B02A"/>
                </a:solidFill>
                <a:latin typeface="Ubuntu"/>
              </a:rPr>
              <a:t>De wensen en ambities </a:t>
            </a:r>
            <a:endParaRPr lang="nl-NL" sz="1600" b="0" i="1" u="none" strike="noStrike" kern="1200" cap="none" spc="0" normalizeH="0" baseline="0" noProof="0">
              <a:ln>
                <a:noFill/>
              </a:ln>
              <a:solidFill>
                <a:srgbClr val="43B02A"/>
              </a:solidFill>
              <a:effectLst/>
              <a:uLnTx/>
              <a:uFillTx/>
              <a:latin typeface="Ubuntu" panose="020B0504030602030204" pitchFamily="34" charset="0"/>
            </a:endParaRPr>
          </a:p>
        </p:txBody>
      </p:sp>
      <p:pic>
        <p:nvPicPr>
          <p:cNvPr id="12" name="Picture 3" descr="G:\OBL\Afdelingen\BV\Pbc\Tc\04 Hoeksche Waard\Harmonisatie Communicatie\Werkgroep huisstijl en schrijven\Huistijl\Logo gemeente HW\Logo gemeente HW\PNG\beeldmerk png\beeldmerk Gemeente HW - RGB.png">
            <a:extLst>
              <a:ext uri="{FF2B5EF4-FFF2-40B4-BE49-F238E27FC236}">
                <a16:creationId xmlns:a16="http://schemas.microsoft.com/office/drawing/2014/main" id="{F5CDF378-6453-4072-83FD-0702AA2428C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0" b="29663"/>
          <a:stretch/>
        </p:blipFill>
        <p:spPr bwMode="auto">
          <a:xfrm>
            <a:off x="7069361" y="5768599"/>
            <a:ext cx="2074639" cy="108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62BD1C8-903B-C304-2665-33867A9B0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DBC3-1019-40BE-8FD2-3056571150EA}" type="slidenum">
              <a:rPr lang="nl-NL" smtClean="0"/>
              <a:t>14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6A3FBB6-4195-0A30-8EB7-78AEF2569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55701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5F48B0-1AA2-4FF1-4BCC-1395216EE5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id="{CCCA0960-5944-FB33-FF38-E3E1C9187F3F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3200" b="1">
                <a:solidFill>
                  <a:srgbClr val="43B02A"/>
                </a:solidFill>
                <a:latin typeface="Ubuntu"/>
                <a:ea typeface="Verdana"/>
              </a:rPr>
              <a:t>Havenstraat</a:t>
            </a:r>
            <a:endParaRPr lang="nl-NL" sz="3200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A1493CC8-3E59-5A0F-A8B4-2BA79B304463}"/>
              </a:ext>
            </a:extLst>
          </p:cNvPr>
          <p:cNvSpPr txBox="1"/>
          <p:nvPr/>
        </p:nvSpPr>
        <p:spPr>
          <a:xfrm>
            <a:off x="1540422" y="768504"/>
            <a:ext cx="6014387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914400">
              <a:defRPr/>
            </a:pPr>
            <a:r>
              <a:rPr lang="nl-NL" sz="1600" i="1">
                <a:solidFill>
                  <a:srgbClr val="43B02A"/>
                </a:solidFill>
                <a:latin typeface="Ubuntu"/>
              </a:rPr>
              <a:t>Het Havenpark: </a:t>
            </a:r>
            <a:r>
              <a:rPr lang="nl-NL" sz="1600" i="1">
                <a:solidFill>
                  <a:srgbClr val="43B02A"/>
                </a:solidFill>
                <a:latin typeface="Aptos"/>
              </a:rPr>
              <a:t> </a:t>
            </a:r>
            <a:r>
              <a:rPr lang="nl-NL" sz="1600" i="1">
                <a:solidFill>
                  <a:srgbClr val="43B02A"/>
                </a:solidFill>
                <a:ea typeface="+mn-lt"/>
                <a:cs typeface="+mn-lt"/>
              </a:rPr>
              <a:t>Robuust, speels met een link naar de historie</a:t>
            </a:r>
            <a:endParaRPr lang="nl-NL" sz="1600" b="0" i="1" u="none" strike="noStrike" kern="1200" cap="none" spc="0" normalizeH="0" baseline="0" noProof="0">
              <a:ln>
                <a:noFill/>
              </a:ln>
              <a:solidFill>
                <a:srgbClr val="43B02A"/>
              </a:solidFill>
              <a:effectLst/>
              <a:uLnTx/>
              <a:uFillTx/>
              <a:latin typeface="Ubuntu" panose="020B0504030602030204" pitchFamily="34" charset="0"/>
            </a:endParaRPr>
          </a:p>
        </p:txBody>
      </p:sp>
      <p:pic>
        <p:nvPicPr>
          <p:cNvPr id="4" name="Afbeelding 3" descr="Afbeelding met kaart&#10;&#10;Door AI gegenereerde inhoud is mogelijk onjuist.">
            <a:extLst>
              <a:ext uri="{FF2B5EF4-FFF2-40B4-BE49-F238E27FC236}">
                <a16:creationId xmlns:a16="http://schemas.microsoft.com/office/drawing/2014/main" id="{A1BD0A00-EA58-C4B6-13C1-B9B760577BC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984" t="16696" r="-81" b="9000"/>
          <a:stretch/>
        </p:blipFill>
        <p:spPr>
          <a:xfrm>
            <a:off x="1726" y="1144330"/>
            <a:ext cx="9214733" cy="3165521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E14EE56C-A7AD-30B6-9254-AAB872DED9D5}"/>
              </a:ext>
            </a:extLst>
          </p:cNvPr>
          <p:cNvSpPr txBox="1"/>
          <p:nvPr/>
        </p:nvSpPr>
        <p:spPr>
          <a:xfrm>
            <a:off x="5697005" y="4453256"/>
            <a:ext cx="2743200" cy="1550233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28600" indent="-228600">
              <a:lnSpc>
                <a:spcPts val="2325"/>
              </a:lnSpc>
              <a:buFont typeface="Calibri,Sans-Serif"/>
              <a:buChar char="-"/>
            </a:pPr>
            <a:r>
              <a:rPr lang="nl-NL" sz="1600">
                <a:solidFill>
                  <a:srgbClr val="001E60"/>
                </a:solidFill>
                <a:cs typeface="Arial"/>
              </a:rPr>
              <a:t>Volledig open verbinding met het water</a:t>
            </a:r>
          </a:p>
          <a:p>
            <a:pPr marL="228600" indent="-228600">
              <a:lnSpc>
                <a:spcPts val="2325"/>
              </a:lnSpc>
              <a:buFont typeface="Calibri,Sans-Serif"/>
              <a:buChar char="-"/>
            </a:pPr>
            <a:r>
              <a:rPr lang="nl-NL" sz="1600">
                <a:solidFill>
                  <a:srgbClr val="001E60"/>
                </a:solidFill>
                <a:cs typeface="Arial"/>
              </a:rPr>
              <a:t>Verwijzingen naar de oude haven en kade, pad met kasseien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A7DD8C5F-339E-35F2-7E23-9B73A7E9D83D}"/>
              </a:ext>
            </a:extLst>
          </p:cNvPr>
          <p:cNvSpPr txBox="1"/>
          <p:nvPr/>
        </p:nvSpPr>
        <p:spPr>
          <a:xfrm>
            <a:off x="2989382" y="4453256"/>
            <a:ext cx="2743200" cy="2140138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28600" indent="-228600">
              <a:lnSpc>
                <a:spcPts val="2325"/>
              </a:lnSpc>
              <a:buFont typeface="Calibri,Sans-Serif"/>
              <a:buChar char="-"/>
            </a:pPr>
            <a:r>
              <a:rPr lang="nl-NL" sz="1600">
                <a:solidFill>
                  <a:srgbClr val="001E60"/>
                </a:solidFill>
                <a:cs typeface="Arial"/>
              </a:rPr>
              <a:t>Pad met referentie naar de oude kade voor fietsers</a:t>
            </a:r>
          </a:p>
          <a:p>
            <a:pPr marL="228600" indent="-228600">
              <a:lnSpc>
                <a:spcPts val="2325"/>
              </a:lnSpc>
              <a:buFont typeface="Calibri,Sans-Serif"/>
              <a:buChar char="-"/>
            </a:pPr>
            <a:r>
              <a:rPr lang="nl-NL" sz="1600">
                <a:solidFill>
                  <a:srgbClr val="001E60"/>
                </a:solidFill>
                <a:cs typeface="Arial"/>
              </a:rPr>
              <a:t>Informele zigzag route met bankjes, speelobjecten en pleintjes</a:t>
            </a:r>
            <a:r>
              <a:rPr lang="en-US" sz="1600">
                <a:solidFill>
                  <a:srgbClr val="001E60"/>
                </a:solidFill>
                <a:cs typeface="Arial"/>
              </a:rPr>
              <a:t> </a:t>
            </a:r>
          </a:p>
          <a:p>
            <a:pPr marL="228600" indent="-228600">
              <a:lnSpc>
                <a:spcPts val="2325"/>
              </a:lnSpc>
              <a:buFont typeface="Calibri,Sans-Serif"/>
              <a:buChar char="-"/>
            </a:pPr>
            <a:r>
              <a:rPr lang="nl-NL" sz="1600">
                <a:solidFill>
                  <a:srgbClr val="001E60"/>
                </a:solidFill>
                <a:cs typeface="Arial"/>
              </a:rPr>
              <a:t>Bomen voor schaduw</a:t>
            </a:r>
          </a:p>
          <a:p>
            <a:pPr marL="228600" indent="-228600">
              <a:lnSpc>
                <a:spcPts val="2325"/>
              </a:lnSpc>
              <a:buFont typeface="Calibri,Sans-Serif"/>
              <a:buChar char="-"/>
            </a:pPr>
            <a:r>
              <a:rPr lang="nl-NL" sz="1600">
                <a:solidFill>
                  <a:srgbClr val="001E60"/>
                </a:solidFill>
                <a:cs typeface="Arial"/>
              </a:rPr>
              <a:t>Wadi's voor waterinfiltratie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4D3DD887-42F4-E5F7-8360-BA2CA9964810}"/>
              </a:ext>
            </a:extLst>
          </p:cNvPr>
          <p:cNvSpPr txBox="1"/>
          <p:nvPr/>
        </p:nvSpPr>
        <p:spPr>
          <a:xfrm>
            <a:off x="295181" y="4453256"/>
            <a:ext cx="2586433" cy="2140138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ts val="2325"/>
              </a:lnSpc>
              <a:buFont typeface="Calibri"/>
              <a:buChar char="-"/>
            </a:pPr>
            <a:r>
              <a:rPr lang="nl-NL" sz="1600">
                <a:solidFill>
                  <a:srgbClr val="001E60"/>
                </a:solidFill>
                <a:cs typeface="Arial"/>
              </a:rPr>
              <a:t>Geen doorgaande verkeersfunctie  alleen voor fiets</a:t>
            </a:r>
            <a:endParaRPr lang="nl-NL">
              <a:solidFill>
                <a:srgbClr val="001E60"/>
              </a:solidFill>
            </a:endParaRPr>
          </a:p>
          <a:p>
            <a:pPr marL="228600" indent="-228600">
              <a:lnSpc>
                <a:spcPts val="2325"/>
              </a:lnSpc>
              <a:buFont typeface="Calibri"/>
              <a:buChar char="-"/>
            </a:pPr>
            <a:r>
              <a:rPr lang="nl-NL" sz="1600">
                <a:solidFill>
                  <a:srgbClr val="001E60"/>
                </a:solidFill>
                <a:cs typeface="Arial"/>
              </a:rPr>
              <a:t>Achtertuinen blijven bereikbaar</a:t>
            </a:r>
          </a:p>
          <a:p>
            <a:pPr marL="228600" indent="-228600">
              <a:lnSpc>
                <a:spcPts val="2325"/>
              </a:lnSpc>
              <a:buFont typeface="Calibri"/>
              <a:buChar char="-"/>
            </a:pPr>
            <a:r>
              <a:rPr lang="nl-NL" sz="1600">
                <a:solidFill>
                  <a:srgbClr val="001E60"/>
                </a:solidFill>
                <a:cs typeface="Arial"/>
              </a:rPr>
              <a:t>Parkeren geclusterd aan oostzijde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06052206-EAFC-DDC3-5BF0-B70A5D471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DBC3-1019-40BE-8FD2-3056571150EA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691388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id="{EA0C292A-4DCD-6119-349B-953943F82BEB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3200" b="1">
                <a:solidFill>
                  <a:srgbClr val="43B02A"/>
                </a:solidFill>
                <a:latin typeface="Ubuntu"/>
                <a:ea typeface="Verdana"/>
              </a:rPr>
              <a:t>Havenstraat</a:t>
            </a:r>
            <a:endParaRPr lang="nl-NL" sz="3200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pic>
        <p:nvPicPr>
          <p:cNvPr id="12" name="Picture 3" descr="G:\OBL\Afdelingen\BV\Pbc\Tc\04 Hoeksche Waard\Harmonisatie Communicatie\Werkgroep huisstijl en schrijven\Huistijl\Logo gemeente HW\Logo gemeente HW\PNG\beeldmerk png\beeldmerk Gemeente HW - RGB.png">
            <a:extLst>
              <a:ext uri="{FF2B5EF4-FFF2-40B4-BE49-F238E27FC236}">
                <a16:creationId xmlns:a16="http://schemas.microsoft.com/office/drawing/2014/main" id="{1E763035-2140-3C49-EB2F-1C5223A9E5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0" b="29663"/>
          <a:stretch/>
        </p:blipFill>
        <p:spPr bwMode="auto">
          <a:xfrm>
            <a:off x="7069361" y="5768599"/>
            <a:ext cx="2074639" cy="108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jdelijke aanduiding voor inhoud 11">
            <a:extLst>
              <a:ext uri="{FF2B5EF4-FFF2-40B4-BE49-F238E27FC236}">
                <a16:creationId xmlns:a16="http://schemas.microsoft.com/office/drawing/2014/main" id="{49224EC7-D9BA-45EB-843F-B7C3A4AA180B}"/>
              </a:ext>
            </a:extLst>
          </p:cNvPr>
          <p:cNvSpPr>
            <a:spLocks noGrp="1"/>
          </p:cNvSpPr>
          <p:nvPr/>
        </p:nvSpPr>
        <p:spPr>
          <a:xfrm>
            <a:off x="459956" y="5769482"/>
            <a:ext cx="11535268" cy="36485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>
                <a:solidFill>
                  <a:srgbClr val="001E60"/>
                </a:solidFill>
              </a:rPr>
              <a:t>Sfeerbeelden </a:t>
            </a:r>
          </a:p>
        </p:txBody>
      </p:sp>
      <p:pic>
        <p:nvPicPr>
          <p:cNvPr id="2" name="Afbeelding 1" descr="Afbeelding met buitenshuis, boom, plant, hemel&#10;&#10;Door AI gegenereerde inhoud is mogelijk onjuist.">
            <a:extLst>
              <a:ext uri="{FF2B5EF4-FFF2-40B4-BE49-F238E27FC236}">
                <a16:creationId xmlns:a16="http://schemas.microsoft.com/office/drawing/2014/main" id="{C508BDBB-437B-C09C-EB24-B6BC9822C69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723" b="7723"/>
          <a:stretch/>
        </p:blipFill>
        <p:spPr>
          <a:xfrm>
            <a:off x="0" y="1218141"/>
            <a:ext cx="9144000" cy="4425615"/>
          </a:xfrm>
          <a:prstGeom prst="rect">
            <a:avLst/>
          </a:prstGeom>
        </p:spPr>
      </p:pic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122BE7F4-DDEA-F101-B54D-F31DF9A4E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DBC3-1019-40BE-8FD2-3056571150EA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7566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id="{7376CB63-7DFF-B689-72F5-25045BD3A750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3200" b="1">
                <a:solidFill>
                  <a:srgbClr val="43B02A"/>
                </a:solidFill>
                <a:latin typeface="Ubuntu"/>
                <a:ea typeface="Verdana"/>
              </a:rPr>
              <a:t>Bierbrouwerij</a:t>
            </a:r>
            <a:endParaRPr lang="nl-NL" sz="3200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758D3F59-F8DE-D0B3-F5A0-DAFDFD8EF47C}"/>
              </a:ext>
            </a:extLst>
          </p:cNvPr>
          <p:cNvSpPr txBox="1"/>
          <p:nvPr/>
        </p:nvSpPr>
        <p:spPr>
          <a:xfrm>
            <a:off x="1540422" y="768504"/>
            <a:ext cx="6014387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914400">
              <a:defRPr/>
            </a:pPr>
            <a:r>
              <a:rPr lang="nl-NL" sz="1600" i="1">
                <a:solidFill>
                  <a:srgbClr val="43B02A"/>
                </a:solidFill>
                <a:latin typeface="Ubuntu"/>
              </a:rPr>
              <a:t>Wensen en ambities</a:t>
            </a:r>
            <a:endParaRPr lang="nl-NL" sz="1600" b="0" i="1" u="none" strike="noStrike" kern="1200" cap="none" spc="0" normalizeH="0" baseline="0" noProof="0">
              <a:ln>
                <a:noFill/>
              </a:ln>
              <a:solidFill>
                <a:srgbClr val="43B02A"/>
              </a:solidFill>
              <a:effectLst/>
              <a:uLnTx/>
              <a:uFillTx/>
              <a:latin typeface="Ubuntu" panose="020B0504030602030204" pitchFamily="34" charset="0"/>
            </a:endParaRPr>
          </a:p>
        </p:txBody>
      </p:sp>
      <p:sp>
        <p:nvSpPr>
          <p:cNvPr id="10" name="Tijdelijke aanduiding voor inhoud 11">
            <a:extLst>
              <a:ext uri="{FF2B5EF4-FFF2-40B4-BE49-F238E27FC236}">
                <a16:creationId xmlns:a16="http://schemas.microsoft.com/office/drawing/2014/main" id="{B55CA8D4-8E23-94A2-F7D6-6CE051F670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3366" y="4968875"/>
            <a:ext cx="7856302" cy="1518158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buFont typeface="Calibri,Sans-Serif" panose="020B0604020202020204" pitchFamily="34" charset="0"/>
              <a:buChar char="-"/>
            </a:pPr>
            <a:r>
              <a:rPr lang="nl-NL" sz="2200" dirty="0">
                <a:solidFill>
                  <a:srgbClr val="001E60"/>
                </a:solidFill>
                <a:latin typeface="Aptos"/>
                <a:cs typeface="Helvetica"/>
              </a:rPr>
              <a:t>Herontwikkeling met behoud van historische elementen van de bierbrouwerij </a:t>
            </a:r>
          </a:p>
          <a:p>
            <a:pPr>
              <a:buFont typeface="Calibri,Sans-Serif" panose="020B0604020202020204" pitchFamily="34" charset="0"/>
              <a:buChar char="-"/>
            </a:pPr>
            <a:r>
              <a:rPr lang="nl-NL" sz="2200" dirty="0">
                <a:solidFill>
                  <a:srgbClr val="001E60"/>
                </a:solidFill>
                <a:latin typeface="Aptos"/>
                <a:cs typeface="Helvetica"/>
              </a:rPr>
              <a:t>Centrale groene ruimte die fungeert als ontmoetingsplaats. </a:t>
            </a:r>
            <a:endParaRPr lang="nl-NL" sz="2200">
              <a:solidFill>
                <a:srgbClr val="001E60"/>
              </a:solidFill>
            </a:endParaRPr>
          </a:p>
          <a:p>
            <a:pPr>
              <a:buFont typeface="Calibri,Sans-Serif" panose="020B0604020202020204" pitchFamily="34" charset="0"/>
              <a:buChar char="-"/>
            </a:pPr>
            <a:r>
              <a:rPr lang="nl-NL" sz="2200" dirty="0">
                <a:solidFill>
                  <a:srgbClr val="001E60"/>
                </a:solidFill>
              </a:rPr>
              <a:t>Twee varianten </a:t>
            </a:r>
          </a:p>
          <a:p>
            <a:pPr>
              <a:buFont typeface="Calibri" panose="020B0604020202020204" pitchFamily="34" charset="0"/>
              <a:buChar char="-"/>
            </a:pPr>
            <a:endParaRPr lang="nl-NL"/>
          </a:p>
        </p:txBody>
      </p:sp>
      <p:pic>
        <p:nvPicPr>
          <p:cNvPr id="3" name="Afbeelding 2" descr="Afbeelding met kaart&#10;&#10;Door AI gegenereerde inhoud is mogelijk onjuist.">
            <a:extLst>
              <a:ext uri="{FF2B5EF4-FFF2-40B4-BE49-F238E27FC236}">
                <a16:creationId xmlns:a16="http://schemas.microsoft.com/office/drawing/2014/main" id="{9881BC9C-7865-B427-2350-06FBF9E3883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3209" t="20667" r="34" b="25583"/>
          <a:stretch/>
        </p:blipFill>
        <p:spPr>
          <a:xfrm>
            <a:off x="685901" y="1503726"/>
            <a:ext cx="4046804" cy="3301039"/>
          </a:xfrm>
          <a:prstGeom prst="rect">
            <a:avLst/>
          </a:prstGeom>
        </p:spPr>
      </p:pic>
      <p:pic>
        <p:nvPicPr>
          <p:cNvPr id="5" name="Afbeelding 4" descr="Afbeelding met kaart&#10;&#10;Door AI gegenereerde inhoud is mogelijk onjuist.">
            <a:extLst>
              <a:ext uri="{FF2B5EF4-FFF2-40B4-BE49-F238E27FC236}">
                <a16:creationId xmlns:a16="http://schemas.microsoft.com/office/drawing/2014/main" id="{05F35F4C-9DE4-6C3D-C2CF-21666E72C16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3288" t="20442" r="-112" b="24862"/>
          <a:stretch/>
        </p:blipFill>
        <p:spPr>
          <a:xfrm>
            <a:off x="4817287" y="1496674"/>
            <a:ext cx="3975213" cy="3305835"/>
          </a:xfrm>
          <a:prstGeom prst="rect">
            <a:avLst/>
          </a:prstGeom>
        </p:spPr>
      </p:pic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42B7BFC-DA47-F8CB-8C4A-4AA19B44D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DBC3-1019-40BE-8FD2-3056571150EA}" type="slidenum">
              <a:rPr lang="nl-NL" smtClean="0"/>
              <a:t>17</a:t>
            </a:fld>
            <a:endParaRPr lang="nl-NL"/>
          </a:p>
        </p:txBody>
      </p:sp>
      <p:sp>
        <p:nvSpPr>
          <p:cNvPr id="7" name="Tijdelijke aanduiding voor voettekst 6">
            <a:extLst>
              <a:ext uri="{FF2B5EF4-FFF2-40B4-BE49-F238E27FC236}">
                <a16:creationId xmlns:a16="http://schemas.microsoft.com/office/drawing/2014/main" id="{A1D92A8D-0E54-EF99-3684-C1FAE2DA3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51165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7ACB98-FC9D-C932-DAC5-169D102A1D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id="{384119BF-1E0F-F766-DE78-825485DCFCBE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3200" b="1">
                <a:solidFill>
                  <a:srgbClr val="43B02A"/>
                </a:solidFill>
                <a:latin typeface="Ubuntu"/>
                <a:ea typeface="Verdana"/>
              </a:rPr>
              <a:t>Bierbrouwerij </a:t>
            </a:r>
            <a:endParaRPr lang="nl-NL" sz="3200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8B2070BC-6C5D-D10D-2850-DE12C4B16C19}"/>
              </a:ext>
            </a:extLst>
          </p:cNvPr>
          <p:cNvSpPr txBox="1"/>
          <p:nvPr/>
        </p:nvSpPr>
        <p:spPr>
          <a:xfrm>
            <a:off x="1540422" y="768504"/>
            <a:ext cx="6014387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914400">
              <a:defRPr/>
            </a:pPr>
            <a:r>
              <a:rPr lang="nl-NL" sz="1600" i="1">
                <a:solidFill>
                  <a:srgbClr val="43B02A"/>
                </a:solidFill>
                <a:latin typeface="Ubuntu"/>
              </a:rPr>
              <a:t>Model Havenpark</a:t>
            </a:r>
            <a:endParaRPr lang="nl-NL" sz="1600" b="0" i="1" u="none" strike="noStrike" kern="1200" cap="none" spc="0" normalizeH="0" baseline="0" noProof="0">
              <a:ln>
                <a:noFill/>
              </a:ln>
              <a:solidFill>
                <a:srgbClr val="43B02A"/>
              </a:solidFill>
              <a:effectLst/>
              <a:uLnTx/>
              <a:uFillTx/>
              <a:latin typeface="Ubuntu" panose="020B0504030602030204" pitchFamily="34" charset="0"/>
            </a:endParaRPr>
          </a:p>
        </p:txBody>
      </p:sp>
      <p:pic>
        <p:nvPicPr>
          <p:cNvPr id="3" name="Picture 3" descr="G:\OBL\Afdelingen\BV\Pbc\Tc\04 Hoeksche Waard\Harmonisatie Communicatie\Werkgroep huisstijl en schrijven\Huistijl\Logo gemeente HW\Logo gemeente HW\PNG\beeldmerk png\beeldmerk Gemeente HW - RGB.png">
            <a:extLst>
              <a:ext uri="{FF2B5EF4-FFF2-40B4-BE49-F238E27FC236}">
                <a16:creationId xmlns:a16="http://schemas.microsoft.com/office/drawing/2014/main" id="{DCBE7941-550F-762E-3E31-3EF7CCEA4F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0" b="29663"/>
          <a:stretch/>
        </p:blipFill>
        <p:spPr bwMode="auto">
          <a:xfrm>
            <a:off x="7069361" y="5768599"/>
            <a:ext cx="2074639" cy="108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1117F879-AD12-6692-477D-F834A835E98C}"/>
              </a:ext>
            </a:extLst>
          </p:cNvPr>
          <p:cNvSpPr txBox="1"/>
          <p:nvPr/>
        </p:nvSpPr>
        <p:spPr>
          <a:xfrm>
            <a:off x="6504648" y="1501072"/>
            <a:ext cx="2561130" cy="3909853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ts val="2325"/>
              </a:lnSpc>
              <a:buFont typeface="Calibri"/>
              <a:buChar char="-"/>
            </a:pPr>
            <a:r>
              <a:rPr lang="nl-NL" sz="1600" dirty="0">
                <a:solidFill>
                  <a:srgbClr val="001E60"/>
                </a:solidFill>
                <a:cs typeface="Arial"/>
              </a:rPr>
              <a:t>Compacte bebouwingsmassa, waardoor relatie met water en oude haven blijft.</a:t>
            </a:r>
            <a:endParaRPr lang="nl-NL" dirty="0">
              <a:solidFill>
                <a:srgbClr val="001E60"/>
              </a:solidFill>
            </a:endParaRPr>
          </a:p>
          <a:p>
            <a:pPr marL="228600" indent="-228600">
              <a:lnSpc>
                <a:spcPts val="2325"/>
              </a:lnSpc>
              <a:buFont typeface="Calibri"/>
              <a:buChar char="-"/>
            </a:pPr>
            <a:r>
              <a:rPr lang="nl-NL" sz="1600" dirty="0">
                <a:solidFill>
                  <a:srgbClr val="001E60"/>
                </a:solidFill>
                <a:cs typeface="Arial"/>
              </a:rPr>
              <a:t>Hoogte accent aan het water</a:t>
            </a:r>
          </a:p>
          <a:p>
            <a:pPr marL="228600" indent="-228600">
              <a:lnSpc>
                <a:spcPts val="2325"/>
              </a:lnSpc>
              <a:buFont typeface="Calibri"/>
              <a:buChar char="-"/>
            </a:pPr>
            <a:r>
              <a:rPr lang="nl-NL" sz="1600" dirty="0">
                <a:solidFill>
                  <a:srgbClr val="001E60"/>
                </a:solidFill>
                <a:cs typeface="Arial"/>
              </a:rPr>
              <a:t>Speelplek, terras aan de dijk</a:t>
            </a:r>
          </a:p>
          <a:p>
            <a:pPr marL="228600" indent="-228600">
              <a:lnSpc>
                <a:spcPts val="2325"/>
              </a:lnSpc>
              <a:buFont typeface="Calibri"/>
              <a:buChar char="-"/>
            </a:pPr>
            <a:r>
              <a:rPr lang="nl-NL" sz="1600" dirty="0">
                <a:solidFill>
                  <a:srgbClr val="001E60"/>
                </a:solidFill>
                <a:cs typeface="Arial"/>
              </a:rPr>
              <a:t>Behoud gevels Bierbrouwerij</a:t>
            </a:r>
          </a:p>
          <a:p>
            <a:pPr marL="228600" indent="-228600">
              <a:lnSpc>
                <a:spcPts val="2325"/>
              </a:lnSpc>
              <a:buFont typeface="Calibri"/>
              <a:buChar char="-"/>
            </a:pPr>
            <a:r>
              <a:rPr lang="nl-NL" sz="1600" dirty="0">
                <a:solidFill>
                  <a:srgbClr val="001E60"/>
                </a:solidFill>
                <a:cs typeface="Arial"/>
              </a:rPr>
              <a:t>Parkeren in het gebouw en op </a:t>
            </a:r>
            <a:r>
              <a:rPr lang="nl-NL" sz="1600" dirty="0" err="1">
                <a:solidFill>
                  <a:srgbClr val="001E60"/>
                </a:solidFill>
                <a:cs typeface="Arial"/>
              </a:rPr>
              <a:t>Bevershoek</a:t>
            </a:r>
            <a:endParaRPr lang="nl-NL" sz="1600" dirty="0">
              <a:solidFill>
                <a:srgbClr val="001E60"/>
              </a:solidFill>
              <a:cs typeface="Arial"/>
            </a:endParaRPr>
          </a:p>
        </p:txBody>
      </p:sp>
      <p:pic>
        <p:nvPicPr>
          <p:cNvPr id="2" name="Afbeelding 1" descr="Afbeelding met tekst, kaart, Plan&#10;&#10;Door AI gegenereerde inhoud is mogelijk onjuist.">
            <a:extLst>
              <a:ext uri="{FF2B5EF4-FFF2-40B4-BE49-F238E27FC236}">
                <a16:creationId xmlns:a16="http://schemas.microsoft.com/office/drawing/2014/main" id="{4023022E-87EA-DAFF-B249-47945E1EE2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62" y="1349713"/>
            <a:ext cx="6488457" cy="4942867"/>
          </a:xfrm>
          <a:prstGeom prst="rect">
            <a:avLst/>
          </a:prstGeom>
        </p:spPr>
      </p:pic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18BF7B80-B1B5-C0C5-512F-90F8D7175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DBC3-1019-40BE-8FD2-3056571150EA}" type="slidenum">
              <a:rPr lang="nl-NL" smtClean="0"/>
              <a:t>18</a:t>
            </a:fld>
            <a:endParaRPr lang="nl-NL"/>
          </a:p>
        </p:txBody>
      </p:sp>
      <p:sp>
        <p:nvSpPr>
          <p:cNvPr id="9" name="Tijdelijke aanduiding voor voettekst 8">
            <a:extLst>
              <a:ext uri="{FF2B5EF4-FFF2-40B4-BE49-F238E27FC236}">
                <a16:creationId xmlns:a16="http://schemas.microsoft.com/office/drawing/2014/main" id="{C86F28C2-60BC-3EC1-6BE3-DCD974ABB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F60470B9-E4F0-39DA-41C4-F173643541A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477872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id="{D56C1A82-E6C2-B4BF-B9FF-DB229152E7BB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3200" b="1">
                <a:solidFill>
                  <a:srgbClr val="43B02A"/>
                </a:solidFill>
                <a:latin typeface="Ubuntu"/>
                <a:ea typeface="Verdana"/>
              </a:rPr>
              <a:t>Bierbrouwerij</a:t>
            </a:r>
            <a:endParaRPr lang="nl-NL" sz="3200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8DD1A5E0-BC0C-A5ED-1550-D7BDF495D8AB}"/>
              </a:ext>
            </a:extLst>
          </p:cNvPr>
          <p:cNvSpPr txBox="1"/>
          <p:nvPr/>
        </p:nvSpPr>
        <p:spPr>
          <a:xfrm>
            <a:off x="1540422" y="768504"/>
            <a:ext cx="6014387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914400">
              <a:defRPr/>
            </a:pPr>
            <a:r>
              <a:rPr lang="nl-NL" sz="1600" i="1">
                <a:solidFill>
                  <a:srgbClr val="43B02A"/>
                </a:solidFill>
                <a:latin typeface="Ubuntu"/>
              </a:rPr>
              <a:t>Model Havenpark</a:t>
            </a:r>
            <a:endParaRPr lang="nl-NL" sz="1600" b="0" i="1" u="none" strike="noStrike" kern="1200" cap="none" spc="0" normalizeH="0" baseline="0" noProof="0">
              <a:ln>
                <a:noFill/>
              </a:ln>
              <a:solidFill>
                <a:srgbClr val="43B02A"/>
              </a:solidFill>
              <a:effectLst/>
              <a:uLnTx/>
              <a:uFillTx/>
              <a:latin typeface="Ubuntu" panose="020B0504030602030204" pitchFamily="34" charset="0"/>
            </a:endParaRPr>
          </a:p>
        </p:txBody>
      </p:sp>
      <p:pic>
        <p:nvPicPr>
          <p:cNvPr id="11" name="Afbeelding 10" descr="Afbeelding met kaart, Plan&#10;&#10;Door AI gegenereerde inhoud is mogelijk onjuist.">
            <a:extLst>
              <a:ext uri="{FF2B5EF4-FFF2-40B4-BE49-F238E27FC236}">
                <a16:creationId xmlns:a16="http://schemas.microsoft.com/office/drawing/2014/main" id="{3E8F425E-2CEA-C024-3561-025BC70091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48575"/>
            <a:ext cx="9144000" cy="4988966"/>
          </a:xfrm>
          <a:prstGeom prst="rect">
            <a:avLst/>
          </a:prstGeom>
        </p:spPr>
      </p:pic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9A460CB4-0F54-8C2D-952A-8EE3502B7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DBC3-1019-40BE-8FD2-3056571150EA}" type="slidenum">
              <a:rPr lang="nl-NL" smtClean="0"/>
              <a:t>19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7892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DE226A-70B5-31C2-4BDD-CFF26824D4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0AB6D09B-F935-BFA7-EB1C-48F11A4B695A}"/>
              </a:ext>
            </a:extLst>
          </p:cNvPr>
          <p:cNvSpPr/>
          <p:nvPr/>
        </p:nvSpPr>
        <p:spPr>
          <a:xfrm>
            <a:off x="-45396" y="-51881"/>
            <a:ext cx="9241277" cy="6958519"/>
          </a:xfrm>
          <a:prstGeom prst="rect">
            <a:avLst/>
          </a:prstGeom>
          <a:solidFill>
            <a:srgbClr val="43B0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348CCD2C-B80B-BB7F-EFF7-38FA36A99C4E}"/>
              </a:ext>
            </a:extLst>
          </p:cNvPr>
          <p:cNvSpPr txBox="1"/>
          <p:nvPr/>
        </p:nvSpPr>
        <p:spPr>
          <a:xfrm>
            <a:off x="1434306" y="477772"/>
            <a:ext cx="6275387" cy="107721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nl-BE" sz="3200" b="1">
                <a:solidFill>
                  <a:schemeClr val="bg1"/>
                </a:solidFill>
                <a:latin typeface="Ubuntu"/>
              </a:rPr>
              <a:t>Het dorp verbinden met het water </a:t>
            </a:r>
            <a:endParaRPr lang="nl-BE" sz="3200" b="1">
              <a:solidFill>
                <a:schemeClr val="bg1"/>
              </a:solidFill>
              <a:latin typeface="Ubuntu" panose="020B0504030602030204" pitchFamily="34" charset="0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341DC6EC-DA5D-A65A-772E-D88567F4C5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5988" y="1535064"/>
            <a:ext cx="5909895" cy="4831183"/>
          </a:xfrm>
          <a:prstGeom prst="rect">
            <a:avLst/>
          </a:prstGeom>
        </p:spPr>
      </p:pic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0E050B9-8EDC-766E-40AD-2CE1953DD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DBC3-1019-40BE-8FD2-3056571150EA}" type="slidenum">
              <a:rPr lang="nl-NL" smtClean="0"/>
              <a:t>2</a:t>
            </a:fld>
            <a:endParaRPr lang="nl-NL"/>
          </a:p>
        </p:txBody>
      </p:sp>
      <p:sp>
        <p:nvSpPr>
          <p:cNvPr id="7" name="Tijdelijke aanduiding voor voettekst 6">
            <a:extLst>
              <a:ext uri="{FF2B5EF4-FFF2-40B4-BE49-F238E27FC236}">
                <a16:creationId xmlns:a16="http://schemas.microsoft.com/office/drawing/2014/main" id="{BD501D90-7ECC-04E0-0B2D-B82A8FBB5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748632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id="{270C3E47-F741-883D-7993-5DE431AE0BC7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l-NL" sz="3200" b="1">
                <a:solidFill>
                  <a:srgbClr val="43B02A"/>
                </a:solidFill>
                <a:latin typeface="Ubuntu"/>
                <a:ea typeface="Verdana"/>
              </a:rPr>
              <a:t>Havenhoofd</a:t>
            </a:r>
            <a:endParaRPr lang="nl-NL" sz="3200" err="1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33EC1A4F-6320-F7E1-51C2-530E76039F22}"/>
              </a:ext>
            </a:extLst>
          </p:cNvPr>
          <p:cNvSpPr txBox="1"/>
          <p:nvPr/>
        </p:nvSpPr>
        <p:spPr>
          <a:xfrm>
            <a:off x="1540422" y="768504"/>
            <a:ext cx="6014387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defRPr/>
            </a:pPr>
            <a:r>
              <a:rPr lang="nl-NL" sz="1600" i="1">
                <a:solidFill>
                  <a:srgbClr val="43B02A"/>
                </a:solidFill>
                <a:latin typeface="Ubuntu"/>
              </a:rPr>
              <a:t>De wensen en ambities Bevershoek en Bierbrouwerij</a:t>
            </a:r>
            <a:endParaRPr lang="nl-NL" sz="1600" b="0" i="1" u="none" strike="noStrike" kern="1200" cap="none" spc="0" normalizeH="0" baseline="0" noProof="0">
              <a:ln>
                <a:noFill/>
              </a:ln>
              <a:solidFill>
                <a:srgbClr val="43B02A"/>
              </a:solidFill>
              <a:effectLst/>
              <a:uLnTx/>
              <a:uFillTx/>
              <a:latin typeface="Ubuntu" panose="020B0504030602030204" pitchFamily="34" charset="0"/>
            </a:endParaRPr>
          </a:p>
        </p:txBody>
      </p:sp>
      <p:pic>
        <p:nvPicPr>
          <p:cNvPr id="12" name="Afbeelding 11" descr="Afbeelding met kaart, tekst, atlas, Plan&#10;&#10;Door AI gegenereerde inhoud is mogelijk onjuist.">
            <a:extLst>
              <a:ext uri="{FF2B5EF4-FFF2-40B4-BE49-F238E27FC236}">
                <a16:creationId xmlns:a16="http://schemas.microsoft.com/office/drawing/2014/main" id="{17D6575F-87C0-FB9F-DD4F-0871DDC7DDD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8470" t="30215" r="-40" b="18748"/>
          <a:stretch/>
        </p:blipFill>
        <p:spPr>
          <a:xfrm>
            <a:off x="1393125" y="1141606"/>
            <a:ext cx="6314475" cy="5476784"/>
          </a:xfrm>
          <a:prstGeom prst="rect">
            <a:avLst/>
          </a:prstGeom>
        </p:spPr>
      </p:pic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F053AF57-2A28-5BC5-0B70-DF717CB12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DBC3-1019-40BE-8FD2-3056571150EA}" type="slidenum">
              <a:rPr lang="nl-NL" smtClean="0"/>
              <a:t>20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A9D167E2-BC34-0E56-7920-2941C512C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17359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Afbeelding met boom, buitenshuis, kaart, plant&#10;&#10;Door AI gegenereerde inhoud is mogelijk onjuist.">
            <a:extLst>
              <a:ext uri="{FF2B5EF4-FFF2-40B4-BE49-F238E27FC236}">
                <a16:creationId xmlns:a16="http://schemas.microsoft.com/office/drawing/2014/main" id="{CC869A32-9D42-F861-2655-EC609048339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408" r="229" b="439"/>
          <a:stretch/>
        </p:blipFill>
        <p:spPr>
          <a:xfrm>
            <a:off x="0" y="1061232"/>
            <a:ext cx="9123052" cy="4718723"/>
          </a:xfrm>
          <a:prstGeom prst="rect">
            <a:avLst/>
          </a:prstGeom>
        </p:spPr>
      </p:pic>
      <p:pic>
        <p:nvPicPr>
          <p:cNvPr id="8" name="Picture 3" descr="G:\OBL\Afdelingen\BV\Pbc\Tc\04 Hoeksche Waard\Harmonisatie Communicatie\Werkgroep huisstijl en schrijven\Huistijl\Logo gemeente HW\Logo gemeente HW\PNG\beeldmerk png\beeldmerk Gemeente HW - RGB.png">
            <a:extLst>
              <a:ext uri="{FF2B5EF4-FFF2-40B4-BE49-F238E27FC236}">
                <a16:creationId xmlns:a16="http://schemas.microsoft.com/office/drawing/2014/main" id="{1FDF115F-9B61-9313-B3D9-1DEC6F5B64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0" b="29663"/>
          <a:stretch/>
        </p:blipFill>
        <p:spPr bwMode="auto">
          <a:xfrm>
            <a:off x="7069361" y="5768599"/>
            <a:ext cx="2074639" cy="108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jdelijke aanduiding voor inhoud 11">
            <a:extLst>
              <a:ext uri="{FF2B5EF4-FFF2-40B4-BE49-F238E27FC236}">
                <a16:creationId xmlns:a16="http://schemas.microsoft.com/office/drawing/2014/main" id="{2A108D99-32C7-F994-A75A-434C567621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6872" y="5450050"/>
            <a:ext cx="8142052" cy="428467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buFont typeface="Calibri,Sans-Serif" panose="020B0604020202020204" pitchFamily="34" charset="0"/>
              <a:buChar char="-"/>
            </a:pPr>
            <a:r>
              <a:rPr lang="nl-NL" sz="2000">
                <a:solidFill>
                  <a:srgbClr val="001E60"/>
                </a:solidFill>
              </a:rPr>
              <a:t>Parkeren deel op </a:t>
            </a:r>
            <a:r>
              <a:rPr lang="nl-NL" sz="2000" err="1">
                <a:solidFill>
                  <a:srgbClr val="001E60"/>
                </a:solidFill>
              </a:rPr>
              <a:t>Bevershoek</a:t>
            </a:r>
            <a:r>
              <a:rPr lang="nl-NL" sz="2000">
                <a:solidFill>
                  <a:srgbClr val="001E60"/>
                </a:solidFill>
              </a:rPr>
              <a:t> in het groen</a:t>
            </a:r>
          </a:p>
          <a:p>
            <a:pPr>
              <a:buFont typeface="Calibri,Sans-Serif" panose="020B0604020202020204" pitchFamily="34" charset="0"/>
              <a:buChar char="-"/>
            </a:pPr>
            <a:r>
              <a:rPr lang="nl-NL" sz="2000">
                <a:solidFill>
                  <a:srgbClr val="001E60"/>
                </a:solidFill>
                <a:latin typeface="Aptos"/>
                <a:cs typeface="Helvetica"/>
              </a:rPr>
              <a:t>Havenhoofd 'rustpunt' met uitzicht op het water</a:t>
            </a:r>
            <a:endParaRPr lang="nl-NL" sz="2000">
              <a:solidFill>
                <a:srgbClr val="001E60"/>
              </a:solidFill>
            </a:endParaRPr>
          </a:p>
          <a:p>
            <a:pPr>
              <a:buFont typeface="Calibri,Sans-Serif" panose="020B0604020202020204" pitchFamily="34" charset="0"/>
              <a:buChar char="-"/>
            </a:pPr>
            <a:r>
              <a:rPr lang="nl-NL" sz="2000">
                <a:solidFill>
                  <a:srgbClr val="001E60"/>
                </a:solidFill>
                <a:cs typeface="Helvetica"/>
              </a:rPr>
              <a:t>Onderzoeken waterverbindingen</a:t>
            </a:r>
          </a:p>
          <a:p>
            <a:pPr>
              <a:buFont typeface="Calibri" panose="020B0604020202020204" pitchFamily="34" charset="0"/>
              <a:buChar char="-"/>
            </a:pPr>
            <a:endParaRPr lang="nl-NL" sz="2200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32293690-BF44-B501-682D-FB7EB0F2F373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3200" b="1">
                <a:solidFill>
                  <a:srgbClr val="43B02A"/>
                </a:solidFill>
                <a:latin typeface="Ubuntu"/>
                <a:ea typeface="Verdana"/>
              </a:rPr>
              <a:t>Havenhoofd</a:t>
            </a:r>
            <a:endParaRPr lang="nl-NL" sz="3200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16A6E53D-8C85-F50D-2CEF-7D0940F6F72C}"/>
              </a:ext>
            </a:extLst>
          </p:cNvPr>
          <p:cNvSpPr txBox="1"/>
          <p:nvPr/>
        </p:nvSpPr>
        <p:spPr>
          <a:xfrm>
            <a:off x="1540422" y="768504"/>
            <a:ext cx="6014387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914400">
              <a:defRPr/>
            </a:pPr>
            <a:r>
              <a:rPr lang="nl-NL" sz="1600" i="1">
                <a:solidFill>
                  <a:srgbClr val="43B02A"/>
                </a:solidFill>
                <a:latin typeface="Ubuntu"/>
              </a:rPr>
              <a:t>Bevershoek</a:t>
            </a:r>
            <a:endParaRPr lang="nl-NL" sz="1600" b="0" i="1" u="none" strike="noStrike" kern="1200" cap="none" spc="0" normalizeH="0" baseline="0" noProof="0">
              <a:ln>
                <a:noFill/>
              </a:ln>
              <a:solidFill>
                <a:srgbClr val="43B02A"/>
              </a:solidFill>
              <a:effectLst/>
              <a:uLnTx/>
              <a:uFillTx/>
              <a:latin typeface="Ubuntu" panose="020B0504030602030204" pitchFamily="34" charset="0"/>
            </a:endParaRP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AF3957B-5750-ED46-7DAB-B7F8EAC65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DBC3-1019-40BE-8FD2-3056571150EA}" type="slidenum">
              <a:rPr lang="nl-NL" smtClean="0"/>
              <a:t>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5648BE5-C551-8711-F92B-05746B058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56349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C988DE-38DC-045B-A9C1-2170EAB189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7D02F23D-4048-D818-20CA-6F59D80B474D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l-NL" sz="3200" b="1" err="1">
                <a:solidFill>
                  <a:srgbClr val="43B02A"/>
                </a:solidFill>
                <a:latin typeface="Ubuntu"/>
                <a:ea typeface="Verdana"/>
              </a:rPr>
              <a:t>Peerengaard</a:t>
            </a:r>
            <a:endParaRPr lang="nl-NL" err="1">
              <a:ea typeface="Verdana"/>
            </a:endParaRPr>
          </a:p>
        </p:txBody>
      </p:sp>
      <p:sp>
        <p:nvSpPr>
          <p:cNvPr id="6" name="Tekstvak 7">
            <a:extLst>
              <a:ext uri="{FF2B5EF4-FFF2-40B4-BE49-F238E27FC236}">
                <a16:creationId xmlns:a16="http://schemas.microsoft.com/office/drawing/2014/main" id="{C81629DE-5381-69C1-3CA9-127EF2B6B9A0}"/>
              </a:ext>
            </a:extLst>
          </p:cNvPr>
          <p:cNvSpPr txBox="1"/>
          <p:nvPr/>
        </p:nvSpPr>
        <p:spPr>
          <a:xfrm>
            <a:off x="1540422" y="768504"/>
            <a:ext cx="6014387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defRPr/>
            </a:pPr>
            <a:r>
              <a:rPr lang="nl-NL" sz="1600" i="1">
                <a:solidFill>
                  <a:srgbClr val="43B02A"/>
                </a:solidFill>
                <a:latin typeface="Ubuntu"/>
              </a:rPr>
              <a:t>De wensen en ambities </a:t>
            </a:r>
            <a:endParaRPr lang="nl-NL" sz="1600" b="0" i="1" u="none" strike="noStrike" kern="1200" cap="none" spc="0" normalizeH="0" baseline="0" noProof="0" err="1">
              <a:ln>
                <a:noFill/>
              </a:ln>
              <a:solidFill>
                <a:srgbClr val="43B02A"/>
              </a:solidFill>
              <a:effectLst/>
              <a:uLnTx/>
              <a:uFillTx/>
              <a:latin typeface="Ubuntu" panose="020B0504030602030204" pitchFamily="34" charset="0"/>
            </a:endParaRPr>
          </a:p>
        </p:txBody>
      </p:sp>
      <p:pic>
        <p:nvPicPr>
          <p:cNvPr id="11" name="Afbeelding 10" descr="Afbeelding met kaart, tekst, Plan, atlas&#10;&#10;Door AI gegenereerde inhoud is mogelijk onjuist.">
            <a:extLst>
              <a:ext uri="{FF2B5EF4-FFF2-40B4-BE49-F238E27FC236}">
                <a16:creationId xmlns:a16="http://schemas.microsoft.com/office/drawing/2014/main" id="{150AB772-0828-C781-8FC9-9F599A1E70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390" r="-78" b="14220"/>
          <a:stretch/>
        </p:blipFill>
        <p:spPr>
          <a:xfrm>
            <a:off x="481197" y="1354400"/>
            <a:ext cx="7826915" cy="4727614"/>
          </a:xfrm>
          <a:prstGeom prst="rect">
            <a:avLst/>
          </a:prstGeom>
        </p:spPr>
      </p:pic>
      <p:pic>
        <p:nvPicPr>
          <p:cNvPr id="3" name="Picture 3" descr="G:\OBL\Afdelingen\BV\Pbc\Tc\04 Hoeksche Waard\Harmonisatie Communicatie\Werkgroep huisstijl en schrijven\Huistijl\Logo gemeente HW\Logo gemeente HW\PNG\beeldmerk png\beeldmerk Gemeente HW - RGB.png">
            <a:extLst>
              <a:ext uri="{FF2B5EF4-FFF2-40B4-BE49-F238E27FC236}">
                <a16:creationId xmlns:a16="http://schemas.microsoft.com/office/drawing/2014/main" id="{846E6C32-C76F-8098-7F53-F545AE8BBA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0" b="29663"/>
          <a:stretch/>
        </p:blipFill>
        <p:spPr bwMode="auto">
          <a:xfrm>
            <a:off x="7069361" y="5768599"/>
            <a:ext cx="2074639" cy="108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CBE6ED3-401B-0806-FC7B-C108B3AF0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DBC3-1019-40BE-8FD2-3056571150EA}" type="slidenum">
              <a:rPr lang="nl-NL" smtClean="0"/>
              <a:t>22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FAAC8D3E-8D1A-84F2-DA3B-EFDBF5B2F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053122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11990BDF-E009-2766-3579-E5206BFCE9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8637" y="1225864"/>
            <a:ext cx="7836845" cy="5093286"/>
          </a:xfrm>
          <a:prstGeom prst="rect">
            <a:avLst/>
          </a:prstGeom>
        </p:spPr>
      </p:pic>
      <p:sp>
        <p:nvSpPr>
          <p:cNvPr id="14" name="Titel 1">
            <a:extLst>
              <a:ext uri="{FF2B5EF4-FFF2-40B4-BE49-F238E27FC236}">
                <a16:creationId xmlns:a16="http://schemas.microsoft.com/office/drawing/2014/main" id="{7679F739-1717-A2FA-7DF5-C97C4740E09A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3200" b="1" err="1">
                <a:solidFill>
                  <a:srgbClr val="43B02A"/>
                </a:solidFill>
                <a:latin typeface="Ubuntu"/>
                <a:ea typeface="Verdana"/>
              </a:rPr>
              <a:t>Peerengaard</a:t>
            </a:r>
            <a:endParaRPr lang="nl-NL" err="1">
              <a:ea typeface="Verdana"/>
            </a:endParaRP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87C72190-D062-9690-E231-901071D30751}"/>
              </a:ext>
            </a:extLst>
          </p:cNvPr>
          <p:cNvSpPr txBox="1"/>
          <p:nvPr/>
        </p:nvSpPr>
        <p:spPr>
          <a:xfrm>
            <a:off x="1540422" y="768504"/>
            <a:ext cx="6014387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914400">
              <a:defRPr/>
            </a:pPr>
            <a:r>
              <a:rPr lang="nl-NL" sz="1600" i="1">
                <a:solidFill>
                  <a:srgbClr val="43B02A"/>
                </a:solidFill>
                <a:latin typeface="Ubuntu"/>
              </a:rPr>
              <a:t>Plattegrond</a:t>
            </a:r>
            <a:endParaRPr lang="nl-NL" sz="1600" b="0" i="1" u="none" strike="noStrike" kern="1200" cap="none" spc="0" normalizeH="0" baseline="0" noProof="0">
              <a:ln>
                <a:noFill/>
              </a:ln>
              <a:solidFill>
                <a:srgbClr val="43B02A"/>
              </a:solidFill>
              <a:effectLst/>
              <a:uLnTx/>
              <a:uFillTx/>
              <a:latin typeface="Ubuntu" panose="020B0504030602030204" pitchFamily="34" charset="0"/>
            </a:endParaRPr>
          </a:p>
        </p:txBody>
      </p:sp>
      <p:pic>
        <p:nvPicPr>
          <p:cNvPr id="3" name="Picture 3" descr="G:\OBL\Afdelingen\BV\Pbc\Tc\04 Hoeksche Waard\Harmonisatie Communicatie\Werkgroep huisstijl en schrijven\Huistijl\Logo gemeente HW\Logo gemeente HW\PNG\beeldmerk png\beeldmerk Gemeente HW - RGB.png">
            <a:extLst>
              <a:ext uri="{FF2B5EF4-FFF2-40B4-BE49-F238E27FC236}">
                <a16:creationId xmlns:a16="http://schemas.microsoft.com/office/drawing/2014/main" id="{18792659-8885-F418-E9A2-54D1DAFF85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0" b="29663"/>
          <a:stretch/>
        </p:blipFill>
        <p:spPr bwMode="auto">
          <a:xfrm>
            <a:off x="7069361" y="5768599"/>
            <a:ext cx="2074639" cy="108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41EEF06E-8BE3-019D-3FA1-FB65531D2DFD}"/>
              </a:ext>
            </a:extLst>
          </p:cNvPr>
          <p:cNvSpPr txBox="1"/>
          <p:nvPr/>
        </p:nvSpPr>
        <p:spPr>
          <a:xfrm>
            <a:off x="6681793" y="1369458"/>
            <a:ext cx="2338045" cy="2308324"/>
          </a:xfrm>
          <a:prstGeom prst="rect">
            <a:avLst/>
          </a:prstGeom>
          <a:solidFill>
            <a:srgbClr val="001E60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nl-NL" b="1">
                <a:solidFill>
                  <a:schemeClr val="bg1"/>
                </a:solidFill>
                <a:ea typeface="+mn-lt"/>
                <a:cs typeface="+mn-lt"/>
              </a:rPr>
              <a:t>Programma </a:t>
            </a:r>
            <a:endParaRPr lang="nl-NL">
              <a:solidFill>
                <a:schemeClr val="bg1"/>
              </a:solidFill>
              <a:ea typeface="+mn-lt"/>
              <a:cs typeface="+mn-lt"/>
            </a:endParaRPr>
          </a:p>
          <a:p>
            <a:endParaRPr lang="nl-NL">
              <a:solidFill>
                <a:schemeClr val="bg1"/>
              </a:solidFill>
              <a:ea typeface="+mn-lt"/>
              <a:cs typeface="+mn-lt"/>
            </a:endParaRPr>
          </a:p>
          <a:p>
            <a:r>
              <a:rPr lang="nl-NL">
                <a:solidFill>
                  <a:schemeClr val="bg1"/>
                </a:solidFill>
                <a:ea typeface="+mn-lt"/>
                <a:cs typeface="+mn-lt"/>
              </a:rPr>
              <a:t>Circa 77 woningen</a:t>
            </a:r>
            <a:endParaRPr lang="nl-NL">
              <a:solidFill>
                <a:schemeClr val="bg1"/>
              </a:solidFill>
            </a:endParaRPr>
          </a:p>
          <a:p>
            <a:endParaRPr lang="en-US">
              <a:solidFill>
                <a:schemeClr val="bg1"/>
              </a:solidFill>
            </a:endParaRPr>
          </a:p>
          <a:p>
            <a:pPr marL="285750" indent="-285750">
              <a:buFont typeface="Calibri"/>
              <a:buChar char="-"/>
            </a:pPr>
            <a:r>
              <a:rPr lang="en-US">
                <a:solidFill>
                  <a:schemeClr val="bg1"/>
                </a:solidFill>
              </a:rPr>
              <a:t>13 </a:t>
            </a:r>
            <a:r>
              <a:rPr lang="en-US" err="1">
                <a:solidFill>
                  <a:schemeClr val="bg1"/>
                </a:solidFill>
              </a:rPr>
              <a:t>rijwoningen</a:t>
            </a:r>
            <a:endParaRPr lang="en-US">
              <a:solidFill>
                <a:schemeClr val="bg1"/>
              </a:solidFill>
            </a:endParaRPr>
          </a:p>
          <a:p>
            <a:pPr marL="285750" indent="-285750">
              <a:buFont typeface="Calibri"/>
              <a:buChar char="-"/>
            </a:pPr>
            <a:r>
              <a:rPr lang="en-US">
                <a:solidFill>
                  <a:schemeClr val="bg1"/>
                </a:solidFill>
              </a:rPr>
              <a:t>13 </a:t>
            </a:r>
            <a:r>
              <a:rPr lang="en-US" err="1">
                <a:solidFill>
                  <a:schemeClr val="bg1"/>
                </a:solidFill>
              </a:rPr>
              <a:t>dijkwoningen</a:t>
            </a:r>
            <a:endParaRPr lang="en-US">
              <a:solidFill>
                <a:schemeClr val="bg1"/>
              </a:solidFill>
            </a:endParaRPr>
          </a:p>
          <a:p>
            <a:pPr marL="285750" indent="-285750">
              <a:buFont typeface="Calibri"/>
              <a:buChar char="-"/>
            </a:pPr>
            <a:r>
              <a:rPr lang="en-US">
                <a:solidFill>
                  <a:schemeClr val="bg1"/>
                </a:solidFill>
              </a:rPr>
              <a:t>51 </a:t>
            </a:r>
            <a:r>
              <a:rPr lang="en-US" err="1">
                <a:solidFill>
                  <a:schemeClr val="bg1"/>
                </a:solidFill>
              </a:rPr>
              <a:t>appartementen</a:t>
            </a:r>
            <a:br>
              <a:rPr lang="en-US">
                <a:solidFill>
                  <a:schemeClr val="bg1"/>
                </a:solidFill>
              </a:rPr>
            </a:br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082B1007-71D0-7436-9603-C94351848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DBC3-1019-40BE-8FD2-3056571150EA}" type="slidenum">
              <a:rPr lang="nl-NL" smtClean="0"/>
              <a:t>23</a:t>
            </a:fld>
            <a:endParaRPr lang="nl-NL"/>
          </a:p>
        </p:txBody>
      </p:sp>
      <p:sp>
        <p:nvSpPr>
          <p:cNvPr id="7" name="Tijdelijke aanduiding voor voettekst 6">
            <a:extLst>
              <a:ext uri="{FF2B5EF4-FFF2-40B4-BE49-F238E27FC236}">
                <a16:creationId xmlns:a16="http://schemas.microsoft.com/office/drawing/2014/main" id="{BF6F4AF7-3D2D-86A6-9F3F-3393C93C0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E9FEBC1-6EA8-748F-5815-3BBFC0FB73A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46287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Afbeelding met schets, tekening, huis, kunst&#10;&#10;Door AI gegenereerde inhoud is mogelijk onjuist.">
            <a:extLst>
              <a:ext uri="{FF2B5EF4-FFF2-40B4-BE49-F238E27FC236}">
                <a16:creationId xmlns:a16="http://schemas.microsoft.com/office/drawing/2014/main" id="{10E8413E-5C35-1D15-A87A-3B7F71FE6D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96959" y="937916"/>
            <a:ext cx="11124214" cy="5243562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560C25E9-F48D-5418-6252-06C0303009F2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3200" b="1" err="1">
                <a:solidFill>
                  <a:srgbClr val="43B02A"/>
                </a:solidFill>
                <a:latin typeface="Ubuntu"/>
                <a:ea typeface="Verdana" panose="020B0604030504040204" pitchFamily="34" charset="0"/>
              </a:rPr>
              <a:t>Peerengaard</a:t>
            </a:r>
            <a:endParaRPr lang="nl-NL" err="1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1BFA0C38-2637-2908-5A93-1A1C2FBE4280}"/>
              </a:ext>
            </a:extLst>
          </p:cNvPr>
          <p:cNvSpPr txBox="1"/>
          <p:nvPr/>
        </p:nvSpPr>
        <p:spPr>
          <a:xfrm>
            <a:off x="1540422" y="768504"/>
            <a:ext cx="6014387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914400">
              <a:defRPr/>
            </a:pPr>
            <a:r>
              <a:rPr lang="nl-NL" sz="1600" i="1">
                <a:solidFill>
                  <a:srgbClr val="43B02A"/>
                </a:solidFill>
                <a:latin typeface="Ubuntu"/>
              </a:rPr>
              <a:t>Impressie</a:t>
            </a:r>
            <a:endParaRPr lang="nl-NL" sz="1600" b="0" i="1" u="none" strike="noStrike" kern="1200" cap="none" spc="0" normalizeH="0" baseline="0" noProof="0">
              <a:ln>
                <a:noFill/>
              </a:ln>
              <a:solidFill>
                <a:srgbClr val="43B02A"/>
              </a:solidFill>
              <a:effectLst/>
              <a:uLnTx/>
              <a:uFillTx/>
              <a:latin typeface="Ubuntu" panose="020B0504030602030204" pitchFamily="34" charset="0"/>
            </a:endParaRPr>
          </a:p>
        </p:txBody>
      </p:sp>
      <p:pic>
        <p:nvPicPr>
          <p:cNvPr id="5" name="Picture 3" descr="G:\OBL\Afdelingen\BV\Pbc\Tc\04 Hoeksche Waard\Harmonisatie Communicatie\Werkgroep huisstijl en schrijven\Huistijl\Logo gemeente HW\Logo gemeente HW\PNG\beeldmerk png\beeldmerk Gemeente HW - RGB.png">
            <a:extLst>
              <a:ext uri="{FF2B5EF4-FFF2-40B4-BE49-F238E27FC236}">
                <a16:creationId xmlns:a16="http://schemas.microsoft.com/office/drawing/2014/main" id="{116694CA-EE3D-7533-67CA-908E6D80D5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0" b="29663"/>
          <a:stretch/>
        </p:blipFill>
        <p:spPr bwMode="auto">
          <a:xfrm>
            <a:off x="7069361" y="5768599"/>
            <a:ext cx="2074639" cy="108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160AD6D-97E2-8533-E2C8-F12D8F388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DBC3-1019-40BE-8FD2-3056571150EA}" type="slidenum">
              <a:rPr lang="nl-NL" smtClean="0"/>
              <a:t>24</a:t>
            </a:fld>
            <a:endParaRPr lang="nl-NL"/>
          </a:p>
        </p:txBody>
      </p:sp>
      <p:sp>
        <p:nvSpPr>
          <p:cNvPr id="7" name="Tijdelijke aanduiding voor voettekst 6">
            <a:extLst>
              <a:ext uri="{FF2B5EF4-FFF2-40B4-BE49-F238E27FC236}">
                <a16:creationId xmlns:a16="http://schemas.microsoft.com/office/drawing/2014/main" id="{5FC19C28-260F-B9D2-5E4E-CC308B042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384265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buitenshuis, hemel, boom, plant&#10;&#10;Door AI gegenereerde inhoud is mogelijk onjuist.">
            <a:extLst>
              <a:ext uri="{FF2B5EF4-FFF2-40B4-BE49-F238E27FC236}">
                <a16:creationId xmlns:a16="http://schemas.microsoft.com/office/drawing/2014/main" id="{42A58D55-E351-A03B-C566-348D7FE28A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11960"/>
            <a:ext cx="9144000" cy="5234080"/>
          </a:xfrm>
          <a:prstGeom prst="rect">
            <a:avLst/>
          </a:prstGeom>
        </p:spPr>
      </p:pic>
      <p:sp>
        <p:nvSpPr>
          <p:cNvPr id="12" name="Titel 1">
            <a:extLst>
              <a:ext uri="{FF2B5EF4-FFF2-40B4-BE49-F238E27FC236}">
                <a16:creationId xmlns:a16="http://schemas.microsoft.com/office/drawing/2014/main" id="{7A692753-D501-6BB5-E420-F1E1B3F73F0C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3200" b="1" err="1">
                <a:solidFill>
                  <a:srgbClr val="43B02A"/>
                </a:solidFill>
                <a:latin typeface="Ubuntu"/>
                <a:ea typeface="Verdana" panose="020B0604030504040204" pitchFamily="34" charset="0"/>
              </a:rPr>
              <a:t>Peerengaard</a:t>
            </a:r>
            <a:endParaRPr lang="nl-NL" err="1"/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FC320A6B-2AD1-15AE-5B55-F1ACD48741C6}"/>
              </a:ext>
            </a:extLst>
          </p:cNvPr>
          <p:cNvSpPr txBox="1"/>
          <p:nvPr/>
        </p:nvSpPr>
        <p:spPr>
          <a:xfrm>
            <a:off x="1540422" y="768504"/>
            <a:ext cx="6014387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914400">
              <a:defRPr/>
            </a:pPr>
            <a:r>
              <a:rPr lang="nl-NL" sz="1600" i="1">
                <a:solidFill>
                  <a:srgbClr val="43B02A"/>
                </a:solidFill>
                <a:latin typeface="Ubuntu"/>
              </a:rPr>
              <a:t>Sfeerbeelden</a:t>
            </a:r>
            <a:endParaRPr lang="nl-NL" sz="1600" b="0" i="1" u="none" strike="noStrike" kern="1200" cap="none" spc="0" normalizeH="0" baseline="0" noProof="0">
              <a:ln>
                <a:noFill/>
              </a:ln>
              <a:solidFill>
                <a:srgbClr val="43B02A"/>
              </a:solidFill>
              <a:effectLst/>
              <a:uLnTx/>
              <a:uFillTx/>
              <a:latin typeface="Ubuntu" panose="020B0504030602030204" pitchFamily="34" charset="0"/>
            </a:endParaRPr>
          </a:p>
        </p:txBody>
      </p:sp>
      <p:pic>
        <p:nvPicPr>
          <p:cNvPr id="3" name="Picture 3" descr="G:\OBL\Afdelingen\BV\Pbc\Tc\04 Hoeksche Waard\Harmonisatie Communicatie\Werkgroep huisstijl en schrijven\Huistijl\Logo gemeente HW\Logo gemeente HW\PNG\beeldmerk png\beeldmerk Gemeente HW - RGB.png">
            <a:extLst>
              <a:ext uri="{FF2B5EF4-FFF2-40B4-BE49-F238E27FC236}">
                <a16:creationId xmlns:a16="http://schemas.microsoft.com/office/drawing/2014/main" id="{6EA8DA30-8DFB-9AA2-6320-0106B26E05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0" b="29663"/>
          <a:stretch/>
        </p:blipFill>
        <p:spPr bwMode="auto">
          <a:xfrm>
            <a:off x="7069361" y="5768599"/>
            <a:ext cx="2074639" cy="108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3849384-810A-7FD7-09B4-30A607A7A9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DBC3-1019-40BE-8FD2-3056571150EA}" type="slidenum">
              <a:rPr lang="nl-NL" smtClean="0"/>
              <a:t>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890D76A7-1079-8444-533E-3D0A1100D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084286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E84437-CFB3-683F-50CC-9DCF32DACE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D04F0CA7-B9F1-4194-596E-1870EF2A2732}"/>
              </a:ext>
            </a:extLst>
          </p:cNvPr>
          <p:cNvSpPr/>
          <p:nvPr/>
        </p:nvSpPr>
        <p:spPr>
          <a:xfrm>
            <a:off x="-45396" y="-51881"/>
            <a:ext cx="9241277" cy="6958519"/>
          </a:xfrm>
          <a:prstGeom prst="rect">
            <a:avLst/>
          </a:prstGeom>
          <a:solidFill>
            <a:srgbClr val="43B0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27EDC378-533D-F767-28F5-7E15C4A33642}"/>
              </a:ext>
            </a:extLst>
          </p:cNvPr>
          <p:cNvSpPr txBox="1"/>
          <p:nvPr/>
        </p:nvSpPr>
        <p:spPr>
          <a:xfrm>
            <a:off x="1434306" y="477772"/>
            <a:ext cx="6275387" cy="107721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nl-BE" sz="3200" b="1">
                <a:solidFill>
                  <a:schemeClr val="bg1"/>
                </a:solidFill>
                <a:latin typeface="Ubuntu"/>
              </a:rPr>
              <a:t>We verbinden het dorp weer met het water! </a:t>
            </a:r>
            <a:endParaRPr lang="nl-BE" sz="3200" b="1">
              <a:solidFill>
                <a:schemeClr val="bg1"/>
              </a:solidFill>
              <a:latin typeface="Ubuntu" panose="020B0504030602030204" pitchFamily="34" charset="0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E7033775-0004-9191-5320-CA26CBEB09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5988" y="1535064"/>
            <a:ext cx="5909895" cy="4831183"/>
          </a:xfrm>
          <a:prstGeom prst="rect">
            <a:avLst/>
          </a:prstGeom>
        </p:spPr>
      </p:pic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DB40DF2-2529-F4A1-C5EE-82F732C68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DBC3-1019-40BE-8FD2-3056571150EA}" type="slidenum">
              <a:rPr lang="nl-NL" smtClean="0"/>
              <a:t>26</a:t>
            </a:fld>
            <a:endParaRPr lang="nl-NL"/>
          </a:p>
        </p:txBody>
      </p:sp>
      <p:sp>
        <p:nvSpPr>
          <p:cNvPr id="7" name="Tijdelijke aanduiding voor voettekst 6">
            <a:extLst>
              <a:ext uri="{FF2B5EF4-FFF2-40B4-BE49-F238E27FC236}">
                <a16:creationId xmlns:a16="http://schemas.microsoft.com/office/drawing/2014/main" id="{7E676978-1BF6-B11E-5ED9-085FFCE1B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414276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0A4645-7953-9304-1EA5-18BC382F95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G:\OBL\Afdelingen\BV\Pbc\Tc\04 Hoeksche Waard\Harmonisatie Communicatie\Werkgroep huisstijl en schrijven\Huistijl\Logo gemeente HW\Logo gemeente HW\PNG\beeldmerk png\beeldmerk Gemeente HW - RGB.png">
            <a:extLst>
              <a:ext uri="{FF2B5EF4-FFF2-40B4-BE49-F238E27FC236}">
                <a16:creationId xmlns:a16="http://schemas.microsoft.com/office/drawing/2014/main" id="{76C3FCE4-2C45-0DCE-AC02-964F96BC17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0" b="29663"/>
          <a:stretch/>
        </p:blipFill>
        <p:spPr bwMode="auto">
          <a:xfrm>
            <a:off x="7382381" y="5932967"/>
            <a:ext cx="1761619" cy="925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DD7B50E7-2DFD-0127-FB03-749DBF6C6771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3200" b="1">
                <a:solidFill>
                  <a:srgbClr val="43B02A"/>
                </a:solidFill>
                <a:latin typeface="Ubuntu"/>
                <a:ea typeface="Verdana"/>
              </a:rPr>
              <a:t>Wat hebben wij tot nu toe gedaan?</a:t>
            </a:r>
            <a:endParaRPr lang="nl-NL" sz="3200" b="1">
              <a:solidFill>
                <a:srgbClr val="43B02A"/>
              </a:solidFill>
              <a:latin typeface="Ubuntu" panose="020B0504030602030204" pitchFamily="34" charset="0"/>
              <a:ea typeface="Verdana"/>
            </a:endParaRP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DD0BE08A-5B5F-7491-EA3F-A21C1DD817DF}"/>
              </a:ext>
            </a:extLst>
          </p:cNvPr>
          <p:cNvSpPr txBox="1"/>
          <p:nvPr/>
        </p:nvSpPr>
        <p:spPr>
          <a:xfrm>
            <a:off x="921585" y="1875562"/>
            <a:ext cx="6744060" cy="36317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914400">
              <a:defRPr/>
            </a:pPr>
            <a:r>
              <a:rPr lang="nl-NL" sz="2000" b="1" dirty="0">
                <a:solidFill>
                  <a:srgbClr val="001E60"/>
                </a:solidFill>
                <a:latin typeface="Ubuntu"/>
              </a:rPr>
              <a:t>1ste kwartaal 2024</a:t>
            </a:r>
            <a:br>
              <a:rPr lang="nl-NL" sz="2000" dirty="0">
                <a:latin typeface="Ubuntu"/>
              </a:rPr>
            </a:br>
            <a:r>
              <a:rPr lang="nl-NL" sz="2000" dirty="0">
                <a:solidFill>
                  <a:srgbClr val="001E60"/>
                </a:solidFill>
                <a:latin typeface="Ubuntu"/>
              </a:rPr>
              <a:t>Ambitiedocument + participatie </a:t>
            </a:r>
          </a:p>
          <a:p>
            <a:pPr defTabSz="914400">
              <a:defRPr/>
            </a:pPr>
            <a:endParaRPr lang="nl-NL" sz="2000" dirty="0">
              <a:solidFill>
                <a:srgbClr val="001E60"/>
              </a:solidFill>
              <a:latin typeface="Ubuntu" panose="020B0504030602030204" pitchFamily="34" charset="0"/>
            </a:endParaRPr>
          </a:p>
          <a:p>
            <a:pPr defTabSz="914400">
              <a:defRPr/>
            </a:pPr>
            <a:r>
              <a:rPr lang="nl-NL" sz="2000" b="1" dirty="0">
                <a:solidFill>
                  <a:srgbClr val="001E60"/>
                </a:solidFill>
                <a:latin typeface="Ubuntu"/>
              </a:rPr>
              <a:t>mei - november 2024</a:t>
            </a:r>
          </a:p>
          <a:p>
            <a:pPr defTabSz="914400">
              <a:defRPr/>
            </a:pPr>
            <a:r>
              <a:rPr lang="nl-NL" sz="2000" dirty="0">
                <a:solidFill>
                  <a:srgbClr val="001E60"/>
                </a:solidFill>
                <a:latin typeface="Ubuntu"/>
              </a:rPr>
              <a:t>Haalbaarheidsonderzoek </a:t>
            </a:r>
          </a:p>
          <a:p>
            <a:pPr defTabSz="914400">
              <a:defRPr/>
            </a:pPr>
            <a:endParaRPr lang="nl-NL" sz="2000" dirty="0">
              <a:solidFill>
                <a:srgbClr val="001E60"/>
              </a:solidFill>
              <a:latin typeface="Ubuntu"/>
            </a:endParaRPr>
          </a:p>
          <a:p>
            <a:pPr defTabSz="914400">
              <a:defRPr/>
            </a:pPr>
            <a:r>
              <a:rPr lang="nl-NL" sz="2000" b="1" dirty="0">
                <a:solidFill>
                  <a:srgbClr val="001E60"/>
                </a:solidFill>
                <a:latin typeface="Ubuntu"/>
              </a:rPr>
              <a:t>1ste kwartaal 2025 </a:t>
            </a:r>
            <a:br>
              <a:rPr lang="nl-NL" sz="2000" b="1" dirty="0">
                <a:latin typeface="Ubuntu" panose="020B0504030602030204" pitchFamily="34" charset="0"/>
              </a:rPr>
            </a:br>
            <a:r>
              <a:rPr lang="nl-NL" sz="2000" dirty="0">
                <a:solidFill>
                  <a:srgbClr val="001E60"/>
                </a:solidFill>
                <a:latin typeface="Ubuntu"/>
              </a:rPr>
              <a:t>Startdocument + participatie </a:t>
            </a:r>
            <a:endParaRPr lang="nl-NL" dirty="0"/>
          </a:p>
          <a:p>
            <a:pPr defTabSz="914400">
              <a:defRPr/>
            </a:pPr>
            <a:r>
              <a:rPr lang="nl-NL" sz="2000" dirty="0">
                <a:solidFill>
                  <a:srgbClr val="001E60"/>
                </a:solidFill>
                <a:latin typeface="Ubuntu"/>
              </a:rPr>
              <a:t> 	</a:t>
            </a:r>
          </a:p>
          <a:p>
            <a:pPr defTabSz="914400">
              <a:defRPr/>
            </a:pPr>
            <a:r>
              <a:rPr lang="nl-NL" sz="2000" b="1" dirty="0">
                <a:solidFill>
                  <a:srgbClr val="001E60"/>
                </a:solidFill>
                <a:latin typeface="Ubuntu"/>
              </a:rPr>
              <a:t>juni 2025</a:t>
            </a:r>
            <a:br>
              <a:rPr lang="nl-NL" sz="2000" b="1" dirty="0">
                <a:latin typeface="Ubuntu" panose="020B0504030602030204" pitchFamily="34" charset="0"/>
              </a:rPr>
            </a:br>
            <a:r>
              <a:rPr lang="nl-NL" sz="2000" dirty="0">
                <a:solidFill>
                  <a:srgbClr val="001E60"/>
                </a:solidFill>
                <a:latin typeface="Ubuntu"/>
              </a:rPr>
              <a:t>Nota van Uitgangspunten</a:t>
            </a:r>
            <a:r>
              <a:rPr lang="nl-NL" sz="2000" b="1" dirty="0">
                <a:solidFill>
                  <a:srgbClr val="001E60"/>
                </a:solidFill>
                <a:latin typeface="Ubuntu"/>
              </a:rPr>
              <a:t> </a:t>
            </a:r>
            <a:endParaRPr lang="nl-NL" sz="2000" dirty="0">
              <a:solidFill>
                <a:srgbClr val="001E60"/>
              </a:solidFill>
              <a:latin typeface="Ubuntu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000" i="1" dirty="0">
                <a:solidFill>
                  <a:srgbClr val="43B02A"/>
                </a:solidFill>
                <a:latin typeface="Ubuntu"/>
              </a:rPr>
              <a:t>	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98EF5DE-35B1-8F7B-26D9-28129C2FC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3</a:t>
            </a:fld>
            <a:endParaRPr lang="nl-NL"/>
          </a:p>
        </p:txBody>
      </p:sp>
      <p:sp>
        <p:nvSpPr>
          <p:cNvPr id="7" name="Tijdelijke aanduiding voor voettekst 6">
            <a:extLst>
              <a:ext uri="{FF2B5EF4-FFF2-40B4-BE49-F238E27FC236}">
                <a16:creationId xmlns:a16="http://schemas.microsoft.com/office/drawing/2014/main" id="{57078DC4-9BC2-9638-0738-086D28C8A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78141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B0370F-E248-3BF6-650A-64E0819E92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G:\OBL\Afdelingen\BV\Pbc\Tc\04 Hoeksche Waard\Harmonisatie Communicatie\Werkgroep huisstijl en schrijven\Huistijl\Logo gemeente HW\Logo gemeente HW\PNG\beeldmerk png\beeldmerk Gemeente HW - RGB.png">
            <a:extLst>
              <a:ext uri="{FF2B5EF4-FFF2-40B4-BE49-F238E27FC236}">
                <a16:creationId xmlns:a16="http://schemas.microsoft.com/office/drawing/2014/main" id="{FEFDB830-D9AD-7B67-3CF7-09017E00DF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0" b="29663"/>
          <a:stretch/>
        </p:blipFill>
        <p:spPr bwMode="auto">
          <a:xfrm>
            <a:off x="7382381" y="5932967"/>
            <a:ext cx="1761619" cy="925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31F6C06-E942-02A2-FA0F-DC15A52A5789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3200" b="1">
                <a:solidFill>
                  <a:srgbClr val="43B02A"/>
                </a:solidFill>
                <a:latin typeface="Ubuntu"/>
                <a:ea typeface="Verdana"/>
              </a:rPr>
              <a:t>Deelgebieden eerste planvorming</a:t>
            </a:r>
            <a:endParaRPr lang="nl-NL" sz="3200">
              <a:solidFill>
                <a:srgbClr val="43B02A"/>
              </a:solidFill>
              <a:latin typeface="Ubuntu"/>
              <a:ea typeface="Verdana"/>
            </a:endParaRP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CA3B35E-CFE8-5C14-DCFE-C23E977A6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E836251-30C6-D46E-4982-2386D19B5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De getoonde beelden zijn bedoeld voor presentatiedoeleinden en kunnen nog aan verdere ontwikkeling onderhevig zijn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5AF38CF-2A65-4EB4-DA18-D6DD0FF7CE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2383" y="808985"/>
            <a:ext cx="5727325" cy="5908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0604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5EB04E-101D-4C8A-3143-7EBA909168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G:\OBL\Afdelingen\BV\Pbc\Tc\04 Hoeksche Waard\Harmonisatie Communicatie\Werkgroep huisstijl en schrijven\Huistijl\Logo gemeente HW\Logo gemeente HW\PNG\beeldmerk png\beeldmerk Gemeente HW - RGB.png">
            <a:extLst>
              <a:ext uri="{FF2B5EF4-FFF2-40B4-BE49-F238E27FC236}">
                <a16:creationId xmlns:a16="http://schemas.microsoft.com/office/drawing/2014/main" id="{214467E3-5FAC-5245-DAB8-BB014763F9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0" b="29663"/>
          <a:stretch/>
        </p:blipFill>
        <p:spPr bwMode="auto">
          <a:xfrm>
            <a:off x="7382381" y="5932967"/>
            <a:ext cx="1761619" cy="925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7DA204E-B6DD-1E30-7B0F-D2ED949A5D4B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3200" b="1">
                <a:solidFill>
                  <a:srgbClr val="43B02A"/>
                </a:solidFill>
                <a:latin typeface="Ubuntu"/>
                <a:ea typeface="Verdana"/>
              </a:rPr>
              <a:t>Pilot Parallel Plannen 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EB5F526B-F9ED-531F-6D44-D577BA07CB91}"/>
              </a:ext>
            </a:extLst>
          </p:cNvPr>
          <p:cNvSpPr txBox="1"/>
          <p:nvPr/>
        </p:nvSpPr>
        <p:spPr>
          <a:xfrm>
            <a:off x="921585" y="1153668"/>
            <a:ext cx="6703956" cy="553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 defTabSz="914400">
              <a:buFont typeface="Arial"/>
              <a:buChar char="•"/>
              <a:defRPr/>
            </a:pPr>
            <a:endParaRPr lang="nl-NL" sz="2000" dirty="0">
              <a:solidFill>
                <a:srgbClr val="001E60"/>
              </a:solidFill>
              <a:latin typeface="Ubuntu" panose="020B0504030602030204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000" i="1" dirty="0">
                <a:solidFill>
                  <a:srgbClr val="43B02A"/>
                </a:solidFill>
                <a:latin typeface="Ubuntu"/>
              </a:rPr>
              <a:t>	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15EC5A1-94E5-6195-DAD5-45B82828D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2383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F5D6EF7-14E8-BB32-A673-F7062E4B9C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66384"/>
            <a:ext cx="8058150" cy="4610579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en-US" dirty="0">
                <a:solidFill>
                  <a:srgbClr val="001E60"/>
                </a:solidFill>
              </a:rPr>
              <a:t>HW Wonen, BAUh </a:t>
            </a:r>
            <a:r>
              <a:rPr lang="en-US" dirty="0" err="1">
                <a:solidFill>
                  <a:srgbClr val="001E60"/>
                </a:solidFill>
              </a:rPr>
              <a:t>en</a:t>
            </a:r>
            <a:r>
              <a:rPr lang="en-US" dirty="0">
                <a:solidFill>
                  <a:srgbClr val="001E60"/>
                </a:solidFill>
              </a:rPr>
              <a:t> gemeente </a:t>
            </a:r>
            <a:endParaRPr lang="en-US" dirty="0"/>
          </a:p>
          <a:p>
            <a:r>
              <a:rPr lang="en-US" dirty="0" err="1">
                <a:solidFill>
                  <a:srgbClr val="001E60"/>
                </a:solidFill>
              </a:rPr>
              <a:t>Kortcyclysch</a:t>
            </a:r>
            <a:r>
              <a:rPr lang="en-US" dirty="0">
                <a:solidFill>
                  <a:srgbClr val="001E60"/>
                </a:solidFill>
              </a:rPr>
              <a:t> </a:t>
            </a:r>
            <a:r>
              <a:rPr lang="en-US" dirty="0" err="1">
                <a:solidFill>
                  <a:srgbClr val="001E60"/>
                </a:solidFill>
              </a:rPr>
              <a:t>werken</a:t>
            </a:r>
            <a:r>
              <a:rPr lang="en-US" dirty="0">
                <a:solidFill>
                  <a:srgbClr val="001E60"/>
                </a:solidFill>
              </a:rPr>
              <a:t> </a:t>
            </a:r>
          </a:p>
          <a:p>
            <a:r>
              <a:rPr lang="en-US" dirty="0" err="1">
                <a:solidFill>
                  <a:srgbClr val="001E60"/>
                </a:solidFill>
              </a:rPr>
              <a:t>Versnelling</a:t>
            </a:r>
            <a:r>
              <a:rPr lang="en-US" dirty="0">
                <a:solidFill>
                  <a:srgbClr val="001E60"/>
                </a:solidFill>
              </a:rPr>
              <a:t> 1,5 </a:t>
            </a:r>
            <a:r>
              <a:rPr lang="en-US" dirty="0" err="1">
                <a:solidFill>
                  <a:srgbClr val="001E60"/>
                </a:solidFill>
              </a:rPr>
              <a:t>jaar</a:t>
            </a:r>
            <a:r>
              <a:rPr lang="en-US" dirty="0">
                <a:solidFill>
                  <a:srgbClr val="001E60"/>
                </a:solidFill>
              </a:rPr>
              <a:t> tot start bouw </a:t>
            </a:r>
          </a:p>
          <a:p>
            <a:pPr marL="0" indent="0">
              <a:buNone/>
            </a:pPr>
            <a:endParaRPr lang="en-US" u="sng" dirty="0">
              <a:solidFill>
                <a:srgbClr val="001E60"/>
              </a:solidFill>
            </a:endParaRPr>
          </a:p>
          <a:p>
            <a:pPr marL="0" indent="0">
              <a:buNone/>
            </a:pPr>
            <a:r>
              <a:rPr lang="en-US" b="1" u="sng" dirty="0">
                <a:solidFill>
                  <a:srgbClr val="001E60"/>
                </a:solidFill>
              </a:rPr>
              <a:t>Nota van </a:t>
            </a:r>
            <a:r>
              <a:rPr lang="en-US" b="1" u="sng" dirty="0" err="1">
                <a:solidFill>
                  <a:srgbClr val="001E60"/>
                </a:solidFill>
              </a:rPr>
              <a:t>Uitgangspunten</a:t>
            </a:r>
            <a:r>
              <a:rPr lang="en-US" b="1" u="sng" dirty="0">
                <a:solidFill>
                  <a:srgbClr val="001E60"/>
                </a:solidFill>
              </a:rPr>
              <a:t> </a:t>
            </a:r>
          </a:p>
          <a:p>
            <a:pPr marL="457200" indent="-457200">
              <a:buFont typeface="Arial,Sans-Serif"/>
              <a:buChar char="•"/>
            </a:pPr>
            <a:r>
              <a:rPr lang="en-US" dirty="0">
                <a:solidFill>
                  <a:srgbClr val="001E60"/>
                </a:solidFill>
              </a:rPr>
              <a:t>De </a:t>
            </a:r>
            <a:r>
              <a:rPr lang="en-US" dirty="0" err="1">
                <a:solidFill>
                  <a:srgbClr val="001E60"/>
                </a:solidFill>
              </a:rPr>
              <a:t>raad</a:t>
            </a:r>
            <a:r>
              <a:rPr lang="en-US" dirty="0">
                <a:solidFill>
                  <a:srgbClr val="001E60"/>
                </a:solidFill>
              </a:rPr>
              <a:t> </a:t>
            </a:r>
            <a:r>
              <a:rPr lang="en-US" dirty="0" err="1">
                <a:solidFill>
                  <a:srgbClr val="001E60"/>
                </a:solidFill>
              </a:rPr>
              <a:t>aan</a:t>
            </a:r>
            <a:r>
              <a:rPr lang="en-US" dirty="0">
                <a:solidFill>
                  <a:srgbClr val="001E60"/>
                </a:solidFill>
              </a:rPr>
              <a:t> de </a:t>
            </a:r>
            <a:r>
              <a:rPr lang="en-US" dirty="0" err="1">
                <a:solidFill>
                  <a:srgbClr val="001E60"/>
                </a:solidFill>
              </a:rPr>
              <a:t>voorkant</a:t>
            </a:r>
            <a:r>
              <a:rPr lang="en-US" dirty="0">
                <a:solidFill>
                  <a:srgbClr val="001E60"/>
                </a:solidFill>
              </a:rPr>
              <a:t> </a:t>
            </a:r>
            <a:r>
              <a:rPr lang="en-US" dirty="0" err="1">
                <a:solidFill>
                  <a:srgbClr val="001E60"/>
                </a:solidFill>
              </a:rPr>
              <a:t>betrekken</a:t>
            </a:r>
            <a:r>
              <a:rPr lang="en-US" dirty="0">
                <a:solidFill>
                  <a:srgbClr val="001E60"/>
                </a:solidFill>
              </a:rPr>
              <a:t> </a:t>
            </a:r>
            <a:endParaRPr lang="en-US" dirty="0">
              <a:solidFill>
                <a:srgbClr val="000000"/>
              </a:solidFill>
            </a:endParaRPr>
          </a:p>
          <a:p>
            <a:pPr marL="457200" indent="-457200">
              <a:buFont typeface="Arial,Sans-Serif"/>
              <a:buChar char="•"/>
            </a:pPr>
            <a:r>
              <a:rPr lang="en-US" dirty="0" err="1">
                <a:solidFill>
                  <a:srgbClr val="001E60"/>
                </a:solidFill>
              </a:rPr>
              <a:t>Programmatische</a:t>
            </a:r>
            <a:r>
              <a:rPr lang="en-US" dirty="0">
                <a:solidFill>
                  <a:srgbClr val="001E60"/>
                </a:solidFill>
              </a:rPr>
              <a:t> </a:t>
            </a:r>
            <a:r>
              <a:rPr lang="en-US" dirty="0" err="1">
                <a:solidFill>
                  <a:srgbClr val="001E60"/>
                </a:solidFill>
              </a:rPr>
              <a:t>en</a:t>
            </a:r>
            <a:r>
              <a:rPr lang="en-US" dirty="0">
                <a:solidFill>
                  <a:srgbClr val="001E60"/>
                </a:solidFill>
              </a:rPr>
              <a:t> </a:t>
            </a:r>
            <a:r>
              <a:rPr lang="en-US" dirty="0" err="1">
                <a:solidFill>
                  <a:srgbClr val="001E60"/>
                </a:solidFill>
              </a:rPr>
              <a:t>ruimtelijke</a:t>
            </a:r>
            <a:r>
              <a:rPr lang="en-US" dirty="0">
                <a:solidFill>
                  <a:srgbClr val="001E60"/>
                </a:solidFill>
              </a:rPr>
              <a:t> </a:t>
            </a:r>
            <a:r>
              <a:rPr lang="en-US" dirty="0" err="1">
                <a:solidFill>
                  <a:srgbClr val="001E60"/>
                </a:solidFill>
              </a:rPr>
              <a:t>uitgangspunten</a:t>
            </a:r>
            <a:endParaRPr lang="en-US" dirty="0">
              <a:solidFill>
                <a:srgbClr val="000000"/>
              </a:solidFill>
            </a:endParaRPr>
          </a:p>
          <a:p>
            <a:pPr marL="457200" indent="-457200">
              <a:buFont typeface="Arial,Sans-Serif"/>
              <a:buChar char="•"/>
            </a:pPr>
            <a:r>
              <a:rPr lang="en-US" dirty="0" err="1">
                <a:solidFill>
                  <a:srgbClr val="001E60"/>
                </a:solidFill>
              </a:rPr>
              <a:t>Kaders</a:t>
            </a:r>
            <a:r>
              <a:rPr lang="en-US" dirty="0">
                <a:solidFill>
                  <a:srgbClr val="001E60"/>
                </a:solidFill>
              </a:rPr>
              <a:t> </a:t>
            </a:r>
            <a:r>
              <a:rPr lang="en-US" dirty="0" err="1">
                <a:solidFill>
                  <a:srgbClr val="001E60"/>
                </a:solidFill>
              </a:rPr>
              <a:t>vaststellen</a:t>
            </a:r>
            <a:endParaRPr lang="en-US" dirty="0">
              <a:solidFill>
                <a:srgbClr val="000000"/>
              </a:solidFill>
            </a:endParaRPr>
          </a:p>
          <a:p>
            <a:pPr marL="457200" indent="-457200">
              <a:buFont typeface="Arial,Sans-Serif"/>
              <a:buChar char="•"/>
            </a:pPr>
            <a:r>
              <a:rPr lang="en-US" dirty="0" err="1">
                <a:solidFill>
                  <a:srgbClr val="001E60"/>
                </a:solidFill>
              </a:rPr>
              <a:t>Werkmandaat</a:t>
            </a:r>
            <a:r>
              <a:rPr lang="nl-NL" sz="2000" b="1" dirty="0">
                <a:solidFill>
                  <a:srgbClr val="001E60"/>
                </a:solidFill>
                <a:latin typeface="Ubuntu"/>
              </a:rPr>
              <a:t> </a:t>
            </a:r>
          </a:p>
          <a:p>
            <a:pPr marL="457200" indent="-457200">
              <a:buFont typeface="Arial,Sans-Serif"/>
              <a:buChar char="•"/>
            </a:pPr>
            <a:r>
              <a:rPr lang="en-US" dirty="0" err="1">
                <a:solidFill>
                  <a:srgbClr val="001E60"/>
                </a:solidFill>
              </a:rPr>
              <a:t>Voorbereidingskrediet</a:t>
            </a:r>
            <a:endParaRPr lang="en-US" dirty="0">
              <a:solidFill>
                <a:srgbClr val="001E60"/>
              </a:solidFill>
            </a:endParaRPr>
          </a:p>
          <a:p>
            <a:pPr marL="457200" indent="-457200"/>
            <a:endParaRPr lang="en-US" dirty="0"/>
          </a:p>
        </p:txBody>
      </p:sp>
      <p:sp>
        <p:nvSpPr>
          <p:cNvPr id="7" name="Tijdelijke aanduiding voor voettekst 6">
            <a:extLst>
              <a:ext uri="{FF2B5EF4-FFF2-40B4-BE49-F238E27FC236}">
                <a16:creationId xmlns:a16="http://schemas.microsoft.com/office/drawing/2014/main" id="{369BFD74-5F6B-0487-3540-FA43AD7F8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87A9FD4-1C8A-A56F-ABBE-A8C929170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75045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3EA4A6-C48A-9DA2-6CA1-4C5B16B849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G:\OBL\Afdelingen\BV\Pbc\Tc\04 Hoeksche Waard\Harmonisatie Communicatie\Werkgroep huisstijl en schrijven\Huistijl\Logo gemeente HW\Logo gemeente HW\PNG\beeldmerk png\beeldmerk Gemeente HW - RGB.png">
            <a:extLst>
              <a:ext uri="{FF2B5EF4-FFF2-40B4-BE49-F238E27FC236}">
                <a16:creationId xmlns:a16="http://schemas.microsoft.com/office/drawing/2014/main" id="{25A8753A-30F1-AB4F-D48D-B7264122D9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0" b="29663"/>
          <a:stretch/>
        </p:blipFill>
        <p:spPr bwMode="auto">
          <a:xfrm>
            <a:off x="7382381" y="5932967"/>
            <a:ext cx="1761619" cy="925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8C6DC48-C79C-F990-FB0C-82B0E520BF6E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3200" b="1">
                <a:solidFill>
                  <a:srgbClr val="43B02A"/>
                </a:solidFill>
                <a:latin typeface="Ubuntu"/>
                <a:ea typeface="Verdana"/>
              </a:rPr>
              <a:t>Parallel plannen </a:t>
            </a:r>
            <a:endParaRPr lang="nl-NL" sz="3200" b="1">
              <a:solidFill>
                <a:srgbClr val="43B02A"/>
              </a:solidFill>
              <a:latin typeface="Ubuntu" panose="020B0504030602030204" pitchFamily="34" charset="0"/>
              <a:ea typeface="Verdana"/>
            </a:endParaRP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21F44D62-998E-C675-F1A0-045F9BA2F5D8}"/>
              </a:ext>
            </a:extLst>
          </p:cNvPr>
          <p:cNvSpPr txBox="1"/>
          <p:nvPr/>
        </p:nvSpPr>
        <p:spPr>
          <a:xfrm>
            <a:off x="1540422" y="768504"/>
            <a:ext cx="6014387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914400">
              <a:defRPr/>
            </a:pPr>
            <a:r>
              <a:rPr lang="nl-NL" sz="1600" i="1">
                <a:solidFill>
                  <a:srgbClr val="43B02A"/>
                </a:solidFill>
                <a:latin typeface="Ubuntu"/>
              </a:rPr>
              <a:t>Hoe ziet dat eruit? </a:t>
            </a:r>
            <a:endParaRPr lang="nl-NL" sz="1600" b="0" i="1" u="none" strike="noStrike" kern="1200" cap="none" spc="0" normalizeH="0" baseline="0" noProof="0">
              <a:ln>
                <a:noFill/>
              </a:ln>
              <a:solidFill>
                <a:srgbClr val="43B02A"/>
              </a:solidFill>
              <a:effectLst/>
              <a:uLnTx/>
              <a:uFillTx/>
              <a:latin typeface="Ubuntu" panose="020B0504030602030204" pitchFamily="34" charset="0"/>
            </a:endParaRPr>
          </a:p>
        </p:txBody>
      </p:sp>
      <p:sp>
        <p:nvSpPr>
          <p:cNvPr id="8" name="Tijdelijke aanduiding voor dianummer 7">
            <a:extLst>
              <a:ext uri="{FF2B5EF4-FFF2-40B4-BE49-F238E27FC236}">
                <a16:creationId xmlns:a16="http://schemas.microsoft.com/office/drawing/2014/main" id="{5B3DD1D5-58CA-BC99-E11E-FFEB812CE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6</a:t>
            </a:fld>
            <a:endParaRPr lang="nl-NL"/>
          </a:p>
        </p:txBody>
      </p:sp>
      <p:sp>
        <p:nvSpPr>
          <p:cNvPr id="10" name="Tijdelijke aanduiding voor voettekst 9">
            <a:extLst>
              <a:ext uri="{FF2B5EF4-FFF2-40B4-BE49-F238E27FC236}">
                <a16:creationId xmlns:a16="http://schemas.microsoft.com/office/drawing/2014/main" id="{69696716-E215-CF57-8394-E33573884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ea typeface="Calibri"/>
              <a:cs typeface="Calibri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277C965-B65C-E081-90E7-425AA5DFBA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466562"/>
            <a:ext cx="9144000" cy="419453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C00582A-E373-430A-ABC2-FF6AA34CF2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466562"/>
            <a:ext cx="9144000" cy="4194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027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5DF33-C67F-9368-B169-4A40C61D07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G:\OBL\Afdelingen\BV\Pbc\Tc\04 Hoeksche Waard\Harmonisatie Communicatie\Werkgroep huisstijl en schrijven\Huistijl\Logo gemeente HW\Logo gemeente HW\PNG\beeldmerk png\beeldmerk Gemeente HW - RGB.png">
            <a:extLst>
              <a:ext uri="{FF2B5EF4-FFF2-40B4-BE49-F238E27FC236}">
                <a16:creationId xmlns:a16="http://schemas.microsoft.com/office/drawing/2014/main" id="{9676B903-1702-52C7-9E69-89D9126CA4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0" b="29663"/>
          <a:stretch/>
        </p:blipFill>
        <p:spPr bwMode="auto">
          <a:xfrm>
            <a:off x="7382381" y="5932967"/>
            <a:ext cx="1761619" cy="925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364DE30-63A6-9863-7F9A-A19F0C824453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3200" b="1">
                <a:solidFill>
                  <a:srgbClr val="43B02A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Advies van het dorp</a:t>
            </a:r>
            <a:endParaRPr lang="nl-NL" sz="3200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7485A865-C8F4-97E9-6F75-0F329EED3A15}"/>
              </a:ext>
            </a:extLst>
          </p:cNvPr>
          <p:cNvSpPr txBox="1"/>
          <p:nvPr/>
        </p:nvSpPr>
        <p:spPr>
          <a:xfrm>
            <a:off x="5022850" y="1910949"/>
            <a:ext cx="2737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400" i="1">
                <a:solidFill>
                  <a:srgbClr val="43B02A"/>
                </a:solidFill>
                <a:latin typeface="Ubuntu" panose="020B0504030602030204" pitchFamily="34" charset="0"/>
              </a:rPr>
              <a:t>Dorpse sfeer &amp; plek feestweek</a:t>
            </a:r>
            <a:endParaRPr kumimoji="0" lang="nl-NL" sz="1400" b="0" i="1" u="none" strike="noStrike" kern="1200" cap="none" spc="0" normalizeH="0" baseline="0" noProof="0">
              <a:ln>
                <a:noFill/>
              </a:ln>
              <a:solidFill>
                <a:srgbClr val="43B02A"/>
              </a:solidFill>
              <a:effectLst/>
              <a:uLnTx/>
              <a:uFillTx/>
              <a:latin typeface="Ubuntu" panose="020B0504030602030204" pitchFamily="34" charset="0"/>
              <a:ea typeface="+mn-ea"/>
              <a:cs typeface="+mn-cs"/>
            </a:endParaRP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092CFB9C-ADF8-4118-3BC2-A996A175B215}"/>
              </a:ext>
            </a:extLst>
          </p:cNvPr>
          <p:cNvSpPr txBox="1"/>
          <p:nvPr/>
        </p:nvSpPr>
        <p:spPr>
          <a:xfrm>
            <a:off x="509259" y="4721894"/>
            <a:ext cx="23291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400" i="1">
                <a:solidFill>
                  <a:srgbClr val="43B02A"/>
                </a:solidFill>
                <a:latin typeface="Ubuntu" panose="020B0504030602030204" pitchFamily="34" charset="0"/>
              </a:rPr>
              <a:t>Dorpse schaal &amp; behoefte 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728884B6-323D-2972-6A4B-8E0B893A7BB1}"/>
              </a:ext>
            </a:extLst>
          </p:cNvPr>
          <p:cNvSpPr txBox="1"/>
          <p:nvPr/>
        </p:nvSpPr>
        <p:spPr>
          <a:xfrm>
            <a:off x="7097474" y="4721894"/>
            <a:ext cx="15372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400" i="1">
                <a:solidFill>
                  <a:srgbClr val="43B02A"/>
                </a:solidFill>
                <a:latin typeface="Ubuntu" panose="020B0504030602030204" pitchFamily="34" charset="0"/>
              </a:rPr>
              <a:t>Nu waarmaken!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D01E1DDA-2F25-E75C-138C-BA1D260B4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7</a:t>
            </a:fld>
            <a:endParaRPr lang="nl-NL"/>
          </a:p>
        </p:txBody>
      </p:sp>
      <p:sp>
        <p:nvSpPr>
          <p:cNvPr id="7" name="Tijdelijke aanduiding voor voettekst 6">
            <a:extLst>
              <a:ext uri="{FF2B5EF4-FFF2-40B4-BE49-F238E27FC236}">
                <a16:creationId xmlns:a16="http://schemas.microsoft.com/office/drawing/2014/main" id="{C1A7C8B3-AF94-A24E-993D-3DA168D9C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ea typeface="Calibri"/>
              <a:cs typeface="Calibri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D3DFD5F-7474-071B-F6A2-C25BDFB46D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883004"/>
            <a:ext cx="9144000" cy="3091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170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1517FD-7F37-0C8D-D360-FC2B2CED7A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G:\OBL\Afdelingen\BV\Pbc\Tc\04 Hoeksche Waard\Harmonisatie Communicatie\Werkgroep huisstijl en schrijven\Huistijl\Logo gemeente HW\Logo gemeente HW\PNG\beeldmerk png\beeldmerk Gemeente HW - RGB.png">
            <a:extLst>
              <a:ext uri="{FF2B5EF4-FFF2-40B4-BE49-F238E27FC236}">
                <a16:creationId xmlns:a16="http://schemas.microsoft.com/office/drawing/2014/main" id="{888CE536-CC9A-E7C8-A1CB-55746900325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0" b="29663"/>
          <a:stretch/>
        </p:blipFill>
        <p:spPr bwMode="auto">
          <a:xfrm>
            <a:off x="7382381" y="5932967"/>
            <a:ext cx="1761619" cy="925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8D6256DC-9B80-6DE4-4DB1-CC78A78975FE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3200" b="1">
                <a:solidFill>
                  <a:srgbClr val="43B02A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Nu waarmaken!</a:t>
            </a:r>
            <a:endParaRPr lang="nl-NL" sz="3200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465645B3-439E-3EDD-5B63-273010EDE48D}"/>
              </a:ext>
            </a:extLst>
          </p:cNvPr>
          <p:cNvSpPr txBox="1"/>
          <p:nvPr/>
        </p:nvSpPr>
        <p:spPr>
          <a:xfrm>
            <a:off x="921585" y="1875562"/>
            <a:ext cx="674406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r>
              <a:rPr lang="nl-NL" sz="2000" b="1">
                <a:solidFill>
                  <a:srgbClr val="001E60"/>
                </a:solidFill>
                <a:latin typeface="Ubuntu" panose="020B0504030602030204" pitchFamily="34" charset="0"/>
              </a:rPr>
              <a:t>September 2025</a:t>
            </a:r>
            <a:br>
              <a:rPr lang="nl-NL" sz="2000">
                <a:solidFill>
                  <a:srgbClr val="001E60"/>
                </a:solidFill>
                <a:latin typeface="Ubuntu" panose="020B0504030602030204" pitchFamily="34" charset="0"/>
              </a:rPr>
            </a:br>
            <a:r>
              <a:rPr lang="nl-NL" sz="2000">
                <a:solidFill>
                  <a:srgbClr val="001E60"/>
                </a:solidFill>
                <a:latin typeface="Ubuntu" panose="020B0504030602030204" pitchFamily="34" charset="0"/>
              </a:rPr>
              <a:t>Uitgewerkt plan &amp; volgende bijeenkomst</a:t>
            </a:r>
          </a:p>
          <a:p>
            <a:pPr defTabSz="914400">
              <a:defRPr/>
            </a:pPr>
            <a:endParaRPr lang="nl-NL" sz="2000">
              <a:solidFill>
                <a:srgbClr val="001E60"/>
              </a:solidFill>
              <a:latin typeface="Ubuntu" panose="020B0504030602030204" pitchFamily="34" charset="0"/>
            </a:endParaRPr>
          </a:p>
          <a:p>
            <a:pPr defTabSz="914400">
              <a:defRPr/>
            </a:pPr>
            <a:r>
              <a:rPr lang="nl-NL" sz="2000" b="1">
                <a:solidFill>
                  <a:srgbClr val="001E60"/>
                </a:solidFill>
                <a:latin typeface="Ubuntu" panose="020B0504030602030204" pitchFamily="34" charset="0"/>
              </a:rPr>
              <a:t>November/december 2025</a:t>
            </a:r>
            <a:br>
              <a:rPr lang="nl-NL" sz="2000">
                <a:solidFill>
                  <a:srgbClr val="001E60"/>
                </a:solidFill>
                <a:latin typeface="Ubuntu" panose="020B0504030602030204" pitchFamily="34" charset="0"/>
              </a:rPr>
            </a:br>
            <a:r>
              <a:rPr lang="nl-NL" sz="2000">
                <a:solidFill>
                  <a:srgbClr val="001E60"/>
                </a:solidFill>
                <a:latin typeface="Ubuntu" panose="020B0504030602030204" pitchFamily="34" charset="0"/>
              </a:rPr>
              <a:t>Procedures &amp; afronden plan</a:t>
            </a:r>
          </a:p>
          <a:p>
            <a:pPr defTabSz="914400">
              <a:defRPr/>
            </a:pPr>
            <a:r>
              <a:rPr lang="nl-NL" sz="2000">
                <a:solidFill>
                  <a:srgbClr val="001E60"/>
                </a:solidFill>
                <a:latin typeface="Ubuntu" panose="020B0504030602030204" pitchFamily="34" charset="0"/>
              </a:rPr>
              <a:t> </a:t>
            </a:r>
          </a:p>
          <a:p>
            <a:pPr defTabSz="914400">
              <a:defRPr/>
            </a:pPr>
            <a:r>
              <a:rPr lang="nl-NL" sz="2000" b="1">
                <a:solidFill>
                  <a:srgbClr val="001E60"/>
                </a:solidFill>
                <a:latin typeface="Ubuntu" panose="020B0504030602030204" pitchFamily="34" charset="0"/>
              </a:rPr>
              <a:t>Vóór zomer 2026 </a:t>
            </a:r>
            <a:br>
              <a:rPr lang="nl-NL" sz="2000" b="1">
                <a:solidFill>
                  <a:srgbClr val="001E60"/>
                </a:solidFill>
                <a:latin typeface="Ubuntu" panose="020B0504030602030204" pitchFamily="34" charset="0"/>
              </a:rPr>
            </a:br>
            <a:r>
              <a:rPr lang="nl-NL" sz="2000">
                <a:solidFill>
                  <a:srgbClr val="001E60"/>
                </a:solidFill>
                <a:latin typeface="Ubuntu" panose="020B0504030602030204" pitchFamily="34" charset="0"/>
              </a:rPr>
              <a:t>Besluit Raad </a:t>
            </a:r>
          </a:p>
          <a:p>
            <a:pPr defTabSz="914400">
              <a:defRPr/>
            </a:pPr>
            <a:r>
              <a:rPr lang="nl-NL" sz="2000">
                <a:solidFill>
                  <a:srgbClr val="001E60"/>
                </a:solidFill>
                <a:latin typeface="Ubuntu" panose="020B0504030602030204" pitchFamily="34" charset="0"/>
              </a:rPr>
              <a:t> 	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2000" b="1">
                <a:solidFill>
                  <a:srgbClr val="001E60"/>
                </a:solidFill>
                <a:latin typeface="Ubuntu" panose="020B0504030602030204" pitchFamily="34" charset="0"/>
              </a:rPr>
              <a:t>Eind 2026 </a:t>
            </a:r>
            <a:br>
              <a:rPr lang="nl-NL" sz="2000" b="1">
                <a:solidFill>
                  <a:srgbClr val="001E60"/>
                </a:solidFill>
                <a:latin typeface="Ubuntu" panose="020B0504030602030204" pitchFamily="34" charset="0"/>
              </a:rPr>
            </a:br>
            <a:r>
              <a:rPr lang="nl-NL" sz="2000">
                <a:solidFill>
                  <a:srgbClr val="001E60"/>
                </a:solidFill>
                <a:latin typeface="Ubuntu" panose="020B0504030602030204" pitchFamily="34" charset="0"/>
              </a:rPr>
              <a:t>Vroegste start bouw (eerste deelplan)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000" i="1">
                <a:solidFill>
                  <a:srgbClr val="43B02A"/>
                </a:solidFill>
                <a:latin typeface="Ubuntu" panose="020B0504030602030204" pitchFamily="34" charset="0"/>
              </a:rPr>
              <a:t>	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51C05ADB-9C40-1D1C-04E0-F50D232EA585}"/>
              </a:ext>
            </a:extLst>
          </p:cNvPr>
          <p:cNvSpPr txBox="1"/>
          <p:nvPr/>
        </p:nvSpPr>
        <p:spPr>
          <a:xfrm>
            <a:off x="1540422" y="768504"/>
            <a:ext cx="60143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600" i="1">
                <a:solidFill>
                  <a:srgbClr val="43B02A"/>
                </a:solidFill>
                <a:latin typeface="Ubuntu" panose="020B0504030602030204" pitchFamily="34" charset="0"/>
              </a:rPr>
              <a:t>Planning</a:t>
            </a:r>
            <a:endParaRPr kumimoji="0" lang="nl-NL" sz="1600" b="0" i="1" u="none" strike="noStrike" kern="1200" cap="none" spc="0" normalizeH="0" baseline="0" noProof="0">
              <a:ln>
                <a:noFill/>
              </a:ln>
              <a:solidFill>
                <a:srgbClr val="43B02A"/>
              </a:solidFill>
              <a:effectLst/>
              <a:uLnTx/>
              <a:uFillTx/>
              <a:latin typeface="Ubuntu" panose="020B0504030602030204" pitchFamily="34" charset="0"/>
              <a:ea typeface="+mn-ea"/>
              <a:cs typeface="+mn-cs"/>
            </a:endParaRP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C3BD3DC-25C6-437B-AE2D-550ACFD01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8</a:t>
            </a:fld>
            <a:endParaRPr lang="nl-NL"/>
          </a:p>
        </p:txBody>
      </p:sp>
      <p:sp>
        <p:nvSpPr>
          <p:cNvPr id="7" name="Tijdelijke aanduiding voor voettekst 6">
            <a:extLst>
              <a:ext uri="{FF2B5EF4-FFF2-40B4-BE49-F238E27FC236}">
                <a16:creationId xmlns:a16="http://schemas.microsoft.com/office/drawing/2014/main" id="{313D88EF-617B-865A-5618-DE5EBD8D5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69367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F72766-1F08-463A-016B-14972497D6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0E2D965E-F240-054B-3E02-320DC40B25D5}"/>
              </a:ext>
            </a:extLst>
          </p:cNvPr>
          <p:cNvSpPr/>
          <p:nvPr/>
        </p:nvSpPr>
        <p:spPr>
          <a:xfrm>
            <a:off x="-48639" y="0"/>
            <a:ext cx="9241277" cy="6958519"/>
          </a:xfrm>
          <a:prstGeom prst="rect">
            <a:avLst/>
          </a:prstGeom>
          <a:solidFill>
            <a:srgbClr val="43B0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25FC7662-F50C-7F58-A7AE-F709EEE836E0}"/>
              </a:ext>
            </a:extLst>
          </p:cNvPr>
          <p:cNvSpPr txBox="1"/>
          <p:nvPr/>
        </p:nvSpPr>
        <p:spPr>
          <a:xfrm>
            <a:off x="2286000" y="3136612"/>
            <a:ext cx="45720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BE" sz="3200" b="1">
                <a:solidFill>
                  <a:schemeClr val="bg1"/>
                </a:solidFill>
                <a:latin typeface="Ubuntu" panose="020B0504030602030204" pitchFamily="34" charset="0"/>
              </a:rPr>
              <a:t>Toelichting planvorming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F975B8A5-C446-8411-CE31-D585FB964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DBC3-1019-40BE-8FD2-3056571150EA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565177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Kantoorthema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A5FA1DBC5A65409366799C1D1CC5C0" ma:contentTypeVersion="19" ma:contentTypeDescription="Create a new document." ma:contentTypeScope="" ma:versionID="3ad29f2238a2754b78908dfab2c08aaf">
  <xsd:schema xmlns:xsd="http://www.w3.org/2001/XMLSchema" xmlns:xs="http://www.w3.org/2001/XMLSchema" xmlns:p="http://schemas.microsoft.com/office/2006/metadata/properties" xmlns:ns2="32f00989-c141-47d1-a137-310d9339ccf2" xmlns:ns3="e8f38bbe-92cc-4748-8b99-566d0bb85951" targetNamespace="http://schemas.microsoft.com/office/2006/metadata/properties" ma:root="true" ma:fieldsID="06a91083c5b943cd5b97afb47197ebd9" ns2:_="" ns3:_="">
    <xsd:import namespace="32f00989-c141-47d1-a137-310d9339ccf2"/>
    <xsd:import namespace="e8f38bbe-92cc-4748-8b99-566d0bb8595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f00989-c141-47d1-a137-310d9339cc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a9d60f7-97eb-43d1-a45a-24c48523836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f38bbe-92cc-4748-8b99-566d0bb8595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5101150-f479-4d0d-a4b5-61cde757690b}" ma:internalName="TaxCatchAll" ma:showField="CatchAllData" ma:web="e8f38bbe-92cc-4748-8b99-566d0bb8595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8f38bbe-92cc-4748-8b99-566d0bb85951" xsi:nil="true"/>
    <lcf76f155ced4ddcb4097134ff3c332f xmlns="32f00989-c141-47d1-a137-310d9339ccf2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F8DFADF-5A4E-4135-BA70-A372DAF7AC75}"/>
</file>

<file path=customXml/itemProps2.xml><?xml version="1.0" encoding="utf-8"?>
<ds:datastoreItem xmlns:ds="http://schemas.openxmlformats.org/officeDocument/2006/customXml" ds:itemID="{37F14490-A4B8-42D9-8C19-5F8FD8F47B31}">
  <ds:schemaRefs>
    <ds:schemaRef ds:uri="http://purl.org/dc/terms/"/>
    <ds:schemaRef ds:uri="http://schemas.microsoft.com/office/2006/metadata/properties"/>
    <ds:schemaRef ds:uri="60752427-3efe-4f88-94ca-841dc9b000a4"/>
    <ds:schemaRef ds:uri="http://schemas.microsoft.com/office/2006/documentManagement/types"/>
    <ds:schemaRef ds:uri="b8150e95-86a0-4463-983b-fbeed14b101c"/>
    <ds:schemaRef ds:uri="http://schemas.openxmlformats.org/package/2006/metadata/core-properties"/>
    <ds:schemaRef ds:uri="http://purl.org/dc/dcmitype/"/>
    <ds:schemaRef ds:uri="http://www.w3.org/XML/1998/namespace"/>
    <ds:schemaRef ds:uri="http://schemas.microsoft.com/office/infopath/2007/PartnerControl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09746B11-EEFE-445A-9C3C-6C5450941AC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561</Words>
  <Application>Microsoft Office PowerPoint</Application>
  <PresentationFormat>Diavoorstelling (4:3)</PresentationFormat>
  <Paragraphs>138</Paragraphs>
  <Slides>26</Slides>
  <Notes>7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10</vt:i4>
      </vt:variant>
      <vt:variant>
        <vt:lpstr>Thema</vt:lpstr>
      </vt:variant>
      <vt:variant>
        <vt:i4>2</vt:i4>
      </vt:variant>
      <vt:variant>
        <vt:lpstr>Diatitels</vt:lpstr>
      </vt:variant>
      <vt:variant>
        <vt:i4>26</vt:i4>
      </vt:variant>
    </vt:vector>
  </HeadingPairs>
  <TitlesOfParts>
    <vt:vector size="38" baseType="lpstr">
      <vt:lpstr>Aptos</vt:lpstr>
      <vt:lpstr>Aptos Display</vt:lpstr>
      <vt:lpstr>Arial</vt:lpstr>
      <vt:lpstr>Arial,Sans-Serif</vt:lpstr>
      <vt:lpstr>Calibri</vt:lpstr>
      <vt:lpstr>Calibri,Sans-Serif</vt:lpstr>
      <vt:lpstr>Helvetica</vt:lpstr>
      <vt:lpstr>Ubuntu</vt:lpstr>
      <vt:lpstr>Ubuntu Light</vt:lpstr>
      <vt:lpstr>Verdana</vt:lpstr>
      <vt:lpstr>Kantoorthema</vt:lpstr>
      <vt:lpstr>1_Kantoorthema</vt:lpstr>
      <vt:lpstr>Dorp aan het Water  17 juni 2025 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Toekomstvisie HW</dc:title>
  <dc:creator>Kristen de Rooij - Delis</dc:creator>
  <cp:lastModifiedBy>Claudia Smit-Brobbel</cp:lastModifiedBy>
  <cp:revision>98</cp:revision>
  <cp:lastPrinted>2025-01-29T13:29:03Z</cp:lastPrinted>
  <dcterms:created xsi:type="dcterms:W3CDTF">2024-11-14T08:02:12Z</dcterms:created>
  <dcterms:modified xsi:type="dcterms:W3CDTF">2025-06-17T08:28:29Z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0x010100D4A5FA1DBC5A65409366799C1D1CC5C0</vt:lpwstr>
  </property>
  <property fmtid="{D5CDD505-2E9C-101B-9397-08002B2CF9AE}" pid="3" name="MediaServiceImageTags">
    <vt:lpwstr/>
  </property>
</Properties>
</file>