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9" r:id="rId2"/>
    <p:sldId id="27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9" r:id="rId13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161A"/>
    <a:srgbClr val="C3A535"/>
    <a:srgbClr val="C92FAC"/>
    <a:srgbClr val="2502F6"/>
    <a:srgbClr val="08F050"/>
    <a:srgbClr val="D81E0A"/>
    <a:srgbClr val="F42D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4660"/>
  </p:normalViewPr>
  <p:slideViewPr>
    <p:cSldViewPr>
      <p:cViewPr>
        <p:scale>
          <a:sx n="66" d="100"/>
          <a:sy n="66" d="100"/>
        </p:scale>
        <p:origin x="-3300" y="-13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81C4B-02D3-4F23-8C2C-0398B9B750B1}" type="datetimeFigureOut">
              <a:rPr lang="nl-NL" smtClean="0"/>
              <a:pPr/>
              <a:t>3-4-2019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71E58-7039-4056-9520-29BEF21F20BC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9FA21-F63E-4A3E-9642-1883518273B7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302E7-A9F3-46C1-81F2-62A2C72E9F54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8381-B38E-4F04-8656-97D566AEE51A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15B3-C890-4F1B-9498-1789D086C8FA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0900-BF8F-4DC3-A985-26374066057B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D1A84-9423-4F94-9AE6-2B8896A13BD2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FDF6-DF3B-4475-8D84-6643460EED0C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BB13-FF73-4BFF-B2D6-67FC265EE1AE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A81A-C00D-46A5-8547-AEA973E2BA2F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1CD5F-BEDD-48B8-A3A1-9822A0095177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B1D9-9555-4A64-A15A-3D59A7AF7175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962A0-A51E-43A1-9342-635603F83742}" type="datetime1">
              <a:rPr lang="nl-NL" smtClean="0"/>
              <a:pPr/>
              <a:t>3-4-2019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DDFF1-FF62-4A22-8BEB-A19CEBBACD6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ut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014" y="2060848"/>
            <a:ext cx="79184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hthoek 3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"/>
            <a:ext cx="4248472" cy="69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022920" y="6298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Speerpunten 2020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899592" y="1628800"/>
            <a:ext cx="4369296" cy="522920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Zorgvuldige veehouderij</a:t>
            </a:r>
          </a:p>
          <a:p>
            <a:pPr marL="514350" indent="-514350">
              <a:buAutoNum type="arabicPlain"/>
            </a:pPr>
            <a:endParaRPr lang="nl-NL" sz="2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Klimaat &amp; energie</a:t>
            </a:r>
          </a:p>
          <a:p>
            <a:pPr marL="514350" indent="-514350">
              <a:buAutoNum type="arabicPlain"/>
            </a:pPr>
            <a:endParaRPr lang="nl-NL" sz="2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Bodem &amp; ondergrond</a:t>
            </a:r>
          </a:p>
          <a:p>
            <a:pPr marL="514350" indent="-514350">
              <a:buAutoNum type="arabicPlain"/>
            </a:pPr>
            <a:endParaRPr lang="nl-NL" sz="2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Risico relevante bedrijven</a:t>
            </a:r>
          </a:p>
          <a:p>
            <a:pPr marL="514350" indent="-514350">
              <a:buAutoNum type="arabicPlain"/>
            </a:pPr>
            <a:endParaRPr lang="nl-NL" sz="2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Ketengericht milieutoezicht ca</a:t>
            </a:r>
          </a:p>
          <a:p>
            <a:pPr marL="514350" indent="-514350">
              <a:buAutoNum type="arabicPlain"/>
            </a:pPr>
            <a:endParaRPr lang="nl-NL" sz="2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Dataontwikkeling &amp; - analyse </a:t>
            </a:r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033264" y="629816"/>
            <a:ext cx="5698976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Vermeldenswaard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1066800" y="1772817"/>
            <a:ext cx="7897688" cy="5400600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Noodzaak om </a:t>
            </a:r>
            <a:r>
              <a:rPr lang="nl-NL" sz="2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governance</a:t>
            </a:r>
            <a:r>
              <a:rPr lang="nl-NL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te actualiseren</a:t>
            </a:r>
          </a:p>
          <a:p>
            <a:pPr marL="514350" indent="-514350">
              <a:buAutoNum type="arabicPlain"/>
            </a:pPr>
            <a:endParaRPr lang="nl-NL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Meerjarenafspraken op basis van het GUK</a:t>
            </a:r>
          </a:p>
          <a:p>
            <a:pPr marL="514350" indent="-514350">
              <a:buAutoNum type="arabicPlain"/>
            </a:pPr>
            <a:endParaRPr lang="nl-NL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Geen tariefsverhoging, behoudens LPP</a:t>
            </a:r>
          </a:p>
          <a:p>
            <a:pPr marL="514350" indent="-514350">
              <a:buAutoNum type="arabicPlain"/>
            </a:pPr>
            <a:endParaRPr lang="nl-NL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 startAt="4"/>
            </a:pPr>
            <a:r>
              <a:rPr lang="nl-NL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Normering reservevorming aanpassen</a:t>
            </a:r>
          </a:p>
          <a:p>
            <a:pPr marL="514350" indent="-514350">
              <a:buAutoNum type="arabicPlain" startAt="4"/>
            </a:pPr>
            <a:endParaRPr lang="nl-NL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 startAt="4"/>
            </a:pPr>
            <a:r>
              <a:rPr lang="nl-NL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Voorbereiden op komst DSO</a:t>
            </a: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communicatie\FOTOBANK\Intern\Corporate fotografie\2018\Rioolmetingen TMO\beeldwerkt-f12a6f\Rioolmetingen OMWB 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29213" y="-1368425"/>
            <a:ext cx="16971963" cy="11314113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Bodem, Water &amp; Lucht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12</a:t>
            </a:fld>
            <a:endParaRPr lang="nl-NL"/>
          </a:p>
        </p:txBody>
      </p:sp>
      <p:sp>
        <p:nvSpPr>
          <p:cNvPr id="6" name="Tekstvak 5"/>
          <p:cNvSpPr txBox="1"/>
          <p:nvPr/>
        </p:nvSpPr>
        <p:spPr>
          <a:xfrm>
            <a:off x="-4933056" y="7794193"/>
            <a:ext cx="12097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9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Zichtbaar samen werken aan een schone, veilige en duurzame leefomgeving</a:t>
            </a:r>
            <a:endParaRPr lang="nl-NL" sz="39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DFF1-FF62-4A22-8BEB-A19CEBBACD66}" type="slidenum">
              <a:rPr lang="nl-NL" smtClean="0"/>
              <a:pPr/>
              <a:t>2</a:t>
            </a:fld>
            <a:endParaRPr lang="nl-NL"/>
          </a:p>
        </p:txBody>
      </p:sp>
      <p:pic>
        <p:nvPicPr>
          <p:cNvPr id="1026" name="Picture 2" descr="I:\communicatie\FOTOBANK\Thema's\Omgevingswet\shutterstock_4689999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97175" y="-160338"/>
            <a:ext cx="12168188" cy="9120188"/>
          </a:xfrm>
          <a:prstGeom prst="rect">
            <a:avLst/>
          </a:prstGeom>
          <a:noFill/>
        </p:spPr>
      </p:pic>
      <p:sp>
        <p:nvSpPr>
          <p:cNvPr id="6" name="Tekstvak 5"/>
          <p:cNvSpPr txBox="1"/>
          <p:nvPr/>
        </p:nvSpPr>
        <p:spPr>
          <a:xfrm>
            <a:off x="899592" y="3153162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 vreugde &amp; met trots</a:t>
            </a:r>
            <a:endParaRPr lang="nl-NL" sz="40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899592" y="629816"/>
            <a:ext cx="7571184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Voorlopige jaarrekening 2018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755576" y="1700808"/>
            <a:ext cx="8136904" cy="4464496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Declarabele uren 			324.000</a:t>
            </a:r>
          </a:p>
          <a:p>
            <a:pPr marL="514350" indent="-514350">
              <a:buNone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 startAt="2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Positief voordeel 2018		1.707.000 euro</a:t>
            </a:r>
          </a:p>
          <a:p>
            <a:pPr marL="514350" indent="-514350">
              <a:buAutoNum type="arabicPlain" startAt="2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 startAt="2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Voordeel inhuur derden		700.000 euro</a:t>
            </a: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voordeel ICT/Speer &amp; Data	845.000 euro</a:t>
            </a: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nadeel werkprogramma’s		50.000 euro</a:t>
            </a: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voordeel overige exploitatie	212.000 euro</a:t>
            </a:r>
          </a:p>
          <a:p>
            <a:pPr>
              <a:buFontTx/>
              <a:buNone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Tx/>
              <a:buNone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950912" y="6298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Productie basistaken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1916832"/>
            <a:ext cx="8136904" cy="4392488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Vergunningen &amp; Meldingen	+10%  4000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Meldingen Asbest			+20%  4000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Klachten &amp; Meldingen		+5%    8500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Toezicht Bouw &amp; Sloop		+10%  2300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Toezicht inclusief </a:t>
            </a:r>
            <a:r>
              <a:rPr lang="nl-NL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her-controles</a:t>
            </a: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	gelijk   8000</a:t>
            </a:r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971600" y="6298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Overige productie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899592" y="1800201"/>
            <a:ext cx="8064896" cy="5013175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Specialistische adviezen		+20%  930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Advies externe veiligheid		+15%  550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Risicobeheersing: nieuwe risico’s opgenomen</a:t>
            </a:r>
          </a:p>
          <a:p>
            <a:pPr marL="514350" indent="-514350">
              <a:buNone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= inhuur versus vast personeel</a:t>
            </a: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= problematiek arbeidsmarkt</a:t>
            </a: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= invoering </a:t>
            </a:r>
            <a:r>
              <a:rPr lang="nl-NL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MWB-norm</a:t>
            </a: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None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None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Gewogen risico van 1.0 naar 1.450.000 euro</a:t>
            </a:r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5229" y="-1"/>
            <a:ext cx="400733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094928" y="6298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Vermeldenswaard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1043608" y="1556793"/>
            <a:ext cx="4536504" cy="530120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Project SPEER in uitvoering genomen</a:t>
            </a:r>
          </a:p>
          <a:p>
            <a:pPr marL="514350" indent="-514350">
              <a:lnSpc>
                <a:spcPct val="150000"/>
              </a:lnSpc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Algemene verordening gegevensbescherming</a:t>
            </a:r>
          </a:p>
          <a:p>
            <a:pPr marL="514350" indent="-514350">
              <a:lnSpc>
                <a:spcPct val="150000"/>
              </a:lnSpc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Archiveren van documenten / </a:t>
            </a:r>
            <a:r>
              <a:rPr lang="nl-NL" sz="25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nb</a:t>
            </a: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gemeenten</a:t>
            </a:r>
          </a:p>
          <a:p>
            <a:pPr marL="514350" indent="-514350">
              <a:lnSpc>
                <a:spcPct val="150000"/>
              </a:lnSpc>
              <a:buAutoNum type="arabicPlain"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Nieuw: PPR alsook S&amp;O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nl-NL" sz="2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	HRM: herijkt en nieuwe instrumenten</a:t>
            </a:r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166936" y="69269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Conclusies 2018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1066800" y="1844825"/>
            <a:ext cx="7897688" cy="5328592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Productie &amp; kwaliteit op orde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Bedrijfsvoering beter in balans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Verduurzamen relatie met deelnemers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Begin gemaakt met IGW/RGW 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Meer focus op agrarische sector	</a:t>
            </a:r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987424" y="6298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Begroting 2020 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936104" y="1772817"/>
            <a:ext cx="8316416" cy="5400600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 basis is op orde, </a:t>
            </a:r>
            <a:r>
              <a:rPr lang="nl-NL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MWB-norm</a:t>
            </a: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ingevoerd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Sluitende begroting &amp; meerjarenperspectief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Omzet groeit naar 32 miljoen euro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Verzoektaken deelnemers: +25%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Tijd voor doorontwikkeling OG - ON</a:t>
            </a:r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 marL="514350" indent="-514350">
              <a:buAutoNum type="arabicPlain"/>
            </a:pPr>
            <a:endParaRPr lang="nl-NL" sz="2800" b="1" dirty="0" smtClean="0"/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000" y="5814000"/>
            <a:ext cx="8907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jdelijke aanduiding voor dianummer 10"/>
          <p:cNvSpPr txBox="1">
            <a:spLocks/>
          </p:cNvSpPr>
          <p:nvPr/>
        </p:nvSpPr>
        <p:spPr>
          <a:xfrm>
            <a:off x="8244408" y="6093296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BB716-6993-429E-A957-0187847C465F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0" y="0"/>
            <a:ext cx="432000" cy="6858000"/>
          </a:xfrm>
          <a:prstGeom prst="rect">
            <a:avLst/>
          </a:prstGeom>
          <a:solidFill>
            <a:srgbClr val="E21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094928" y="6298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 smtClean="0">
                <a:solidFill>
                  <a:srgbClr val="CC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Uitdagingen 2020 </a:t>
            </a:r>
          </a:p>
        </p:txBody>
      </p:sp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1066800" y="1772817"/>
            <a:ext cx="8077200" cy="5400600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Arbeidsmarktproblematiek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Energiebesparing bij bedrijven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Voorbereiden op Omgevingswet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Overdracht verantwoordelijkheid bodem</a:t>
            </a:r>
          </a:p>
          <a:p>
            <a:pPr marL="514350" indent="-514350">
              <a:buAutoNum type="arabicPlain"/>
            </a:pPr>
            <a:endParaRPr lang="nl-NL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AutoNum type="arabicPlain"/>
            </a:pPr>
            <a:r>
              <a:rPr lang="nl-NL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Omgevingsveiligheid</a:t>
            </a:r>
          </a:p>
          <a:p>
            <a:pPr>
              <a:buFontTx/>
              <a:buNone/>
            </a:pPr>
            <a:endParaRPr lang="nl-NL" sz="2800" dirty="0" smtClean="0"/>
          </a:p>
          <a:p>
            <a:pPr>
              <a:buFontTx/>
              <a:buNone/>
            </a:pPr>
            <a:endParaRPr lang="nl-NL" sz="28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180</Words>
  <Application>Microsoft Office PowerPoint</Application>
  <PresentationFormat>Diavoorstelling (4:3)</PresentationFormat>
  <Paragraphs>115</Paragraphs>
  <Slides>12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3" baseType="lpstr">
      <vt:lpstr>Office-thema</vt:lpstr>
      <vt:lpstr>Dia 1</vt:lpstr>
      <vt:lpstr>Dia 2</vt:lpstr>
      <vt:lpstr>Voorlopige jaarrekening 2018</vt:lpstr>
      <vt:lpstr>Productie basistaken</vt:lpstr>
      <vt:lpstr>Overige productie</vt:lpstr>
      <vt:lpstr>Vermeldenswaard</vt:lpstr>
      <vt:lpstr>Conclusies 2018</vt:lpstr>
      <vt:lpstr>Begroting 2020 </vt:lpstr>
      <vt:lpstr>Uitdagingen 2020 </vt:lpstr>
      <vt:lpstr>Speerpunten 2020</vt:lpstr>
      <vt:lpstr>Vermeldenswaard</vt:lpstr>
      <vt:lpstr>Bodem, Water &amp; Lucht</vt:lpstr>
    </vt:vector>
  </TitlesOfParts>
  <Company>Gemeentenet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omwcsa01</dc:creator>
  <cp:lastModifiedBy>omwnmo01</cp:lastModifiedBy>
  <cp:revision>86</cp:revision>
  <dcterms:created xsi:type="dcterms:W3CDTF">2013-02-13T09:35:14Z</dcterms:created>
  <dcterms:modified xsi:type="dcterms:W3CDTF">2019-04-03T10:25:49Z</dcterms:modified>
</cp:coreProperties>
</file>