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7"/>
  </p:notesMasterIdLst>
  <p:handoutMasterIdLst>
    <p:handoutMasterId r:id="rId28"/>
  </p:handoutMasterIdLst>
  <p:sldIdLst>
    <p:sldId id="286" r:id="rId2"/>
    <p:sldId id="289" r:id="rId3"/>
    <p:sldId id="273" r:id="rId4"/>
    <p:sldId id="274" r:id="rId5"/>
    <p:sldId id="272" r:id="rId6"/>
    <p:sldId id="276" r:id="rId7"/>
    <p:sldId id="277" r:id="rId8"/>
    <p:sldId id="279" r:id="rId9"/>
    <p:sldId id="280" r:id="rId10"/>
    <p:sldId id="281" r:id="rId11"/>
    <p:sldId id="283" r:id="rId12"/>
    <p:sldId id="284" r:id="rId13"/>
    <p:sldId id="285" r:id="rId14"/>
    <p:sldId id="256" r:id="rId15"/>
    <p:sldId id="270" r:id="rId16"/>
    <p:sldId id="275" r:id="rId17"/>
    <p:sldId id="271" r:id="rId18"/>
    <p:sldId id="264" r:id="rId19"/>
    <p:sldId id="265" r:id="rId20"/>
    <p:sldId id="263" r:id="rId21"/>
    <p:sldId id="267" r:id="rId22"/>
    <p:sldId id="268" r:id="rId23"/>
    <p:sldId id="269" r:id="rId24"/>
    <p:sldId id="288" r:id="rId25"/>
    <p:sldId id="287" r:id="rId26"/>
  </p:sldIdLst>
  <p:sldSz cx="12192000" cy="6858000"/>
  <p:notesSz cx="6858000" cy="9144000"/>
  <p:defaultTextStyle>
    <a:defPPr>
      <a:defRPr lang="nl-NL"/>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CBA"/>
    <a:srgbClr val="009FDF"/>
    <a:srgbClr val="D4ED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C5AFEF-6B6A-4956-BF5E-0BFCC78C890F}" v="63" dt="2025-04-03T10:17:59.482"/>
  </p1510:revLst>
</p1510:revInfo>
</file>

<file path=ppt/tableStyles.xml><?xml version="1.0" encoding="utf-8"?>
<a:tblStyleLst xmlns:a="http://schemas.openxmlformats.org/drawingml/2006/main" def="{BDBED569-4797-4DF1-A0F4-6AAB3CD982D8}">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Stijl, licht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Stijl, licht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Stijl, gemiddeld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Stijl, licht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6478" autoAdjust="0"/>
  </p:normalViewPr>
  <p:slideViewPr>
    <p:cSldViewPr snapToGrid="0">
      <p:cViewPr varScale="1">
        <p:scale>
          <a:sx n="61" d="100"/>
          <a:sy n="61" d="100"/>
        </p:scale>
        <p:origin x="1522" y="53"/>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ël Francke" userId="bf895116-2437-4d35-ac4b-8df0203b6b12" providerId="ADAL" clId="{E2C5AFEF-6B6A-4956-BF5E-0BFCC78C890F}"/>
    <pc:docChg chg="undo redo custSel addSld delSld modSld sldOrd">
      <pc:chgData name="Daniël Francke" userId="bf895116-2437-4d35-ac4b-8df0203b6b12" providerId="ADAL" clId="{E2C5AFEF-6B6A-4956-BF5E-0BFCC78C890F}" dt="2025-04-03T10:43:18.039" v="3765" actId="20577"/>
      <pc:docMkLst>
        <pc:docMk/>
      </pc:docMkLst>
      <pc:sldChg chg="modSp del mod ord modNotesTx">
        <pc:chgData name="Daniël Francke" userId="bf895116-2437-4d35-ac4b-8df0203b6b12" providerId="ADAL" clId="{E2C5AFEF-6B6A-4956-BF5E-0BFCC78C890F}" dt="2025-04-01T07:50:13.572" v="740" actId="47"/>
        <pc:sldMkLst>
          <pc:docMk/>
          <pc:sldMk cId="0" sldId="261"/>
        </pc:sldMkLst>
      </pc:sldChg>
      <pc:sldChg chg="addSp delSp del mod">
        <pc:chgData name="Daniël Francke" userId="bf895116-2437-4d35-ac4b-8df0203b6b12" providerId="ADAL" clId="{E2C5AFEF-6B6A-4956-BF5E-0BFCC78C890F}" dt="2025-04-02T09:28:36.539" v="3713" actId="2696"/>
        <pc:sldMkLst>
          <pc:docMk/>
          <pc:sldMk cId="0" sldId="262"/>
        </pc:sldMkLst>
        <pc:spChg chg="add del">
          <ac:chgData name="Daniël Francke" userId="bf895116-2437-4d35-ac4b-8df0203b6b12" providerId="ADAL" clId="{E2C5AFEF-6B6A-4956-BF5E-0BFCC78C890F}" dt="2025-04-02T08:44:13.672" v="3360" actId="22"/>
          <ac:spMkLst>
            <pc:docMk/>
            <pc:sldMk cId="0" sldId="262"/>
            <ac:spMk id="5" creationId="{0513E108-12B3-34E1-DD28-A498CBBAD2DC}"/>
          </ac:spMkLst>
        </pc:spChg>
        <pc:spChg chg="add del">
          <ac:chgData name="Daniël Francke" userId="bf895116-2437-4d35-ac4b-8df0203b6b12" providerId="ADAL" clId="{E2C5AFEF-6B6A-4956-BF5E-0BFCC78C890F}" dt="2025-04-02T08:44:16.372" v="3362" actId="22"/>
          <ac:spMkLst>
            <pc:docMk/>
            <pc:sldMk cId="0" sldId="262"/>
            <ac:spMk id="7" creationId="{ECAF63AA-3805-AED1-3E83-7E757461F6EB}"/>
          </ac:spMkLst>
        </pc:spChg>
      </pc:sldChg>
      <pc:sldChg chg="addSp delSp modSp mod">
        <pc:chgData name="Daniël Francke" userId="bf895116-2437-4d35-ac4b-8df0203b6b12" providerId="ADAL" clId="{E2C5AFEF-6B6A-4956-BF5E-0BFCC78C890F}" dt="2025-04-02T09:27:55.534" v="3710" actId="113"/>
        <pc:sldMkLst>
          <pc:docMk/>
          <pc:sldMk cId="1216568972" sldId="268"/>
        </pc:sldMkLst>
        <pc:spChg chg="del mod">
          <ac:chgData name="Daniël Francke" userId="bf895116-2437-4d35-ac4b-8df0203b6b12" providerId="ADAL" clId="{E2C5AFEF-6B6A-4956-BF5E-0BFCC78C890F}" dt="2025-04-02T09:26:40.649" v="3694" actId="478"/>
          <ac:spMkLst>
            <pc:docMk/>
            <pc:sldMk cId="1216568972" sldId="268"/>
            <ac:spMk id="2" creationId="{28DF1E64-F230-6B9A-9C84-E0219DB9A85E}"/>
          </ac:spMkLst>
        </pc:spChg>
        <pc:spChg chg="add mod">
          <ac:chgData name="Daniël Francke" userId="bf895116-2437-4d35-ac4b-8df0203b6b12" providerId="ADAL" clId="{E2C5AFEF-6B6A-4956-BF5E-0BFCC78C890F}" dt="2025-04-02T09:26:45.313" v="3695" actId="1076"/>
          <ac:spMkLst>
            <pc:docMk/>
            <pc:sldMk cId="1216568972" sldId="268"/>
            <ac:spMk id="3" creationId="{D6E9CBD8-5B09-8576-B4ED-504A6D4E6558}"/>
          </ac:spMkLst>
        </pc:spChg>
        <pc:graphicFrameChg chg="mod modGraphic">
          <ac:chgData name="Daniël Francke" userId="bf895116-2437-4d35-ac4b-8df0203b6b12" providerId="ADAL" clId="{E2C5AFEF-6B6A-4956-BF5E-0BFCC78C890F}" dt="2025-04-02T09:27:55.534" v="3710" actId="113"/>
          <ac:graphicFrameMkLst>
            <pc:docMk/>
            <pc:sldMk cId="1216568972" sldId="268"/>
            <ac:graphicFrameMk id="7" creationId="{4C823351-067C-5FE9-1E5B-58E4D45EC08B}"/>
          </ac:graphicFrameMkLst>
        </pc:graphicFrameChg>
      </pc:sldChg>
      <pc:sldChg chg="modSp mod">
        <pc:chgData name="Daniël Francke" userId="bf895116-2437-4d35-ac4b-8df0203b6b12" providerId="ADAL" clId="{E2C5AFEF-6B6A-4956-BF5E-0BFCC78C890F}" dt="2025-04-02T09:28:06.029" v="3711" actId="20577"/>
        <pc:sldMkLst>
          <pc:docMk/>
          <pc:sldMk cId="651826920" sldId="269"/>
        </pc:sldMkLst>
        <pc:spChg chg="mod">
          <ac:chgData name="Daniël Francke" userId="bf895116-2437-4d35-ac4b-8df0203b6b12" providerId="ADAL" clId="{E2C5AFEF-6B6A-4956-BF5E-0BFCC78C890F}" dt="2025-04-02T09:28:06.029" v="3711" actId="20577"/>
          <ac:spMkLst>
            <pc:docMk/>
            <pc:sldMk cId="651826920" sldId="269"/>
            <ac:spMk id="2" creationId="{831DD166-DC6D-98AE-1A1D-D16A0766FB8F}"/>
          </ac:spMkLst>
        </pc:spChg>
      </pc:sldChg>
      <pc:sldChg chg="modSp mod">
        <pc:chgData name="Daniël Francke" userId="bf895116-2437-4d35-ac4b-8df0203b6b12" providerId="ADAL" clId="{E2C5AFEF-6B6A-4956-BF5E-0BFCC78C890F}" dt="2025-04-02T09:25:37.873" v="3660" actId="20577"/>
        <pc:sldMkLst>
          <pc:docMk/>
          <pc:sldMk cId="4179741996" sldId="271"/>
        </pc:sldMkLst>
        <pc:spChg chg="mod">
          <ac:chgData name="Daniël Francke" userId="bf895116-2437-4d35-ac4b-8df0203b6b12" providerId="ADAL" clId="{E2C5AFEF-6B6A-4956-BF5E-0BFCC78C890F}" dt="2025-04-02T09:25:37.873" v="3660" actId="20577"/>
          <ac:spMkLst>
            <pc:docMk/>
            <pc:sldMk cId="4179741996" sldId="271"/>
            <ac:spMk id="4" creationId="{3BABC46E-43B3-805F-47D6-0A0619292D15}"/>
          </ac:spMkLst>
        </pc:spChg>
      </pc:sldChg>
      <pc:sldChg chg="addSp delSp modSp mod modNotesTx">
        <pc:chgData name="Daniël Francke" userId="bf895116-2437-4d35-ac4b-8df0203b6b12" providerId="ADAL" clId="{E2C5AFEF-6B6A-4956-BF5E-0BFCC78C890F}" dt="2025-04-02T08:55:16.781" v="3488" actId="20577"/>
        <pc:sldMkLst>
          <pc:docMk/>
          <pc:sldMk cId="2123983033" sldId="272"/>
        </pc:sldMkLst>
        <pc:spChg chg="mod">
          <ac:chgData name="Daniël Francke" userId="bf895116-2437-4d35-ac4b-8df0203b6b12" providerId="ADAL" clId="{E2C5AFEF-6B6A-4956-BF5E-0BFCC78C890F}" dt="2025-04-01T07:43:50.665" v="298" actId="20577"/>
          <ac:spMkLst>
            <pc:docMk/>
            <pc:sldMk cId="2123983033" sldId="272"/>
            <ac:spMk id="2" creationId="{CB7B1D20-2084-FBD7-3B17-52CA437DDDC0}"/>
          </ac:spMkLst>
        </pc:spChg>
        <pc:spChg chg="add mod">
          <ac:chgData name="Daniël Francke" userId="bf895116-2437-4d35-ac4b-8df0203b6b12" providerId="ADAL" clId="{E2C5AFEF-6B6A-4956-BF5E-0BFCC78C890F}" dt="2025-04-01T14:46:16.744" v="3262" actId="20577"/>
          <ac:spMkLst>
            <pc:docMk/>
            <pc:sldMk cId="2123983033" sldId="272"/>
            <ac:spMk id="7" creationId="{F0313217-DBB1-B8ED-4ACA-27864F271B51}"/>
          </ac:spMkLst>
        </pc:spChg>
        <pc:spChg chg="add del">
          <ac:chgData name="Daniël Francke" userId="bf895116-2437-4d35-ac4b-8df0203b6b12" providerId="ADAL" clId="{E2C5AFEF-6B6A-4956-BF5E-0BFCC78C890F}" dt="2025-04-01T07:46:49.595" v="631"/>
          <ac:spMkLst>
            <pc:docMk/>
            <pc:sldMk cId="2123983033" sldId="272"/>
            <ac:spMk id="8196" creationId="{5584CF60-C9D2-8590-21B6-3BE897C07735}"/>
          </ac:spMkLst>
        </pc:spChg>
        <pc:picChg chg="add mod">
          <ac:chgData name="Daniël Francke" userId="bf895116-2437-4d35-ac4b-8df0203b6b12" providerId="ADAL" clId="{E2C5AFEF-6B6A-4956-BF5E-0BFCC78C890F}" dt="2025-04-01T07:48:10.230" v="651" actId="1076"/>
          <ac:picMkLst>
            <pc:docMk/>
            <pc:sldMk cId="2123983033" sldId="272"/>
            <ac:picMk id="12" creationId="{A642843D-0D85-6F7B-1F9F-65AABA9BD1B3}"/>
          </ac:picMkLst>
        </pc:picChg>
      </pc:sldChg>
      <pc:sldChg chg="modSp mod">
        <pc:chgData name="Daniël Francke" userId="bf895116-2437-4d35-ac4b-8df0203b6b12" providerId="ADAL" clId="{E2C5AFEF-6B6A-4956-BF5E-0BFCC78C890F}" dt="2025-04-01T14:44:49.891" v="3228" actId="20577"/>
        <pc:sldMkLst>
          <pc:docMk/>
          <pc:sldMk cId="3491077241" sldId="273"/>
        </pc:sldMkLst>
        <pc:spChg chg="mod">
          <ac:chgData name="Daniël Francke" userId="bf895116-2437-4d35-ac4b-8df0203b6b12" providerId="ADAL" clId="{E2C5AFEF-6B6A-4956-BF5E-0BFCC78C890F}" dt="2025-04-01T14:44:49.891" v="3228" actId="20577"/>
          <ac:spMkLst>
            <pc:docMk/>
            <pc:sldMk cId="3491077241" sldId="273"/>
            <ac:spMk id="2" creationId="{C929EDA0-0189-2A66-6622-760F0E8BEAA4}"/>
          </ac:spMkLst>
        </pc:spChg>
      </pc:sldChg>
      <pc:sldChg chg="addSp delSp modSp add mod ord modNotesTx">
        <pc:chgData name="Daniël Francke" userId="bf895116-2437-4d35-ac4b-8df0203b6b12" providerId="ADAL" clId="{E2C5AFEF-6B6A-4956-BF5E-0BFCC78C890F}" dt="2025-04-03T10:10:41.824" v="3722" actId="1076"/>
        <pc:sldMkLst>
          <pc:docMk/>
          <pc:sldMk cId="1418094692" sldId="274"/>
        </pc:sldMkLst>
        <pc:spChg chg="mod">
          <ac:chgData name="Daniël Francke" userId="bf895116-2437-4d35-ac4b-8df0203b6b12" providerId="ADAL" clId="{E2C5AFEF-6B6A-4956-BF5E-0BFCC78C890F}" dt="2025-04-01T07:11:38.724" v="35" actId="20577"/>
          <ac:spMkLst>
            <pc:docMk/>
            <pc:sldMk cId="1418094692" sldId="274"/>
            <ac:spMk id="2" creationId="{C648AF70-9AFE-8CAE-09F8-1B6C98FA17E0}"/>
          </ac:spMkLst>
        </pc:spChg>
        <pc:spChg chg="mod">
          <ac:chgData name="Daniël Francke" userId="bf895116-2437-4d35-ac4b-8df0203b6b12" providerId="ADAL" clId="{E2C5AFEF-6B6A-4956-BF5E-0BFCC78C890F}" dt="2025-04-01T14:45:15.128" v="3257" actId="20577"/>
          <ac:spMkLst>
            <pc:docMk/>
            <pc:sldMk cId="1418094692" sldId="274"/>
            <ac:spMk id="3" creationId="{664E86CC-2268-DD93-30CE-A3E8A76FC9B4}"/>
          </ac:spMkLst>
        </pc:spChg>
        <pc:picChg chg="add mod">
          <ac:chgData name="Daniël Francke" userId="bf895116-2437-4d35-ac4b-8df0203b6b12" providerId="ADAL" clId="{E2C5AFEF-6B6A-4956-BF5E-0BFCC78C890F}" dt="2025-04-03T10:10:41.824" v="3722" actId="1076"/>
          <ac:picMkLst>
            <pc:docMk/>
            <pc:sldMk cId="1418094692" sldId="274"/>
            <ac:picMk id="1026" creationId="{03354818-168B-ABFA-6D33-B1AC3A6A2081}"/>
          </ac:picMkLst>
        </pc:picChg>
      </pc:sldChg>
      <pc:sldChg chg="add">
        <pc:chgData name="Daniël Francke" userId="bf895116-2437-4d35-ac4b-8df0203b6b12" providerId="ADAL" clId="{E2C5AFEF-6B6A-4956-BF5E-0BFCC78C890F}" dt="2025-04-01T07:49:20.592" v="709" actId="2890"/>
        <pc:sldMkLst>
          <pc:docMk/>
          <pc:sldMk cId="1454770091" sldId="275"/>
        </pc:sldMkLst>
      </pc:sldChg>
      <pc:sldChg chg="add del">
        <pc:chgData name="Daniël Francke" userId="bf895116-2437-4d35-ac4b-8df0203b6b12" providerId="ADAL" clId="{E2C5AFEF-6B6A-4956-BF5E-0BFCC78C890F}" dt="2025-04-01T07:49:16.002" v="708" actId="2890"/>
        <pc:sldMkLst>
          <pc:docMk/>
          <pc:sldMk cId="3631025383" sldId="275"/>
        </pc:sldMkLst>
      </pc:sldChg>
      <pc:sldChg chg="addSp delSp modSp add mod modNotesTx">
        <pc:chgData name="Daniël Francke" userId="bf895116-2437-4d35-ac4b-8df0203b6b12" providerId="ADAL" clId="{E2C5AFEF-6B6A-4956-BF5E-0BFCC78C890F}" dt="2025-04-01T14:46:22.822" v="3263" actId="113"/>
        <pc:sldMkLst>
          <pc:docMk/>
          <pc:sldMk cId="2370395183" sldId="276"/>
        </pc:sldMkLst>
        <pc:spChg chg="mod">
          <ac:chgData name="Daniël Francke" userId="bf895116-2437-4d35-ac4b-8df0203b6b12" providerId="ADAL" clId="{E2C5AFEF-6B6A-4956-BF5E-0BFCC78C890F}" dt="2025-04-01T14:46:22.822" v="3263" actId="113"/>
          <ac:spMkLst>
            <pc:docMk/>
            <pc:sldMk cId="2370395183" sldId="276"/>
            <ac:spMk id="7" creationId="{F80B00F5-A40A-77E2-248F-6B532A8B20C1}"/>
          </ac:spMkLst>
        </pc:spChg>
        <pc:picChg chg="add mod modCrop">
          <ac:chgData name="Daniël Francke" userId="bf895116-2437-4d35-ac4b-8df0203b6b12" providerId="ADAL" clId="{E2C5AFEF-6B6A-4956-BF5E-0BFCC78C890F}" dt="2025-04-01T08:06:49.368" v="1033" actId="732"/>
          <ac:picMkLst>
            <pc:docMk/>
            <pc:sldMk cId="2370395183" sldId="276"/>
            <ac:picMk id="3" creationId="{9BC86294-2D65-E810-18D2-81BE763039F7}"/>
          </ac:picMkLst>
        </pc:picChg>
      </pc:sldChg>
      <pc:sldChg chg="addSp modSp new mod modNotesTx">
        <pc:chgData name="Daniël Francke" userId="bf895116-2437-4d35-ac4b-8df0203b6b12" providerId="ADAL" clId="{E2C5AFEF-6B6A-4956-BF5E-0BFCC78C890F}" dt="2025-04-01T14:47:02.047" v="3264" actId="113"/>
        <pc:sldMkLst>
          <pc:docMk/>
          <pc:sldMk cId="3879722099" sldId="277"/>
        </pc:sldMkLst>
        <pc:spChg chg="mod">
          <ac:chgData name="Daniël Francke" userId="bf895116-2437-4d35-ac4b-8df0203b6b12" providerId="ADAL" clId="{E2C5AFEF-6B6A-4956-BF5E-0BFCC78C890F}" dt="2025-04-01T08:07:38.319" v="1057" actId="20577"/>
          <ac:spMkLst>
            <pc:docMk/>
            <pc:sldMk cId="3879722099" sldId="277"/>
            <ac:spMk id="2" creationId="{6578D6B6-60FA-CD69-4D14-C5D5F0CBA44E}"/>
          </ac:spMkLst>
        </pc:spChg>
        <pc:spChg chg="add mod">
          <ac:chgData name="Daniël Francke" userId="bf895116-2437-4d35-ac4b-8df0203b6b12" providerId="ADAL" clId="{E2C5AFEF-6B6A-4956-BF5E-0BFCC78C890F}" dt="2025-04-01T14:47:02.047" v="3264" actId="113"/>
          <ac:spMkLst>
            <pc:docMk/>
            <pc:sldMk cId="3879722099" sldId="277"/>
            <ac:spMk id="8" creationId="{A53F62A1-1711-36A4-C548-795F018D8C1F}"/>
          </ac:spMkLst>
        </pc:spChg>
        <pc:picChg chg="add mod">
          <ac:chgData name="Daniël Francke" userId="bf895116-2437-4d35-ac4b-8df0203b6b12" providerId="ADAL" clId="{E2C5AFEF-6B6A-4956-BF5E-0BFCC78C890F}" dt="2025-04-01T13:51:37.554" v="1486" actId="1076"/>
          <ac:picMkLst>
            <pc:docMk/>
            <pc:sldMk cId="3879722099" sldId="277"/>
            <ac:picMk id="9" creationId="{EB5BB826-F7B0-82FA-18AB-09EF29024B89}"/>
          </ac:picMkLst>
        </pc:picChg>
      </pc:sldChg>
      <pc:sldChg chg="addSp delSp modSp add del mod ord modNotesTx">
        <pc:chgData name="Daniël Francke" userId="bf895116-2437-4d35-ac4b-8df0203b6b12" providerId="ADAL" clId="{E2C5AFEF-6B6A-4956-BF5E-0BFCC78C890F}" dt="2025-04-01T14:02:02.068" v="1847" actId="2696"/>
        <pc:sldMkLst>
          <pc:docMk/>
          <pc:sldMk cId="3844430275" sldId="278"/>
        </pc:sldMkLst>
      </pc:sldChg>
      <pc:sldChg chg="addSp delSp modSp add mod">
        <pc:chgData name="Daniël Francke" userId="bf895116-2437-4d35-ac4b-8df0203b6b12" providerId="ADAL" clId="{E2C5AFEF-6B6A-4956-BF5E-0BFCC78C890F}" dt="2025-04-03T07:46:43.442" v="3716" actId="20577"/>
        <pc:sldMkLst>
          <pc:docMk/>
          <pc:sldMk cId="3844025643" sldId="279"/>
        </pc:sldMkLst>
        <pc:spChg chg="mod">
          <ac:chgData name="Daniël Francke" userId="bf895116-2437-4d35-ac4b-8df0203b6b12" providerId="ADAL" clId="{E2C5AFEF-6B6A-4956-BF5E-0BFCC78C890F}" dt="2025-04-03T07:46:43.442" v="3716" actId="20577"/>
          <ac:spMkLst>
            <pc:docMk/>
            <pc:sldMk cId="3844025643" sldId="279"/>
            <ac:spMk id="2" creationId="{EE78006A-571D-9666-2D73-D9C558C3850F}"/>
          </ac:spMkLst>
        </pc:spChg>
        <pc:spChg chg="add del">
          <ac:chgData name="Daniël Francke" userId="bf895116-2437-4d35-ac4b-8df0203b6b12" providerId="ADAL" clId="{E2C5AFEF-6B6A-4956-BF5E-0BFCC78C890F}" dt="2025-04-01T14:01:40.511" v="1827"/>
          <ac:spMkLst>
            <pc:docMk/>
            <pc:sldMk cId="3844025643" sldId="279"/>
            <ac:spMk id="3" creationId="{8CFB8FDE-9F1B-32D0-E0A8-9470CE0E88AB}"/>
          </ac:spMkLst>
        </pc:spChg>
        <pc:spChg chg="add del">
          <ac:chgData name="Daniël Francke" userId="bf895116-2437-4d35-ac4b-8df0203b6b12" providerId="ADAL" clId="{E2C5AFEF-6B6A-4956-BF5E-0BFCC78C890F}" dt="2025-04-01T14:02:48.104" v="1853"/>
          <ac:spMkLst>
            <pc:docMk/>
            <pc:sldMk cId="3844025643" sldId="279"/>
            <ac:spMk id="7" creationId="{4B2651A5-E1F7-CF64-BD4E-FB0027389997}"/>
          </ac:spMkLst>
        </pc:spChg>
        <pc:spChg chg="mod">
          <ac:chgData name="Daniël Francke" userId="bf895116-2437-4d35-ac4b-8df0203b6b12" providerId="ADAL" clId="{E2C5AFEF-6B6A-4956-BF5E-0BFCC78C890F}" dt="2025-04-02T09:10:15.653" v="3495" actId="20577"/>
          <ac:spMkLst>
            <pc:docMk/>
            <pc:sldMk cId="3844025643" sldId="279"/>
            <ac:spMk id="8" creationId="{39B08FE3-02FD-F035-7FB0-0D9A515EA096}"/>
          </ac:spMkLst>
        </pc:spChg>
        <pc:picChg chg="add mod">
          <ac:chgData name="Daniël Francke" userId="bf895116-2437-4d35-ac4b-8df0203b6b12" providerId="ADAL" clId="{E2C5AFEF-6B6A-4956-BF5E-0BFCC78C890F}" dt="2025-04-01T14:04:03.223" v="1862" actId="1076"/>
          <ac:picMkLst>
            <pc:docMk/>
            <pc:sldMk cId="3844025643" sldId="279"/>
            <ac:picMk id="11" creationId="{AF1C713D-C85E-B71B-6407-0265F4FD988C}"/>
          </ac:picMkLst>
        </pc:picChg>
      </pc:sldChg>
      <pc:sldChg chg="addSp modSp new mod modNotesTx">
        <pc:chgData name="Daniël Francke" userId="bf895116-2437-4d35-ac4b-8df0203b6b12" providerId="ADAL" clId="{E2C5AFEF-6B6A-4956-BF5E-0BFCC78C890F}" dt="2025-04-02T09:12:44.687" v="3512" actId="20577"/>
        <pc:sldMkLst>
          <pc:docMk/>
          <pc:sldMk cId="2527342229" sldId="280"/>
        </pc:sldMkLst>
        <pc:spChg chg="mod">
          <ac:chgData name="Daniël Francke" userId="bf895116-2437-4d35-ac4b-8df0203b6b12" providerId="ADAL" clId="{E2C5AFEF-6B6A-4956-BF5E-0BFCC78C890F}" dt="2025-04-01T14:08:45.483" v="1891" actId="20577"/>
          <ac:spMkLst>
            <pc:docMk/>
            <pc:sldMk cId="2527342229" sldId="280"/>
            <ac:spMk id="2" creationId="{9C363B3F-CA09-D625-0BCC-20FB95C5114A}"/>
          </ac:spMkLst>
        </pc:spChg>
        <pc:spChg chg="add mod">
          <ac:chgData name="Daniël Francke" userId="bf895116-2437-4d35-ac4b-8df0203b6b12" providerId="ADAL" clId="{E2C5AFEF-6B6A-4956-BF5E-0BFCC78C890F}" dt="2025-04-01T14:47:17.558" v="3265" actId="120"/>
          <ac:spMkLst>
            <pc:docMk/>
            <pc:sldMk cId="2527342229" sldId="280"/>
            <ac:spMk id="8" creationId="{A71EBF82-9F83-CE9F-02FB-BD7A09D0E58B}"/>
          </ac:spMkLst>
        </pc:spChg>
        <pc:picChg chg="add mod">
          <ac:chgData name="Daniël Francke" userId="bf895116-2437-4d35-ac4b-8df0203b6b12" providerId="ADAL" clId="{E2C5AFEF-6B6A-4956-BF5E-0BFCC78C890F}" dt="2025-04-01T14:18:48.036" v="2423" actId="1076"/>
          <ac:picMkLst>
            <pc:docMk/>
            <pc:sldMk cId="2527342229" sldId="280"/>
            <ac:picMk id="9" creationId="{315A758C-600F-A049-6B3B-1B34DD1AF85D}"/>
          </ac:picMkLst>
        </pc:picChg>
      </pc:sldChg>
      <pc:sldChg chg="addSp delSp modSp new mod">
        <pc:chgData name="Daniël Francke" userId="bf895116-2437-4d35-ac4b-8df0203b6b12" providerId="ADAL" clId="{E2C5AFEF-6B6A-4956-BF5E-0BFCC78C890F}" dt="2025-04-02T09:15:05.960" v="3533" actId="20577"/>
        <pc:sldMkLst>
          <pc:docMk/>
          <pc:sldMk cId="1676542384" sldId="281"/>
        </pc:sldMkLst>
        <pc:spChg chg="mod">
          <ac:chgData name="Daniël Francke" userId="bf895116-2437-4d35-ac4b-8df0203b6b12" providerId="ADAL" clId="{E2C5AFEF-6B6A-4956-BF5E-0BFCC78C890F}" dt="2025-04-01T14:29:18.110" v="2439" actId="20577"/>
          <ac:spMkLst>
            <pc:docMk/>
            <pc:sldMk cId="1676542384" sldId="281"/>
            <ac:spMk id="2" creationId="{4F86547D-1ABA-FF9A-D35A-A7CBE1309B1F}"/>
          </ac:spMkLst>
        </pc:spChg>
        <pc:spChg chg="add del">
          <ac:chgData name="Daniël Francke" userId="bf895116-2437-4d35-ac4b-8df0203b6b12" providerId="ADAL" clId="{E2C5AFEF-6B6A-4956-BF5E-0BFCC78C890F}" dt="2025-04-01T14:31:54.108" v="2678"/>
          <ac:spMkLst>
            <pc:docMk/>
            <pc:sldMk cId="1676542384" sldId="281"/>
            <ac:spMk id="3" creationId="{FE2ECDF0-08AF-6CEE-9ABD-93E3251E29D6}"/>
          </ac:spMkLst>
        </pc:spChg>
        <pc:spChg chg="add del">
          <ac:chgData name="Daniël Francke" userId="bf895116-2437-4d35-ac4b-8df0203b6b12" providerId="ADAL" clId="{E2C5AFEF-6B6A-4956-BF5E-0BFCC78C890F}" dt="2025-04-01T14:31:55.515" v="2680"/>
          <ac:spMkLst>
            <pc:docMk/>
            <pc:sldMk cId="1676542384" sldId="281"/>
            <ac:spMk id="4" creationId="{1612F298-900F-EDC7-FC49-1055A4C02A0B}"/>
          </ac:spMkLst>
        </pc:spChg>
        <pc:spChg chg="add mod">
          <ac:chgData name="Daniël Francke" userId="bf895116-2437-4d35-ac4b-8df0203b6b12" providerId="ADAL" clId="{E2C5AFEF-6B6A-4956-BF5E-0BFCC78C890F}" dt="2025-04-02T09:15:05.960" v="3533" actId="20577"/>
          <ac:spMkLst>
            <pc:docMk/>
            <pc:sldMk cId="1676542384" sldId="281"/>
            <ac:spMk id="8" creationId="{C0CC554F-FB5D-89C8-FA5D-B8EF8B53F779}"/>
          </ac:spMkLst>
        </pc:spChg>
        <pc:picChg chg="add mod">
          <ac:chgData name="Daniël Francke" userId="bf895116-2437-4d35-ac4b-8df0203b6b12" providerId="ADAL" clId="{E2C5AFEF-6B6A-4956-BF5E-0BFCC78C890F}" dt="2025-04-01T14:32:11.406" v="2686" actId="1076"/>
          <ac:picMkLst>
            <pc:docMk/>
            <pc:sldMk cId="1676542384" sldId="281"/>
            <ac:picMk id="11" creationId="{BD5C673C-9A62-8450-CA3D-FAAA8936C16A}"/>
          </ac:picMkLst>
        </pc:picChg>
      </pc:sldChg>
      <pc:sldChg chg="new del">
        <pc:chgData name="Daniël Francke" userId="bf895116-2437-4d35-ac4b-8df0203b6b12" providerId="ADAL" clId="{E2C5AFEF-6B6A-4956-BF5E-0BFCC78C890F}" dt="2025-04-02T09:23:19.423" v="3659" actId="2696"/>
        <pc:sldMkLst>
          <pc:docMk/>
          <pc:sldMk cId="1888768432" sldId="282"/>
        </pc:sldMkLst>
      </pc:sldChg>
      <pc:sldChg chg="new del">
        <pc:chgData name="Daniël Francke" userId="bf895116-2437-4d35-ac4b-8df0203b6b12" providerId="ADAL" clId="{E2C5AFEF-6B6A-4956-BF5E-0BFCC78C890F}" dt="2025-04-01T14:37:07.747" v="2696" actId="680"/>
        <pc:sldMkLst>
          <pc:docMk/>
          <pc:sldMk cId="37069478" sldId="283"/>
        </pc:sldMkLst>
      </pc:sldChg>
      <pc:sldChg chg="addSp modSp add mod modNotesTx">
        <pc:chgData name="Daniël Francke" userId="bf895116-2437-4d35-ac4b-8df0203b6b12" providerId="ADAL" clId="{E2C5AFEF-6B6A-4956-BF5E-0BFCC78C890F}" dt="2025-04-03T10:17:59.482" v="3727" actId="1076"/>
        <pc:sldMkLst>
          <pc:docMk/>
          <pc:sldMk cId="2565989431" sldId="283"/>
        </pc:sldMkLst>
        <pc:spChg chg="mod">
          <ac:chgData name="Daniël Francke" userId="bf895116-2437-4d35-ac4b-8df0203b6b12" providerId="ADAL" clId="{E2C5AFEF-6B6A-4956-BF5E-0BFCC78C890F}" dt="2025-04-01T14:38:03.445" v="2747" actId="20577"/>
          <ac:spMkLst>
            <pc:docMk/>
            <pc:sldMk cId="2565989431" sldId="283"/>
            <ac:spMk id="2" creationId="{9BE65F07-237D-02DD-5878-B5454039A7CA}"/>
          </ac:spMkLst>
        </pc:spChg>
        <pc:spChg chg="mod">
          <ac:chgData name="Daniël Francke" userId="bf895116-2437-4d35-ac4b-8df0203b6b12" providerId="ADAL" clId="{E2C5AFEF-6B6A-4956-BF5E-0BFCC78C890F}" dt="2025-04-03T08:52:11.404" v="3720" actId="20577"/>
          <ac:spMkLst>
            <pc:docMk/>
            <pc:sldMk cId="2565989431" sldId="283"/>
            <ac:spMk id="3" creationId="{8A561D7A-30DA-E1C0-FD35-74A91F4CA595}"/>
          </ac:spMkLst>
        </pc:spChg>
        <pc:picChg chg="add mod">
          <ac:chgData name="Daniël Francke" userId="bf895116-2437-4d35-ac4b-8df0203b6b12" providerId="ADAL" clId="{E2C5AFEF-6B6A-4956-BF5E-0BFCC78C890F}" dt="2025-04-03T10:17:59.482" v="3727" actId="1076"/>
          <ac:picMkLst>
            <pc:docMk/>
            <pc:sldMk cId="2565989431" sldId="283"/>
            <ac:picMk id="2050" creationId="{84D260B0-CA0E-4BEA-137B-80EDD6FF7479}"/>
          </ac:picMkLst>
        </pc:picChg>
      </pc:sldChg>
      <pc:sldChg chg="modSp add mod">
        <pc:chgData name="Daniël Francke" userId="bf895116-2437-4d35-ac4b-8df0203b6b12" providerId="ADAL" clId="{E2C5AFEF-6B6A-4956-BF5E-0BFCC78C890F}" dt="2025-04-01T14:44:05.292" v="3218" actId="1076"/>
        <pc:sldMkLst>
          <pc:docMk/>
          <pc:sldMk cId="1611633144" sldId="284"/>
        </pc:sldMkLst>
        <pc:spChg chg="mod">
          <ac:chgData name="Daniël Francke" userId="bf895116-2437-4d35-ac4b-8df0203b6b12" providerId="ADAL" clId="{E2C5AFEF-6B6A-4956-BF5E-0BFCC78C890F}" dt="2025-04-01T14:44:05.292" v="3218" actId="1076"/>
          <ac:spMkLst>
            <pc:docMk/>
            <pc:sldMk cId="1611633144" sldId="284"/>
            <ac:spMk id="2" creationId="{5D16CC26-9EB9-4DA1-C6E6-AD1544C6C191}"/>
          </ac:spMkLst>
        </pc:spChg>
      </pc:sldChg>
      <pc:sldChg chg="modSp add mod">
        <pc:chgData name="Daniël Francke" userId="bf895116-2437-4d35-ac4b-8df0203b6b12" providerId="ADAL" clId="{E2C5AFEF-6B6A-4956-BF5E-0BFCC78C890F}" dt="2025-04-01T14:44:20.188" v="3226" actId="1076"/>
        <pc:sldMkLst>
          <pc:docMk/>
          <pc:sldMk cId="2880188208" sldId="285"/>
        </pc:sldMkLst>
        <pc:spChg chg="mod">
          <ac:chgData name="Daniël Francke" userId="bf895116-2437-4d35-ac4b-8df0203b6b12" providerId="ADAL" clId="{E2C5AFEF-6B6A-4956-BF5E-0BFCC78C890F}" dt="2025-04-01T14:44:20.188" v="3226" actId="1076"/>
          <ac:spMkLst>
            <pc:docMk/>
            <pc:sldMk cId="2880188208" sldId="285"/>
            <ac:spMk id="2" creationId="{16781560-833A-5638-C48C-CF1312F1F48A}"/>
          </ac:spMkLst>
        </pc:spChg>
      </pc:sldChg>
      <pc:sldChg chg="modSp new mod">
        <pc:chgData name="Daniël Francke" userId="bf895116-2437-4d35-ac4b-8df0203b6b12" providerId="ADAL" clId="{E2C5AFEF-6B6A-4956-BF5E-0BFCC78C890F}" dt="2025-04-03T10:43:18.039" v="3765" actId="20577"/>
        <pc:sldMkLst>
          <pc:docMk/>
          <pc:sldMk cId="3062177340" sldId="286"/>
        </pc:sldMkLst>
        <pc:spChg chg="mod">
          <ac:chgData name="Daniël Francke" userId="bf895116-2437-4d35-ac4b-8df0203b6b12" providerId="ADAL" clId="{E2C5AFEF-6B6A-4956-BF5E-0BFCC78C890F}" dt="2025-04-03T10:43:18.039" v="3765" actId="20577"/>
          <ac:spMkLst>
            <pc:docMk/>
            <pc:sldMk cId="3062177340" sldId="286"/>
            <ac:spMk id="2" creationId="{112EE6CA-1E4F-1E04-385A-0C7815B545CC}"/>
          </ac:spMkLst>
        </pc:spChg>
      </pc:sldChg>
      <pc:sldChg chg="add del modNotesTx">
        <pc:chgData name="Daniël Francke" userId="bf895116-2437-4d35-ac4b-8df0203b6b12" providerId="ADAL" clId="{E2C5AFEF-6B6A-4956-BF5E-0BFCC78C890F}" dt="2025-04-01T14:52:27.795" v="3331" actId="2696"/>
        <pc:sldMkLst>
          <pc:docMk/>
          <pc:sldMk cId="3281685418" sldId="286"/>
        </pc:sldMkLst>
      </pc:sldChg>
      <pc:sldChg chg="modSp add mod ord">
        <pc:chgData name="Daniël Francke" userId="bf895116-2437-4d35-ac4b-8df0203b6b12" providerId="ADAL" clId="{E2C5AFEF-6B6A-4956-BF5E-0BFCC78C890F}" dt="2025-04-02T08:44:51.874" v="3424" actId="20577"/>
        <pc:sldMkLst>
          <pc:docMk/>
          <pc:sldMk cId="1032627573" sldId="287"/>
        </pc:sldMkLst>
        <pc:spChg chg="mod">
          <ac:chgData name="Daniël Francke" userId="bf895116-2437-4d35-ac4b-8df0203b6b12" providerId="ADAL" clId="{E2C5AFEF-6B6A-4956-BF5E-0BFCC78C890F}" dt="2025-04-02T08:44:51.874" v="3424" actId="20577"/>
          <ac:spMkLst>
            <pc:docMk/>
            <pc:sldMk cId="1032627573" sldId="287"/>
            <ac:spMk id="2" creationId="{ECDF219E-B296-EE5C-201D-EA54B346693A}"/>
          </ac:spMkLst>
        </pc:spChg>
      </pc:sldChg>
      <pc:sldChg chg="add del ord">
        <pc:chgData name="Daniël Francke" userId="bf895116-2437-4d35-ac4b-8df0203b6b12" providerId="ADAL" clId="{E2C5AFEF-6B6A-4956-BF5E-0BFCC78C890F}" dt="2025-04-02T08:44:30.978" v="3366" actId="2890"/>
        <pc:sldMkLst>
          <pc:docMk/>
          <pc:sldMk cId="2501643441" sldId="287"/>
        </pc:sldMkLst>
      </pc:sldChg>
      <pc:sldChg chg="add">
        <pc:chgData name="Daniël Francke" userId="bf895116-2437-4d35-ac4b-8df0203b6b12" providerId="ADAL" clId="{E2C5AFEF-6B6A-4956-BF5E-0BFCC78C890F}" dt="2025-04-02T09:28:34.930" v="3712"/>
        <pc:sldMkLst>
          <pc:docMk/>
          <pc:sldMk cId="4117480770" sldId="288"/>
        </pc:sldMkLst>
      </pc:sldChg>
      <pc:sldChg chg="add">
        <pc:chgData name="Daniël Francke" userId="bf895116-2437-4d35-ac4b-8df0203b6b12" providerId="ADAL" clId="{E2C5AFEF-6B6A-4956-BF5E-0BFCC78C890F}" dt="2025-04-03T10:42:37.922" v="3728" actId="2890"/>
        <pc:sldMkLst>
          <pc:docMk/>
          <pc:sldMk cId="966499956" sldId="28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6AAC5386-15BB-AE17-7ECB-D523158295F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nl-NL"/>
          </a:p>
        </p:txBody>
      </p:sp>
      <p:sp>
        <p:nvSpPr>
          <p:cNvPr id="3" name="Tijdelijke aanduiding voor datum 2">
            <a:extLst>
              <a:ext uri="{FF2B5EF4-FFF2-40B4-BE49-F238E27FC236}">
                <a16:creationId xmlns:a16="http://schemas.microsoft.com/office/drawing/2014/main" id="{D1D7E76F-6D07-11A3-976E-9BBC1284F7B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9C5C950-FC89-4B91-91A0-302042E3DE6C}" type="datetimeFigureOut">
              <a:rPr lang="nl-NL"/>
              <a:pPr>
                <a:defRPr/>
              </a:pPr>
              <a:t>3-4-2025</a:t>
            </a:fld>
            <a:endParaRPr lang="nl-NL"/>
          </a:p>
        </p:txBody>
      </p:sp>
      <p:sp>
        <p:nvSpPr>
          <p:cNvPr id="4" name="Tijdelijke aanduiding voor voettekst 3">
            <a:extLst>
              <a:ext uri="{FF2B5EF4-FFF2-40B4-BE49-F238E27FC236}">
                <a16:creationId xmlns:a16="http://schemas.microsoft.com/office/drawing/2014/main" id="{D36FBDBB-6F83-D1B5-A1D3-DB01D451B7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nl-NL"/>
          </a:p>
        </p:txBody>
      </p:sp>
      <p:sp>
        <p:nvSpPr>
          <p:cNvPr id="5" name="Tijdelijke aanduiding voor dianummer 4">
            <a:extLst>
              <a:ext uri="{FF2B5EF4-FFF2-40B4-BE49-F238E27FC236}">
                <a16:creationId xmlns:a16="http://schemas.microsoft.com/office/drawing/2014/main" id="{6EB9A3A2-8250-4D3E-65DD-5DEB299CC6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9153FCCC-887A-4ACC-B0E6-50B2FD769455}" type="slidenum">
              <a:rPr lang="nl-NL"/>
              <a:pPr>
                <a:defRPr/>
              </a:pPr>
              <a:t>‹nr.›</a:t>
            </a:fld>
            <a:endParaRPr lang="nl-NL"/>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97E281-471E-41CC-AA5E-D28FD89D70CA}" type="datetimeFigureOut">
              <a:rPr lang="nl-NL" smtClean="0"/>
              <a:t>3-4-2025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CF597A-9363-4EDC-8251-AFB082C778A5}" type="slidenum">
              <a:rPr lang="nl-NL" smtClean="0"/>
              <a:t>‹nr.›</a:t>
            </a:fld>
            <a:endParaRPr lang="nl-NL"/>
          </a:p>
        </p:txBody>
      </p:sp>
    </p:spTree>
    <p:extLst>
      <p:ext uri="{BB962C8B-B14F-4D97-AF65-F5344CB8AC3E}">
        <p14:creationId xmlns:p14="http://schemas.microsoft.com/office/powerpoint/2010/main" val="2068116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 typeface="Arial" panose="020B0604020202020204" pitchFamily="34" charset="0"/>
              <a:buChar char="•"/>
            </a:pPr>
            <a:r>
              <a:rPr lang="nl-NL" dirty="0"/>
              <a:t>Vorige STEC onderzoek in 2019, woningmarkt sterk veranderd sindsdien.</a:t>
            </a:r>
          </a:p>
          <a:p>
            <a:pPr marL="171450" indent="-171450">
              <a:buFont typeface="Arial" panose="020B0604020202020204" pitchFamily="34" charset="0"/>
              <a:buChar char="•"/>
            </a:pPr>
            <a:r>
              <a:rPr lang="nl-NL" dirty="0"/>
              <a:t>Eerder al de woondeal en de woonagenda om initiatieven te sturen.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b="1" dirty="0"/>
              <a:t>KWOZ</a:t>
            </a:r>
            <a:r>
              <a:rPr lang="nl-NL" dirty="0"/>
              <a:t>: Gebaseerd op huidig beleid en uitgebreide data (CBS Microdata, uitvragen bij corporaties en provincie). Analyse van woningprijzen, aanbod, kwaliteit en demografie.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b="1" dirty="0"/>
              <a:t>Provinciaal dashboard</a:t>
            </a:r>
            <a:r>
              <a:rPr lang="nl-NL" dirty="0"/>
              <a:t>: Biedt inzicht op verschillende schaalniveaus.</a:t>
            </a:r>
          </a:p>
          <a:p>
            <a:pPr marL="171450" indent="-171450">
              <a:buFont typeface="Arial" panose="020B0604020202020204" pitchFamily="34" charset="0"/>
              <a:buChar char="•"/>
            </a:pPr>
            <a:endParaRPr lang="nl-NL" dirty="0"/>
          </a:p>
          <a:p>
            <a:pPr marL="171450" indent="-171450">
              <a:buFont typeface="Arial" panose="020B0604020202020204" pitchFamily="34" charset="0"/>
              <a:buChar char="•"/>
            </a:pPr>
            <a:endParaRPr lang="nl-NL" dirty="0"/>
          </a:p>
        </p:txBody>
      </p:sp>
      <p:sp>
        <p:nvSpPr>
          <p:cNvPr id="4" name="Tijdelijke aanduiding voor dianummer 3"/>
          <p:cNvSpPr>
            <a:spLocks noGrp="1"/>
          </p:cNvSpPr>
          <p:nvPr>
            <p:ph type="sldNum" sz="quarter" idx="5"/>
          </p:nvPr>
        </p:nvSpPr>
        <p:spPr/>
        <p:txBody>
          <a:bodyPr/>
          <a:lstStyle/>
          <a:p>
            <a:fld id="{8CCF597A-9363-4EDC-8251-AFB082C778A5}" type="slidenum">
              <a:rPr lang="nl-NL" smtClean="0"/>
              <a:t>4</a:t>
            </a:fld>
            <a:endParaRPr lang="nl-NL"/>
          </a:p>
        </p:txBody>
      </p:sp>
    </p:spTree>
    <p:extLst>
      <p:ext uri="{BB962C8B-B14F-4D97-AF65-F5344CB8AC3E}">
        <p14:creationId xmlns:p14="http://schemas.microsoft.com/office/powerpoint/2010/main" val="3001223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buNone/>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Verbreden van focus: van aanpassen woningvoorraad naar aanpassing en toevoeging woningvoorraad ------ Op het moment dat de Woonvisie 2018-2027 van kracht werd, lag de focus vooral op het aanpassen van de huidige woningvoorraad aangezien er ook wel eens woningen voor een tijd leegstonden. De urgentie voor toevoegingen aan de woningvoorraad was er niet. Toevoeging van woningen was alleen toegestaan in groeikernen en in de balans-transitiekernen. Echter werd toen in principe alleen nieuwbouw toegestaan wanneer er elders in de kern sloop of </a:t>
            </a:r>
            <a:r>
              <a:rPr lang="nl-NL" sz="1800" kern="100" dirty="0" err="1">
                <a:effectLst/>
                <a:latin typeface="Arial" panose="020B0604020202020204" pitchFamily="34" charset="0"/>
                <a:ea typeface="Times New Roman" panose="02020603050405020304" pitchFamily="18" charset="0"/>
                <a:cs typeface="Times New Roman" panose="02020603050405020304" pitchFamily="18" charset="0"/>
              </a:rPr>
              <a:t>wegbestemmen</a:t>
            </a: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 van een woontitel aan de orde was. Er was (bijna) geen behoefte meer aan uitbreiding op Schouwen-Duiveland.</a:t>
            </a:r>
          </a:p>
          <a:p>
            <a:pPr>
              <a:buNone/>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 </a:t>
            </a:r>
          </a:p>
          <a:p>
            <a:pPr>
              <a:buNone/>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Daarentegen is de focus van de Woonzorgvisie naast op het aanpassen van de woningvoorraad ook erg gericht op de juiste toevoegingen van de woningvoorraad. Dit vanwege het woningtekort. We willen tot en met 2030 circa 1.120 woningen toevoegen aan de voorraad. Er wordt zelfs onderzocht naar hoe we samen met Zeeuwland meer tempo kunnen maken in het realiseren van deze ambitie. Dit is natuurlijk een andere richting dan in de Woonvisie 2018-2027 is opgeschreven. </a:t>
            </a:r>
          </a:p>
          <a:p>
            <a:pPr>
              <a:buNone/>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 </a:t>
            </a:r>
          </a:p>
          <a:p>
            <a:pPr>
              <a:buNone/>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 </a:t>
            </a:r>
          </a:p>
          <a:p>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 Meer nadruk voor sociale (en betaalbare) woningen ------ In de Woonvisie wordt er ingespeeld op alle doelgroepen met de nadruk op woningen voor 1- en 2persoonshuishoudens terwijl de Woonzorgvisie meer de nadruk legt op het toevoegen van sociale (en betaalbare woningen). Dit verschil laat zich met name zien m.b.t. het toevoegen van sociale en betaalbare woningen aan de woningvoorraad. In Woonvisie 2018-2027 is dit niet van toepassing terwijl in de Woonzorgvisie toe ziet op 65% betaalbare nieuwbouw.</a:t>
            </a:r>
          </a:p>
          <a:p>
            <a:endParaRPr lang="nl-NL" dirty="0"/>
          </a:p>
        </p:txBody>
      </p:sp>
      <p:sp>
        <p:nvSpPr>
          <p:cNvPr id="4" name="Tijdelijke aanduiding voor dianummer 3"/>
          <p:cNvSpPr>
            <a:spLocks noGrp="1"/>
          </p:cNvSpPr>
          <p:nvPr>
            <p:ph type="sldNum" sz="quarter" idx="5"/>
          </p:nvPr>
        </p:nvSpPr>
        <p:spPr/>
        <p:txBody>
          <a:bodyPr/>
          <a:lstStyle/>
          <a:p>
            <a:fld id="{8CCF597A-9363-4EDC-8251-AFB082C778A5}" type="slidenum">
              <a:rPr lang="nl-NL" smtClean="0"/>
              <a:t>17</a:t>
            </a:fld>
            <a:endParaRPr lang="nl-NL"/>
          </a:p>
        </p:txBody>
      </p:sp>
    </p:spTree>
    <p:extLst>
      <p:ext uri="{BB962C8B-B14F-4D97-AF65-F5344CB8AC3E}">
        <p14:creationId xmlns:p14="http://schemas.microsoft.com/office/powerpoint/2010/main" val="1675603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hangingPunct="0">
              <a:buNone/>
            </a:pPr>
            <a:r>
              <a:rPr lang="nl-NL" sz="1200" kern="100" dirty="0">
                <a:effectLst/>
                <a:latin typeface="Arial" panose="020B0604020202020204" pitchFamily="34" charset="0"/>
                <a:ea typeface="Times New Roman" panose="02020603050405020304" pitchFamily="18" charset="0"/>
                <a:cs typeface="Times New Roman" panose="02020603050405020304" pitchFamily="18" charset="0"/>
              </a:rPr>
              <a:t>Om tot een woonzorgvisie te komen is er een aanbesteding gedaan aan STEC groep. Dit is een bureau waarmee de Gemeente Schouwen-Duiveland veel samenwerkt. Zij hebben het document geschreven maar ook het proces tot het document begeleid. Dit hebben ze gedaan door stakeholdersessies. Deze stakeholderssessies zijn door </a:t>
            </a:r>
            <a:r>
              <a:rPr lang="nl-NL" sz="1200" kern="100" dirty="0" err="1">
                <a:effectLst/>
                <a:latin typeface="Arial" panose="020B0604020202020204" pitchFamily="34" charset="0"/>
                <a:ea typeface="Times New Roman" panose="02020603050405020304" pitchFamily="18" charset="0"/>
                <a:cs typeface="Times New Roman" panose="02020603050405020304" pitchFamily="18" charset="0"/>
              </a:rPr>
              <a:t>Stec</a:t>
            </a:r>
            <a:r>
              <a:rPr lang="nl-NL" sz="1200" kern="100" dirty="0">
                <a:effectLst/>
                <a:latin typeface="Arial" panose="020B0604020202020204" pitchFamily="34" charset="0"/>
                <a:ea typeface="Times New Roman" panose="02020603050405020304" pitchFamily="18" charset="0"/>
                <a:cs typeface="Times New Roman" panose="02020603050405020304" pitchFamily="18" charset="0"/>
              </a:rPr>
              <a:t> voorbereid. Deze sessies waren met verschillende stakeholders zoals marktpartijen (makelaars, zorg instelling) en dorpsraden/inwoners. Ook is de raad erbij betrokken. Uit de sessies zijn conceptstukken gekomen. Deze zijn intern uitgezet voor feedback en daarna verwerkt naar steeds meer definitievere stukken. Ook is het definitieve stuk aan adviesraad sociaal domein voorgelegd en de feedback kritisch verwerkt.</a:t>
            </a:r>
          </a:p>
          <a:p>
            <a:pPr hangingPunct="0">
              <a:buNone/>
            </a:pPr>
            <a:r>
              <a:rPr lang="nl-NL" sz="1200" kern="100" dirty="0">
                <a:effectLst/>
                <a:latin typeface="Arial" panose="020B0604020202020204" pitchFamily="34" charset="0"/>
                <a:ea typeface="Times New Roman" panose="02020603050405020304" pitchFamily="18" charset="0"/>
                <a:cs typeface="Times New Roman" panose="02020603050405020304" pitchFamily="18" charset="0"/>
              </a:rPr>
              <a:t> </a:t>
            </a:r>
          </a:p>
          <a:p>
            <a:endParaRPr lang="nl-NL" dirty="0"/>
          </a:p>
        </p:txBody>
      </p:sp>
      <p:sp>
        <p:nvSpPr>
          <p:cNvPr id="4" name="Tijdelijke aanduiding voor dianummer 3"/>
          <p:cNvSpPr>
            <a:spLocks noGrp="1"/>
          </p:cNvSpPr>
          <p:nvPr>
            <p:ph type="sldNum" sz="quarter" idx="5"/>
          </p:nvPr>
        </p:nvSpPr>
        <p:spPr/>
        <p:txBody>
          <a:bodyPr/>
          <a:lstStyle/>
          <a:p>
            <a:fld id="{8CCF597A-9363-4EDC-8251-AFB082C778A5}" type="slidenum">
              <a:rPr lang="nl-NL" smtClean="0"/>
              <a:t>18</a:t>
            </a:fld>
            <a:endParaRPr lang="nl-NL"/>
          </a:p>
        </p:txBody>
      </p:sp>
    </p:spTree>
    <p:extLst>
      <p:ext uri="{BB962C8B-B14F-4D97-AF65-F5344CB8AC3E}">
        <p14:creationId xmlns:p14="http://schemas.microsoft.com/office/powerpoint/2010/main" val="2072600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Kracht van Schouwen-Duiveland:</a:t>
            </a:r>
          </a:p>
          <a:p>
            <a:pPr marL="228600" indent="-228600">
              <a:buAutoNum type="arabicPeriod"/>
            </a:pPr>
            <a:r>
              <a:rPr lang="nl-NL" dirty="0"/>
              <a:t>Krachtige en hechte lokale gemeenschappen</a:t>
            </a:r>
          </a:p>
          <a:p>
            <a:pPr marL="228600" indent="-228600">
              <a:buAutoNum type="arabicPeriod"/>
            </a:pPr>
            <a:r>
              <a:rPr lang="nl-NL" dirty="0"/>
              <a:t>Onlosmakelijk aan de zee verbonden</a:t>
            </a:r>
          </a:p>
          <a:p>
            <a:pPr marL="228600" indent="-228600">
              <a:buAutoNum type="arabicPeriod"/>
            </a:pPr>
            <a:r>
              <a:rPr lang="nl-NL" dirty="0"/>
              <a:t>Rijke historie kenmerkt de uitstraling en cultuur op SD</a:t>
            </a:r>
          </a:p>
          <a:p>
            <a:endParaRPr lang="nl-NL" dirty="0"/>
          </a:p>
          <a:p>
            <a:r>
              <a:rPr lang="nl-NL" dirty="0"/>
              <a:t>Binnen de drie thema’s is er een doorkijk gemaakt naar:</a:t>
            </a:r>
          </a:p>
          <a:p>
            <a:pPr marL="228600" indent="-228600">
              <a:buAutoNum type="arabicPeriod"/>
            </a:pPr>
            <a:r>
              <a:rPr lang="nl-NL" dirty="0"/>
              <a:t>Wat zien we?</a:t>
            </a:r>
          </a:p>
          <a:p>
            <a:pPr marL="228600" indent="-228600">
              <a:buAutoNum type="arabicPeriod"/>
            </a:pPr>
            <a:r>
              <a:rPr lang="nl-NL" dirty="0"/>
              <a:t>Wat is onze visie?</a:t>
            </a:r>
          </a:p>
          <a:p>
            <a:pPr marL="228600" indent="-228600">
              <a:buAutoNum type="arabicPeriod"/>
            </a:pPr>
            <a:r>
              <a:rPr lang="nl-NL" dirty="0"/>
              <a:t>Wat gaan we doen?</a:t>
            </a:r>
          </a:p>
          <a:p>
            <a:pPr marL="228600" indent="-228600">
              <a:buAutoNum type="arabicPeriod"/>
            </a:pPr>
            <a:endParaRPr lang="nl-NL" dirty="0"/>
          </a:p>
        </p:txBody>
      </p:sp>
      <p:sp>
        <p:nvSpPr>
          <p:cNvPr id="4" name="Tijdelijke aanduiding voor dianummer 3"/>
          <p:cNvSpPr>
            <a:spLocks noGrp="1"/>
          </p:cNvSpPr>
          <p:nvPr>
            <p:ph type="sldNum" sz="quarter" idx="5"/>
          </p:nvPr>
        </p:nvSpPr>
        <p:spPr/>
        <p:txBody>
          <a:bodyPr/>
          <a:lstStyle/>
          <a:p>
            <a:fld id="{8CCF597A-9363-4EDC-8251-AFB082C778A5}" type="slidenum">
              <a:rPr lang="nl-NL" smtClean="0"/>
              <a:t>19</a:t>
            </a:fld>
            <a:endParaRPr lang="nl-NL"/>
          </a:p>
        </p:txBody>
      </p:sp>
    </p:spTree>
    <p:extLst>
      <p:ext uri="{BB962C8B-B14F-4D97-AF65-F5344CB8AC3E}">
        <p14:creationId xmlns:p14="http://schemas.microsoft.com/office/powerpoint/2010/main" val="728344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Spelen in op dubbele vergrijzing / voldoende woningen voor vraag maar ook voor groei / thuis voor iedereen.</a:t>
            </a:r>
          </a:p>
          <a:p>
            <a:endParaRPr lang="nl-NL" dirty="0"/>
          </a:p>
          <a:p>
            <a:r>
              <a:rPr lang="nl-NL" dirty="0"/>
              <a:t>Iedereen zo goed en passend mogelijk te laten wonen. De woningmarkt wordt zo optimaal benut. Juiste woning voor de juiste mensen. Iedereen kan zich zo thuis voelen op Schouwen-Duiveland. Ook de mensen die zorg nodig hebben. </a:t>
            </a:r>
          </a:p>
          <a:p>
            <a:endParaRPr lang="nl-NL" dirty="0"/>
          </a:p>
        </p:txBody>
      </p:sp>
      <p:sp>
        <p:nvSpPr>
          <p:cNvPr id="4" name="Tijdelijke aanduiding voor dianummer 3"/>
          <p:cNvSpPr>
            <a:spLocks noGrp="1"/>
          </p:cNvSpPr>
          <p:nvPr>
            <p:ph type="sldNum" sz="quarter" idx="5"/>
          </p:nvPr>
        </p:nvSpPr>
        <p:spPr/>
        <p:txBody>
          <a:bodyPr/>
          <a:lstStyle/>
          <a:p>
            <a:fld id="{8CCF597A-9363-4EDC-8251-AFB082C778A5}" type="slidenum">
              <a:rPr lang="nl-NL" smtClean="0"/>
              <a:t>20</a:t>
            </a:fld>
            <a:endParaRPr lang="nl-NL"/>
          </a:p>
        </p:txBody>
      </p:sp>
    </p:spTree>
    <p:extLst>
      <p:ext uri="{BB962C8B-B14F-4D97-AF65-F5344CB8AC3E}">
        <p14:creationId xmlns:p14="http://schemas.microsoft.com/office/powerpoint/2010/main" val="9405366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00" dirty="0">
                <a:effectLst/>
                <a:latin typeface="Arial" panose="020B0604020202020204" pitchFamily="34" charset="0"/>
                <a:ea typeface="Times New Roman" panose="02020603050405020304" pitchFamily="18" charset="0"/>
                <a:cs typeface="Times New Roman" panose="02020603050405020304" pitchFamily="18" charset="0"/>
              </a:rPr>
              <a:t>Door de Woonzorgvisie en het Zorglandschap in samenhang te gebruiken, ontstaat een integrale aanpak die zowel het wonen als de zorg voor ouderen optimaal ondersteunt als wonen voor andere (zorg) doelgroepen. Dit draagt bij aan een toekomstbestendige leefomgeving waarin zowel ouderen als andere doelgroepen zo lang mogelijk zelfstandig kunnen blijven wonen. Voor hen die het nodig hebben is dan passende zorg en ondersteuning binnen handbereik.</a:t>
            </a:r>
          </a:p>
          <a:p>
            <a:endParaRPr lang="nl-NL" dirty="0"/>
          </a:p>
        </p:txBody>
      </p:sp>
      <p:sp>
        <p:nvSpPr>
          <p:cNvPr id="4" name="Tijdelijke aanduiding voor dianummer 3"/>
          <p:cNvSpPr>
            <a:spLocks noGrp="1"/>
          </p:cNvSpPr>
          <p:nvPr>
            <p:ph type="sldNum" sz="quarter" idx="5"/>
          </p:nvPr>
        </p:nvSpPr>
        <p:spPr/>
        <p:txBody>
          <a:bodyPr/>
          <a:lstStyle/>
          <a:p>
            <a:fld id="{8CCF597A-9363-4EDC-8251-AFB082C778A5}" type="slidenum">
              <a:rPr lang="nl-NL" smtClean="0"/>
              <a:t>22</a:t>
            </a:fld>
            <a:endParaRPr lang="nl-NL"/>
          </a:p>
        </p:txBody>
      </p:sp>
    </p:spTree>
    <p:extLst>
      <p:ext uri="{BB962C8B-B14F-4D97-AF65-F5344CB8AC3E}">
        <p14:creationId xmlns:p14="http://schemas.microsoft.com/office/powerpoint/2010/main" val="26996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3045B-04CC-99D4-CD4B-FA6B2E5186A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52E565A-FB9F-BD4B-E87B-7738CCBBA4A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591C029-A880-7546-E277-B85E126944BD}"/>
              </a:ext>
            </a:extLst>
          </p:cNvPr>
          <p:cNvSpPr>
            <a:spLocks noGrp="1"/>
          </p:cNvSpPr>
          <p:nvPr>
            <p:ph type="body" idx="1"/>
          </p:nvPr>
        </p:nvSpPr>
        <p:spPr/>
        <p:txBody>
          <a:bodyPr/>
          <a:lstStyle/>
          <a:p>
            <a:r>
              <a:rPr lang="nl-NL" dirty="0"/>
              <a:t>Betaalbaarheidsgrens is tot 390.000, 68% in Zeeland, 47% in NL</a:t>
            </a:r>
          </a:p>
        </p:txBody>
      </p:sp>
      <p:sp>
        <p:nvSpPr>
          <p:cNvPr id="4" name="Tijdelijke aanduiding voor dianummer 3">
            <a:extLst>
              <a:ext uri="{FF2B5EF4-FFF2-40B4-BE49-F238E27FC236}">
                <a16:creationId xmlns:a16="http://schemas.microsoft.com/office/drawing/2014/main" id="{B856D66E-5ADD-60B4-2CB5-6F889541A037}"/>
              </a:ext>
            </a:extLst>
          </p:cNvPr>
          <p:cNvSpPr>
            <a:spLocks noGrp="1"/>
          </p:cNvSpPr>
          <p:nvPr>
            <p:ph type="sldNum" sz="quarter" idx="5"/>
          </p:nvPr>
        </p:nvSpPr>
        <p:spPr/>
        <p:txBody>
          <a:bodyPr/>
          <a:lstStyle/>
          <a:p>
            <a:fld id="{8CCF597A-9363-4EDC-8251-AFB082C778A5}" type="slidenum">
              <a:rPr lang="nl-NL" smtClean="0"/>
              <a:t>5</a:t>
            </a:fld>
            <a:endParaRPr lang="nl-NL"/>
          </a:p>
        </p:txBody>
      </p:sp>
    </p:spTree>
    <p:extLst>
      <p:ext uri="{BB962C8B-B14F-4D97-AF65-F5344CB8AC3E}">
        <p14:creationId xmlns:p14="http://schemas.microsoft.com/office/powerpoint/2010/main" val="2046870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A5B4C8-1D97-36F7-CC9D-B3930013AFF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85A24C0-AE09-1FA5-F2FE-604A99F7B29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4ADF119-CCD2-A8C3-31E5-544A6242E3F5}"/>
              </a:ext>
            </a:extLst>
          </p:cNvPr>
          <p:cNvSpPr>
            <a:spLocks noGrp="1"/>
          </p:cNvSpPr>
          <p:nvPr>
            <p:ph type="body" idx="1"/>
          </p:nvPr>
        </p:nvSpPr>
        <p:spPr/>
        <p:txBody>
          <a:bodyPr/>
          <a:lstStyle/>
          <a:p>
            <a:pPr marL="171450" indent="-171450">
              <a:buFont typeface="Arial" panose="020B0604020202020204" pitchFamily="34" charset="0"/>
              <a:buChar char="•"/>
            </a:pPr>
            <a:r>
              <a:rPr lang="nl-NL" dirty="0"/>
              <a:t>Bevolkingsomvang bevat arbeidsmigranten, kennismigranten,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1" kern="100" dirty="0">
                <a:effectLst/>
                <a:latin typeface="Arial" panose="020B0604020202020204" pitchFamily="34" charset="0"/>
                <a:ea typeface="Times New Roman" panose="02020603050405020304" pitchFamily="18" charset="0"/>
                <a:cs typeface="Times New Roman" panose="02020603050405020304" pitchFamily="18" charset="0"/>
              </a:rPr>
              <a:t>Huishoudensgroei en vergrijzing </a:t>
            </a:r>
            <a:r>
              <a:rPr lang="nl-NL" sz="1200" kern="100" dirty="0">
                <a:effectLst/>
                <a:latin typeface="Arial" panose="020B0604020202020204" pitchFamily="34" charset="0"/>
                <a:ea typeface="Times New Roman" panose="02020603050405020304" pitchFamily="18" charset="0"/>
                <a:cs typeface="Times New Roman" panose="02020603050405020304" pitchFamily="18" charset="0"/>
              </a:rPr>
              <a:t>tot 2050, tot dan 24.000 huishoudens erbij door migratiestromen.</a:t>
            </a:r>
          </a:p>
          <a:p>
            <a:pPr marL="171450" indent="-171450">
              <a:buFont typeface="Arial" panose="020B0604020202020204" pitchFamily="34" charset="0"/>
              <a:buChar char="•"/>
            </a:pPr>
            <a:r>
              <a:rPr lang="nl-NL" dirty="0"/>
              <a:t>Meer informatie over zorg door collega’s zo</a:t>
            </a:r>
          </a:p>
        </p:txBody>
      </p:sp>
      <p:sp>
        <p:nvSpPr>
          <p:cNvPr id="4" name="Tijdelijke aanduiding voor dianummer 3">
            <a:extLst>
              <a:ext uri="{FF2B5EF4-FFF2-40B4-BE49-F238E27FC236}">
                <a16:creationId xmlns:a16="http://schemas.microsoft.com/office/drawing/2014/main" id="{08784270-B9C4-1BC1-1625-77FF7560A211}"/>
              </a:ext>
            </a:extLst>
          </p:cNvPr>
          <p:cNvSpPr>
            <a:spLocks noGrp="1"/>
          </p:cNvSpPr>
          <p:nvPr>
            <p:ph type="sldNum" sz="quarter" idx="5"/>
          </p:nvPr>
        </p:nvSpPr>
        <p:spPr/>
        <p:txBody>
          <a:bodyPr/>
          <a:lstStyle/>
          <a:p>
            <a:fld id="{8CCF597A-9363-4EDC-8251-AFB082C778A5}" type="slidenum">
              <a:rPr lang="nl-NL" smtClean="0"/>
              <a:t>6</a:t>
            </a:fld>
            <a:endParaRPr lang="nl-NL"/>
          </a:p>
        </p:txBody>
      </p:sp>
    </p:spTree>
    <p:extLst>
      <p:ext uri="{BB962C8B-B14F-4D97-AF65-F5344CB8AC3E}">
        <p14:creationId xmlns:p14="http://schemas.microsoft.com/office/powerpoint/2010/main" val="3884465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We streven de afspraken uit de Zeeuwse woondeal na, waar we inzetten op 2/3</a:t>
            </a:r>
            <a:r>
              <a:rPr lang="nl-NL" sz="1800" kern="100" baseline="30000" dirty="0">
                <a:effectLst/>
                <a:latin typeface="Arial" panose="020B0604020202020204" pitchFamily="34" charset="0"/>
                <a:ea typeface="Times New Roman" panose="02020603050405020304" pitchFamily="18" charset="0"/>
                <a:cs typeface="Times New Roman" panose="02020603050405020304" pitchFamily="18" charset="0"/>
              </a:rPr>
              <a:t>e</a:t>
            </a: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 sociale huur en betaalbare koop.</a:t>
            </a:r>
          </a:p>
          <a:p>
            <a:endParaRPr lang="nl-NL" dirty="0"/>
          </a:p>
        </p:txBody>
      </p:sp>
      <p:sp>
        <p:nvSpPr>
          <p:cNvPr id="4" name="Tijdelijke aanduiding voor dianummer 3"/>
          <p:cNvSpPr>
            <a:spLocks noGrp="1"/>
          </p:cNvSpPr>
          <p:nvPr>
            <p:ph type="sldNum" sz="quarter" idx="5"/>
          </p:nvPr>
        </p:nvSpPr>
        <p:spPr/>
        <p:txBody>
          <a:bodyPr/>
          <a:lstStyle/>
          <a:p>
            <a:fld id="{8CCF597A-9363-4EDC-8251-AFB082C778A5}" type="slidenum">
              <a:rPr lang="nl-NL" smtClean="0"/>
              <a:t>7</a:t>
            </a:fld>
            <a:endParaRPr lang="nl-NL"/>
          </a:p>
        </p:txBody>
      </p:sp>
    </p:spTree>
    <p:extLst>
      <p:ext uri="{BB962C8B-B14F-4D97-AF65-F5344CB8AC3E}">
        <p14:creationId xmlns:p14="http://schemas.microsoft.com/office/powerpoint/2010/main" val="3045922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B684-8847-ADC8-BEEE-F4455AD9A74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A91D69E-C98B-5585-6534-4FDEA2189AA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576B1EA-E97F-FF2B-6F6F-05BA6E016AF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We streven de afspraken uit de Zeeuwse woondeal na, waar we inzetten op 2/3</a:t>
            </a:r>
            <a:r>
              <a:rPr lang="nl-NL" sz="1800" kern="100" baseline="30000" dirty="0">
                <a:effectLst/>
                <a:latin typeface="Arial" panose="020B0604020202020204" pitchFamily="34" charset="0"/>
                <a:ea typeface="Times New Roman" panose="02020603050405020304" pitchFamily="18" charset="0"/>
                <a:cs typeface="Times New Roman" panose="02020603050405020304" pitchFamily="18" charset="0"/>
              </a:rPr>
              <a:t>e</a:t>
            </a: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 sociale huur en betaalbare koop.</a:t>
            </a:r>
          </a:p>
          <a:p>
            <a:endParaRPr lang="nl-NL" dirty="0"/>
          </a:p>
        </p:txBody>
      </p:sp>
      <p:sp>
        <p:nvSpPr>
          <p:cNvPr id="4" name="Tijdelijke aanduiding voor dianummer 3">
            <a:extLst>
              <a:ext uri="{FF2B5EF4-FFF2-40B4-BE49-F238E27FC236}">
                <a16:creationId xmlns:a16="http://schemas.microsoft.com/office/drawing/2014/main" id="{A7E02B45-8EF8-0F28-164D-BF244F17C475}"/>
              </a:ext>
            </a:extLst>
          </p:cNvPr>
          <p:cNvSpPr>
            <a:spLocks noGrp="1"/>
          </p:cNvSpPr>
          <p:nvPr>
            <p:ph type="sldNum" sz="quarter" idx="5"/>
          </p:nvPr>
        </p:nvSpPr>
        <p:spPr/>
        <p:txBody>
          <a:bodyPr/>
          <a:lstStyle/>
          <a:p>
            <a:fld id="{8CCF597A-9363-4EDC-8251-AFB082C778A5}" type="slidenum">
              <a:rPr lang="nl-NL" smtClean="0"/>
              <a:t>8</a:t>
            </a:fld>
            <a:endParaRPr lang="nl-NL"/>
          </a:p>
        </p:txBody>
      </p:sp>
    </p:spTree>
    <p:extLst>
      <p:ext uri="{BB962C8B-B14F-4D97-AF65-F5344CB8AC3E}">
        <p14:creationId xmlns:p14="http://schemas.microsoft.com/office/powerpoint/2010/main" val="2235295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Gezinnen – grondgebonden koopwoning</a:t>
            </a:r>
          </a:p>
          <a:p>
            <a:r>
              <a:rPr lang="nl-NL" dirty="0"/>
              <a:t>75+ - sociale huur </a:t>
            </a:r>
            <a:r>
              <a:rPr lang="nl-NL" dirty="0" err="1"/>
              <a:t>nultredenwoning</a:t>
            </a:r>
            <a:endParaRPr lang="nl-NL" dirty="0"/>
          </a:p>
          <a:p>
            <a:r>
              <a:rPr lang="nl-NL" dirty="0"/>
              <a:t>Starters – Ook </a:t>
            </a:r>
            <a:r>
              <a:rPr lang="nl-NL" dirty="0" err="1"/>
              <a:t>nultreden</a:t>
            </a:r>
            <a:r>
              <a:rPr lang="nl-NL" dirty="0"/>
              <a:t>, misschien tijdelijke oplossing. kernafhankelijk</a:t>
            </a:r>
          </a:p>
        </p:txBody>
      </p:sp>
      <p:sp>
        <p:nvSpPr>
          <p:cNvPr id="4" name="Tijdelijke aanduiding voor dianummer 3"/>
          <p:cNvSpPr>
            <a:spLocks noGrp="1"/>
          </p:cNvSpPr>
          <p:nvPr>
            <p:ph type="sldNum" sz="quarter" idx="5"/>
          </p:nvPr>
        </p:nvSpPr>
        <p:spPr/>
        <p:txBody>
          <a:bodyPr/>
          <a:lstStyle/>
          <a:p>
            <a:fld id="{8CCF597A-9363-4EDC-8251-AFB082C778A5}" type="slidenum">
              <a:rPr lang="nl-NL" smtClean="0"/>
              <a:t>9</a:t>
            </a:fld>
            <a:endParaRPr lang="nl-NL"/>
          </a:p>
        </p:txBody>
      </p:sp>
    </p:spTree>
    <p:extLst>
      <p:ext uri="{BB962C8B-B14F-4D97-AF65-F5344CB8AC3E}">
        <p14:creationId xmlns:p14="http://schemas.microsoft.com/office/powerpoint/2010/main" val="612735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E48DC-9D2F-4CB9-C6FA-F09B6CB4006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BB8D9CF-2C63-D42B-C830-74B4E312BD6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F21C39E-188B-5994-827C-13366A44E3C5}"/>
              </a:ext>
            </a:extLst>
          </p:cNvPr>
          <p:cNvSpPr>
            <a:spLocks noGrp="1"/>
          </p:cNvSpPr>
          <p:nvPr>
            <p:ph type="body" idx="1"/>
          </p:nvPr>
        </p:nvSpPr>
        <p:spPr/>
        <p:txBody>
          <a:bodyPr/>
          <a:lstStyle/>
          <a:p>
            <a:pPr marL="171450" indent="-171450">
              <a:buFont typeface="Arial" panose="020B0604020202020204" pitchFamily="34" charset="0"/>
              <a:buChar char="•"/>
            </a:pPr>
            <a:endParaRPr lang="nl-NL" dirty="0"/>
          </a:p>
        </p:txBody>
      </p:sp>
      <p:sp>
        <p:nvSpPr>
          <p:cNvPr id="4" name="Tijdelijke aanduiding voor dianummer 3">
            <a:extLst>
              <a:ext uri="{FF2B5EF4-FFF2-40B4-BE49-F238E27FC236}">
                <a16:creationId xmlns:a16="http://schemas.microsoft.com/office/drawing/2014/main" id="{C2C68D5E-43F5-2E77-E8DF-4D7C2EBF53E9}"/>
              </a:ext>
            </a:extLst>
          </p:cNvPr>
          <p:cNvSpPr>
            <a:spLocks noGrp="1"/>
          </p:cNvSpPr>
          <p:nvPr>
            <p:ph type="sldNum" sz="quarter" idx="5"/>
          </p:nvPr>
        </p:nvSpPr>
        <p:spPr/>
        <p:txBody>
          <a:bodyPr/>
          <a:lstStyle/>
          <a:p>
            <a:fld id="{8CCF597A-9363-4EDC-8251-AFB082C778A5}" type="slidenum">
              <a:rPr lang="nl-NL" smtClean="0"/>
              <a:t>11</a:t>
            </a:fld>
            <a:endParaRPr lang="nl-NL"/>
          </a:p>
        </p:txBody>
      </p:sp>
    </p:spTree>
    <p:extLst>
      <p:ext uri="{BB962C8B-B14F-4D97-AF65-F5344CB8AC3E}">
        <p14:creationId xmlns:p14="http://schemas.microsoft.com/office/powerpoint/2010/main" val="19493683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Luuk Spruijt </a:t>
            </a:r>
            <a:r>
              <a:rPr lang="nl-NL" dirty="0">
                <a:sym typeface="Wingdings" panose="05000000000000000000" pitchFamily="2" charset="2"/>
              </a:rPr>
              <a:t> Senior Beleidsadviseur Wonen</a:t>
            </a:r>
          </a:p>
          <a:p>
            <a:r>
              <a:rPr lang="nl-NL" dirty="0">
                <a:sym typeface="Wingdings" panose="05000000000000000000" pitchFamily="2" charset="2"/>
              </a:rPr>
              <a:t>Jurian Bax  Beleidsmedewerker Sociaal Domein</a:t>
            </a:r>
            <a:endParaRPr lang="nl-NL" dirty="0"/>
          </a:p>
        </p:txBody>
      </p:sp>
      <p:sp>
        <p:nvSpPr>
          <p:cNvPr id="4" name="Tijdelijke aanduiding voor dianummer 3"/>
          <p:cNvSpPr>
            <a:spLocks noGrp="1"/>
          </p:cNvSpPr>
          <p:nvPr>
            <p:ph type="sldNum" sz="quarter" idx="5"/>
          </p:nvPr>
        </p:nvSpPr>
        <p:spPr/>
        <p:txBody>
          <a:bodyPr/>
          <a:lstStyle/>
          <a:p>
            <a:fld id="{8CCF597A-9363-4EDC-8251-AFB082C778A5}" type="slidenum">
              <a:rPr lang="nl-NL" smtClean="0"/>
              <a:t>15</a:t>
            </a:fld>
            <a:endParaRPr lang="nl-NL"/>
          </a:p>
        </p:txBody>
      </p:sp>
    </p:spTree>
    <p:extLst>
      <p:ext uri="{BB962C8B-B14F-4D97-AF65-F5344CB8AC3E}">
        <p14:creationId xmlns:p14="http://schemas.microsoft.com/office/powerpoint/2010/main" val="285294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8608B-B623-15BA-747B-37331C02529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DE12185-50CD-D0BC-A0EB-FD61C587FFB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6C5807E-C6A5-0C12-D3B5-B2B3B78AD3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Herijking woonvisie </a:t>
            </a: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sym typeface="Wingdings" panose="05000000000000000000" pitchFamily="2" charset="2"/>
              </a:rPr>
              <a:t> de huidige woonvisie is minder actueel en verdient een herijking. Omdat in 2026 alle gemeente een wettelijke verplichting voor een woonzorgvisie heeft, is de keuze gemaakt om er nu direct een woonzorgvisie voor te maken. Dit maakt </a:t>
            </a:r>
            <a:r>
              <a:rPr lang="nl-NL" sz="1800" kern="100">
                <a:effectLst/>
                <a:latin typeface="Arial" panose="020B0604020202020204" pitchFamily="34" charset="0"/>
                <a:ea typeface="Times New Roman" panose="02020603050405020304" pitchFamily="18" charset="0"/>
                <a:cs typeface="Times New Roman" panose="02020603050405020304" pitchFamily="18" charset="0"/>
                <a:sym typeface="Wingdings" panose="05000000000000000000" pitchFamily="2" charset="2"/>
              </a:rPr>
              <a:t>het efficiënt </a:t>
            </a: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sym typeface="Wingdings" panose="05000000000000000000" pitchFamily="2" charset="2"/>
              </a:rPr>
              <a:t>en kostenbesparend.  Met de Woonzorgvisie willen we inspelen op demografische uitdagingen en maatschappelijke behoefte. De dubbele vergrijzing zorgt voor zowel op het gebied Wonen als op het gebied van Zorg voor uitdagingen. Denk hierbij bijvoorbeeld aan het te kort van woningen / niet passend benutten van de woningvoorraad en de druk op de zorg. Hierdoor kan niet iedereen meer goed en passend wonen. Door de Woonzorgvisie maken we een integrale visie waar een verbinding is tussen wonen en zorg. Het wonen richt zich primair op de ruimtelijke en fysieke aspecten en Zorg richt zich op sociale, zorg en </a:t>
            </a:r>
            <a:r>
              <a:rPr lang="nl-NL" sz="1800" kern="100" dirty="0" err="1">
                <a:effectLst/>
                <a:latin typeface="Arial" panose="020B0604020202020204" pitchFamily="34" charset="0"/>
                <a:ea typeface="Times New Roman" panose="02020603050405020304" pitchFamily="18" charset="0"/>
                <a:cs typeface="Times New Roman" panose="02020603050405020304" pitchFamily="18" charset="0"/>
                <a:sym typeface="Wingdings" panose="05000000000000000000" pitchFamily="2" charset="2"/>
              </a:rPr>
              <a:t>welzijns</a:t>
            </a: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sym typeface="Wingdings" panose="05000000000000000000" pitchFamily="2" charset="2"/>
              </a:rPr>
              <a:t> aspecten. In deze visie hebben we dat bij elkaar gebracht om zoveel mogelijk in behoefte te kunnen voldoen en toekomst bestendige oplossingen te bedenken. </a:t>
            </a:r>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In de huidige samenleving neemt de vraag naar zorg gerelateerde woonvormen snel toe, mede door de vergrijzing en de toegenomen zorgbehoeften van de bevolking. Gemeenten staan voor de uitdaging om geschikte woonzorgvoorzieningen te creëren die inspelen op deze veranderende behoeften. Een woonzorgvisie biedt een waardevol instrument voor gemeenten om de zorg- en woonvraagstukken integraal aan te pakken en toekomstbestendige oplossingen te ontwikkelen. </a:t>
            </a:r>
            <a:r>
              <a:rPr lang="nl-NL" sz="1800" kern="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Het vaststellen van een woonzorgvisie is niet alleen een antwoord op de demografische ontwikkelingen, maar ook op de maatschappelijke behoefte om de zorg voor kwetsbare groepen (zoals ouderen, mensen met een beperking of chronisch zieken) op een verantwoorde en kwalitatieve manier te organiseren.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kern="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De nadruk op integrale zorg en woningbehoeften maakt een visie op woonzorg praktisch. Het bevordert de samenwerking tussen zorginstellingen, woningcorporaties en andere partijen die betrokken zijn bij de zorg en het wonen van kwetsbare groepen.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r>
              <a:rPr lang="nl-NL" b="1" dirty="0"/>
              <a:t>Onderdeel van de Omgevingsvisie</a:t>
            </a:r>
            <a:r>
              <a:rPr lang="nl-NL" dirty="0"/>
              <a:t>: De Omgevingswet vereist dat gemeenten integraal beleid voeren over de fysieke leefomgeving, inclusief wonen en zorg.</a:t>
            </a:r>
          </a:p>
        </p:txBody>
      </p:sp>
      <p:sp>
        <p:nvSpPr>
          <p:cNvPr id="4" name="Tijdelijke aanduiding voor dianummer 3">
            <a:extLst>
              <a:ext uri="{FF2B5EF4-FFF2-40B4-BE49-F238E27FC236}">
                <a16:creationId xmlns:a16="http://schemas.microsoft.com/office/drawing/2014/main" id="{9C78AC58-47FE-B283-F2D0-2475DD87FB81}"/>
              </a:ext>
            </a:extLst>
          </p:cNvPr>
          <p:cNvSpPr>
            <a:spLocks noGrp="1"/>
          </p:cNvSpPr>
          <p:nvPr>
            <p:ph type="sldNum" sz="quarter" idx="5"/>
          </p:nvPr>
        </p:nvSpPr>
        <p:spPr/>
        <p:txBody>
          <a:bodyPr/>
          <a:lstStyle/>
          <a:p>
            <a:fld id="{8CCF597A-9363-4EDC-8251-AFB082C778A5}" type="slidenum">
              <a:rPr lang="nl-NL" smtClean="0"/>
              <a:t>16</a:t>
            </a:fld>
            <a:endParaRPr lang="nl-NL"/>
          </a:p>
        </p:txBody>
      </p:sp>
    </p:spTree>
    <p:extLst>
      <p:ext uri="{BB962C8B-B14F-4D97-AF65-F5344CB8AC3E}">
        <p14:creationId xmlns:p14="http://schemas.microsoft.com/office/powerpoint/2010/main" val="39732725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dia">
    <p:spTree>
      <p:nvGrpSpPr>
        <p:cNvPr id="1" name=""/>
        <p:cNvGrpSpPr/>
        <p:nvPr/>
      </p:nvGrpSpPr>
      <p:grpSpPr>
        <a:xfrm>
          <a:off x="0" y="0"/>
          <a:ext cx="0" cy="0"/>
          <a:chOff x="0" y="0"/>
          <a:chExt cx="0" cy="0"/>
        </a:xfrm>
      </p:grpSpPr>
      <p:pic>
        <p:nvPicPr>
          <p:cNvPr id="2" name="Afbeelding 1" descr="Afbeelding met vogel&#10;&#10;Automatisch gegenereerde beschrijving">
            <a:extLst>
              <a:ext uri="{FF2B5EF4-FFF2-40B4-BE49-F238E27FC236}">
                <a16:creationId xmlns:a16="http://schemas.microsoft.com/office/drawing/2014/main" id="{61C49048-4AC4-4214-2F57-2D42524404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113"/>
            <a:ext cx="1219200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jdelijke aanduiding voor titel 1"/>
          <p:cNvSpPr>
            <a:spLocks noGrp="1"/>
          </p:cNvSpPr>
          <p:nvPr>
            <p:ph type="title"/>
          </p:nvPr>
        </p:nvSpPr>
        <p:spPr>
          <a:xfrm>
            <a:off x="0" y="2700956"/>
            <a:ext cx="12168000" cy="728267"/>
          </a:xfrm>
          <a:prstGeom prst="rect">
            <a:avLst/>
          </a:prstGeom>
        </p:spPr>
        <p:txBody>
          <a:bodyPr vert="horz" lIns="684000" tIns="72000" rIns="3096000" bIns="45720" rtlCol="0" anchor="t" anchorCtr="0">
            <a:spAutoFit/>
          </a:bodyPr>
          <a:lstStyle>
            <a:lvl1pPr>
              <a:defRPr/>
            </a:lvl1pPr>
          </a:lstStyle>
          <a:p>
            <a:r>
              <a:rPr lang="nl-NL"/>
              <a:t>Klik om stijl te bewerken</a:t>
            </a:r>
            <a:endParaRPr lang="nl-NL" dirty="0"/>
          </a:p>
        </p:txBody>
      </p:sp>
    </p:spTree>
    <p:extLst>
      <p:ext uri="{BB962C8B-B14F-4D97-AF65-F5344CB8AC3E}">
        <p14:creationId xmlns:p14="http://schemas.microsoft.com/office/powerpoint/2010/main" val="1623591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ofdstuk dia">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Afbeelding 1" descr="Afbeelding met schermopname, grafische vormgeving, Graphics, ontwerp&#10;&#10;Automatisch gegenereerde beschrijving">
            <a:extLst>
              <a:ext uri="{FF2B5EF4-FFF2-40B4-BE49-F238E27FC236}">
                <a16:creationId xmlns:a16="http://schemas.microsoft.com/office/drawing/2014/main" id="{0E7CA22F-76BE-7CB2-0327-C77F8A05A0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12192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ctrTitle"/>
          </p:nvPr>
        </p:nvSpPr>
        <p:spPr>
          <a:xfrm>
            <a:off x="4038600" y="106334"/>
            <a:ext cx="8153400" cy="701731"/>
          </a:xfrm>
          <a:prstGeom prst="rect">
            <a:avLst/>
          </a:prstGeom>
        </p:spPr>
        <p:txBody>
          <a:bodyPr lIns="540000" rIns="540000" anchor="ctr" anchorCtr="0">
            <a:spAutoFit/>
          </a:bodyPr>
          <a:lstStyle>
            <a:lvl1pPr algn="l">
              <a:defRPr sz="4400" spc="-150">
                <a:solidFill>
                  <a:srgbClr val="007CBA"/>
                </a:solidFill>
              </a:defRPr>
            </a:lvl1pPr>
          </a:lstStyle>
          <a:p>
            <a:r>
              <a:rPr lang="nl-NL"/>
              <a:t>Klik om stijl te bewerken</a:t>
            </a:r>
            <a:endParaRPr lang="nl-NL" dirty="0"/>
          </a:p>
        </p:txBody>
      </p:sp>
      <p:sp>
        <p:nvSpPr>
          <p:cNvPr id="3" name="Ondertitel 2"/>
          <p:cNvSpPr>
            <a:spLocks noGrp="1"/>
          </p:cNvSpPr>
          <p:nvPr>
            <p:ph type="subTitle" idx="1"/>
          </p:nvPr>
        </p:nvSpPr>
        <p:spPr>
          <a:xfrm>
            <a:off x="4038600" y="914400"/>
            <a:ext cx="8153400" cy="428171"/>
          </a:xfrm>
          <a:prstGeom prst="rect">
            <a:avLst/>
          </a:prstGeom>
        </p:spPr>
        <p:txBody>
          <a:bodyPr lIns="540000" rIns="540000">
            <a:sp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sp>
        <p:nvSpPr>
          <p:cNvPr id="10" name="Tijdelijke aanduiding voor inhoud 2"/>
          <p:cNvSpPr>
            <a:spLocks noGrp="1"/>
          </p:cNvSpPr>
          <p:nvPr>
            <p:ph idx="10"/>
          </p:nvPr>
        </p:nvSpPr>
        <p:spPr>
          <a:xfrm>
            <a:off x="4038600" y="1665514"/>
            <a:ext cx="8153400" cy="1567609"/>
          </a:xfrm>
          <a:prstGeom prst="rect">
            <a:avLst/>
          </a:prstGeom>
        </p:spPr>
        <p:txBody>
          <a:bodyPr lIns="540000" rIns="540000">
            <a:spAutoFit/>
          </a:bodyPr>
          <a:lstStyle>
            <a:lvl1pPr marL="0" indent="0">
              <a:tabLst/>
              <a:defRPr sz="2000">
                <a:solidFill>
                  <a:schemeClr val="tx1"/>
                </a:solidFill>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2" name="Tijdelijke aanduiding voor inhoud 3"/>
          <p:cNvSpPr>
            <a:spLocks noGrp="1"/>
          </p:cNvSpPr>
          <p:nvPr>
            <p:ph sz="half" idx="2"/>
          </p:nvPr>
        </p:nvSpPr>
        <p:spPr>
          <a:xfrm>
            <a:off x="1" y="1285874"/>
            <a:ext cx="4032000" cy="720000"/>
          </a:xfrm>
          <a:prstGeom prst="rect">
            <a:avLst/>
          </a:prstGeom>
        </p:spPr>
        <p:txBody>
          <a:bodyPr lIns="288000" rIns="288000">
            <a:spAutoFit/>
          </a:bodyPr>
          <a:lstStyle>
            <a:lvl1pPr>
              <a:defRPr sz="2400"/>
            </a:lvl1pPr>
          </a:lstStyle>
          <a:p>
            <a:pPr lvl="0"/>
            <a:r>
              <a:rPr lang="nl-NL"/>
              <a:t>Klikken om de tekststijl van het model te bewerken</a:t>
            </a:r>
          </a:p>
        </p:txBody>
      </p:sp>
      <p:sp>
        <p:nvSpPr>
          <p:cNvPr id="13" name="Tijdelijke aanduiding voor afbeelding 2"/>
          <p:cNvSpPr>
            <a:spLocks noGrp="1"/>
          </p:cNvSpPr>
          <p:nvPr>
            <p:ph type="pic" idx="11"/>
          </p:nvPr>
        </p:nvSpPr>
        <p:spPr>
          <a:xfrm>
            <a:off x="58056" y="3178630"/>
            <a:ext cx="3960000" cy="3599542"/>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a:t>Klik op het pictogram als u een afbeelding wilt toevoegen</a:t>
            </a:r>
            <a:endParaRPr lang="nl-NL" noProof="0" dirty="0"/>
          </a:p>
        </p:txBody>
      </p:sp>
    </p:spTree>
    <p:extLst>
      <p:ext uri="{BB962C8B-B14F-4D97-AF65-F5344CB8AC3E}">
        <p14:creationId xmlns:p14="http://schemas.microsoft.com/office/powerpoint/2010/main" val="3785562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chema's en afbeeldingen">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Afbeelding 1" descr="Afbeelding met wit, schermopname, ontwerp&#10;&#10;Automatisch gegenereerde beschrijving">
            <a:extLst>
              <a:ext uri="{FF2B5EF4-FFF2-40B4-BE49-F238E27FC236}">
                <a16:creationId xmlns:a16="http://schemas.microsoft.com/office/drawing/2014/main" id="{024881DE-4F7C-4E1D-967D-0DCD8D4D15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12192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0" y="353610"/>
            <a:ext cx="12192000" cy="646331"/>
          </a:xfrm>
          <a:prstGeom prst="rect">
            <a:avLst/>
          </a:prstGeom>
        </p:spPr>
        <p:txBody>
          <a:bodyPr lIns="720000" rIns="720000" anchor="ctr" anchorCtr="0">
            <a:spAutoFit/>
          </a:bodyPr>
          <a:lstStyle>
            <a:lvl1pPr algn="ctr">
              <a:defRPr sz="4000" b="1" spc="-150">
                <a:solidFill>
                  <a:srgbClr val="007CBA"/>
                </a:solidFill>
              </a:defRPr>
            </a:lvl1pPr>
          </a:lstStyle>
          <a:p>
            <a:r>
              <a:rPr lang="nl-NL"/>
              <a:t>Klik om stijl te bewerken</a:t>
            </a:r>
            <a:endParaRPr lang="nl-NL" dirty="0"/>
          </a:p>
        </p:txBody>
      </p:sp>
      <p:sp>
        <p:nvSpPr>
          <p:cNvPr id="9" name="Tijdelijke aanduiding voor afbeelding 8"/>
          <p:cNvSpPr>
            <a:spLocks noGrp="1"/>
          </p:cNvSpPr>
          <p:nvPr>
            <p:ph type="pic" sz="quarter" idx="10"/>
          </p:nvPr>
        </p:nvSpPr>
        <p:spPr>
          <a:xfrm>
            <a:off x="4516421" y="2052638"/>
            <a:ext cx="914400" cy="914400"/>
          </a:xfrm>
          <a:prstGeom prst="rect">
            <a:avLst/>
          </a:prstGeom>
        </p:spPr>
        <p:txBody>
          <a:bodyPr/>
          <a:lstStyle/>
          <a:p>
            <a:pPr lvl="0"/>
            <a:r>
              <a:rPr lang="nl-NL" noProof="0"/>
              <a:t>Klik op het pictogram als u een afbeelding wilt toevoegen</a:t>
            </a:r>
            <a:endParaRPr lang="nl-NL" noProof="0" dirty="0"/>
          </a:p>
        </p:txBody>
      </p:sp>
      <p:sp>
        <p:nvSpPr>
          <p:cNvPr id="11" name="Tijdelijke aanduiding voor grafiek 10"/>
          <p:cNvSpPr>
            <a:spLocks noGrp="1"/>
          </p:cNvSpPr>
          <p:nvPr>
            <p:ph type="chart" sz="quarter" idx="11"/>
          </p:nvPr>
        </p:nvSpPr>
        <p:spPr>
          <a:xfrm>
            <a:off x="3359360" y="2057400"/>
            <a:ext cx="914400" cy="910318"/>
          </a:xfrm>
          <a:prstGeom prst="rect">
            <a:avLst/>
          </a:prstGeom>
        </p:spPr>
        <p:txBody>
          <a:bodyPr/>
          <a:lstStyle/>
          <a:p>
            <a:pPr lvl="0"/>
            <a:r>
              <a:rPr lang="nl-NL" noProof="0"/>
              <a:t>Klik op het pictogram als u een grafiek wilt toevoegen</a:t>
            </a:r>
            <a:endParaRPr lang="nl-NL" noProof="0" dirty="0"/>
          </a:p>
        </p:txBody>
      </p:sp>
      <p:sp>
        <p:nvSpPr>
          <p:cNvPr id="14" name="Tijdelijke aanduiding voor tabel 13"/>
          <p:cNvSpPr>
            <a:spLocks noGrp="1"/>
          </p:cNvSpPr>
          <p:nvPr>
            <p:ph type="tbl" sz="quarter" idx="12"/>
          </p:nvPr>
        </p:nvSpPr>
        <p:spPr>
          <a:xfrm>
            <a:off x="5673481" y="2052638"/>
            <a:ext cx="914400" cy="914400"/>
          </a:xfrm>
          <a:prstGeom prst="rect">
            <a:avLst/>
          </a:prstGeom>
        </p:spPr>
        <p:txBody>
          <a:bodyPr/>
          <a:lstStyle/>
          <a:p>
            <a:pPr lvl="0"/>
            <a:r>
              <a:rPr lang="nl-NL" noProof="0"/>
              <a:t>Klik op het pictogram als u een tabel wilt toevoegen</a:t>
            </a:r>
          </a:p>
        </p:txBody>
      </p:sp>
      <p:sp>
        <p:nvSpPr>
          <p:cNvPr id="16" name="Tijdelijke aanduiding voor SmartArt 15"/>
          <p:cNvSpPr>
            <a:spLocks noGrp="1"/>
          </p:cNvSpPr>
          <p:nvPr>
            <p:ph type="dgm" sz="quarter" idx="13"/>
          </p:nvPr>
        </p:nvSpPr>
        <p:spPr>
          <a:xfrm>
            <a:off x="6751394" y="2052638"/>
            <a:ext cx="914400" cy="914400"/>
          </a:xfrm>
          <a:prstGeom prst="rect">
            <a:avLst/>
          </a:prstGeom>
        </p:spPr>
        <p:txBody>
          <a:bodyPr/>
          <a:lstStyle/>
          <a:p>
            <a:pPr lvl="0"/>
            <a:r>
              <a:rPr lang="nl-NL" noProof="0"/>
              <a:t>Klik op het pictogram om een SmartArt-graphic toe te voegen</a:t>
            </a:r>
            <a:endParaRPr lang="nl-NL" noProof="0" dirty="0"/>
          </a:p>
        </p:txBody>
      </p:sp>
      <p:sp>
        <p:nvSpPr>
          <p:cNvPr id="18" name="Tijdelijke aanduiding voor media 17"/>
          <p:cNvSpPr>
            <a:spLocks noGrp="1"/>
          </p:cNvSpPr>
          <p:nvPr>
            <p:ph type="media" sz="quarter" idx="14"/>
          </p:nvPr>
        </p:nvSpPr>
        <p:spPr>
          <a:xfrm>
            <a:off x="7829306" y="2052638"/>
            <a:ext cx="914400" cy="914400"/>
          </a:xfrm>
          <a:prstGeom prst="rect">
            <a:avLst/>
          </a:prstGeom>
        </p:spPr>
        <p:txBody>
          <a:bodyPr/>
          <a:lstStyle/>
          <a:p>
            <a:pPr lvl="0"/>
            <a:r>
              <a:rPr lang="nl-NL" noProof="0"/>
              <a:t>Klik op het pictogram als u media wilt toevoegen</a:t>
            </a:r>
          </a:p>
        </p:txBody>
      </p:sp>
    </p:spTree>
    <p:extLst>
      <p:ext uri="{BB962C8B-B14F-4D97-AF65-F5344CB8AC3E}">
        <p14:creationId xmlns:p14="http://schemas.microsoft.com/office/powerpoint/2010/main" val="2005305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inddia">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Afbeelding 1" descr="Afbeelding met tekst, schermopname, Lettertype, Graphics&#10;&#10;Automatisch gegenereerde beschrijving">
            <a:extLst>
              <a:ext uri="{FF2B5EF4-FFF2-40B4-BE49-F238E27FC236}">
                <a16:creationId xmlns:a16="http://schemas.microsoft.com/office/drawing/2014/main" id="{AA8CCFC2-22F2-04C3-0955-22AF6DCEA1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113"/>
            <a:ext cx="12192000"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jdelijke aanduiding voor titel 1"/>
          <p:cNvSpPr>
            <a:spLocks noGrp="1"/>
          </p:cNvSpPr>
          <p:nvPr>
            <p:ph type="title"/>
          </p:nvPr>
        </p:nvSpPr>
        <p:spPr>
          <a:xfrm>
            <a:off x="12000" y="1684956"/>
            <a:ext cx="12168000" cy="672867"/>
          </a:xfrm>
          <a:prstGeom prst="rect">
            <a:avLst/>
          </a:prstGeom>
        </p:spPr>
        <p:txBody>
          <a:bodyPr vert="horz" lIns="720000" tIns="72000" rIns="720000" bIns="45720" rtlCol="0" anchor="t" anchorCtr="0">
            <a:spAutoFit/>
          </a:bodyPr>
          <a:lstStyle>
            <a:lvl1pPr algn="ctr">
              <a:defRPr sz="4000" spc="-150"/>
            </a:lvl1pPr>
          </a:lstStyle>
          <a:p>
            <a:r>
              <a:rPr lang="nl-NL"/>
              <a:t>Klik om stijl te bewerken</a:t>
            </a:r>
            <a:endParaRPr lang="nl-NL" dirty="0"/>
          </a:p>
        </p:txBody>
      </p:sp>
    </p:spTree>
    <p:extLst>
      <p:ext uri="{BB962C8B-B14F-4D97-AF65-F5344CB8AC3E}">
        <p14:creationId xmlns:p14="http://schemas.microsoft.com/office/powerpoint/2010/main" val="19511944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Lst>
  <p:txStyles>
    <p:titleStyle>
      <a:lvl1pPr algn="l" rtl="0" eaLnBrk="1" fontAlgn="base" hangingPunct="1">
        <a:lnSpc>
          <a:spcPct val="90000"/>
        </a:lnSpc>
        <a:spcBef>
          <a:spcPct val="0"/>
        </a:spcBef>
        <a:spcAft>
          <a:spcPct val="0"/>
        </a:spcAft>
        <a:defRPr sz="4400" b="1" kern="1200">
          <a:solidFill>
            <a:schemeClr val="bg1"/>
          </a:solidFill>
          <a:latin typeface="Arial" panose="020B060402020202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2pPr>
      <a:lvl3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3pPr>
      <a:lvl4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4pPr>
      <a:lvl5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5pPr>
      <a:lvl6pPr marL="4572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6pPr>
      <a:lvl7pPr marL="9144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7pPr>
      <a:lvl8pPr marL="13716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8pPr>
      <a:lvl9pPr marL="18288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9pPr>
    </p:titleStyle>
    <p:bodyStyle>
      <a:lvl1pPr algn="l" rtl="0" eaLnBrk="1" fontAlgn="base" hangingPunct="1">
        <a:lnSpc>
          <a:spcPct val="90000"/>
        </a:lnSpc>
        <a:spcBef>
          <a:spcPts val="1000"/>
        </a:spcBef>
        <a:spcAft>
          <a:spcPct val="0"/>
        </a:spcAft>
        <a:defRPr sz="2800" kern="1200">
          <a:solidFill>
            <a:schemeClr val="bg1"/>
          </a:solidFill>
          <a:latin typeface="Arial" panose="020B0604020202020204" pitchFamily="34" charset="0"/>
          <a:ea typeface="+mn-ea"/>
          <a:cs typeface="Arial" panose="020B0604020202020204" pitchFamily="34" charset="0"/>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Arial" panose="020B0604020202020204" pitchFamily="34" charset="0"/>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2EE6CA-1E4F-1E04-385A-0C7815B545CC}"/>
              </a:ext>
            </a:extLst>
          </p:cNvPr>
          <p:cNvSpPr>
            <a:spLocks noGrp="1"/>
          </p:cNvSpPr>
          <p:nvPr>
            <p:ph type="title"/>
          </p:nvPr>
        </p:nvSpPr>
        <p:spPr>
          <a:xfrm>
            <a:off x="12000" y="2700733"/>
            <a:ext cx="12168000" cy="1337665"/>
          </a:xfrm>
        </p:spPr>
        <p:txBody>
          <a:bodyPr/>
          <a:lstStyle/>
          <a:p>
            <a:r>
              <a:rPr lang="nl-NL" dirty="0"/>
              <a:t>Bijeenkomst KWOZ </a:t>
            </a:r>
            <a:r>
              <a:rPr lang="nl-NL"/>
              <a:t>&amp; Woonzorgvisie</a:t>
            </a:r>
            <a:endParaRPr lang="nl-NL" dirty="0"/>
          </a:p>
        </p:txBody>
      </p:sp>
    </p:spTree>
    <p:extLst>
      <p:ext uri="{BB962C8B-B14F-4D97-AF65-F5344CB8AC3E}">
        <p14:creationId xmlns:p14="http://schemas.microsoft.com/office/powerpoint/2010/main" val="3062177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86547D-1ABA-FF9A-D35A-A7CBE1309B1F}"/>
              </a:ext>
            </a:extLst>
          </p:cNvPr>
          <p:cNvSpPr>
            <a:spLocks noGrp="1"/>
          </p:cNvSpPr>
          <p:nvPr>
            <p:ph type="title"/>
          </p:nvPr>
        </p:nvSpPr>
        <p:spPr/>
        <p:txBody>
          <a:bodyPr/>
          <a:lstStyle/>
          <a:p>
            <a:r>
              <a:rPr lang="nl-NL" dirty="0"/>
              <a:t>Woningbehoefte</a:t>
            </a:r>
          </a:p>
        </p:txBody>
      </p:sp>
      <p:sp>
        <p:nvSpPr>
          <p:cNvPr id="3" name="Tijdelijke aanduiding voor afbeelding 2">
            <a:extLst>
              <a:ext uri="{FF2B5EF4-FFF2-40B4-BE49-F238E27FC236}">
                <a16:creationId xmlns:a16="http://schemas.microsoft.com/office/drawing/2014/main" id="{FE2ECDF0-08AF-6CEE-9ABD-93E3251E29D6}"/>
              </a:ext>
            </a:extLst>
          </p:cNvPr>
          <p:cNvSpPr>
            <a:spLocks noGrp="1"/>
          </p:cNvSpPr>
          <p:nvPr>
            <p:ph type="pic" sz="quarter" idx="10"/>
          </p:nvPr>
        </p:nvSpPr>
        <p:spPr/>
        <p:txBody>
          <a:bodyPr/>
          <a:lstStyle/>
          <a:p>
            <a:endParaRPr lang="nl-NL" dirty="0"/>
          </a:p>
        </p:txBody>
      </p:sp>
      <p:sp>
        <p:nvSpPr>
          <p:cNvPr id="4" name="Tijdelijke aanduiding voor grafiek 3">
            <a:extLst>
              <a:ext uri="{FF2B5EF4-FFF2-40B4-BE49-F238E27FC236}">
                <a16:creationId xmlns:a16="http://schemas.microsoft.com/office/drawing/2014/main" id="{1612F298-900F-EDC7-FC49-1055A4C02A0B}"/>
              </a:ext>
            </a:extLst>
          </p:cNvPr>
          <p:cNvSpPr>
            <a:spLocks noGrp="1"/>
          </p:cNvSpPr>
          <p:nvPr>
            <p:ph type="chart" sz="quarter" idx="11"/>
          </p:nvPr>
        </p:nvSpPr>
        <p:spPr/>
        <p:txBody>
          <a:bodyPr/>
          <a:lstStyle/>
          <a:p>
            <a:endParaRPr lang="nl-NL" dirty="0"/>
          </a:p>
        </p:txBody>
      </p:sp>
      <p:sp>
        <p:nvSpPr>
          <p:cNvPr id="5" name="Tijdelijke aanduiding voor tabel 4">
            <a:extLst>
              <a:ext uri="{FF2B5EF4-FFF2-40B4-BE49-F238E27FC236}">
                <a16:creationId xmlns:a16="http://schemas.microsoft.com/office/drawing/2014/main" id="{9EA23494-FB73-7345-6F6D-9946DC237130}"/>
              </a:ext>
            </a:extLst>
          </p:cNvPr>
          <p:cNvSpPr>
            <a:spLocks noGrp="1"/>
          </p:cNvSpPr>
          <p:nvPr>
            <p:ph type="tbl" sz="quarter" idx="12"/>
          </p:nvPr>
        </p:nvSpPr>
        <p:spPr/>
        <p:txBody>
          <a:bodyPr/>
          <a:lstStyle/>
          <a:p>
            <a:endParaRPr lang="nl-NL"/>
          </a:p>
        </p:txBody>
      </p:sp>
      <p:sp>
        <p:nvSpPr>
          <p:cNvPr id="6" name="Tijdelijke aanduiding voor SmartArt 5">
            <a:extLst>
              <a:ext uri="{FF2B5EF4-FFF2-40B4-BE49-F238E27FC236}">
                <a16:creationId xmlns:a16="http://schemas.microsoft.com/office/drawing/2014/main" id="{36DC665A-2B32-967C-A4E1-F504D3B57EE1}"/>
              </a:ext>
            </a:extLst>
          </p:cNvPr>
          <p:cNvSpPr>
            <a:spLocks noGrp="1"/>
          </p:cNvSpPr>
          <p:nvPr>
            <p:ph type="dgm" sz="quarter" idx="13"/>
          </p:nvPr>
        </p:nvSpPr>
        <p:spPr/>
        <p:txBody>
          <a:bodyPr/>
          <a:lstStyle/>
          <a:p>
            <a:endParaRPr lang="nl-NL"/>
          </a:p>
        </p:txBody>
      </p:sp>
      <p:sp>
        <p:nvSpPr>
          <p:cNvPr id="7" name="Tijdelijke aanduiding voor media 6">
            <a:extLst>
              <a:ext uri="{FF2B5EF4-FFF2-40B4-BE49-F238E27FC236}">
                <a16:creationId xmlns:a16="http://schemas.microsoft.com/office/drawing/2014/main" id="{B243DB72-F99F-F145-41AE-DB5E0D9F2238}"/>
              </a:ext>
            </a:extLst>
          </p:cNvPr>
          <p:cNvSpPr>
            <a:spLocks noGrp="1"/>
          </p:cNvSpPr>
          <p:nvPr>
            <p:ph type="media" sz="quarter" idx="14"/>
          </p:nvPr>
        </p:nvSpPr>
        <p:spPr/>
        <p:txBody>
          <a:bodyPr/>
          <a:lstStyle/>
          <a:p>
            <a:endParaRPr lang="nl-NL"/>
          </a:p>
        </p:txBody>
      </p:sp>
      <p:sp>
        <p:nvSpPr>
          <p:cNvPr id="8" name="Tekstvak 7">
            <a:extLst>
              <a:ext uri="{FF2B5EF4-FFF2-40B4-BE49-F238E27FC236}">
                <a16:creationId xmlns:a16="http://schemas.microsoft.com/office/drawing/2014/main" id="{C0CC554F-FB5D-89C8-FA5D-B8EF8B53F779}"/>
              </a:ext>
            </a:extLst>
          </p:cNvPr>
          <p:cNvSpPr txBox="1"/>
          <p:nvPr/>
        </p:nvSpPr>
        <p:spPr>
          <a:xfrm>
            <a:off x="413359" y="1138238"/>
            <a:ext cx="11423738" cy="1200329"/>
          </a:xfrm>
          <a:prstGeom prst="rect">
            <a:avLst/>
          </a:prstGeom>
          <a:noFill/>
        </p:spPr>
        <p:txBody>
          <a:bodyPr wrap="square" rtlCol="0">
            <a:spAutoFit/>
          </a:bodyPr>
          <a:lstStyle/>
          <a:p>
            <a:pPr marL="342900" lvl="0" indent="-342900">
              <a:buFont typeface="Symbol" panose="05050102010706020507" pitchFamily="18" charset="2"/>
              <a:buChar char=""/>
            </a:pPr>
            <a:r>
              <a:rPr lang="nl-NL" sz="1800" dirty="0">
                <a:solidFill>
                  <a:srgbClr val="000000"/>
                </a:solidFill>
                <a:effectLst/>
                <a:latin typeface="Arial" panose="020B0604020202020204" pitchFamily="34" charset="0"/>
                <a:ea typeface="Times New Roman" panose="02020603050405020304" pitchFamily="18" charset="0"/>
                <a:cs typeface="Univers" panose="020B0503020202020204" pitchFamily="34" charset="0"/>
              </a:rPr>
              <a:t>Behoefte aan </a:t>
            </a:r>
            <a:r>
              <a:rPr lang="nl-NL" sz="1800" dirty="0" err="1">
                <a:solidFill>
                  <a:srgbClr val="000000"/>
                </a:solidFill>
                <a:effectLst/>
                <a:latin typeface="Arial" panose="020B0604020202020204" pitchFamily="34" charset="0"/>
                <a:ea typeface="Times New Roman" panose="02020603050405020304" pitchFamily="18" charset="0"/>
                <a:cs typeface="Univers" panose="020B0503020202020204" pitchFamily="34" charset="0"/>
              </a:rPr>
              <a:t>nultredenwoningen</a:t>
            </a:r>
            <a:r>
              <a:rPr lang="nl-NL" dirty="0">
                <a:solidFill>
                  <a:srgbClr val="000000"/>
                </a:solidFill>
                <a:ea typeface="Times New Roman" panose="02020603050405020304" pitchFamily="18" charset="0"/>
                <a:cs typeface="Univers" panose="020B0503020202020204" pitchFamily="34" charset="0"/>
              </a:rPr>
              <a:t>/levensloopgeschikt</a:t>
            </a:r>
            <a:r>
              <a:rPr lang="nl-NL" sz="1800" dirty="0">
                <a:solidFill>
                  <a:srgbClr val="000000"/>
                </a:solidFill>
                <a:effectLst/>
                <a:latin typeface="Arial" panose="020B0604020202020204" pitchFamily="34" charset="0"/>
                <a:ea typeface="Times New Roman" panose="02020603050405020304" pitchFamily="18" charset="0"/>
                <a:cs typeface="Univers" panose="020B0503020202020204" pitchFamily="34" charset="0"/>
              </a:rPr>
              <a:t> zal stijgen.</a:t>
            </a:r>
          </a:p>
          <a:p>
            <a:pPr marL="342900" lvl="0" indent="-342900">
              <a:buFont typeface="Symbol" panose="05050102010706020507" pitchFamily="18" charset="2"/>
              <a:buChar char=""/>
            </a:pPr>
            <a:r>
              <a:rPr lang="nl-NL" sz="1800" dirty="0">
                <a:solidFill>
                  <a:srgbClr val="000000"/>
                </a:solidFill>
                <a:effectLst/>
                <a:latin typeface="Arial" panose="020B0604020202020204" pitchFamily="34" charset="0"/>
                <a:ea typeface="Times New Roman" panose="02020603050405020304" pitchFamily="18" charset="0"/>
                <a:cs typeface="Univers" panose="020B0503020202020204" pitchFamily="34" charset="0"/>
              </a:rPr>
              <a:t>Behoefte aan grondgebonden koopwoningen zal dalen.</a:t>
            </a:r>
          </a:p>
          <a:p>
            <a:pPr marL="342900" lvl="0" indent="-342900">
              <a:buFont typeface="Symbol" panose="05050102010706020507" pitchFamily="18" charset="2"/>
              <a:buChar char=""/>
            </a:pPr>
            <a:r>
              <a:rPr lang="nl-NL" dirty="0">
                <a:solidFill>
                  <a:srgbClr val="000000"/>
                </a:solidFill>
                <a:ea typeface="Times New Roman" panose="02020603050405020304" pitchFamily="18" charset="0"/>
                <a:cs typeface="Univers" panose="020B0503020202020204" pitchFamily="34" charset="0"/>
              </a:rPr>
              <a:t>Migratie gaat overschot bepalen.</a:t>
            </a:r>
            <a:endParaRPr lang="nl-NL" sz="1800" dirty="0">
              <a:solidFill>
                <a:srgbClr val="000000"/>
              </a:solidFill>
              <a:effectLst/>
              <a:latin typeface="Arial" panose="020B0604020202020204" pitchFamily="34" charset="0"/>
              <a:ea typeface="Times New Roman" panose="02020603050405020304" pitchFamily="18" charset="0"/>
              <a:cs typeface="Univers" panose="020B0503020202020204" pitchFamily="34" charset="0"/>
            </a:endParaRPr>
          </a:p>
          <a:p>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11" name="Afbeelding 10" descr="Afbeelding met tekst, schermopname, nummer, Lettertype&#10;&#10;Door AI gegenereerde inhoud is mogelijk onjuist.">
            <a:extLst>
              <a:ext uri="{FF2B5EF4-FFF2-40B4-BE49-F238E27FC236}">
                <a16:creationId xmlns:a16="http://schemas.microsoft.com/office/drawing/2014/main" id="{BD5C673C-9A62-8450-CA3D-FAAA8936C16A}"/>
              </a:ext>
            </a:extLst>
          </p:cNvPr>
          <p:cNvPicPr>
            <a:picLocks noChangeAspect="1"/>
          </p:cNvPicPr>
          <p:nvPr/>
        </p:nvPicPr>
        <p:blipFill>
          <a:blip r:embed="rId2"/>
          <a:stretch>
            <a:fillRect/>
          </a:stretch>
        </p:blipFill>
        <p:spPr>
          <a:xfrm>
            <a:off x="1507498" y="2262901"/>
            <a:ext cx="9177003" cy="4241489"/>
          </a:xfrm>
          <a:prstGeom prst="rect">
            <a:avLst/>
          </a:prstGeom>
        </p:spPr>
      </p:pic>
    </p:spTree>
    <p:extLst>
      <p:ext uri="{BB962C8B-B14F-4D97-AF65-F5344CB8AC3E}">
        <p14:creationId xmlns:p14="http://schemas.microsoft.com/office/powerpoint/2010/main" val="1676542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8AB96-E703-FB0A-21FD-77951B6F6F4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BE65F07-237D-02DD-5878-B5454039A7CA}"/>
              </a:ext>
            </a:extLst>
          </p:cNvPr>
          <p:cNvSpPr>
            <a:spLocks noGrp="1"/>
          </p:cNvSpPr>
          <p:nvPr>
            <p:ph type="ctrTitle"/>
          </p:nvPr>
        </p:nvSpPr>
        <p:spPr/>
        <p:txBody>
          <a:bodyPr/>
          <a:lstStyle/>
          <a:p>
            <a:r>
              <a:rPr lang="nl-NL" dirty="0"/>
              <a:t>Vervolgstappen</a:t>
            </a:r>
          </a:p>
        </p:txBody>
      </p:sp>
      <p:sp>
        <p:nvSpPr>
          <p:cNvPr id="3" name="Tijdelijke aanduiding voor inhoud 3">
            <a:extLst>
              <a:ext uri="{FF2B5EF4-FFF2-40B4-BE49-F238E27FC236}">
                <a16:creationId xmlns:a16="http://schemas.microsoft.com/office/drawing/2014/main" id="{8A561D7A-30DA-E1C0-FD35-74A91F4CA595}"/>
              </a:ext>
            </a:extLst>
          </p:cNvPr>
          <p:cNvSpPr>
            <a:spLocks noGrp="1"/>
          </p:cNvSpPr>
          <p:nvPr>
            <p:ph idx="10"/>
          </p:nvPr>
        </p:nvSpPr>
        <p:spPr>
          <a:xfrm>
            <a:off x="4038599" y="1171993"/>
            <a:ext cx="8153401" cy="3375283"/>
          </a:xfrm>
        </p:spPr>
        <p:txBody>
          <a:bodyPr/>
          <a:lstStyle/>
          <a:p>
            <a:pPr marL="342900" indent="-342900">
              <a:buFont typeface="Arial" panose="020B0604020202020204" pitchFamily="34" charset="0"/>
              <a:buChar char="•"/>
            </a:pPr>
            <a:r>
              <a:rPr lang="nl-NL" dirty="0"/>
              <a:t>2/3</a:t>
            </a:r>
            <a:r>
              <a:rPr lang="nl-NL" baseline="30000" dirty="0"/>
              <a:t>e</a:t>
            </a:r>
            <a:r>
              <a:rPr lang="nl-NL" dirty="0"/>
              <a:t> van de nieuwbouw wordt betaalbaar, hiervan de helft sociale huur.</a:t>
            </a:r>
          </a:p>
          <a:p>
            <a:pPr marL="342900" indent="-342900">
              <a:buFont typeface="Arial" panose="020B0604020202020204" pitchFamily="34" charset="0"/>
              <a:buChar char="•"/>
            </a:pPr>
            <a:r>
              <a:rPr lang="nl-NL" dirty="0"/>
              <a:t>Plannen worden geschikt gemaakt voor ouderen- &amp; zorghuisvesting.</a:t>
            </a:r>
          </a:p>
          <a:p>
            <a:pPr marL="342900" indent="-342900">
              <a:buFont typeface="Arial" panose="020B0604020202020204" pitchFamily="34" charset="0"/>
              <a:buChar char="•"/>
            </a:pPr>
            <a:r>
              <a:rPr lang="nl-NL" dirty="0"/>
              <a:t>Zeeuwse samenwerkingen voor huisvesting aandachtsgroepen.</a:t>
            </a:r>
          </a:p>
          <a:p>
            <a:pPr marL="342900" indent="-342900">
              <a:buFont typeface="Arial" panose="020B0604020202020204" pitchFamily="34" charset="0"/>
              <a:buChar char="•"/>
            </a:pPr>
            <a:r>
              <a:rPr lang="nl-NL" dirty="0"/>
              <a:t>D.m.v. dorpsvisies en kernprofielen wordt de kwaliteit van de wijken en kernen verbeterd en de behoeftes in beeld gebracht. </a:t>
            </a:r>
          </a:p>
          <a:p>
            <a:pPr marL="342900" indent="-342900">
              <a:buFont typeface="Arial" panose="020B0604020202020204" pitchFamily="34" charset="0"/>
              <a:buChar char="•"/>
            </a:pPr>
            <a:r>
              <a:rPr lang="nl-NL" dirty="0"/>
              <a:t>Monitoring woningbouwprojecten.</a:t>
            </a:r>
          </a:p>
        </p:txBody>
      </p:sp>
      <p:pic>
        <p:nvPicPr>
          <p:cNvPr id="2050" name="Picture 2" descr="Nog tot 2024 dalende lijn vergunningen woningbouw">
            <a:extLst>
              <a:ext uri="{FF2B5EF4-FFF2-40B4-BE49-F238E27FC236}">
                <a16:creationId xmlns:a16="http://schemas.microsoft.com/office/drawing/2014/main" id="{84D260B0-CA0E-4BEA-137B-80EDD6FF74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98" y="4649782"/>
            <a:ext cx="3555583" cy="1996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59894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A97B7-6374-F97E-CEC1-9B414AACE1E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D16CC26-9EB9-4DA1-C6E6-AD1544C6C191}"/>
              </a:ext>
            </a:extLst>
          </p:cNvPr>
          <p:cNvSpPr>
            <a:spLocks noGrp="1"/>
          </p:cNvSpPr>
          <p:nvPr>
            <p:ph type="title"/>
          </p:nvPr>
        </p:nvSpPr>
        <p:spPr>
          <a:xfrm>
            <a:off x="-425885" y="2700733"/>
            <a:ext cx="15720164" cy="728267"/>
          </a:xfrm>
        </p:spPr>
        <p:txBody>
          <a:bodyPr/>
          <a:lstStyle/>
          <a:p>
            <a:pPr algn="ctr"/>
            <a:r>
              <a:rPr lang="nl-NL" dirty="0"/>
              <a:t>Vragenronde</a:t>
            </a:r>
          </a:p>
        </p:txBody>
      </p:sp>
    </p:spTree>
    <p:extLst>
      <p:ext uri="{BB962C8B-B14F-4D97-AF65-F5344CB8AC3E}">
        <p14:creationId xmlns:p14="http://schemas.microsoft.com/office/powerpoint/2010/main" val="1611633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81D46-1511-5D52-8153-28ABCB8593F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6781560-833A-5638-C48C-CF1312F1F48A}"/>
              </a:ext>
            </a:extLst>
          </p:cNvPr>
          <p:cNvSpPr>
            <a:spLocks noGrp="1"/>
          </p:cNvSpPr>
          <p:nvPr>
            <p:ph type="title"/>
          </p:nvPr>
        </p:nvSpPr>
        <p:spPr>
          <a:xfrm>
            <a:off x="-438411" y="2700733"/>
            <a:ext cx="15720164" cy="728267"/>
          </a:xfrm>
        </p:spPr>
        <p:txBody>
          <a:bodyPr/>
          <a:lstStyle/>
          <a:p>
            <a:pPr algn="ctr"/>
            <a:r>
              <a:rPr lang="nl-NL" dirty="0"/>
              <a:t>Pauze</a:t>
            </a:r>
          </a:p>
        </p:txBody>
      </p:sp>
    </p:spTree>
    <p:extLst>
      <p:ext uri="{BB962C8B-B14F-4D97-AF65-F5344CB8AC3E}">
        <p14:creationId xmlns:p14="http://schemas.microsoft.com/office/powerpoint/2010/main" val="2880188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490617AC-FDFE-36ED-693E-5479BCB440A3}"/>
              </a:ext>
            </a:extLst>
          </p:cNvPr>
          <p:cNvSpPr>
            <a:spLocks noGrp="1" noChangeArrowheads="1"/>
          </p:cNvSpPr>
          <p:nvPr>
            <p:ph type="title"/>
          </p:nvPr>
        </p:nvSpPr>
        <p:spPr bwMode="auto">
          <a:xfrm>
            <a:off x="3155400" y="1911057"/>
            <a:ext cx="7980217" cy="72826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r>
              <a:rPr lang="nl-NL" altLang="nl-NL" dirty="0"/>
              <a:t>Woonzorgvisie </a:t>
            </a:r>
          </a:p>
        </p:txBody>
      </p:sp>
      <p:sp>
        <p:nvSpPr>
          <p:cNvPr id="2" name="Titel 1">
            <a:extLst>
              <a:ext uri="{FF2B5EF4-FFF2-40B4-BE49-F238E27FC236}">
                <a16:creationId xmlns:a16="http://schemas.microsoft.com/office/drawing/2014/main" id="{9E426455-9148-41B1-A389-22C507056469}"/>
              </a:ext>
            </a:extLst>
          </p:cNvPr>
          <p:cNvSpPr txBox="1">
            <a:spLocks noChangeArrowheads="1"/>
          </p:cNvSpPr>
          <p:nvPr/>
        </p:nvSpPr>
        <p:spPr bwMode="auto">
          <a:xfrm>
            <a:off x="1137682" y="3656609"/>
            <a:ext cx="11472531" cy="56206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4000" tIns="72000" rIns="3096000" bIns="45720" numCol="1" rtlCol="0" anchor="t" anchorCtr="0" compatLnSpc="1">
            <a:prstTxWarp prst="textNoShape">
              <a:avLst/>
            </a:prstTxWarp>
            <a:spAutoFit/>
          </a:bodyPr>
          <a:lstStyle>
            <a:lvl1pPr algn="l" rtl="0" eaLnBrk="1" fontAlgn="base" hangingPunct="1">
              <a:lnSpc>
                <a:spcPct val="90000"/>
              </a:lnSpc>
              <a:spcBef>
                <a:spcPct val="0"/>
              </a:spcBef>
              <a:spcAft>
                <a:spcPct val="0"/>
              </a:spcAft>
              <a:defRPr sz="4400" b="1" kern="1200">
                <a:solidFill>
                  <a:schemeClr val="bg1"/>
                </a:solidFill>
                <a:latin typeface="Arial" panose="020B060402020202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2pPr>
            <a:lvl3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3pPr>
            <a:lvl4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4pPr>
            <a:lvl5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5pPr>
            <a:lvl6pPr marL="4572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6pPr>
            <a:lvl7pPr marL="9144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7pPr>
            <a:lvl8pPr marL="13716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8pPr>
            <a:lvl9pPr marL="18288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9pPr>
          </a:lstStyle>
          <a:p>
            <a:r>
              <a:rPr lang="nl-NL" altLang="nl-NL" sz="3200" dirty="0"/>
              <a:t>Samen Doen op Schouwen-Duiveland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05E869-8802-EFB6-055E-04D596F7FE74}"/>
              </a:ext>
            </a:extLst>
          </p:cNvPr>
          <p:cNvSpPr>
            <a:spLocks noGrp="1"/>
          </p:cNvSpPr>
          <p:nvPr>
            <p:ph type="ctrTitle"/>
          </p:nvPr>
        </p:nvSpPr>
        <p:spPr>
          <a:xfrm>
            <a:off x="4623391" y="2477395"/>
            <a:ext cx="8153400" cy="701731"/>
          </a:xfrm>
        </p:spPr>
        <p:txBody>
          <a:bodyPr/>
          <a:lstStyle/>
          <a:p>
            <a:r>
              <a:rPr lang="nl-NL" dirty="0"/>
              <a:t>Voorstellen</a:t>
            </a:r>
          </a:p>
        </p:txBody>
      </p:sp>
    </p:spTree>
    <p:extLst>
      <p:ext uri="{BB962C8B-B14F-4D97-AF65-F5344CB8AC3E}">
        <p14:creationId xmlns:p14="http://schemas.microsoft.com/office/powerpoint/2010/main" val="40083291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a:extLst>
            <a:ext uri="{FF2B5EF4-FFF2-40B4-BE49-F238E27FC236}">
              <a16:creationId xmlns:a16="http://schemas.microsoft.com/office/drawing/2014/main" id="{24A269B4-DA6B-0336-B28B-22D664F23B7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2A8C603-0D34-0A7C-770B-44D77C96E612}"/>
              </a:ext>
            </a:extLst>
          </p:cNvPr>
          <p:cNvSpPr>
            <a:spLocks noGrp="1"/>
          </p:cNvSpPr>
          <p:nvPr>
            <p:ph type="ctrTitle"/>
          </p:nvPr>
        </p:nvSpPr>
        <p:spPr>
          <a:xfrm>
            <a:off x="4038600" y="106363"/>
            <a:ext cx="8153400" cy="701675"/>
          </a:xfrm>
        </p:spPr>
        <p:txBody>
          <a:bodyPr/>
          <a:lstStyle/>
          <a:p>
            <a:pPr fontAlgn="auto">
              <a:spcAft>
                <a:spcPts val="0"/>
              </a:spcAft>
              <a:defRPr/>
            </a:pPr>
            <a:r>
              <a:rPr lang="nl-NL" dirty="0"/>
              <a:t>Aanleiding</a:t>
            </a:r>
          </a:p>
        </p:txBody>
      </p:sp>
      <p:sp>
        <p:nvSpPr>
          <p:cNvPr id="7172" name="Tijdelijke aanduiding voor inhoud 3">
            <a:extLst>
              <a:ext uri="{FF2B5EF4-FFF2-40B4-BE49-F238E27FC236}">
                <a16:creationId xmlns:a16="http://schemas.microsoft.com/office/drawing/2014/main" id="{7B77AB40-B637-3114-B9CC-7AB3D8510159}"/>
              </a:ext>
            </a:extLst>
          </p:cNvPr>
          <p:cNvSpPr>
            <a:spLocks noGrp="1" noChangeArrowheads="1"/>
          </p:cNvSpPr>
          <p:nvPr>
            <p:ph idx="10"/>
          </p:nvPr>
        </p:nvSpPr>
        <p:spPr bwMode="auto">
          <a:xfrm>
            <a:off x="4038600" y="1101870"/>
            <a:ext cx="8153400" cy="323370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720" bIns="45720" numCol="1" anchor="t" anchorCtr="0" compatLnSpc="1">
            <a:prstTxWarp prst="textNoShape">
              <a:avLst/>
            </a:prstTxWarp>
          </a:bodyPr>
          <a:lstStyle/>
          <a:p>
            <a:pPr marL="342900" indent="-342900">
              <a:buFont typeface="Arial" panose="020B0604020202020204" pitchFamily="34" charset="0"/>
              <a:buChar char="•"/>
            </a:pPr>
            <a:r>
              <a:rPr lang="nl-NL" altLang="nl-NL" sz="1800" dirty="0"/>
              <a:t>Herijking huidige Woonvisie</a:t>
            </a:r>
          </a:p>
          <a:p>
            <a:pPr marL="342900" indent="-342900">
              <a:buFont typeface="Arial" panose="020B0604020202020204" pitchFamily="34" charset="0"/>
              <a:buChar char="•"/>
            </a:pPr>
            <a:endParaRPr lang="nl-NL" altLang="nl-NL" sz="1800" dirty="0"/>
          </a:p>
          <a:p>
            <a:pPr marL="342900" indent="-342900">
              <a:buFont typeface="Arial" panose="020B0604020202020204" pitchFamily="34" charset="0"/>
              <a:buChar char="•"/>
            </a:pPr>
            <a:r>
              <a:rPr lang="nl-NL" altLang="nl-NL" sz="1800" dirty="0">
                <a:sym typeface="Wingdings" panose="05000000000000000000" pitchFamily="2" charset="2"/>
              </a:rPr>
              <a:t>Wettelijke verplichting Woonzorgvisie in het Volkshuisvestingprogramma </a:t>
            </a:r>
            <a:endParaRPr lang="nl-NL" altLang="nl-NL" sz="1800" dirty="0"/>
          </a:p>
          <a:p>
            <a:pPr marL="342900" indent="-342900">
              <a:buFont typeface="Arial" panose="020B0604020202020204" pitchFamily="34" charset="0"/>
              <a:buChar char="•"/>
            </a:pPr>
            <a:endParaRPr lang="nl-NL" altLang="nl-NL" sz="1800" dirty="0"/>
          </a:p>
          <a:p>
            <a:pPr marL="342900" indent="-342900">
              <a:buFont typeface="Arial" panose="020B0604020202020204" pitchFamily="34" charset="0"/>
              <a:buChar char="•"/>
            </a:pPr>
            <a:r>
              <a:rPr lang="nl-NL" altLang="nl-NL" sz="1800" dirty="0"/>
              <a:t>Demografische uitdagingen en maatschappelijke behoefte</a:t>
            </a:r>
          </a:p>
          <a:p>
            <a:endParaRPr lang="nl-NL" altLang="nl-NL" sz="1800" dirty="0">
              <a:sym typeface="Wingdings" panose="05000000000000000000" pitchFamily="2" charset="2"/>
            </a:endParaRPr>
          </a:p>
          <a:p>
            <a:pPr marL="342900" indent="-342900">
              <a:buFont typeface="Arial" panose="020B0604020202020204" pitchFamily="34" charset="0"/>
              <a:buChar char="•"/>
            </a:pPr>
            <a:r>
              <a:rPr lang="nl-NL" altLang="nl-NL" sz="1800" dirty="0"/>
              <a:t>Verbinding wonen en zorg</a:t>
            </a:r>
          </a:p>
          <a:p>
            <a:endParaRPr lang="nl-NL" altLang="nl-NL" sz="1800" dirty="0"/>
          </a:p>
        </p:txBody>
      </p:sp>
    </p:spTree>
    <p:extLst>
      <p:ext uri="{BB962C8B-B14F-4D97-AF65-F5344CB8AC3E}">
        <p14:creationId xmlns:p14="http://schemas.microsoft.com/office/powerpoint/2010/main" val="1454770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74FAE4-5202-55FD-41FB-843D059316C9}"/>
              </a:ext>
            </a:extLst>
          </p:cNvPr>
          <p:cNvSpPr>
            <a:spLocks noGrp="1"/>
          </p:cNvSpPr>
          <p:nvPr>
            <p:ph type="ctrTitle"/>
          </p:nvPr>
        </p:nvSpPr>
        <p:spPr>
          <a:xfrm>
            <a:off x="4158916" y="26326"/>
            <a:ext cx="8153400" cy="1920526"/>
          </a:xfrm>
        </p:spPr>
        <p:txBody>
          <a:bodyPr/>
          <a:lstStyle/>
          <a:p>
            <a:pPr algn="ctr"/>
            <a:r>
              <a:rPr lang="nl-NL" dirty="0"/>
              <a:t>Woonvisie </a:t>
            </a:r>
            <a:br>
              <a:rPr lang="nl-NL" dirty="0"/>
            </a:br>
            <a:r>
              <a:rPr lang="nl-NL" dirty="0" err="1"/>
              <a:t>vs</a:t>
            </a:r>
            <a:r>
              <a:rPr lang="nl-NL" dirty="0"/>
              <a:t> </a:t>
            </a:r>
            <a:br>
              <a:rPr lang="nl-NL" dirty="0"/>
            </a:br>
            <a:r>
              <a:rPr lang="nl-NL" dirty="0"/>
              <a:t>Woonzorgvisie</a:t>
            </a:r>
          </a:p>
        </p:txBody>
      </p:sp>
      <p:sp>
        <p:nvSpPr>
          <p:cNvPr id="4" name="Tijdelijke aanduiding voor inhoud 3">
            <a:extLst>
              <a:ext uri="{FF2B5EF4-FFF2-40B4-BE49-F238E27FC236}">
                <a16:creationId xmlns:a16="http://schemas.microsoft.com/office/drawing/2014/main" id="{3BABC46E-43B3-805F-47D6-0A0619292D15}"/>
              </a:ext>
            </a:extLst>
          </p:cNvPr>
          <p:cNvSpPr>
            <a:spLocks noGrp="1"/>
          </p:cNvSpPr>
          <p:nvPr>
            <p:ph idx="10"/>
          </p:nvPr>
        </p:nvSpPr>
        <p:spPr>
          <a:xfrm>
            <a:off x="4038600" y="2636475"/>
            <a:ext cx="8153400" cy="3888244"/>
          </a:xfrm>
        </p:spPr>
        <p:txBody>
          <a:bodyPr/>
          <a:lstStyle/>
          <a:p>
            <a:pPr marL="342900" indent="-342900">
              <a:buFont typeface="Arial" panose="020B0604020202020204" pitchFamily="34" charset="0"/>
              <a:buChar char="•"/>
            </a:pPr>
            <a:r>
              <a:rPr lang="nl-NL" dirty="0">
                <a:latin typeface="Segoe UI" panose="020B0502040204020203" pitchFamily="34" charset="0"/>
              </a:rPr>
              <a:t>Van lichte</a:t>
            </a:r>
            <a:r>
              <a:rPr lang="nl-NL" sz="2000" dirty="0">
                <a:effectLst/>
                <a:latin typeface="Segoe UI" panose="020B0502040204020203" pitchFamily="34" charset="0"/>
              </a:rPr>
              <a:t> krimp naar groei</a:t>
            </a:r>
          </a:p>
          <a:p>
            <a:pPr marL="342900" indent="-342900">
              <a:buFont typeface="Wingdings" panose="05000000000000000000" pitchFamily="2" charset="2"/>
              <a:buChar char="§"/>
            </a:pPr>
            <a:r>
              <a:rPr lang="nl-NL" dirty="0">
                <a:latin typeface="Segoe UI" panose="020B0502040204020203" pitchFamily="34" charset="0"/>
              </a:rPr>
              <a:t>Aanpassen woningvoorraad </a:t>
            </a:r>
            <a:r>
              <a:rPr lang="nl-NL" dirty="0">
                <a:latin typeface="Segoe UI" panose="020B0502040204020203" pitchFamily="34" charset="0"/>
                <a:sym typeface="Wingdings" panose="05000000000000000000" pitchFamily="2" charset="2"/>
              </a:rPr>
              <a:t> aanpassing en toevoeging woningvoorraad</a:t>
            </a:r>
          </a:p>
          <a:p>
            <a:pPr marL="342900" indent="-342900">
              <a:buFont typeface="Wingdings" panose="05000000000000000000" pitchFamily="2" charset="2"/>
              <a:buChar char="§"/>
            </a:pPr>
            <a:r>
              <a:rPr lang="nl-NL" sz="2000" dirty="0">
                <a:effectLst/>
                <a:latin typeface="Segoe UI" panose="020B0502040204020203" pitchFamily="34" charset="0"/>
                <a:sym typeface="Wingdings" panose="05000000000000000000" pitchFamily="2" charset="2"/>
              </a:rPr>
              <a:t>Nadruk op </a:t>
            </a:r>
            <a:r>
              <a:rPr lang="nl-NL" dirty="0">
                <a:latin typeface="Segoe UI" panose="020B0502040204020203" pitchFamily="34" charset="0"/>
                <a:sym typeface="Wingdings" panose="05000000000000000000" pitchFamily="2" charset="2"/>
              </a:rPr>
              <a:t>sociale en betaalbare woningen</a:t>
            </a:r>
            <a:endParaRPr lang="nl-NL" sz="2000" dirty="0">
              <a:effectLst/>
              <a:latin typeface="Segoe UI" panose="020B0502040204020203" pitchFamily="34" charset="0"/>
            </a:endParaRPr>
          </a:p>
          <a:p>
            <a:pPr marL="342900" indent="-342900">
              <a:buFont typeface="Arial" panose="020B0604020202020204" pitchFamily="34" charset="0"/>
              <a:buChar char="•"/>
            </a:pPr>
            <a:r>
              <a:rPr lang="nl-NL" dirty="0">
                <a:latin typeface="Segoe UI" panose="020B0502040204020203" pitchFamily="34" charset="0"/>
              </a:rPr>
              <a:t>D</a:t>
            </a:r>
            <a:r>
              <a:rPr lang="nl-NL" sz="2000" dirty="0">
                <a:effectLst/>
                <a:latin typeface="Segoe UI" panose="020B0502040204020203" pitchFamily="34" charset="0"/>
              </a:rPr>
              <a:t>ubbele vergrijzing neemt toe</a:t>
            </a:r>
          </a:p>
          <a:p>
            <a:pPr marL="342900" indent="-342900">
              <a:buFont typeface="Wingdings" panose="05000000000000000000" pitchFamily="2" charset="2"/>
              <a:buChar char="§"/>
            </a:pPr>
            <a:r>
              <a:rPr lang="nl-NL" dirty="0">
                <a:latin typeface="Segoe UI" panose="020B0502040204020203" pitchFamily="34" charset="0"/>
              </a:rPr>
              <a:t>Levensloopbestendige woningen</a:t>
            </a:r>
          </a:p>
          <a:p>
            <a:endParaRPr lang="nl-NL" sz="2000" dirty="0">
              <a:effectLst/>
              <a:latin typeface="Segoe UI" panose="020B0502040204020203" pitchFamily="34" charset="0"/>
            </a:endParaRPr>
          </a:p>
          <a:p>
            <a:pPr marL="342900" indent="-342900">
              <a:buFont typeface="Arial" panose="020B0604020202020204" pitchFamily="34" charset="0"/>
              <a:buChar char="•"/>
            </a:pPr>
            <a:r>
              <a:rPr lang="nl-NL" sz="2000" dirty="0">
                <a:effectLst/>
                <a:latin typeface="Segoe UI" panose="020B0502040204020203" pitchFamily="34" charset="0"/>
              </a:rPr>
              <a:t>Schaarste in ruimte</a:t>
            </a:r>
          </a:p>
          <a:p>
            <a:pPr marL="342900" indent="-342900">
              <a:buFont typeface="Wingdings" panose="05000000000000000000" pitchFamily="2" charset="2"/>
              <a:buChar char="§"/>
            </a:pPr>
            <a:r>
              <a:rPr lang="nl-NL" dirty="0">
                <a:latin typeface="Segoe UI" panose="020B0502040204020203" pitchFamily="34" charset="0"/>
              </a:rPr>
              <a:t>Zowel wonen als wonen met zorg nodig</a:t>
            </a:r>
            <a:endParaRPr lang="nl-NL" dirty="0"/>
          </a:p>
          <a:p>
            <a:endParaRPr lang="nl-NL" dirty="0"/>
          </a:p>
        </p:txBody>
      </p:sp>
    </p:spTree>
    <p:extLst>
      <p:ext uri="{BB962C8B-B14F-4D97-AF65-F5344CB8AC3E}">
        <p14:creationId xmlns:p14="http://schemas.microsoft.com/office/powerpoint/2010/main" val="4179741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D38F01-7222-14D0-8509-2FAA3E938091}"/>
              </a:ext>
            </a:extLst>
          </p:cNvPr>
          <p:cNvSpPr>
            <a:spLocks noGrp="1"/>
          </p:cNvSpPr>
          <p:nvPr>
            <p:ph type="ctrTitle"/>
          </p:nvPr>
        </p:nvSpPr>
        <p:spPr>
          <a:xfrm>
            <a:off x="3806455" y="35552"/>
            <a:ext cx="9002233" cy="1311128"/>
          </a:xfrm>
        </p:spPr>
        <p:txBody>
          <a:bodyPr/>
          <a:lstStyle/>
          <a:p>
            <a:r>
              <a:rPr lang="nl-NL" dirty="0"/>
              <a:t>Proces totstandkoming Woonzorgvisie </a:t>
            </a:r>
          </a:p>
        </p:txBody>
      </p:sp>
      <p:sp>
        <p:nvSpPr>
          <p:cNvPr id="4" name="Tijdelijke aanduiding voor inhoud 3">
            <a:extLst>
              <a:ext uri="{FF2B5EF4-FFF2-40B4-BE49-F238E27FC236}">
                <a16:creationId xmlns:a16="http://schemas.microsoft.com/office/drawing/2014/main" id="{FEEB3ACF-1600-4262-49AB-7EC15E980A2C}"/>
              </a:ext>
            </a:extLst>
          </p:cNvPr>
          <p:cNvSpPr>
            <a:spLocks noGrp="1"/>
          </p:cNvSpPr>
          <p:nvPr>
            <p:ph idx="10"/>
          </p:nvPr>
        </p:nvSpPr>
        <p:spPr>
          <a:xfrm>
            <a:off x="3921642" y="1346680"/>
            <a:ext cx="8153400" cy="6787499"/>
          </a:xfrm>
        </p:spPr>
        <p:txBody>
          <a:bodyPr/>
          <a:lstStyle/>
          <a:p>
            <a:pPr marL="285750" indent="-285750" hangingPunct="0">
              <a:buFont typeface="Arial" panose="020B0604020202020204" pitchFamily="34" charset="0"/>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Aanbesteding STEC Groep</a:t>
            </a:r>
          </a:p>
          <a:p>
            <a:pPr hangingPunct="0"/>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pPr marL="285750" indent="-285750" hangingPunct="0">
              <a:buFont typeface="Arial" panose="020B0604020202020204" pitchFamily="34" charset="0"/>
              <a:buChar char="•"/>
            </a:pPr>
            <a:r>
              <a:rPr lang="nl-NL" sz="1800" kern="100" dirty="0">
                <a:ea typeface="Times New Roman" panose="02020603050405020304" pitchFamily="18" charset="0"/>
                <a:cs typeface="Times New Roman" panose="02020603050405020304" pitchFamily="18" charset="0"/>
              </a:rPr>
              <a:t>Stakeholders bijeenkomsten</a:t>
            </a:r>
          </a:p>
          <a:p>
            <a:pPr marL="285750" indent="-285750" hangingPunct="0">
              <a:buFont typeface="Wingdings" panose="05000000000000000000" pitchFamily="2" charset="2"/>
              <a:buChar char="§"/>
            </a:pPr>
            <a:r>
              <a:rPr lang="nl-NL" sz="1800" kern="100" dirty="0">
                <a:ea typeface="Times New Roman" panose="02020603050405020304" pitchFamily="18" charset="0"/>
                <a:cs typeface="Times New Roman" panose="02020603050405020304" pitchFamily="18" charset="0"/>
              </a:rPr>
              <a:t>Dorpsraden/inwoners</a:t>
            </a:r>
          </a:p>
          <a:p>
            <a:pPr marL="285750" indent="-285750" hangingPunct="0">
              <a:buFont typeface="Wingdings" panose="05000000000000000000" pitchFamily="2" charset="2"/>
              <a:buChar char="§"/>
            </a:pPr>
            <a:r>
              <a:rPr lang="nl-NL" sz="1800" kern="100" dirty="0">
                <a:ea typeface="Times New Roman" panose="02020603050405020304" pitchFamily="18" charset="0"/>
                <a:cs typeface="Times New Roman" panose="02020603050405020304" pitchFamily="18" charset="0"/>
              </a:rPr>
              <a:t>Markt partijen (makelaars/zorginstellingen)</a:t>
            </a:r>
          </a:p>
          <a:p>
            <a:pPr marL="285750" indent="-285750" hangingPunct="0">
              <a:buFont typeface="Wingdings" panose="05000000000000000000" pitchFamily="2" charset="2"/>
              <a:buChar char="§"/>
            </a:pPr>
            <a:r>
              <a:rPr lang="nl-NL" sz="1800" kern="100" dirty="0">
                <a:ea typeface="Times New Roman" panose="02020603050405020304" pitchFamily="18" charset="0"/>
                <a:cs typeface="Times New Roman" panose="02020603050405020304" pitchFamily="18" charset="0"/>
              </a:rPr>
              <a:t>Woningcorporaties</a:t>
            </a:r>
          </a:p>
          <a:p>
            <a:pPr marL="285750" indent="-285750" hangingPunct="0">
              <a:buFont typeface="Wingdings" panose="05000000000000000000" pitchFamily="2" charset="2"/>
              <a:buChar char="§"/>
            </a:pPr>
            <a:r>
              <a:rPr lang="nl-NL" sz="1800" kern="100" dirty="0">
                <a:ea typeface="Times New Roman" panose="02020603050405020304" pitchFamily="18" charset="0"/>
                <a:cs typeface="Times New Roman" panose="02020603050405020304" pitchFamily="18" charset="0"/>
              </a:rPr>
              <a:t>Gemeenteraad</a:t>
            </a:r>
          </a:p>
          <a:p>
            <a:pPr hangingPunct="0"/>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pPr marL="285750" indent="-285750" hangingPunct="0">
              <a:buFont typeface="Arial" panose="020B0604020202020204" pitchFamily="34" charset="0"/>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Interne beleidsmatige afstemming</a:t>
            </a:r>
          </a:p>
          <a:p>
            <a:pPr marL="285750" indent="-285750" hangingPunct="0">
              <a:buFont typeface="Arial" panose="020B0604020202020204" pitchFamily="34" charset="0"/>
              <a:buChar char="•"/>
            </a:pPr>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pPr marL="285750" indent="-285750" hangingPunct="0">
              <a:buFont typeface="Arial" panose="020B0604020202020204" pitchFamily="34" charset="0"/>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Conceptversie</a:t>
            </a:r>
          </a:p>
          <a:p>
            <a:pPr marL="285750" indent="-285750" hangingPunct="0">
              <a:buFont typeface="Wingdings" panose="05000000000000000000" pitchFamily="2" charset="2"/>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Adviesraad sociaaldomein </a:t>
            </a:r>
          </a:p>
          <a:p>
            <a:pPr marL="285750" indent="-285750" hangingPunct="0">
              <a:buFont typeface="Wingdings" panose="05000000000000000000" pitchFamily="2" charset="2"/>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Thema bijeenkomst met de raad (NU)</a:t>
            </a:r>
          </a:p>
          <a:p>
            <a:pPr marL="285750" indent="-285750" hangingPunct="0">
              <a:buFont typeface="Arial" panose="020B0604020202020204" pitchFamily="34" charset="0"/>
              <a:buChar char="•"/>
            </a:pPr>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pPr marL="285750" indent="-285750" hangingPunct="0">
              <a:buFont typeface="Arial" panose="020B0604020202020204" pitchFamily="34" charset="0"/>
              <a:buChar char="•"/>
            </a:pPr>
            <a:endParaRPr lang="nl-NL" sz="1800" kern="100" dirty="0">
              <a:ea typeface="Times New Roman" panose="02020603050405020304" pitchFamily="18" charset="0"/>
              <a:cs typeface="Times New Roman" panose="02020603050405020304" pitchFamily="18" charset="0"/>
            </a:endParaRPr>
          </a:p>
          <a:p>
            <a:pPr marL="285750" indent="-285750" hangingPunct="0">
              <a:buFont typeface="Arial" panose="020B0604020202020204" pitchFamily="34" charset="0"/>
              <a:buChar char="•"/>
            </a:pPr>
            <a:endParaRPr lang="nl-NL" sz="1800" kern="100" dirty="0">
              <a:ea typeface="Times New Roman" panose="02020603050405020304" pitchFamily="18" charset="0"/>
              <a:cs typeface="Times New Roman" panose="02020603050405020304" pitchFamily="18" charset="0"/>
            </a:endParaRPr>
          </a:p>
          <a:p>
            <a:pPr hangingPunct="0">
              <a:buNone/>
            </a:pPr>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nl-NL" dirty="0"/>
          </a:p>
        </p:txBody>
      </p:sp>
      <p:pic>
        <p:nvPicPr>
          <p:cNvPr id="7" name="Graphic 236">
            <a:extLst>
              <a:ext uri="{FF2B5EF4-FFF2-40B4-BE49-F238E27FC236}">
                <a16:creationId xmlns:a16="http://schemas.microsoft.com/office/drawing/2014/main" id="{26AEAABF-E033-363B-3C70-7085D9D12E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103" y="3429000"/>
            <a:ext cx="1863958" cy="1863958"/>
          </a:xfrm>
          <a:prstGeom prst="rect">
            <a:avLst/>
          </a:prstGeom>
          <a:solidFill>
            <a:schemeClr val="tx1"/>
          </a:solidFill>
          <a:ln>
            <a:noFill/>
          </a:ln>
        </p:spPr>
      </p:pic>
      <p:cxnSp>
        <p:nvCxnSpPr>
          <p:cNvPr id="5" name="Rechte verbindingslijn met pijl 4">
            <a:extLst>
              <a:ext uri="{FF2B5EF4-FFF2-40B4-BE49-F238E27FC236}">
                <a16:creationId xmlns:a16="http://schemas.microsoft.com/office/drawing/2014/main" id="{9114B725-9523-E2E0-C3C1-BE1F4FE10DDF}"/>
              </a:ext>
            </a:extLst>
          </p:cNvPr>
          <p:cNvCxnSpPr/>
          <p:nvPr/>
        </p:nvCxnSpPr>
        <p:spPr>
          <a:xfrm>
            <a:off x="5871411" y="1636295"/>
            <a:ext cx="0" cy="33688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6" name="Rechte verbindingslijn met pijl 5">
            <a:extLst>
              <a:ext uri="{FF2B5EF4-FFF2-40B4-BE49-F238E27FC236}">
                <a16:creationId xmlns:a16="http://schemas.microsoft.com/office/drawing/2014/main" id="{215B9529-A663-4B5F-CDA2-1857885832D3}"/>
              </a:ext>
            </a:extLst>
          </p:cNvPr>
          <p:cNvCxnSpPr/>
          <p:nvPr/>
        </p:nvCxnSpPr>
        <p:spPr>
          <a:xfrm>
            <a:off x="5871411" y="3954379"/>
            <a:ext cx="0" cy="33688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9" name="Rechte verbindingslijn met pijl 8">
            <a:extLst>
              <a:ext uri="{FF2B5EF4-FFF2-40B4-BE49-F238E27FC236}">
                <a16:creationId xmlns:a16="http://schemas.microsoft.com/office/drawing/2014/main" id="{450D325B-5405-8054-12D6-721560F0E6B9}"/>
              </a:ext>
            </a:extLst>
          </p:cNvPr>
          <p:cNvCxnSpPr/>
          <p:nvPr/>
        </p:nvCxnSpPr>
        <p:spPr>
          <a:xfrm>
            <a:off x="5871411" y="4780548"/>
            <a:ext cx="0" cy="33688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14275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8ED2DD-EA43-3800-C653-B9D085B3B571}"/>
              </a:ext>
            </a:extLst>
          </p:cNvPr>
          <p:cNvSpPr>
            <a:spLocks noGrp="1"/>
          </p:cNvSpPr>
          <p:nvPr>
            <p:ph type="ctrTitle"/>
          </p:nvPr>
        </p:nvSpPr>
        <p:spPr/>
        <p:txBody>
          <a:bodyPr/>
          <a:lstStyle/>
          <a:p>
            <a:r>
              <a:rPr lang="nl-NL" dirty="0"/>
              <a:t>Opbouw Woonzorgvisie</a:t>
            </a:r>
          </a:p>
        </p:txBody>
      </p:sp>
      <p:sp>
        <p:nvSpPr>
          <p:cNvPr id="4" name="Tijdelijke aanduiding voor inhoud 3">
            <a:extLst>
              <a:ext uri="{FF2B5EF4-FFF2-40B4-BE49-F238E27FC236}">
                <a16:creationId xmlns:a16="http://schemas.microsoft.com/office/drawing/2014/main" id="{692C87BA-B5DD-1B4F-C8D3-8F0219A15964}"/>
              </a:ext>
            </a:extLst>
          </p:cNvPr>
          <p:cNvSpPr>
            <a:spLocks noGrp="1"/>
          </p:cNvSpPr>
          <p:nvPr>
            <p:ph idx="10"/>
          </p:nvPr>
        </p:nvSpPr>
        <p:spPr>
          <a:xfrm>
            <a:off x="4038600" y="1665514"/>
            <a:ext cx="8153400" cy="4394023"/>
          </a:xfrm>
        </p:spPr>
        <p:txBody>
          <a:bodyPr/>
          <a:lstStyle/>
          <a:p>
            <a:pPr marL="285750" lvl="0" indent="-285750" hangingPunct="0">
              <a:buFont typeface="Arial" panose="020B0604020202020204" pitchFamily="34" charset="0"/>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Voorwoord Inleiding</a:t>
            </a:r>
          </a:p>
          <a:p>
            <a:pPr marL="285750" lvl="0" indent="-285750" hangingPunct="0">
              <a:buFont typeface="Arial" panose="020B0604020202020204" pitchFamily="34" charset="0"/>
              <a:buChar char="•"/>
            </a:pPr>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hangingPunct="0">
              <a:buFont typeface="Arial" panose="020B0604020202020204" pitchFamily="34" charset="0"/>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Samenvatting </a:t>
            </a:r>
          </a:p>
          <a:p>
            <a:pPr marL="342900" lvl="0" indent="-342900" hangingPunct="0">
              <a:buFont typeface="Arial" panose="020B0604020202020204" pitchFamily="34" charset="0"/>
              <a:buChar char="•"/>
            </a:pPr>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hangingPunct="0">
              <a:buFont typeface="Arial" panose="020B0604020202020204" pitchFamily="34" charset="0"/>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Inhoudelijke paragrafen </a:t>
            </a:r>
          </a:p>
          <a:p>
            <a:pPr marL="285750" lvl="0" indent="-285750" hangingPunct="0">
              <a:buFont typeface="Wingdings" panose="05000000000000000000" pitchFamily="2" charset="2"/>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Kracht van Schouwen-Duiveland</a:t>
            </a:r>
          </a:p>
          <a:p>
            <a:pPr marL="285750" lvl="0" indent="-285750" hangingPunct="0">
              <a:buFont typeface="Wingdings" panose="05000000000000000000" pitchFamily="2" charset="2"/>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3 thema’s (Toekomstbestendigheid, Nieuwbouw, Wonen-zorg-welzijn)</a:t>
            </a:r>
          </a:p>
          <a:p>
            <a:pPr marL="285750" lvl="0" indent="-285750" hangingPunct="0">
              <a:buFont typeface="Wingdings" panose="05000000000000000000" pitchFamily="2" charset="2"/>
              <a:buChar char="§"/>
            </a:pPr>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hangingPunct="0">
              <a:buFont typeface="Arial" panose="020B0604020202020204" pitchFamily="34" charset="0"/>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Begrippenlijst</a:t>
            </a:r>
          </a:p>
          <a:p>
            <a:pPr marL="342900" lvl="0" indent="-342900" hangingPunct="0">
              <a:buFont typeface="Arial" panose="020B0604020202020204" pitchFamily="34" charset="0"/>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Bijlages </a:t>
            </a:r>
          </a:p>
          <a:p>
            <a:endParaRPr lang="nl-NL" dirty="0"/>
          </a:p>
        </p:txBody>
      </p:sp>
    </p:spTree>
    <p:extLst>
      <p:ext uri="{BB962C8B-B14F-4D97-AF65-F5344CB8AC3E}">
        <p14:creationId xmlns:p14="http://schemas.microsoft.com/office/powerpoint/2010/main" val="3004520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64797-BA85-E939-D073-BD0F3ADBD20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7A1CDB2-3631-FD92-E070-90B7255BA3DD}"/>
              </a:ext>
            </a:extLst>
          </p:cNvPr>
          <p:cNvSpPr>
            <a:spLocks noGrp="1"/>
          </p:cNvSpPr>
          <p:nvPr>
            <p:ph type="title"/>
          </p:nvPr>
        </p:nvSpPr>
        <p:spPr/>
        <p:txBody>
          <a:bodyPr/>
          <a:lstStyle/>
          <a:p>
            <a:r>
              <a:rPr lang="nl-NL" dirty="0"/>
              <a:t>Opening wethouder Ten Cate</a:t>
            </a:r>
          </a:p>
        </p:txBody>
      </p:sp>
    </p:spTree>
    <p:extLst>
      <p:ext uri="{BB962C8B-B14F-4D97-AF65-F5344CB8AC3E}">
        <p14:creationId xmlns:p14="http://schemas.microsoft.com/office/powerpoint/2010/main" val="966499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44EAF5-3FEF-5064-0173-308CA058DBF7}"/>
              </a:ext>
            </a:extLst>
          </p:cNvPr>
          <p:cNvSpPr>
            <a:spLocks noGrp="1"/>
          </p:cNvSpPr>
          <p:nvPr>
            <p:ph type="title"/>
          </p:nvPr>
        </p:nvSpPr>
        <p:spPr>
          <a:xfrm>
            <a:off x="0" y="354013"/>
            <a:ext cx="12192000" cy="646112"/>
          </a:xfrm>
        </p:spPr>
        <p:txBody>
          <a:bodyPr/>
          <a:lstStyle/>
          <a:p>
            <a:pPr fontAlgn="auto">
              <a:spcAft>
                <a:spcPts val="0"/>
              </a:spcAft>
              <a:defRPr/>
            </a:pPr>
            <a:r>
              <a:rPr lang="nl-NL" dirty="0"/>
              <a:t>Inhoudelijk Woonzorgvisie</a:t>
            </a:r>
          </a:p>
        </p:txBody>
      </p:sp>
      <p:sp>
        <p:nvSpPr>
          <p:cNvPr id="8195" name="Tijdelijke aanduiding voor afbeelding 2">
            <a:extLst>
              <a:ext uri="{FF2B5EF4-FFF2-40B4-BE49-F238E27FC236}">
                <a16:creationId xmlns:a16="http://schemas.microsoft.com/office/drawing/2014/main" id="{4DFD6B13-DAFF-C150-1309-9ABCA1BB9851}"/>
              </a:ext>
            </a:extLst>
          </p:cNvPr>
          <p:cNvSpPr>
            <a:spLocks noGrp="1" noChangeArrowheads="1"/>
          </p:cNvSpPr>
          <p:nvPr>
            <p:ph type="pic" sz="quarter" idx="10"/>
          </p:nvPr>
        </p:nvSpPr>
        <p:spPr bwMode="auto">
          <a:xfrm>
            <a:off x="4516438"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p>
        </p:txBody>
      </p:sp>
      <p:sp>
        <p:nvSpPr>
          <p:cNvPr id="8196" name="Tijdelijke aanduiding voor grafiek 3">
            <a:extLst>
              <a:ext uri="{FF2B5EF4-FFF2-40B4-BE49-F238E27FC236}">
                <a16:creationId xmlns:a16="http://schemas.microsoft.com/office/drawing/2014/main" id="{7F04BDF1-F4B9-093A-5AE9-2A9B4F7BA3B0}"/>
              </a:ext>
            </a:extLst>
          </p:cNvPr>
          <p:cNvSpPr>
            <a:spLocks noGrp="1" noChangeArrowheads="1"/>
          </p:cNvSpPr>
          <p:nvPr>
            <p:ph type="chart" sz="quarter" idx="11"/>
          </p:nvPr>
        </p:nvSpPr>
        <p:spPr bwMode="auto">
          <a:xfrm>
            <a:off x="3359150" y="2057400"/>
            <a:ext cx="914400" cy="909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p>
        </p:txBody>
      </p:sp>
      <p:sp>
        <p:nvSpPr>
          <p:cNvPr id="8197" name="Tijdelijke aanduiding voor tabel 4">
            <a:extLst>
              <a:ext uri="{FF2B5EF4-FFF2-40B4-BE49-F238E27FC236}">
                <a16:creationId xmlns:a16="http://schemas.microsoft.com/office/drawing/2014/main" id="{C1D4065C-A9CD-DC93-5965-D46E1BAC915C}"/>
              </a:ext>
            </a:extLst>
          </p:cNvPr>
          <p:cNvSpPr>
            <a:spLocks noGrp="1" noChangeArrowheads="1"/>
          </p:cNvSpPr>
          <p:nvPr>
            <p:ph type="tbl" sz="quarter" idx="12"/>
          </p:nvPr>
        </p:nvSpPr>
        <p:spPr bwMode="auto">
          <a:xfrm>
            <a:off x="5673725"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p>
        </p:txBody>
      </p:sp>
      <p:sp>
        <p:nvSpPr>
          <p:cNvPr id="8198" name="Tijdelijke aanduiding voor SmartArt 5">
            <a:extLst>
              <a:ext uri="{FF2B5EF4-FFF2-40B4-BE49-F238E27FC236}">
                <a16:creationId xmlns:a16="http://schemas.microsoft.com/office/drawing/2014/main" id="{C8DB437E-193C-DB60-D6CE-1185A12B146F}"/>
              </a:ext>
            </a:extLst>
          </p:cNvPr>
          <p:cNvSpPr>
            <a:spLocks noGrp="1" noChangeArrowheads="1"/>
          </p:cNvSpPr>
          <p:nvPr>
            <p:ph type="dgm" sz="quarter" idx="13"/>
          </p:nvPr>
        </p:nvSpPr>
        <p:spPr bwMode="auto">
          <a:xfrm>
            <a:off x="6751638"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p>
        </p:txBody>
      </p:sp>
      <p:sp>
        <p:nvSpPr>
          <p:cNvPr id="8199" name="Tijdelijke aanduiding voor media 6">
            <a:extLst>
              <a:ext uri="{FF2B5EF4-FFF2-40B4-BE49-F238E27FC236}">
                <a16:creationId xmlns:a16="http://schemas.microsoft.com/office/drawing/2014/main" id="{036BD8D3-B7B1-2121-5F03-9DFFBC740CB4}"/>
              </a:ext>
            </a:extLst>
          </p:cNvPr>
          <p:cNvSpPr>
            <a:spLocks noGrp="1" noChangeArrowheads="1"/>
          </p:cNvSpPr>
          <p:nvPr>
            <p:ph type="media" sz="quarter" idx="14"/>
          </p:nvPr>
        </p:nvSpPr>
        <p:spPr bwMode="auto">
          <a:xfrm>
            <a:off x="7829550"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p>
        </p:txBody>
      </p:sp>
      <p:pic>
        <p:nvPicPr>
          <p:cNvPr id="3" name="Afbeelding 2">
            <a:extLst>
              <a:ext uri="{FF2B5EF4-FFF2-40B4-BE49-F238E27FC236}">
                <a16:creationId xmlns:a16="http://schemas.microsoft.com/office/drawing/2014/main" id="{009F53BC-E18B-E9AF-7F41-7F07AB995C70}"/>
              </a:ext>
            </a:extLst>
          </p:cNvPr>
          <p:cNvPicPr>
            <a:picLocks noChangeAspect="1"/>
          </p:cNvPicPr>
          <p:nvPr/>
        </p:nvPicPr>
        <p:blipFill>
          <a:blip r:embed="rId3"/>
          <a:srcRect l="28954" t="33645" r="32151" b="20464"/>
          <a:stretch/>
        </p:blipFill>
        <p:spPr>
          <a:xfrm>
            <a:off x="1700597" y="1116412"/>
            <a:ext cx="8453496" cy="56103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D01AE3-4F2F-D662-C5B1-F424C0894FF8}"/>
              </a:ext>
            </a:extLst>
          </p:cNvPr>
          <p:cNvSpPr>
            <a:spLocks noGrp="1"/>
          </p:cNvSpPr>
          <p:nvPr>
            <p:ph type="ctrTitle"/>
          </p:nvPr>
        </p:nvSpPr>
        <p:spPr/>
        <p:txBody>
          <a:bodyPr/>
          <a:lstStyle/>
          <a:p>
            <a:r>
              <a:rPr lang="nl-NL" dirty="0"/>
              <a:t>Beleidsvisie Zorglandschap</a:t>
            </a:r>
          </a:p>
        </p:txBody>
      </p:sp>
      <p:sp>
        <p:nvSpPr>
          <p:cNvPr id="3" name="Tijdelijke aanduiding voor inhoud 3">
            <a:extLst>
              <a:ext uri="{FF2B5EF4-FFF2-40B4-BE49-F238E27FC236}">
                <a16:creationId xmlns:a16="http://schemas.microsoft.com/office/drawing/2014/main" id="{88178BC1-7995-4328-30CD-E55BDF8262A8}"/>
              </a:ext>
            </a:extLst>
          </p:cNvPr>
          <p:cNvSpPr>
            <a:spLocks noGrp="1"/>
          </p:cNvSpPr>
          <p:nvPr>
            <p:ph idx="10"/>
          </p:nvPr>
        </p:nvSpPr>
        <p:spPr>
          <a:xfrm>
            <a:off x="3954379" y="1171993"/>
            <a:ext cx="8153400" cy="5742598"/>
          </a:xfrm>
        </p:spPr>
        <p:txBody>
          <a:bodyPr/>
          <a:lstStyle/>
          <a:p>
            <a:r>
              <a:rPr lang="nl-NL" b="1" dirty="0"/>
              <a:t>Doel van de beleidsvisie</a:t>
            </a:r>
          </a:p>
          <a:p>
            <a:pPr marL="1028700" lvl="1" indent="-342900"/>
            <a:r>
              <a:rPr lang="nl-NL" dirty="0"/>
              <a:t>Kader voor regievoering over het zorglandschap</a:t>
            </a:r>
          </a:p>
          <a:p>
            <a:r>
              <a:rPr lang="nl-NL" b="1" dirty="0"/>
              <a:t>Aanleiding</a:t>
            </a:r>
          </a:p>
          <a:p>
            <a:pPr marL="1028700" lvl="1" indent="-342900"/>
            <a:r>
              <a:rPr lang="nl-NL" dirty="0"/>
              <a:t>Zorgaanbod afstemmen op lokale vraag en behoefte</a:t>
            </a:r>
          </a:p>
          <a:p>
            <a:r>
              <a:rPr lang="nl-NL" b="1" dirty="0"/>
              <a:t>Kernpunten</a:t>
            </a:r>
          </a:p>
          <a:p>
            <a:pPr marL="1028700" lvl="1" indent="-342900"/>
            <a:r>
              <a:rPr lang="nl-NL" dirty="0"/>
              <a:t>Vraag gestuurd zorgaanbod</a:t>
            </a:r>
          </a:p>
          <a:p>
            <a:pPr marL="1028700" lvl="1" indent="-342900"/>
            <a:r>
              <a:rPr lang="nl-NL" dirty="0"/>
              <a:t>Regie van de gemeente</a:t>
            </a:r>
          </a:p>
          <a:p>
            <a:pPr marL="1028700" lvl="1" indent="-342900"/>
            <a:r>
              <a:rPr lang="nl-NL" dirty="0"/>
              <a:t>Toekomstbestendig</a:t>
            </a:r>
          </a:p>
          <a:p>
            <a:r>
              <a:rPr lang="nl-NL" b="1" dirty="0"/>
              <a:t>Relatie met de woonzorgvisie</a:t>
            </a:r>
          </a:p>
          <a:p>
            <a:pPr marL="1028700" lvl="1" indent="-342900"/>
            <a:r>
              <a:rPr lang="nl-NL" dirty="0"/>
              <a:t>Woonzorgvisie richt zich op verbinding wonen en zorg</a:t>
            </a:r>
          </a:p>
          <a:p>
            <a:pPr marL="1028700" lvl="1" indent="-342900"/>
            <a:r>
              <a:rPr lang="nl-NL" dirty="0"/>
              <a:t>Beleidsvisie focust op zorgaanbod en infrastructuur</a:t>
            </a:r>
          </a:p>
          <a:p>
            <a:pPr marL="1028700" lvl="1" indent="-342900"/>
            <a:r>
              <a:rPr lang="nl-NL" dirty="0"/>
              <a:t>Complementair aan elkaar / bijt elkaar niet</a:t>
            </a:r>
          </a:p>
          <a:p>
            <a:pPr marL="1028700" lvl="1" indent="-342900"/>
            <a:r>
              <a:rPr lang="nl-NL" dirty="0"/>
              <a:t>Woonzorgvisie ≠ beleidsvisie Zorglandschap</a:t>
            </a:r>
          </a:p>
          <a:p>
            <a:pPr marL="1028700" lvl="1" indent="-342900"/>
            <a:endParaRPr lang="nl-NL" dirty="0"/>
          </a:p>
          <a:p>
            <a:r>
              <a:rPr lang="nl-NL" dirty="0"/>
              <a:t>	</a:t>
            </a:r>
          </a:p>
        </p:txBody>
      </p:sp>
    </p:spTree>
    <p:extLst>
      <p:ext uri="{BB962C8B-B14F-4D97-AF65-F5344CB8AC3E}">
        <p14:creationId xmlns:p14="http://schemas.microsoft.com/office/powerpoint/2010/main" val="35033673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el 6">
            <a:extLst>
              <a:ext uri="{FF2B5EF4-FFF2-40B4-BE49-F238E27FC236}">
                <a16:creationId xmlns:a16="http://schemas.microsoft.com/office/drawing/2014/main" id="{4C823351-067C-5FE9-1E5B-58E4D45EC08B}"/>
              </a:ext>
            </a:extLst>
          </p:cNvPr>
          <p:cNvGraphicFramePr>
            <a:graphicFrameLocks noGrp="1"/>
          </p:cNvGraphicFramePr>
          <p:nvPr>
            <p:extLst>
              <p:ext uri="{D42A27DB-BD31-4B8C-83A1-F6EECF244321}">
                <p14:modId xmlns:p14="http://schemas.microsoft.com/office/powerpoint/2010/main" val="549219100"/>
              </p:ext>
            </p:extLst>
          </p:nvPr>
        </p:nvGraphicFramePr>
        <p:xfrm>
          <a:off x="4135074" y="1630123"/>
          <a:ext cx="7902438" cy="2740716"/>
        </p:xfrm>
        <a:graphic>
          <a:graphicData uri="http://schemas.openxmlformats.org/drawingml/2006/table">
            <a:tbl>
              <a:tblPr firstRow="1" firstCol="1" bandRow="1">
                <a:tableStyleId>{BDBED569-4797-4DF1-A0F4-6AAB3CD982D8}</a:tableStyleId>
              </a:tblPr>
              <a:tblGrid>
                <a:gridCol w="3951219">
                  <a:extLst>
                    <a:ext uri="{9D8B030D-6E8A-4147-A177-3AD203B41FA5}">
                      <a16:colId xmlns:a16="http://schemas.microsoft.com/office/drawing/2014/main" val="1850733075"/>
                    </a:ext>
                  </a:extLst>
                </a:gridCol>
                <a:gridCol w="3951219">
                  <a:extLst>
                    <a:ext uri="{9D8B030D-6E8A-4147-A177-3AD203B41FA5}">
                      <a16:colId xmlns:a16="http://schemas.microsoft.com/office/drawing/2014/main" val="237612948"/>
                    </a:ext>
                  </a:extLst>
                </a:gridCol>
              </a:tblGrid>
              <a:tr h="421226">
                <a:tc>
                  <a:txBody>
                    <a:bodyPr/>
                    <a:lstStyle/>
                    <a:p>
                      <a:pPr algn="ctr" fontAlgn="auto" hangingPunct="1">
                        <a:buNone/>
                      </a:pPr>
                      <a:r>
                        <a:rPr lang="nl-NL" sz="1400" b="1" kern="100" dirty="0">
                          <a:effectLst/>
                        </a:rPr>
                        <a:t>Woonzorgvisie</a:t>
                      </a:r>
                      <a:endParaRPr lang="nl-NL" sz="14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fontAlgn="auto" hangingPunct="1">
                        <a:buNone/>
                      </a:pPr>
                      <a:r>
                        <a:rPr lang="nl-NL" sz="1400" b="1" kern="100" dirty="0">
                          <a:effectLst/>
                        </a:rPr>
                        <a:t>Beleidsvisie Zorglandschap</a:t>
                      </a:r>
                      <a:endParaRPr lang="nl-NL" sz="1400" b="1"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06834175"/>
                  </a:ext>
                </a:extLst>
              </a:tr>
              <a:tr h="421226">
                <a:tc>
                  <a:txBody>
                    <a:bodyPr/>
                    <a:lstStyle/>
                    <a:p>
                      <a:pPr fontAlgn="auto" hangingPunct="1">
                        <a:buNone/>
                      </a:pPr>
                      <a:r>
                        <a:rPr lang="nl-NL" sz="1400" b="0" kern="100" dirty="0">
                          <a:effectLst/>
                        </a:rPr>
                        <a:t>Wonen met zorg</a:t>
                      </a:r>
                      <a:endParaRPr lang="nl-NL" sz="1400" b="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fontAlgn="auto" hangingPunct="1">
                        <a:buNone/>
                      </a:pPr>
                      <a:r>
                        <a:rPr lang="nl-NL" sz="1400" b="0" kern="100" dirty="0">
                          <a:effectLst/>
                        </a:rPr>
                        <a:t>Zorg </a:t>
                      </a:r>
                      <a:endParaRPr lang="nl-NL" sz="1400" b="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89172892"/>
                  </a:ext>
                </a:extLst>
              </a:tr>
              <a:tr h="421226">
                <a:tc>
                  <a:txBody>
                    <a:bodyPr/>
                    <a:lstStyle/>
                    <a:p>
                      <a:pPr fontAlgn="auto" hangingPunct="1">
                        <a:buNone/>
                      </a:pPr>
                      <a:r>
                        <a:rPr lang="nl-NL" sz="1400" b="0" kern="100">
                          <a:effectLst/>
                        </a:rPr>
                        <a:t>Ouderen langer zelfstandig wonen</a:t>
                      </a:r>
                      <a:endParaRPr lang="nl-NL" sz="1400" b="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fontAlgn="auto" hangingPunct="1">
                        <a:buNone/>
                      </a:pPr>
                      <a:r>
                        <a:rPr lang="nl-NL" sz="1400" b="0" kern="100">
                          <a:effectLst/>
                        </a:rPr>
                        <a:t>Zorgvoorzieningen</a:t>
                      </a:r>
                      <a:endParaRPr lang="nl-NL" sz="1400" b="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11994438"/>
                  </a:ext>
                </a:extLst>
              </a:tr>
              <a:tr h="421226">
                <a:tc>
                  <a:txBody>
                    <a:bodyPr/>
                    <a:lstStyle/>
                    <a:p>
                      <a:pPr fontAlgn="auto" hangingPunct="1">
                        <a:buNone/>
                      </a:pPr>
                      <a:r>
                        <a:rPr lang="nl-NL" sz="1400" b="0" kern="100">
                          <a:effectLst/>
                        </a:rPr>
                        <a:t>Inspelen toenemende zorgbehoefte mbt wonen</a:t>
                      </a:r>
                      <a:endParaRPr lang="nl-NL" sz="1400" b="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fontAlgn="auto" hangingPunct="1">
                        <a:buNone/>
                      </a:pPr>
                      <a:r>
                        <a:rPr lang="nl-NL" sz="1400" b="0" kern="100">
                          <a:effectLst/>
                        </a:rPr>
                        <a:t>Samenwerking Zorgketen</a:t>
                      </a:r>
                      <a:endParaRPr lang="nl-NL" sz="1400" b="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88602724"/>
                  </a:ext>
                </a:extLst>
              </a:tr>
              <a:tr h="421226">
                <a:tc>
                  <a:txBody>
                    <a:bodyPr/>
                    <a:lstStyle/>
                    <a:p>
                      <a:pPr fontAlgn="auto" hangingPunct="1">
                        <a:buNone/>
                      </a:pPr>
                      <a:r>
                        <a:rPr lang="nl-NL" sz="1400" b="0" kern="100">
                          <a:effectLst/>
                        </a:rPr>
                        <a:t>Juiste woning</a:t>
                      </a:r>
                      <a:endParaRPr lang="nl-NL" sz="1400" b="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fontAlgn="auto" hangingPunct="1">
                        <a:buNone/>
                      </a:pPr>
                      <a:r>
                        <a:rPr lang="nl-NL" sz="1400" b="0" kern="100">
                          <a:effectLst/>
                        </a:rPr>
                        <a:t>Toekomstbestendige zorgstructuren</a:t>
                      </a:r>
                      <a:endParaRPr lang="nl-NL" sz="1400" b="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594777952"/>
                  </a:ext>
                </a:extLst>
              </a:tr>
              <a:tr h="421226">
                <a:tc>
                  <a:txBody>
                    <a:bodyPr/>
                    <a:lstStyle/>
                    <a:p>
                      <a:pPr fontAlgn="auto" hangingPunct="1">
                        <a:buNone/>
                      </a:pPr>
                      <a:r>
                        <a:rPr lang="nl-NL" sz="1400" b="0" kern="100" dirty="0">
                          <a:effectLst/>
                        </a:rPr>
                        <a:t>Fysieke en ruimtelijke voorwaarden</a:t>
                      </a:r>
                      <a:endParaRPr lang="nl-NL" sz="1400" b="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fontAlgn="auto" hangingPunct="1">
                        <a:buNone/>
                      </a:pPr>
                      <a:r>
                        <a:rPr lang="nl-NL" sz="1400" b="0" kern="100">
                          <a:effectLst/>
                        </a:rPr>
                        <a:t>Sociale en welzijn voorwaarde</a:t>
                      </a:r>
                      <a:endParaRPr lang="nl-NL" sz="1400" b="0" kern="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14673387"/>
                  </a:ext>
                </a:extLst>
              </a:tr>
              <a:tr h="0">
                <a:tc>
                  <a:txBody>
                    <a:bodyPr/>
                    <a:lstStyle/>
                    <a:p>
                      <a:pPr fontAlgn="auto" hangingPunct="1">
                        <a:buNone/>
                      </a:pPr>
                      <a:r>
                        <a:rPr lang="nl-NL" sz="1400" b="0" kern="100" dirty="0">
                          <a:effectLst/>
                        </a:rPr>
                        <a:t>Doorstroming (+ voor meerdere doelgroepen)</a:t>
                      </a:r>
                      <a:endParaRPr lang="nl-NL" sz="1400" b="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fontAlgn="auto" hangingPunct="1">
                        <a:buNone/>
                      </a:pPr>
                      <a:r>
                        <a:rPr lang="nl-NL" sz="1400" b="0" kern="100" dirty="0">
                          <a:effectLst/>
                        </a:rPr>
                        <a:t> </a:t>
                      </a:r>
                      <a:endParaRPr lang="nl-NL" sz="1400" b="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11215496"/>
                  </a:ext>
                </a:extLst>
              </a:tr>
            </a:tbl>
          </a:graphicData>
        </a:graphic>
      </p:graphicFrame>
      <p:sp>
        <p:nvSpPr>
          <p:cNvPr id="8" name="Tekstvak 7">
            <a:extLst>
              <a:ext uri="{FF2B5EF4-FFF2-40B4-BE49-F238E27FC236}">
                <a16:creationId xmlns:a16="http://schemas.microsoft.com/office/drawing/2014/main" id="{C7AADBE0-5DDA-10D6-BA67-76358013A6C0}"/>
              </a:ext>
            </a:extLst>
          </p:cNvPr>
          <p:cNvSpPr txBox="1"/>
          <p:nvPr/>
        </p:nvSpPr>
        <p:spPr>
          <a:xfrm>
            <a:off x="4444409" y="4671083"/>
            <a:ext cx="6581553" cy="1754326"/>
          </a:xfrm>
          <a:prstGeom prst="rect">
            <a:avLst/>
          </a:prstGeom>
          <a:noFill/>
        </p:spPr>
        <p:txBody>
          <a:bodyPr wrap="square" rtlCol="0">
            <a:spAutoFit/>
          </a:bodyPr>
          <a:lstStyle/>
          <a:p>
            <a:pPr marL="285750" indent="-285750">
              <a:buFont typeface="Arial" panose="020B0604020202020204" pitchFamily="34" charset="0"/>
              <a:buChar char="•"/>
            </a:pPr>
            <a:r>
              <a:rPr lang="nl-NL" kern="100" dirty="0">
                <a:ea typeface="Times New Roman" panose="02020603050405020304" pitchFamily="18" charset="0"/>
                <a:cs typeface="Times New Roman" panose="02020603050405020304" pitchFamily="18" charset="0"/>
              </a:rPr>
              <a:t>Separaat beide visies:</a:t>
            </a:r>
          </a:p>
          <a:p>
            <a:pPr marL="285750" indent="-285750">
              <a:buFont typeface="Wingdings" panose="05000000000000000000" pitchFamily="2" charset="2"/>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Integrale aanpak;</a:t>
            </a:r>
          </a:p>
          <a:p>
            <a:pPr marL="285750" indent="-285750">
              <a:buFont typeface="Wingdings" panose="05000000000000000000" pitchFamily="2" charset="2"/>
              <a:buChar char="§"/>
            </a:pPr>
            <a:r>
              <a:rPr lang="nl-NL" kern="100" dirty="0">
                <a:ea typeface="Times New Roman" panose="02020603050405020304" pitchFamily="18" charset="0"/>
                <a:cs typeface="Times New Roman" panose="02020603050405020304" pitchFamily="18" charset="0"/>
              </a:rPr>
              <a:t>Optimale ondersteuning wonen en zorg voor alle doelgroepen;</a:t>
            </a:r>
          </a:p>
          <a:p>
            <a:pPr marL="285750" indent="-285750">
              <a:buFont typeface="Wingdings" panose="05000000000000000000" pitchFamily="2" charset="2"/>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Toekomstbesten</a:t>
            </a:r>
            <a:r>
              <a:rPr lang="nl-NL" kern="100" dirty="0">
                <a:ea typeface="Times New Roman" panose="02020603050405020304" pitchFamily="18" charset="0"/>
                <a:cs typeface="Times New Roman" panose="02020603050405020304" pitchFamily="18" charset="0"/>
              </a:rPr>
              <a:t>dige leefomgeving;</a:t>
            </a:r>
          </a:p>
          <a:p>
            <a:pPr marL="285750" indent="-285750">
              <a:buFont typeface="Wingdings" panose="05000000000000000000" pitchFamily="2" charset="2"/>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Passende zorg en ondersteuning in handbereik. </a:t>
            </a:r>
          </a:p>
        </p:txBody>
      </p:sp>
      <p:sp>
        <p:nvSpPr>
          <p:cNvPr id="3" name="Titel 1">
            <a:extLst>
              <a:ext uri="{FF2B5EF4-FFF2-40B4-BE49-F238E27FC236}">
                <a16:creationId xmlns:a16="http://schemas.microsoft.com/office/drawing/2014/main" id="{D6E9CBD8-5B09-8576-B4ED-504A6D4E6558}"/>
              </a:ext>
            </a:extLst>
          </p:cNvPr>
          <p:cNvSpPr txBox="1">
            <a:spLocks/>
          </p:cNvSpPr>
          <p:nvPr/>
        </p:nvSpPr>
        <p:spPr>
          <a:xfrm>
            <a:off x="4038600" y="557271"/>
            <a:ext cx="8153400" cy="701731"/>
          </a:xfrm>
          <a:prstGeom prst="rect">
            <a:avLst/>
          </a:prstGeom>
        </p:spPr>
        <p:txBody>
          <a:bodyPr lIns="540000" rIns="540000" anchor="ctr" anchorCtr="0">
            <a:spAutoFit/>
          </a:bodyPr>
          <a:lstStyle>
            <a:lvl1pPr algn="l" rtl="0" eaLnBrk="1" fontAlgn="base" hangingPunct="1">
              <a:lnSpc>
                <a:spcPct val="90000"/>
              </a:lnSpc>
              <a:spcBef>
                <a:spcPct val="0"/>
              </a:spcBef>
              <a:spcAft>
                <a:spcPct val="0"/>
              </a:spcAft>
              <a:defRPr sz="4400" b="1" kern="1200" spc="-150">
                <a:solidFill>
                  <a:srgbClr val="007CBA"/>
                </a:solidFill>
                <a:latin typeface="Arial" panose="020B060402020202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2pPr>
            <a:lvl3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3pPr>
            <a:lvl4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4pPr>
            <a:lvl5pPr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5pPr>
            <a:lvl6pPr marL="4572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6pPr>
            <a:lvl7pPr marL="9144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7pPr>
            <a:lvl8pPr marL="13716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8pPr>
            <a:lvl9pPr marL="1828800" algn="l" rtl="0" eaLnBrk="1" fontAlgn="base" hangingPunct="1">
              <a:lnSpc>
                <a:spcPct val="90000"/>
              </a:lnSpc>
              <a:spcBef>
                <a:spcPct val="0"/>
              </a:spcBef>
              <a:spcAft>
                <a:spcPct val="0"/>
              </a:spcAft>
              <a:defRPr sz="4400" b="1">
                <a:solidFill>
                  <a:schemeClr val="bg1"/>
                </a:solidFill>
                <a:latin typeface="Arial" panose="020B0604020202020204" pitchFamily="34" charset="0"/>
                <a:cs typeface="Arial" panose="020B0604020202020204" pitchFamily="34" charset="0"/>
              </a:defRPr>
            </a:lvl9pPr>
          </a:lstStyle>
          <a:p>
            <a:r>
              <a:rPr lang="nl-NL" dirty="0"/>
              <a:t>Woonvisie &amp; Zorglandschap</a:t>
            </a:r>
          </a:p>
        </p:txBody>
      </p:sp>
    </p:spTree>
    <p:extLst>
      <p:ext uri="{BB962C8B-B14F-4D97-AF65-F5344CB8AC3E}">
        <p14:creationId xmlns:p14="http://schemas.microsoft.com/office/powerpoint/2010/main" val="12165689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1DD166-DC6D-98AE-1A1D-D16A0766FB8F}"/>
              </a:ext>
            </a:extLst>
          </p:cNvPr>
          <p:cNvSpPr>
            <a:spLocks noGrp="1"/>
          </p:cNvSpPr>
          <p:nvPr>
            <p:ph type="ctrTitle"/>
          </p:nvPr>
        </p:nvSpPr>
        <p:spPr/>
        <p:txBody>
          <a:bodyPr/>
          <a:lstStyle/>
          <a:p>
            <a:r>
              <a:rPr lang="nl-NL" dirty="0"/>
              <a:t>Vervolgstappen</a:t>
            </a:r>
          </a:p>
        </p:txBody>
      </p:sp>
      <p:sp>
        <p:nvSpPr>
          <p:cNvPr id="4" name="Tijdelijke aanduiding voor inhoud 3">
            <a:extLst>
              <a:ext uri="{FF2B5EF4-FFF2-40B4-BE49-F238E27FC236}">
                <a16:creationId xmlns:a16="http://schemas.microsoft.com/office/drawing/2014/main" id="{4C90F130-61FF-D562-2004-2A6A47CF8B28}"/>
              </a:ext>
            </a:extLst>
          </p:cNvPr>
          <p:cNvSpPr>
            <a:spLocks noGrp="1"/>
          </p:cNvSpPr>
          <p:nvPr>
            <p:ph idx="10"/>
          </p:nvPr>
        </p:nvSpPr>
        <p:spPr>
          <a:xfrm>
            <a:off x="4038600" y="1665514"/>
            <a:ext cx="8153400" cy="4165243"/>
          </a:xfrm>
        </p:spPr>
        <p:txBody>
          <a:bodyPr/>
          <a:lstStyle/>
          <a:p>
            <a:pPr marL="342900" indent="-342900">
              <a:buFont typeface="Arial" panose="020B0604020202020204" pitchFamily="34" charset="0"/>
              <a:buChar char="•"/>
            </a:pPr>
            <a:r>
              <a:rPr lang="nl-NL" dirty="0"/>
              <a:t>Eventuele kleine feedbackpunten verwerken</a:t>
            </a:r>
          </a:p>
          <a:p>
            <a:pPr marL="342900" indent="-342900">
              <a:buFont typeface="Arial" panose="020B0604020202020204" pitchFamily="34" charset="0"/>
              <a:buChar char="•"/>
            </a:pPr>
            <a:endParaRPr lang="nl-NL" dirty="0"/>
          </a:p>
          <a:p>
            <a:pPr marL="342900" indent="-342900">
              <a:buFont typeface="Arial" panose="020B0604020202020204" pitchFamily="34" charset="0"/>
              <a:buChar char="•"/>
            </a:pPr>
            <a:r>
              <a:rPr lang="nl-NL" dirty="0"/>
              <a:t>Definitieve Woonzorgvisie aanbieden college </a:t>
            </a:r>
            <a:r>
              <a:rPr lang="nl-NL" dirty="0">
                <a:sym typeface="Wingdings" panose="05000000000000000000" pitchFamily="2" charset="2"/>
              </a:rPr>
              <a:t> streven 8 april</a:t>
            </a:r>
          </a:p>
          <a:p>
            <a:pPr marL="342900" indent="-342900">
              <a:buFont typeface="Arial" panose="020B0604020202020204" pitchFamily="34" charset="0"/>
              <a:buChar char="•"/>
            </a:pPr>
            <a:endParaRPr lang="nl-NL" dirty="0">
              <a:sym typeface="Wingdings" panose="05000000000000000000" pitchFamily="2" charset="2"/>
            </a:endParaRPr>
          </a:p>
          <a:p>
            <a:pPr marL="342900" indent="-342900">
              <a:buFont typeface="Arial" panose="020B0604020202020204" pitchFamily="34" charset="0"/>
              <a:buChar char="•"/>
            </a:pPr>
            <a:r>
              <a:rPr lang="nl-NL" dirty="0">
                <a:sym typeface="Wingdings" panose="05000000000000000000" pitchFamily="2" charset="2"/>
              </a:rPr>
              <a:t>Definitieve Woonzorgvisie aanbieden gemeenteraad  mei</a:t>
            </a:r>
          </a:p>
          <a:p>
            <a:endParaRPr lang="nl-NL" dirty="0">
              <a:sym typeface="Wingdings" panose="05000000000000000000" pitchFamily="2" charset="2"/>
            </a:endParaRPr>
          </a:p>
          <a:p>
            <a:pPr marL="342900" indent="-342900">
              <a:buFont typeface="Arial" panose="020B0604020202020204" pitchFamily="34" charset="0"/>
              <a:buChar char="•"/>
            </a:pPr>
            <a:r>
              <a:rPr lang="nl-NL" dirty="0">
                <a:sym typeface="Wingdings" panose="05000000000000000000" pitchFamily="2" charset="2"/>
              </a:rPr>
              <a:t>College en Raadsvoorstel aangenomen?  opstellen uitvoeringsagenda</a:t>
            </a:r>
          </a:p>
          <a:p>
            <a:endParaRPr lang="nl-NL" dirty="0"/>
          </a:p>
          <a:p>
            <a:pPr marL="342900" indent="-342900">
              <a:buFont typeface="Arial" panose="020B0604020202020204" pitchFamily="34" charset="0"/>
              <a:buChar char="•"/>
            </a:pPr>
            <a:endParaRPr lang="nl-NL" dirty="0"/>
          </a:p>
        </p:txBody>
      </p:sp>
      <p:cxnSp>
        <p:nvCxnSpPr>
          <p:cNvPr id="3" name="Rechte verbindingslijn met pijl 2">
            <a:extLst>
              <a:ext uri="{FF2B5EF4-FFF2-40B4-BE49-F238E27FC236}">
                <a16:creationId xmlns:a16="http://schemas.microsoft.com/office/drawing/2014/main" id="{845E8906-4CE2-8D04-DB95-DED5096720CE}"/>
              </a:ext>
            </a:extLst>
          </p:cNvPr>
          <p:cNvCxnSpPr/>
          <p:nvPr/>
        </p:nvCxnSpPr>
        <p:spPr>
          <a:xfrm>
            <a:off x="7315200" y="2057400"/>
            <a:ext cx="0" cy="33688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5" name="Rechte verbindingslijn met pijl 4">
            <a:extLst>
              <a:ext uri="{FF2B5EF4-FFF2-40B4-BE49-F238E27FC236}">
                <a16:creationId xmlns:a16="http://schemas.microsoft.com/office/drawing/2014/main" id="{B4F8C3EA-C8B9-68A9-B302-6953193A4141}"/>
              </a:ext>
            </a:extLst>
          </p:cNvPr>
          <p:cNvCxnSpPr/>
          <p:nvPr/>
        </p:nvCxnSpPr>
        <p:spPr>
          <a:xfrm>
            <a:off x="7315200" y="2983832"/>
            <a:ext cx="0" cy="33688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6" name="Rechte verbindingslijn met pijl 5">
            <a:extLst>
              <a:ext uri="{FF2B5EF4-FFF2-40B4-BE49-F238E27FC236}">
                <a16:creationId xmlns:a16="http://schemas.microsoft.com/office/drawing/2014/main" id="{F83FFEDC-9D57-24BF-D95F-3084E4D1561E}"/>
              </a:ext>
            </a:extLst>
          </p:cNvPr>
          <p:cNvCxnSpPr/>
          <p:nvPr/>
        </p:nvCxnSpPr>
        <p:spPr>
          <a:xfrm>
            <a:off x="7315200" y="3970422"/>
            <a:ext cx="0" cy="33688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518269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3C13E-0118-8D55-A8B7-57A852504AB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C357E5A-A8DA-0A0D-1425-4FA77CBADD49}"/>
              </a:ext>
            </a:extLst>
          </p:cNvPr>
          <p:cNvSpPr>
            <a:spLocks noGrp="1"/>
          </p:cNvSpPr>
          <p:nvPr>
            <p:ph type="title"/>
          </p:nvPr>
        </p:nvSpPr>
        <p:spPr>
          <a:xfrm>
            <a:off x="-425885" y="2700733"/>
            <a:ext cx="15720164" cy="728267"/>
          </a:xfrm>
        </p:spPr>
        <p:txBody>
          <a:bodyPr/>
          <a:lstStyle/>
          <a:p>
            <a:pPr algn="ctr"/>
            <a:r>
              <a:rPr lang="nl-NL" dirty="0"/>
              <a:t>Vragenronde</a:t>
            </a:r>
          </a:p>
        </p:txBody>
      </p:sp>
    </p:spTree>
    <p:extLst>
      <p:ext uri="{BB962C8B-B14F-4D97-AF65-F5344CB8AC3E}">
        <p14:creationId xmlns:p14="http://schemas.microsoft.com/office/powerpoint/2010/main" val="41174807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180BD-E511-49E2-4AEE-C2FC41BBA13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CDF219E-B296-EE5C-201D-EA54B346693A}"/>
              </a:ext>
            </a:extLst>
          </p:cNvPr>
          <p:cNvSpPr>
            <a:spLocks noGrp="1"/>
          </p:cNvSpPr>
          <p:nvPr>
            <p:ph type="title"/>
          </p:nvPr>
        </p:nvSpPr>
        <p:spPr/>
        <p:txBody>
          <a:bodyPr/>
          <a:lstStyle/>
          <a:p>
            <a:r>
              <a:rPr lang="nl-NL" dirty="0"/>
              <a:t>Afsluiting wethouder Poortvliet</a:t>
            </a:r>
          </a:p>
        </p:txBody>
      </p:sp>
    </p:spTree>
    <p:extLst>
      <p:ext uri="{BB962C8B-B14F-4D97-AF65-F5344CB8AC3E}">
        <p14:creationId xmlns:p14="http://schemas.microsoft.com/office/powerpoint/2010/main" val="1032627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29EDA0-0189-2A66-6622-760F0E8BEAA4}"/>
              </a:ext>
            </a:extLst>
          </p:cNvPr>
          <p:cNvSpPr>
            <a:spLocks noGrp="1"/>
          </p:cNvSpPr>
          <p:nvPr>
            <p:ph type="title"/>
          </p:nvPr>
        </p:nvSpPr>
        <p:spPr>
          <a:xfrm>
            <a:off x="0" y="2700956"/>
            <a:ext cx="15720164" cy="728267"/>
          </a:xfrm>
        </p:spPr>
        <p:txBody>
          <a:bodyPr/>
          <a:lstStyle/>
          <a:p>
            <a:r>
              <a:rPr lang="nl-NL" dirty="0"/>
              <a:t>Kwalitatief </a:t>
            </a:r>
            <a:r>
              <a:rPr lang="nl-NL" dirty="0" err="1"/>
              <a:t>WoonOnderzoek</a:t>
            </a:r>
            <a:r>
              <a:rPr lang="nl-NL" dirty="0"/>
              <a:t> Zeeland 2025</a:t>
            </a:r>
          </a:p>
        </p:txBody>
      </p:sp>
    </p:spTree>
    <p:extLst>
      <p:ext uri="{BB962C8B-B14F-4D97-AF65-F5344CB8AC3E}">
        <p14:creationId xmlns:p14="http://schemas.microsoft.com/office/powerpoint/2010/main" val="3491077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BBD2E-C473-4823-7398-FD42984CA41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648AF70-9AFE-8CAE-09F8-1B6C98FA17E0}"/>
              </a:ext>
            </a:extLst>
          </p:cNvPr>
          <p:cNvSpPr>
            <a:spLocks noGrp="1"/>
          </p:cNvSpPr>
          <p:nvPr>
            <p:ph type="ctrTitle"/>
          </p:nvPr>
        </p:nvSpPr>
        <p:spPr/>
        <p:txBody>
          <a:bodyPr/>
          <a:lstStyle/>
          <a:p>
            <a:r>
              <a:rPr lang="nl-NL" dirty="0"/>
              <a:t>Achtergrondinformatie</a:t>
            </a:r>
          </a:p>
        </p:txBody>
      </p:sp>
      <p:sp>
        <p:nvSpPr>
          <p:cNvPr id="3" name="Tijdelijke aanduiding voor inhoud 3">
            <a:extLst>
              <a:ext uri="{FF2B5EF4-FFF2-40B4-BE49-F238E27FC236}">
                <a16:creationId xmlns:a16="http://schemas.microsoft.com/office/drawing/2014/main" id="{664E86CC-2268-DD93-30CE-A3E8A76FC9B4}"/>
              </a:ext>
            </a:extLst>
          </p:cNvPr>
          <p:cNvSpPr>
            <a:spLocks noGrp="1"/>
          </p:cNvSpPr>
          <p:nvPr>
            <p:ph idx="10"/>
          </p:nvPr>
        </p:nvSpPr>
        <p:spPr>
          <a:xfrm>
            <a:off x="3954379" y="1171993"/>
            <a:ext cx="8153400" cy="3929281"/>
          </a:xfrm>
        </p:spPr>
        <p:txBody>
          <a:bodyPr/>
          <a:lstStyle/>
          <a:p>
            <a:pPr marL="342900" indent="-342900">
              <a:buFont typeface="Arial" panose="020B0604020202020204" pitchFamily="34" charset="0"/>
              <a:buChar char="•"/>
            </a:pPr>
            <a:r>
              <a:rPr lang="nl-NL" b="1" dirty="0"/>
              <a:t>Kwalitatief </a:t>
            </a:r>
            <a:r>
              <a:rPr lang="nl-NL" b="1" dirty="0" err="1"/>
              <a:t>WoonOnderzoek</a:t>
            </a:r>
            <a:r>
              <a:rPr lang="nl-NL" b="1" dirty="0"/>
              <a:t> Zeeland (KWOZ): </a:t>
            </a:r>
            <a:r>
              <a:rPr lang="nl-NL" dirty="0"/>
              <a:t>Uitgevoerd door STEC, vormt basis voor nieuw beleid en helpt woonambities realiseren.</a:t>
            </a:r>
          </a:p>
          <a:p>
            <a:pPr marL="342900" indent="-342900">
              <a:buFont typeface="Arial" panose="020B0604020202020204" pitchFamily="34" charset="0"/>
              <a:buChar char="•"/>
            </a:pPr>
            <a:r>
              <a:rPr lang="nl-NL" b="1" dirty="0"/>
              <a:t>Provinciale ambitie (2040): </a:t>
            </a:r>
            <a:r>
              <a:rPr lang="nl-NL" dirty="0"/>
              <a:t>Toekomstbestendige woningvoorraad, 100% afgestemd op vraag in kwantiteit en kwaliteit.</a:t>
            </a:r>
          </a:p>
          <a:p>
            <a:pPr marL="342900" indent="-342900">
              <a:buFont typeface="Arial" panose="020B0604020202020204" pitchFamily="34" charset="0"/>
              <a:buChar char="•"/>
            </a:pPr>
            <a:r>
              <a:rPr lang="nl-NL" b="1" dirty="0"/>
              <a:t>Huidige ontwikkelingen: </a:t>
            </a:r>
            <a:r>
              <a:rPr lang="nl-NL" dirty="0"/>
              <a:t>Stijgende woningprijzen, vergrijzing, en migratie van buiten de provincie beïnvloeden woonbehoefte.</a:t>
            </a:r>
          </a:p>
          <a:p>
            <a:pPr marL="342900" indent="-342900">
              <a:buFont typeface="Arial" panose="020B0604020202020204" pitchFamily="34" charset="0"/>
              <a:buChar char="•"/>
            </a:pPr>
            <a:r>
              <a:rPr lang="nl-NL" b="1" dirty="0"/>
              <a:t>Woonbehoefte: </a:t>
            </a:r>
            <a:r>
              <a:rPr lang="nl-NL" dirty="0"/>
              <a:t>Bepaald met huishoudensprognose, betrokkenheid van woon- en zorgpartijen.</a:t>
            </a:r>
          </a:p>
          <a:p>
            <a:pPr marL="342900" indent="-342900">
              <a:buFont typeface="Arial" panose="020B0604020202020204" pitchFamily="34" charset="0"/>
              <a:buChar char="•"/>
            </a:pPr>
            <a:endParaRPr lang="nl-NL" dirty="0"/>
          </a:p>
        </p:txBody>
      </p:sp>
      <p:pic>
        <p:nvPicPr>
          <p:cNvPr id="1026" name="Picture 2" descr="Stec Groep">
            <a:extLst>
              <a:ext uri="{FF2B5EF4-FFF2-40B4-BE49-F238E27FC236}">
                <a16:creationId xmlns:a16="http://schemas.microsoft.com/office/drawing/2014/main" id="{03354818-168B-ABFA-6D33-B1AC3A6A20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927" y="3967097"/>
            <a:ext cx="28575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8094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372C7-D688-B84D-A6BC-6D391CD2384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B7B1D20-2084-FBD7-3B17-52CA437DDDC0}"/>
              </a:ext>
            </a:extLst>
          </p:cNvPr>
          <p:cNvSpPr>
            <a:spLocks noGrp="1"/>
          </p:cNvSpPr>
          <p:nvPr>
            <p:ph type="title"/>
          </p:nvPr>
        </p:nvSpPr>
        <p:spPr>
          <a:xfrm>
            <a:off x="0" y="354013"/>
            <a:ext cx="12192000" cy="646112"/>
          </a:xfrm>
        </p:spPr>
        <p:txBody>
          <a:bodyPr/>
          <a:lstStyle/>
          <a:p>
            <a:pPr fontAlgn="auto">
              <a:spcAft>
                <a:spcPts val="0"/>
              </a:spcAft>
              <a:defRPr/>
            </a:pPr>
            <a:r>
              <a:rPr lang="nl-NL" dirty="0"/>
              <a:t>Conclusies voor Zeeland</a:t>
            </a:r>
          </a:p>
        </p:txBody>
      </p:sp>
      <p:sp>
        <p:nvSpPr>
          <p:cNvPr id="8195" name="Tijdelijke aanduiding voor afbeelding 2">
            <a:extLst>
              <a:ext uri="{FF2B5EF4-FFF2-40B4-BE49-F238E27FC236}">
                <a16:creationId xmlns:a16="http://schemas.microsoft.com/office/drawing/2014/main" id="{D48174DE-CD44-2678-AD4C-E1E352488DAA}"/>
              </a:ext>
            </a:extLst>
          </p:cNvPr>
          <p:cNvSpPr>
            <a:spLocks noGrp="1" noChangeArrowheads="1"/>
          </p:cNvSpPr>
          <p:nvPr>
            <p:ph type="pic" sz="quarter" idx="10"/>
          </p:nvPr>
        </p:nvSpPr>
        <p:spPr bwMode="auto">
          <a:xfrm>
            <a:off x="4516438"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dirty="0"/>
          </a:p>
        </p:txBody>
      </p:sp>
      <p:sp>
        <p:nvSpPr>
          <p:cNvPr id="8196" name="Tijdelijke aanduiding voor grafiek 3">
            <a:extLst>
              <a:ext uri="{FF2B5EF4-FFF2-40B4-BE49-F238E27FC236}">
                <a16:creationId xmlns:a16="http://schemas.microsoft.com/office/drawing/2014/main" id="{5584CF60-C9D2-8590-21B6-3BE897C07735}"/>
              </a:ext>
            </a:extLst>
          </p:cNvPr>
          <p:cNvSpPr>
            <a:spLocks noGrp="1" noChangeArrowheads="1"/>
          </p:cNvSpPr>
          <p:nvPr>
            <p:ph type="chart" sz="quarter" idx="11"/>
          </p:nvPr>
        </p:nvSpPr>
        <p:spPr bwMode="auto">
          <a:xfrm>
            <a:off x="3359150" y="2057400"/>
            <a:ext cx="914400" cy="909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dirty="0"/>
          </a:p>
        </p:txBody>
      </p:sp>
      <p:sp>
        <p:nvSpPr>
          <p:cNvPr id="8197" name="Tijdelijke aanduiding voor tabel 4">
            <a:extLst>
              <a:ext uri="{FF2B5EF4-FFF2-40B4-BE49-F238E27FC236}">
                <a16:creationId xmlns:a16="http://schemas.microsoft.com/office/drawing/2014/main" id="{2932278A-3612-45FB-6055-D8538C8A2115}"/>
              </a:ext>
            </a:extLst>
          </p:cNvPr>
          <p:cNvSpPr>
            <a:spLocks noGrp="1" noChangeArrowheads="1"/>
          </p:cNvSpPr>
          <p:nvPr>
            <p:ph type="tbl" sz="quarter" idx="12"/>
          </p:nvPr>
        </p:nvSpPr>
        <p:spPr bwMode="auto">
          <a:xfrm>
            <a:off x="5673725"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p>
        </p:txBody>
      </p:sp>
      <p:sp>
        <p:nvSpPr>
          <p:cNvPr id="8198" name="Tijdelijke aanduiding voor SmartArt 5">
            <a:extLst>
              <a:ext uri="{FF2B5EF4-FFF2-40B4-BE49-F238E27FC236}">
                <a16:creationId xmlns:a16="http://schemas.microsoft.com/office/drawing/2014/main" id="{7AF9710D-613A-1905-AE4B-DBBCD5498C17}"/>
              </a:ext>
            </a:extLst>
          </p:cNvPr>
          <p:cNvSpPr>
            <a:spLocks noGrp="1" noChangeArrowheads="1"/>
          </p:cNvSpPr>
          <p:nvPr>
            <p:ph type="dgm" sz="quarter" idx="13"/>
          </p:nvPr>
        </p:nvSpPr>
        <p:spPr bwMode="auto">
          <a:xfrm>
            <a:off x="6751638"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p>
        </p:txBody>
      </p:sp>
      <p:sp>
        <p:nvSpPr>
          <p:cNvPr id="8199" name="Tijdelijke aanduiding voor media 6">
            <a:extLst>
              <a:ext uri="{FF2B5EF4-FFF2-40B4-BE49-F238E27FC236}">
                <a16:creationId xmlns:a16="http://schemas.microsoft.com/office/drawing/2014/main" id="{7A0F4849-CBA4-6DF8-597E-D4814FE780F0}"/>
              </a:ext>
            </a:extLst>
          </p:cNvPr>
          <p:cNvSpPr>
            <a:spLocks noGrp="1" noChangeArrowheads="1"/>
          </p:cNvSpPr>
          <p:nvPr>
            <p:ph type="media" sz="quarter" idx="14"/>
          </p:nvPr>
        </p:nvSpPr>
        <p:spPr bwMode="auto">
          <a:xfrm>
            <a:off x="7829550"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dirty="0"/>
          </a:p>
        </p:txBody>
      </p:sp>
      <p:sp>
        <p:nvSpPr>
          <p:cNvPr id="7" name="Tekstvak 6">
            <a:extLst>
              <a:ext uri="{FF2B5EF4-FFF2-40B4-BE49-F238E27FC236}">
                <a16:creationId xmlns:a16="http://schemas.microsoft.com/office/drawing/2014/main" id="{F0313217-DBB1-B8ED-4ACA-27864F271B51}"/>
              </a:ext>
            </a:extLst>
          </p:cNvPr>
          <p:cNvSpPr txBox="1"/>
          <p:nvPr/>
        </p:nvSpPr>
        <p:spPr>
          <a:xfrm>
            <a:off x="413359" y="1138238"/>
            <a:ext cx="11423738" cy="1231106"/>
          </a:xfrm>
          <a:prstGeom prst="rect">
            <a:avLst/>
          </a:prstGeom>
          <a:noFill/>
        </p:spPr>
        <p:txBody>
          <a:bodyPr wrap="square" rtlCol="0">
            <a:spAutoFit/>
          </a:bodyPr>
          <a:lstStyle/>
          <a:p>
            <a:pPr marL="285750" indent="-285750">
              <a:buFont typeface="Arial" panose="020B0604020202020204" pitchFamily="34" charset="0"/>
              <a:buChar char="•"/>
            </a:pPr>
            <a:r>
              <a:rPr lang="nl-NL" dirty="0"/>
              <a:t>Betaalbaarheid van de huidige woningvoorraad staat onder druk, moeite voor starters en lage inkomens, grote vraag naar sociale huur.</a:t>
            </a:r>
          </a:p>
          <a:p>
            <a:pPr marL="285750" indent="-285750">
              <a:buFont typeface="Arial" panose="020B0604020202020204" pitchFamily="34" charset="0"/>
              <a:buChar char="•"/>
            </a:pPr>
            <a:r>
              <a:rPr lang="nl-NL" dirty="0"/>
              <a:t>Goedkoper dan Nederland gemiddeld en meer kansen voor starters. </a:t>
            </a:r>
            <a:r>
              <a:rPr lang="nl-NL" dirty="0">
                <a:effectLst/>
                <a:latin typeface="Arial" panose="020B0604020202020204" pitchFamily="34" charset="0"/>
                <a:ea typeface="Times New Roman" panose="02020603050405020304" pitchFamily="18" charset="0"/>
                <a:cs typeface="Times New Roman" panose="02020603050405020304" pitchFamily="18" charset="0"/>
              </a:rPr>
              <a:t>Doorstroming in de categorie ‘’55 – 75’’ en ‘’75+’’ is essentieel om eengezinswoningen beschikbaar te krijgen.</a:t>
            </a:r>
            <a:endParaRPr lang="nl-NL" dirty="0"/>
          </a:p>
        </p:txBody>
      </p:sp>
      <p:pic>
        <p:nvPicPr>
          <p:cNvPr id="12" name="Afbeelding 11" descr="Afbeelding met tekst, schermopname, nummer, Lettertype&#10;&#10;Door AI gegenereerde inhoud is mogelijk onjuist.">
            <a:extLst>
              <a:ext uri="{FF2B5EF4-FFF2-40B4-BE49-F238E27FC236}">
                <a16:creationId xmlns:a16="http://schemas.microsoft.com/office/drawing/2014/main" id="{A642843D-0D85-6F7B-1F9F-65AABA9BD1B3}"/>
              </a:ext>
            </a:extLst>
          </p:cNvPr>
          <p:cNvPicPr>
            <a:picLocks noChangeAspect="1"/>
          </p:cNvPicPr>
          <p:nvPr/>
        </p:nvPicPr>
        <p:blipFill>
          <a:blip r:embed="rId3"/>
          <a:stretch>
            <a:fillRect/>
          </a:stretch>
        </p:blipFill>
        <p:spPr>
          <a:xfrm>
            <a:off x="1664396" y="2663124"/>
            <a:ext cx="8863208" cy="3145996"/>
          </a:xfrm>
          <a:prstGeom prst="rect">
            <a:avLst/>
          </a:prstGeom>
        </p:spPr>
      </p:pic>
    </p:spTree>
    <p:extLst>
      <p:ext uri="{BB962C8B-B14F-4D97-AF65-F5344CB8AC3E}">
        <p14:creationId xmlns:p14="http://schemas.microsoft.com/office/powerpoint/2010/main" val="2123983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A453D-B632-82D8-E0CD-3FFEA1580B9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ECB05B4-E1AD-0E7F-EE12-489217722614}"/>
              </a:ext>
            </a:extLst>
          </p:cNvPr>
          <p:cNvSpPr>
            <a:spLocks noGrp="1"/>
          </p:cNvSpPr>
          <p:nvPr>
            <p:ph type="title"/>
          </p:nvPr>
        </p:nvSpPr>
        <p:spPr>
          <a:xfrm>
            <a:off x="0" y="354013"/>
            <a:ext cx="12192000" cy="646112"/>
          </a:xfrm>
        </p:spPr>
        <p:txBody>
          <a:bodyPr/>
          <a:lstStyle/>
          <a:p>
            <a:pPr fontAlgn="auto">
              <a:spcAft>
                <a:spcPts val="0"/>
              </a:spcAft>
              <a:defRPr/>
            </a:pPr>
            <a:r>
              <a:rPr lang="nl-NL" dirty="0"/>
              <a:t>Conclusies voor Zeeland</a:t>
            </a:r>
          </a:p>
        </p:txBody>
      </p:sp>
      <p:sp>
        <p:nvSpPr>
          <p:cNvPr id="8195" name="Tijdelijke aanduiding voor afbeelding 2">
            <a:extLst>
              <a:ext uri="{FF2B5EF4-FFF2-40B4-BE49-F238E27FC236}">
                <a16:creationId xmlns:a16="http://schemas.microsoft.com/office/drawing/2014/main" id="{71DD2791-BEBD-BAD1-93B2-755D8777D56C}"/>
              </a:ext>
            </a:extLst>
          </p:cNvPr>
          <p:cNvSpPr>
            <a:spLocks noGrp="1" noChangeArrowheads="1"/>
          </p:cNvSpPr>
          <p:nvPr>
            <p:ph type="pic" sz="quarter" idx="10"/>
          </p:nvPr>
        </p:nvSpPr>
        <p:spPr bwMode="auto">
          <a:xfrm>
            <a:off x="4516438"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dirty="0"/>
          </a:p>
        </p:txBody>
      </p:sp>
      <p:sp>
        <p:nvSpPr>
          <p:cNvPr id="8196" name="Tijdelijke aanduiding voor grafiek 3">
            <a:extLst>
              <a:ext uri="{FF2B5EF4-FFF2-40B4-BE49-F238E27FC236}">
                <a16:creationId xmlns:a16="http://schemas.microsoft.com/office/drawing/2014/main" id="{B8BA6559-1D69-FAB3-0342-6EB81BB889D9}"/>
              </a:ext>
            </a:extLst>
          </p:cNvPr>
          <p:cNvSpPr>
            <a:spLocks noGrp="1" noChangeArrowheads="1"/>
          </p:cNvSpPr>
          <p:nvPr>
            <p:ph type="chart" sz="quarter" idx="11"/>
          </p:nvPr>
        </p:nvSpPr>
        <p:spPr bwMode="auto">
          <a:xfrm>
            <a:off x="3359150" y="2057400"/>
            <a:ext cx="914400" cy="909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dirty="0"/>
          </a:p>
        </p:txBody>
      </p:sp>
      <p:sp>
        <p:nvSpPr>
          <p:cNvPr id="8197" name="Tijdelijke aanduiding voor tabel 4">
            <a:extLst>
              <a:ext uri="{FF2B5EF4-FFF2-40B4-BE49-F238E27FC236}">
                <a16:creationId xmlns:a16="http://schemas.microsoft.com/office/drawing/2014/main" id="{F12E5E6C-5422-11EA-C8B0-9A796C1270A4}"/>
              </a:ext>
            </a:extLst>
          </p:cNvPr>
          <p:cNvSpPr>
            <a:spLocks noGrp="1" noChangeArrowheads="1"/>
          </p:cNvSpPr>
          <p:nvPr>
            <p:ph type="tbl" sz="quarter" idx="12"/>
          </p:nvPr>
        </p:nvSpPr>
        <p:spPr bwMode="auto">
          <a:xfrm>
            <a:off x="5673725"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p>
        </p:txBody>
      </p:sp>
      <p:sp>
        <p:nvSpPr>
          <p:cNvPr id="8198" name="Tijdelijke aanduiding voor SmartArt 5">
            <a:extLst>
              <a:ext uri="{FF2B5EF4-FFF2-40B4-BE49-F238E27FC236}">
                <a16:creationId xmlns:a16="http://schemas.microsoft.com/office/drawing/2014/main" id="{3972332E-6A4F-AC7C-4FE1-EB4712A2C8AB}"/>
              </a:ext>
            </a:extLst>
          </p:cNvPr>
          <p:cNvSpPr>
            <a:spLocks noGrp="1" noChangeArrowheads="1"/>
          </p:cNvSpPr>
          <p:nvPr>
            <p:ph type="dgm" sz="quarter" idx="13"/>
          </p:nvPr>
        </p:nvSpPr>
        <p:spPr bwMode="auto">
          <a:xfrm>
            <a:off x="6751638"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a:p>
        </p:txBody>
      </p:sp>
      <p:sp>
        <p:nvSpPr>
          <p:cNvPr id="8199" name="Tijdelijke aanduiding voor media 6">
            <a:extLst>
              <a:ext uri="{FF2B5EF4-FFF2-40B4-BE49-F238E27FC236}">
                <a16:creationId xmlns:a16="http://schemas.microsoft.com/office/drawing/2014/main" id="{FD078801-7962-4DFA-59AC-70B813632F2C}"/>
              </a:ext>
            </a:extLst>
          </p:cNvPr>
          <p:cNvSpPr>
            <a:spLocks noGrp="1" noChangeArrowheads="1"/>
          </p:cNvSpPr>
          <p:nvPr>
            <p:ph type="media" sz="quarter" idx="14"/>
          </p:nvPr>
        </p:nvSpPr>
        <p:spPr bwMode="auto">
          <a:xfrm>
            <a:off x="7829550" y="2052638"/>
            <a:ext cx="9144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dirty="0"/>
          </a:p>
        </p:txBody>
      </p:sp>
      <p:sp>
        <p:nvSpPr>
          <p:cNvPr id="7" name="Tekstvak 6">
            <a:extLst>
              <a:ext uri="{FF2B5EF4-FFF2-40B4-BE49-F238E27FC236}">
                <a16:creationId xmlns:a16="http://schemas.microsoft.com/office/drawing/2014/main" id="{F80B00F5-A40A-77E2-248F-6B532A8B20C1}"/>
              </a:ext>
            </a:extLst>
          </p:cNvPr>
          <p:cNvSpPr txBox="1"/>
          <p:nvPr/>
        </p:nvSpPr>
        <p:spPr>
          <a:xfrm>
            <a:off x="413359" y="1138238"/>
            <a:ext cx="11423738" cy="646331"/>
          </a:xfrm>
          <a:prstGeom prst="rect">
            <a:avLst/>
          </a:prstGeom>
          <a:noFill/>
        </p:spPr>
        <p:txBody>
          <a:bodyPr wrap="square" rtlCol="0">
            <a:spAutoFit/>
          </a:bodyPr>
          <a:lstStyle/>
          <a:p>
            <a:pPr marL="285750" indent="-285750">
              <a:buFont typeface="Arial" panose="020B0604020202020204" pitchFamily="34" charset="0"/>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Sterfteoverschot, migratie van buitenaf essentieel om bevolkingsomvang op peil te houden. </a:t>
            </a:r>
          </a:p>
          <a:p>
            <a:pPr marL="285750" indent="-285750">
              <a:buFont typeface="Arial" panose="020B0604020202020204" pitchFamily="34" charset="0"/>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Het aantal 75+’ers zal groeien met 57% in 2050 en zal resulteren in een grotere vraag naar zorg.</a:t>
            </a:r>
          </a:p>
        </p:txBody>
      </p:sp>
      <p:pic>
        <p:nvPicPr>
          <p:cNvPr id="3" name="Afbeelding 2" descr="Afbeelding met tekst, schermopname, Lettertype, nummer&#10;&#10;Door AI gegenereerde inhoud is mogelijk onjuist.">
            <a:extLst>
              <a:ext uri="{FF2B5EF4-FFF2-40B4-BE49-F238E27FC236}">
                <a16:creationId xmlns:a16="http://schemas.microsoft.com/office/drawing/2014/main" id="{9BC86294-2D65-E810-18D2-81BE763039F7}"/>
              </a:ext>
            </a:extLst>
          </p:cNvPr>
          <p:cNvPicPr>
            <a:picLocks noChangeAspect="1"/>
          </p:cNvPicPr>
          <p:nvPr/>
        </p:nvPicPr>
        <p:blipFill>
          <a:blip r:embed="rId3"/>
          <a:srcRect t="-1885"/>
          <a:stretch/>
        </p:blipFill>
        <p:spPr>
          <a:xfrm>
            <a:off x="1406081" y="2141951"/>
            <a:ext cx="9379837" cy="4015185"/>
          </a:xfrm>
          <a:prstGeom prst="rect">
            <a:avLst/>
          </a:prstGeom>
        </p:spPr>
      </p:pic>
    </p:spTree>
    <p:extLst>
      <p:ext uri="{BB962C8B-B14F-4D97-AF65-F5344CB8AC3E}">
        <p14:creationId xmlns:p14="http://schemas.microsoft.com/office/powerpoint/2010/main" val="2370395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78D6B6-60FA-CD69-4D14-C5D5F0CBA44E}"/>
              </a:ext>
            </a:extLst>
          </p:cNvPr>
          <p:cNvSpPr>
            <a:spLocks noGrp="1"/>
          </p:cNvSpPr>
          <p:nvPr>
            <p:ph type="title"/>
          </p:nvPr>
        </p:nvSpPr>
        <p:spPr/>
        <p:txBody>
          <a:bodyPr/>
          <a:lstStyle/>
          <a:p>
            <a:r>
              <a:rPr lang="nl-NL" dirty="0"/>
              <a:t>Conclusies voor Zeeland</a:t>
            </a:r>
          </a:p>
        </p:txBody>
      </p:sp>
      <p:sp>
        <p:nvSpPr>
          <p:cNvPr id="3" name="Tijdelijke aanduiding voor afbeelding 2">
            <a:extLst>
              <a:ext uri="{FF2B5EF4-FFF2-40B4-BE49-F238E27FC236}">
                <a16:creationId xmlns:a16="http://schemas.microsoft.com/office/drawing/2014/main" id="{ECEF21E2-44AD-1904-074A-58FDAC2B978D}"/>
              </a:ext>
            </a:extLst>
          </p:cNvPr>
          <p:cNvSpPr>
            <a:spLocks noGrp="1"/>
          </p:cNvSpPr>
          <p:nvPr>
            <p:ph type="pic" sz="quarter" idx="10"/>
          </p:nvPr>
        </p:nvSpPr>
        <p:spPr/>
        <p:txBody>
          <a:bodyPr/>
          <a:lstStyle/>
          <a:p>
            <a:endParaRPr lang="nl-NL"/>
          </a:p>
        </p:txBody>
      </p:sp>
      <p:sp>
        <p:nvSpPr>
          <p:cNvPr id="4" name="Tijdelijke aanduiding voor grafiek 3">
            <a:extLst>
              <a:ext uri="{FF2B5EF4-FFF2-40B4-BE49-F238E27FC236}">
                <a16:creationId xmlns:a16="http://schemas.microsoft.com/office/drawing/2014/main" id="{3FCF26D3-F862-2709-1AD9-9C30C52C803E}"/>
              </a:ext>
            </a:extLst>
          </p:cNvPr>
          <p:cNvSpPr>
            <a:spLocks noGrp="1"/>
          </p:cNvSpPr>
          <p:nvPr>
            <p:ph type="chart" sz="quarter" idx="11"/>
          </p:nvPr>
        </p:nvSpPr>
        <p:spPr/>
        <p:txBody>
          <a:bodyPr/>
          <a:lstStyle/>
          <a:p>
            <a:endParaRPr lang="nl-NL"/>
          </a:p>
        </p:txBody>
      </p:sp>
      <p:sp>
        <p:nvSpPr>
          <p:cNvPr id="5" name="Tijdelijke aanduiding voor tabel 4">
            <a:extLst>
              <a:ext uri="{FF2B5EF4-FFF2-40B4-BE49-F238E27FC236}">
                <a16:creationId xmlns:a16="http://schemas.microsoft.com/office/drawing/2014/main" id="{04C0A3E0-9028-0C7D-0A0B-22A06A379EA0}"/>
              </a:ext>
            </a:extLst>
          </p:cNvPr>
          <p:cNvSpPr>
            <a:spLocks noGrp="1"/>
          </p:cNvSpPr>
          <p:nvPr>
            <p:ph type="tbl" sz="quarter" idx="12"/>
          </p:nvPr>
        </p:nvSpPr>
        <p:spPr/>
        <p:txBody>
          <a:bodyPr/>
          <a:lstStyle/>
          <a:p>
            <a:endParaRPr lang="nl-NL"/>
          </a:p>
        </p:txBody>
      </p:sp>
      <p:sp>
        <p:nvSpPr>
          <p:cNvPr id="6" name="Tijdelijke aanduiding voor SmartArt 5">
            <a:extLst>
              <a:ext uri="{FF2B5EF4-FFF2-40B4-BE49-F238E27FC236}">
                <a16:creationId xmlns:a16="http://schemas.microsoft.com/office/drawing/2014/main" id="{8255B493-90E4-5B8C-0605-61BF65AFA9DE}"/>
              </a:ext>
            </a:extLst>
          </p:cNvPr>
          <p:cNvSpPr>
            <a:spLocks noGrp="1"/>
          </p:cNvSpPr>
          <p:nvPr>
            <p:ph type="dgm" sz="quarter" idx="13"/>
          </p:nvPr>
        </p:nvSpPr>
        <p:spPr/>
        <p:txBody>
          <a:bodyPr/>
          <a:lstStyle/>
          <a:p>
            <a:endParaRPr lang="nl-NL"/>
          </a:p>
        </p:txBody>
      </p:sp>
      <p:sp>
        <p:nvSpPr>
          <p:cNvPr id="7" name="Tijdelijke aanduiding voor media 6">
            <a:extLst>
              <a:ext uri="{FF2B5EF4-FFF2-40B4-BE49-F238E27FC236}">
                <a16:creationId xmlns:a16="http://schemas.microsoft.com/office/drawing/2014/main" id="{7D833997-9BAC-9A75-E66E-4D269E52B293}"/>
              </a:ext>
            </a:extLst>
          </p:cNvPr>
          <p:cNvSpPr>
            <a:spLocks noGrp="1"/>
          </p:cNvSpPr>
          <p:nvPr>
            <p:ph type="media" sz="quarter" idx="14"/>
          </p:nvPr>
        </p:nvSpPr>
        <p:spPr/>
        <p:txBody>
          <a:bodyPr/>
          <a:lstStyle/>
          <a:p>
            <a:endParaRPr lang="nl-NL"/>
          </a:p>
        </p:txBody>
      </p:sp>
      <p:sp>
        <p:nvSpPr>
          <p:cNvPr id="8" name="Tekstvak 7">
            <a:extLst>
              <a:ext uri="{FF2B5EF4-FFF2-40B4-BE49-F238E27FC236}">
                <a16:creationId xmlns:a16="http://schemas.microsoft.com/office/drawing/2014/main" id="{A53F62A1-1711-36A4-C548-795F018D8C1F}"/>
              </a:ext>
            </a:extLst>
          </p:cNvPr>
          <p:cNvSpPr txBox="1"/>
          <p:nvPr/>
        </p:nvSpPr>
        <p:spPr>
          <a:xfrm>
            <a:off x="413359" y="1138238"/>
            <a:ext cx="11423738" cy="1200329"/>
          </a:xfrm>
          <a:prstGeom prst="rect">
            <a:avLst/>
          </a:prstGeom>
          <a:noFill/>
        </p:spPr>
        <p:txBody>
          <a:bodyPr wrap="square" rtlCol="0">
            <a:spAutoFit/>
          </a:bodyPr>
          <a:lstStyle/>
          <a:p>
            <a:pPr marL="285750" indent="-285750">
              <a:buFont typeface="Arial" panose="020B0604020202020204" pitchFamily="34" charset="0"/>
              <a:buChar char="•"/>
            </a:pPr>
            <a:r>
              <a:rPr lang="nl-NL" sz="1800" kern="100" dirty="0">
                <a:effectLst/>
                <a:latin typeface="Arial" panose="020B0604020202020204" pitchFamily="34" charset="0"/>
                <a:ea typeface="Times New Roman" panose="02020603050405020304" pitchFamily="18" charset="0"/>
                <a:cs typeface="Times New Roman" panose="02020603050405020304" pitchFamily="18" charset="0"/>
              </a:rPr>
              <a:t>Meer behoefte aan betaalbare en levensloopgeschikte woningen voor ouderen en doorstroming. Nu een tekort hier van, zit reeds in gemeentelijk beleid.</a:t>
            </a:r>
          </a:p>
          <a:p>
            <a:pPr marL="285750" indent="-285750">
              <a:buFont typeface="Arial" panose="020B0604020202020204" pitchFamily="34" charset="0"/>
              <a:buChar char="•"/>
            </a:pPr>
            <a:r>
              <a:rPr lang="nl-NL" kern="100" dirty="0">
                <a:ea typeface="Times New Roman" panose="02020603050405020304" pitchFamily="18" charset="0"/>
                <a:cs typeface="Times New Roman" panose="02020603050405020304" pitchFamily="18" charset="0"/>
              </a:rPr>
              <a:t>Overschot aan grondgebonden koopwoningen.</a:t>
            </a:r>
          </a:p>
          <a:p>
            <a:pPr marL="285750" indent="-285750">
              <a:buFont typeface="Arial" panose="020B0604020202020204" pitchFamily="34" charset="0"/>
              <a:buChar char="•"/>
            </a:pPr>
            <a:r>
              <a:rPr lang="nl-NL" kern="100" dirty="0">
                <a:ea typeface="Times New Roman" panose="02020603050405020304" pitchFamily="18" charset="0"/>
                <a:cs typeface="Times New Roman" panose="02020603050405020304" pitchFamily="18" charset="0"/>
              </a:rPr>
              <a:t>Uitbreiding sociale woningvoorraad nodig voor aandachtsgroepen, navolgen afspraken Woondeal.</a:t>
            </a:r>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9" name="Afbeelding 8" descr="Afbeelding met tekst, schermopname, nummer, Lettertype&#10;&#10;Door AI gegenereerde inhoud is mogelijk onjuist.">
            <a:extLst>
              <a:ext uri="{FF2B5EF4-FFF2-40B4-BE49-F238E27FC236}">
                <a16:creationId xmlns:a16="http://schemas.microsoft.com/office/drawing/2014/main" id="{EB5BB826-F7B0-82FA-18AB-09EF29024B89}"/>
              </a:ext>
            </a:extLst>
          </p:cNvPr>
          <p:cNvPicPr>
            <a:picLocks noChangeAspect="1"/>
          </p:cNvPicPr>
          <p:nvPr/>
        </p:nvPicPr>
        <p:blipFill>
          <a:blip r:embed="rId3"/>
          <a:stretch>
            <a:fillRect/>
          </a:stretch>
        </p:blipFill>
        <p:spPr>
          <a:xfrm>
            <a:off x="2680006" y="2476864"/>
            <a:ext cx="6890444" cy="4200783"/>
          </a:xfrm>
          <a:prstGeom prst="rect">
            <a:avLst/>
          </a:prstGeom>
        </p:spPr>
      </p:pic>
    </p:spTree>
    <p:extLst>
      <p:ext uri="{BB962C8B-B14F-4D97-AF65-F5344CB8AC3E}">
        <p14:creationId xmlns:p14="http://schemas.microsoft.com/office/powerpoint/2010/main" val="3879722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D4C2F-5522-7B38-3F05-BD1003107C3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E78006A-571D-9666-2D73-D9C558C3850F}"/>
              </a:ext>
            </a:extLst>
          </p:cNvPr>
          <p:cNvSpPr>
            <a:spLocks noGrp="1"/>
          </p:cNvSpPr>
          <p:nvPr>
            <p:ph type="title"/>
          </p:nvPr>
        </p:nvSpPr>
        <p:spPr/>
        <p:txBody>
          <a:bodyPr/>
          <a:lstStyle/>
          <a:p>
            <a:r>
              <a:rPr lang="nl-NL" dirty="0"/>
              <a:t>Conclusies Schouwen-Duiveland</a:t>
            </a:r>
          </a:p>
        </p:txBody>
      </p:sp>
      <p:sp>
        <p:nvSpPr>
          <p:cNvPr id="3" name="Tijdelijke aanduiding voor afbeelding 2">
            <a:extLst>
              <a:ext uri="{FF2B5EF4-FFF2-40B4-BE49-F238E27FC236}">
                <a16:creationId xmlns:a16="http://schemas.microsoft.com/office/drawing/2014/main" id="{8CFB8FDE-9F1B-32D0-E0A8-9470CE0E88AB}"/>
              </a:ext>
            </a:extLst>
          </p:cNvPr>
          <p:cNvSpPr>
            <a:spLocks noGrp="1"/>
          </p:cNvSpPr>
          <p:nvPr>
            <p:ph type="pic" sz="quarter" idx="10"/>
          </p:nvPr>
        </p:nvSpPr>
        <p:spPr/>
        <p:txBody>
          <a:bodyPr/>
          <a:lstStyle/>
          <a:p>
            <a:endParaRPr lang="nl-NL" dirty="0"/>
          </a:p>
        </p:txBody>
      </p:sp>
      <p:sp>
        <p:nvSpPr>
          <p:cNvPr id="4" name="Tijdelijke aanduiding voor grafiek 3">
            <a:extLst>
              <a:ext uri="{FF2B5EF4-FFF2-40B4-BE49-F238E27FC236}">
                <a16:creationId xmlns:a16="http://schemas.microsoft.com/office/drawing/2014/main" id="{2AC37852-B267-0BA2-D139-79E92BFD46C3}"/>
              </a:ext>
            </a:extLst>
          </p:cNvPr>
          <p:cNvSpPr>
            <a:spLocks noGrp="1"/>
          </p:cNvSpPr>
          <p:nvPr>
            <p:ph type="chart" sz="quarter" idx="11"/>
          </p:nvPr>
        </p:nvSpPr>
        <p:spPr/>
        <p:txBody>
          <a:bodyPr/>
          <a:lstStyle/>
          <a:p>
            <a:endParaRPr lang="nl-NL"/>
          </a:p>
        </p:txBody>
      </p:sp>
      <p:sp>
        <p:nvSpPr>
          <p:cNvPr id="5" name="Tijdelijke aanduiding voor tabel 4">
            <a:extLst>
              <a:ext uri="{FF2B5EF4-FFF2-40B4-BE49-F238E27FC236}">
                <a16:creationId xmlns:a16="http://schemas.microsoft.com/office/drawing/2014/main" id="{F15EB46D-2DB4-C1A4-6EDD-671F5D8740EF}"/>
              </a:ext>
            </a:extLst>
          </p:cNvPr>
          <p:cNvSpPr>
            <a:spLocks noGrp="1"/>
          </p:cNvSpPr>
          <p:nvPr>
            <p:ph type="tbl" sz="quarter" idx="12"/>
          </p:nvPr>
        </p:nvSpPr>
        <p:spPr/>
        <p:txBody>
          <a:bodyPr/>
          <a:lstStyle/>
          <a:p>
            <a:endParaRPr lang="nl-NL"/>
          </a:p>
        </p:txBody>
      </p:sp>
      <p:sp>
        <p:nvSpPr>
          <p:cNvPr id="6" name="Tijdelijke aanduiding voor SmartArt 5">
            <a:extLst>
              <a:ext uri="{FF2B5EF4-FFF2-40B4-BE49-F238E27FC236}">
                <a16:creationId xmlns:a16="http://schemas.microsoft.com/office/drawing/2014/main" id="{5F1009DF-7C32-9831-7B1B-1CED3BF72989}"/>
              </a:ext>
            </a:extLst>
          </p:cNvPr>
          <p:cNvSpPr>
            <a:spLocks noGrp="1"/>
          </p:cNvSpPr>
          <p:nvPr>
            <p:ph type="dgm" sz="quarter" idx="13"/>
          </p:nvPr>
        </p:nvSpPr>
        <p:spPr/>
        <p:txBody>
          <a:bodyPr/>
          <a:lstStyle/>
          <a:p>
            <a:endParaRPr lang="nl-NL"/>
          </a:p>
        </p:txBody>
      </p:sp>
      <p:sp>
        <p:nvSpPr>
          <p:cNvPr id="7" name="Tijdelijke aanduiding voor media 6">
            <a:extLst>
              <a:ext uri="{FF2B5EF4-FFF2-40B4-BE49-F238E27FC236}">
                <a16:creationId xmlns:a16="http://schemas.microsoft.com/office/drawing/2014/main" id="{4B2651A5-E1F7-CF64-BD4E-FB0027389997}"/>
              </a:ext>
            </a:extLst>
          </p:cNvPr>
          <p:cNvSpPr>
            <a:spLocks noGrp="1"/>
          </p:cNvSpPr>
          <p:nvPr>
            <p:ph type="media" sz="quarter" idx="14"/>
          </p:nvPr>
        </p:nvSpPr>
        <p:spPr/>
        <p:txBody>
          <a:bodyPr/>
          <a:lstStyle/>
          <a:p>
            <a:endParaRPr lang="nl-NL" dirty="0"/>
          </a:p>
        </p:txBody>
      </p:sp>
      <p:sp>
        <p:nvSpPr>
          <p:cNvPr id="8" name="Tekstvak 7">
            <a:extLst>
              <a:ext uri="{FF2B5EF4-FFF2-40B4-BE49-F238E27FC236}">
                <a16:creationId xmlns:a16="http://schemas.microsoft.com/office/drawing/2014/main" id="{39B08FE3-02FD-F035-7FB0-0D9A515EA096}"/>
              </a:ext>
            </a:extLst>
          </p:cNvPr>
          <p:cNvSpPr txBox="1"/>
          <p:nvPr/>
        </p:nvSpPr>
        <p:spPr>
          <a:xfrm>
            <a:off x="413359" y="1138238"/>
            <a:ext cx="11423738" cy="1200329"/>
          </a:xfrm>
          <a:prstGeom prst="rect">
            <a:avLst/>
          </a:prstGeom>
          <a:noFill/>
        </p:spPr>
        <p:txBody>
          <a:bodyPr wrap="square" rtlCol="0">
            <a:spAutoFit/>
          </a:bodyPr>
          <a:lstStyle/>
          <a:p>
            <a:pPr marL="342900" lvl="0" indent="-342900">
              <a:buFont typeface="Symbol" panose="05050102010706020507" pitchFamily="18" charset="2"/>
              <a:buChar char=""/>
            </a:pPr>
            <a:r>
              <a:rPr lang="nl-NL" sz="1800" dirty="0">
                <a:solidFill>
                  <a:srgbClr val="000000"/>
                </a:solidFill>
                <a:effectLst/>
                <a:latin typeface="Arial" panose="020B0604020202020204" pitchFamily="34" charset="0"/>
                <a:ea typeface="Times New Roman" panose="02020603050405020304" pitchFamily="18" charset="0"/>
                <a:cs typeface="Univers" panose="020B0503020202020204" pitchFamily="34" charset="0"/>
              </a:rPr>
              <a:t>De goedkope koopwoningvoorraad (tot € 270.000) daalt sinds 2021 sterk.</a:t>
            </a:r>
          </a:p>
          <a:p>
            <a:pPr marL="342900" indent="-342900">
              <a:buFont typeface="Symbol" panose="05050102010706020507" pitchFamily="18" charset="2"/>
              <a:buChar char=""/>
            </a:pPr>
            <a:r>
              <a:rPr lang="nl-NL" sz="1800" dirty="0">
                <a:solidFill>
                  <a:srgbClr val="000000"/>
                </a:solidFill>
                <a:ea typeface="Times New Roman" panose="02020603050405020304" pitchFamily="18" charset="0"/>
                <a:cs typeface="Univers" panose="020B0503020202020204" pitchFamily="34" charset="0"/>
              </a:rPr>
              <a:t>Mensen met lage- en middeninkomens hebben moeite op de woningmarkt.</a:t>
            </a:r>
          </a:p>
          <a:p>
            <a:pPr marL="342900" indent="-342900">
              <a:buFont typeface="Symbol" panose="05050102010706020507" pitchFamily="18" charset="2"/>
              <a:buChar char=""/>
            </a:pPr>
            <a:r>
              <a:rPr lang="nl-NL" sz="1800" dirty="0">
                <a:solidFill>
                  <a:srgbClr val="000000"/>
                </a:solidFill>
                <a:ea typeface="Times New Roman" panose="02020603050405020304" pitchFamily="18" charset="0"/>
                <a:cs typeface="Univers" panose="020B0503020202020204" pitchFamily="34" charset="0"/>
              </a:rPr>
              <a:t>Te weinig huurwoningen, rekening mee gehouden met beleid.</a:t>
            </a:r>
          </a:p>
          <a:p>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11" name="Afbeelding 10" descr="Afbeelding met tekst, schermopname, Lettertype, diagram&#10;&#10;Door AI gegenereerde inhoud is mogelijk onjuist.">
            <a:extLst>
              <a:ext uri="{FF2B5EF4-FFF2-40B4-BE49-F238E27FC236}">
                <a16:creationId xmlns:a16="http://schemas.microsoft.com/office/drawing/2014/main" id="{AF1C713D-C85E-B71B-6407-0265F4FD988C}"/>
              </a:ext>
            </a:extLst>
          </p:cNvPr>
          <p:cNvPicPr>
            <a:picLocks noChangeAspect="1"/>
          </p:cNvPicPr>
          <p:nvPr/>
        </p:nvPicPr>
        <p:blipFill>
          <a:blip r:embed="rId3"/>
          <a:stretch>
            <a:fillRect/>
          </a:stretch>
        </p:blipFill>
        <p:spPr>
          <a:xfrm>
            <a:off x="2458005" y="2509838"/>
            <a:ext cx="7275990" cy="3858063"/>
          </a:xfrm>
          <a:prstGeom prst="rect">
            <a:avLst/>
          </a:prstGeom>
        </p:spPr>
      </p:pic>
    </p:spTree>
    <p:extLst>
      <p:ext uri="{BB962C8B-B14F-4D97-AF65-F5344CB8AC3E}">
        <p14:creationId xmlns:p14="http://schemas.microsoft.com/office/powerpoint/2010/main" val="38440256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363B3F-CA09-D625-0BCC-20FB95C5114A}"/>
              </a:ext>
            </a:extLst>
          </p:cNvPr>
          <p:cNvSpPr>
            <a:spLocks noGrp="1"/>
          </p:cNvSpPr>
          <p:nvPr>
            <p:ph type="title"/>
          </p:nvPr>
        </p:nvSpPr>
        <p:spPr/>
        <p:txBody>
          <a:bodyPr/>
          <a:lstStyle/>
          <a:p>
            <a:r>
              <a:rPr lang="nl-NL" dirty="0"/>
              <a:t>Demografie &amp; verhuizingen</a:t>
            </a:r>
          </a:p>
        </p:txBody>
      </p:sp>
      <p:sp>
        <p:nvSpPr>
          <p:cNvPr id="3" name="Tijdelijke aanduiding voor afbeelding 2">
            <a:extLst>
              <a:ext uri="{FF2B5EF4-FFF2-40B4-BE49-F238E27FC236}">
                <a16:creationId xmlns:a16="http://schemas.microsoft.com/office/drawing/2014/main" id="{61F5629C-259B-97E1-E9BB-5D8F8B25297E}"/>
              </a:ext>
            </a:extLst>
          </p:cNvPr>
          <p:cNvSpPr>
            <a:spLocks noGrp="1"/>
          </p:cNvSpPr>
          <p:nvPr>
            <p:ph type="pic" sz="quarter" idx="10"/>
          </p:nvPr>
        </p:nvSpPr>
        <p:spPr/>
        <p:txBody>
          <a:bodyPr/>
          <a:lstStyle/>
          <a:p>
            <a:endParaRPr lang="nl-NL"/>
          </a:p>
        </p:txBody>
      </p:sp>
      <p:sp>
        <p:nvSpPr>
          <p:cNvPr id="4" name="Tijdelijke aanduiding voor grafiek 3">
            <a:extLst>
              <a:ext uri="{FF2B5EF4-FFF2-40B4-BE49-F238E27FC236}">
                <a16:creationId xmlns:a16="http://schemas.microsoft.com/office/drawing/2014/main" id="{761996F2-76B0-3220-075C-17C779932D47}"/>
              </a:ext>
            </a:extLst>
          </p:cNvPr>
          <p:cNvSpPr>
            <a:spLocks noGrp="1"/>
          </p:cNvSpPr>
          <p:nvPr>
            <p:ph type="chart" sz="quarter" idx="11"/>
          </p:nvPr>
        </p:nvSpPr>
        <p:spPr/>
        <p:txBody>
          <a:bodyPr/>
          <a:lstStyle/>
          <a:p>
            <a:endParaRPr lang="nl-NL"/>
          </a:p>
        </p:txBody>
      </p:sp>
      <p:sp>
        <p:nvSpPr>
          <p:cNvPr id="5" name="Tijdelijke aanduiding voor tabel 4">
            <a:extLst>
              <a:ext uri="{FF2B5EF4-FFF2-40B4-BE49-F238E27FC236}">
                <a16:creationId xmlns:a16="http://schemas.microsoft.com/office/drawing/2014/main" id="{CC7CFEAD-9A61-7589-6394-91C75DC579F5}"/>
              </a:ext>
            </a:extLst>
          </p:cNvPr>
          <p:cNvSpPr>
            <a:spLocks noGrp="1"/>
          </p:cNvSpPr>
          <p:nvPr>
            <p:ph type="tbl" sz="quarter" idx="12"/>
          </p:nvPr>
        </p:nvSpPr>
        <p:spPr/>
        <p:txBody>
          <a:bodyPr/>
          <a:lstStyle/>
          <a:p>
            <a:endParaRPr lang="nl-NL"/>
          </a:p>
        </p:txBody>
      </p:sp>
      <p:sp>
        <p:nvSpPr>
          <p:cNvPr id="6" name="Tijdelijke aanduiding voor SmartArt 5">
            <a:extLst>
              <a:ext uri="{FF2B5EF4-FFF2-40B4-BE49-F238E27FC236}">
                <a16:creationId xmlns:a16="http://schemas.microsoft.com/office/drawing/2014/main" id="{71273E90-A2A7-E37F-293A-E1C6959747FB}"/>
              </a:ext>
            </a:extLst>
          </p:cNvPr>
          <p:cNvSpPr>
            <a:spLocks noGrp="1"/>
          </p:cNvSpPr>
          <p:nvPr>
            <p:ph type="dgm" sz="quarter" idx="13"/>
          </p:nvPr>
        </p:nvSpPr>
        <p:spPr/>
        <p:txBody>
          <a:bodyPr/>
          <a:lstStyle/>
          <a:p>
            <a:endParaRPr lang="nl-NL"/>
          </a:p>
        </p:txBody>
      </p:sp>
      <p:sp>
        <p:nvSpPr>
          <p:cNvPr id="7" name="Tijdelijke aanduiding voor media 6">
            <a:extLst>
              <a:ext uri="{FF2B5EF4-FFF2-40B4-BE49-F238E27FC236}">
                <a16:creationId xmlns:a16="http://schemas.microsoft.com/office/drawing/2014/main" id="{BEB84FCE-DF22-AF78-6583-42FDEFCB9F43}"/>
              </a:ext>
            </a:extLst>
          </p:cNvPr>
          <p:cNvSpPr>
            <a:spLocks noGrp="1"/>
          </p:cNvSpPr>
          <p:nvPr>
            <p:ph type="media" sz="quarter" idx="14"/>
          </p:nvPr>
        </p:nvSpPr>
        <p:spPr/>
        <p:txBody>
          <a:bodyPr/>
          <a:lstStyle/>
          <a:p>
            <a:endParaRPr lang="nl-NL"/>
          </a:p>
        </p:txBody>
      </p:sp>
      <p:sp>
        <p:nvSpPr>
          <p:cNvPr id="8" name="Tekstvak 7">
            <a:extLst>
              <a:ext uri="{FF2B5EF4-FFF2-40B4-BE49-F238E27FC236}">
                <a16:creationId xmlns:a16="http://schemas.microsoft.com/office/drawing/2014/main" id="{A71EBF82-9F83-CE9F-02FB-BD7A09D0E58B}"/>
              </a:ext>
            </a:extLst>
          </p:cNvPr>
          <p:cNvSpPr txBox="1"/>
          <p:nvPr/>
        </p:nvSpPr>
        <p:spPr>
          <a:xfrm>
            <a:off x="413359" y="1138238"/>
            <a:ext cx="11423738" cy="1477328"/>
          </a:xfrm>
          <a:prstGeom prst="rect">
            <a:avLst/>
          </a:prstGeom>
          <a:noFill/>
        </p:spPr>
        <p:txBody>
          <a:bodyPr wrap="square" rtlCol="0">
            <a:spAutoFit/>
          </a:bodyPr>
          <a:lstStyle/>
          <a:p>
            <a:pPr marL="342900" lvl="0" indent="-342900">
              <a:buFont typeface="Symbol" panose="05050102010706020507" pitchFamily="18" charset="2"/>
              <a:buChar char=""/>
            </a:pPr>
            <a:r>
              <a:rPr lang="nl-NL" dirty="0">
                <a:solidFill>
                  <a:srgbClr val="000000"/>
                </a:solidFill>
                <a:ea typeface="Times New Roman" panose="02020603050405020304" pitchFamily="18" charset="0"/>
                <a:cs typeface="Univers" panose="020B0503020202020204" pitchFamily="34" charset="0"/>
              </a:rPr>
              <a:t>Meer alleenstaanden en alleenstaande 50-plussers.</a:t>
            </a:r>
            <a:endParaRPr lang="nl-NL" sz="1800" dirty="0">
              <a:solidFill>
                <a:srgbClr val="000000"/>
              </a:solidFill>
              <a:effectLst/>
              <a:latin typeface="Arial" panose="020B0604020202020204" pitchFamily="34" charset="0"/>
              <a:ea typeface="Times New Roman" panose="02020603050405020304" pitchFamily="18" charset="0"/>
              <a:cs typeface="Univers" panose="020B0503020202020204" pitchFamily="34" charset="0"/>
            </a:endParaRPr>
          </a:p>
          <a:p>
            <a:pPr marL="342900" indent="-342900">
              <a:buFont typeface="Symbol" panose="05050102010706020507" pitchFamily="18" charset="2"/>
              <a:buChar char=""/>
            </a:pPr>
            <a:r>
              <a:rPr lang="nl-NL" sz="1800" dirty="0">
                <a:solidFill>
                  <a:srgbClr val="000000"/>
                </a:solidFill>
                <a:ea typeface="Times New Roman" panose="02020603050405020304" pitchFamily="18" charset="0"/>
                <a:cs typeface="Univers" panose="020B0503020202020204" pitchFamily="34" charset="0"/>
              </a:rPr>
              <a:t>Sinds 2020 een positiever migratiesaldo, sinds 2015 wel oversterfte.</a:t>
            </a:r>
          </a:p>
          <a:p>
            <a:pPr marL="342900" indent="-342900">
              <a:buFont typeface="Symbol" panose="05050102010706020507" pitchFamily="18" charset="2"/>
              <a:buChar char=""/>
            </a:pPr>
            <a:r>
              <a:rPr lang="nl-NL" sz="1800" dirty="0">
                <a:solidFill>
                  <a:srgbClr val="000000"/>
                </a:solidFill>
                <a:ea typeface="Times New Roman" panose="02020603050405020304" pitchFamily="18" charset="0"/>
                <a:cs typeface="Univers" panose="020B0503020202020204" pitchFamily="34" charset="0"/>
              </a:rPr>
              <a:t>Jongeren, gezinnen en 75-plussers verhuizen binnengemeentelijk.</a:t>
            </a:r>
          </a:p>
          <a:p>
            <a:pPr marL="342900" indent="-342900">
              <a:buFont typeface="Symbol" panose="05050102010706020507" pitchFamily="18" charset="2"/>
              <a:buChar char=""/>
            </a:pPr>
            <a:r>
              <a:rPr lang="nl-NL" dirty="0">
                <a:solidFill>
                  <a:srgbClr val="000000"/>
                </a:solidFill>
                <a:ea typeface="Times New Roman" panose="02020603050405020304" pitchFamily="18" charset="0"/>
                <a:cs typeface="Univers" panose="020B0503020202020204" pitchFamily="34" charset="0"/>
              </a:rPr>
              <a:t>Verschillen in woonwens per doelgroep.</a:t>
            </a:r>
            <a:endParaRPr lang="nl-NL" sz="1800" dirty="0">
              <a:solidFill>
                <a:srgbClr val="000000"/>
              </a:solidFill>
              <a:ea typeface="Times New Roman" panose="02020603050405020304" pitchFamily="18" charset="0"/>
              <a:cs typeface="Univers" panose="020B0503020202020204" pitchFamily="34" charset="0"/>
            </a:endParaRPr>
          </a:p>
          <a:p>
            <a:endParaRPr lang="nl-NL" sz="1800" kern="100" dirty="0">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9" name="Afbeelding 8" descr="Afbeelding met tekst, schermopname, Perceel, lijn&#10;&#10;Door AI gegenereerde inhoud is mogelijk onjuist.">
            <a:extLst>
              <a:ext uri="{FF2B5EF4-FFF2-40B4-BE49-F238E27FC236}">
                <a16:creationId xmlns:a16="http://schemas.microsoft.com/office/drawing/2014/main" id="{315A758C-600F-A049-6B3B-1B34DD1AF85D}"/>
              </a:ext>
            </a:extLst>
          </p:cNvPr>
          <p:cNvPicPr>
            <a:picLocks noChangeAspect="1"/>
          </p:cNvPicPr>
          <p:nvPr/>
        </p:nvPicPr>
        <p:blipFill>
          <a:blip r:embed="rId3"/>
          <a:stretch>
            <a:fillRect/>
          </a:stretch>
        </p:blipFill>
        <p:spPr>
          <a:xfrm>
            <a:off x="2400848" y="2573497"/>
            <a:ext cx="7770286" cy="3913734"/>
          </a:xfrm>
          <a:prstGeom prst="rect">
            <a:avLst/>
          </a:prstGeom>
        </p:spPr>
      </p:pic>
    </p:spTree>
    <p:extLst>
      <p:ext uri="{BB962C8B-B14F-4D97-AF65-F5344CB8AC3E}">
        <p14:creationId xmlns:p14="http://schemas.microsoft.com/office/powerpoint/2010/main" val="2527342229"/>
      </p:ext>
    </p:extLst>
  </p:cSld>
  <p:clrMapOvr>
    <a:masterClrMapping/>
  </p:clrMapOvr>
</p:sld>
</file>

<file path=ppt/theme/theme1.xml><?xml version="1.0" encoding="utf-8"?>
<a:theme xmlns:a="http://schemas.openxmlformats.org/drawingml/2006/main" name="huisstijl_s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Huisstijl lettertype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sjabloon_2023 (003).pot  -  Alleen-lezen  -  Compatibiliteitsmodus" id="{CA69E878-D287-4438-9C97-BC3821E9BD16}" vid="{CCF28088-44BE-4306-9F5A-E35E859BECD3}"/>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3591</TotalTime>
  <Words>1767</Words>
  <Application>Microsoft Office PowerPoint</Application>
  <PresentationFormat>Breedbeeld</PresentationFormat>
  <Paragraphs>192</Paragraphs>
  <Slides>25</Slides>
  <Notes>14</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25</vt:i4>
      </vt:variant>
    </vt:vector>
  </HeadingPairs>
  <TitlesOfParts>
    <vt:vector size="33" baseType="lpstr">
      <vt:lpstr>Aptos</vt:lpstr>
      <vt:lpstr>Arial</vt:lpstr>
      <vt:lpstr>Calibri</vt:lpstr>
      <vt:lpstr>Segoe UI</vt:lpstr>
      <vt:lpstr>Symbol</vt:lpstr>
      <vt:lpstr>Times New Roman</vt:lpstr>
      <vt:lpstr>Wingdings</vt:lpstr>
      <vt:lpstr>huisstijl_sd</vt:lpstr>
      <vt:lpstr>Bijeenkomst KWOZ &amp; Woonzorgvisie</vt:lpstr>
      <vt:lpstr>Opening wethouder Ten Cate</vt:lpstr>
      <vt:lpstr>Kwalitatief WoonOnderzoek Zeeland 2025</vt:lpstr>
      <vt:lpstr>Achtergrondinformatie</vt:lpstr>
      <vt:lpstr>Conclusies voor Zeeland</vt:lpstr>
      <vt:lpstr>Conclusies voor Zeeland</vt:lpstr>
      <vt:lpstr>Conclusies voor Zeeland</vt:lpstr>
      <vt:lpstr>Conclusies Schouwen-Duiveland</vt:lpstr>
      <vt:lpstr>Demografie &amp; verhuizingen</vt:lpstr>
      <vt:lpstr>Woningbehoefte</vt:lpstr>
      <vt:lpstr>Vervolgstappen</vt:lpstr>
      <vt:lpstr>Vragenronde</vt:lpstr>
      <vt:lpstr>Pauze</vt:lpstr>
      <vt:lpstr>Woonzorgvisie </vt:lpstr>
      <vt:lpstr>Voorstellen</vt:lpstr>
      <vt:lpstr>Aanleiding</vt:lpstr>
      <vt:lpstr>Woonvisie  vs  Woonzorgvisie</vt:lpstr>
      <vt:lpstr>Proces totstandkoming Woonzorgvisie </vt:lpstr>
      <vt:lpstr>Opbouw Woonzorgvisie</vt:lpstr>
      <vt:lpstr>Inhoudelijk Woonzorgvisie</vt:lpstr>
      <vt:lpstr>Beleidsvisie Zorglandschap</vt:lpstr>
      <vt:lpstr>PowerPoint-presentatie</vt:lpstr>
      <vt:lpstr>Vervolgstappen</vt:lpstr>
      <vt:lpstr>Vragenronde</vt:lpstr>
      <vt:lpstr>Afsluiting wethouder Poortvliet</vt:lpstr>
    </vt:vector>
  </TitlesOfParts>
  <Company>Gemeente Schouwen-Duiveland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Luuk Spruijt</dc:creator>
  <cp:lastModifiedBy>Daniël Francke</cp:lastModifiedBy>
  <cp:revision>3</cp:revision>
  <dcterms:created xsi:type="dcterms:W3CDTF">2025-03-19T14:36:51Z</dcterms:created>
  <dcterms:modified xsi:type="dcterms:W3CDTF">2025-04-03T10:43:22Z</dcterms:modified>
</cp:coreProperties>
</file>