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1" r:id="rId1"/>
  </p:sldMasterIdLst>
  <p:notesMasterIdLst>
    <p:notesMasterId r:id="rId21"/>
  </p:notesMasterIdLst>
  <p:handoutMasterIdLst>
    <p:handoutMasterId r:id="rId22"/>
  </p:handoutMasterIdLst>
  <p:sldIdLst>
    <p:sldId id="295" r:id="rId2"/>
    <p:sldId id="313" r:id="rId3"/>
    <p:sldId id="369" r:id="rId4"/>
    <p:sldId id="363" r:id="rId5"/>
    <p:sldId id="344" r:id="rId6"/>
    <p:sldId id="346" r:id="rId7"/>
    <p:sldId id="355" r:id="rId8"/>
    <p:sldId id="358" r:id="rId9"/>
    <p:sldId id="364" r:id="rId10"/>
    <p:sldId id="365" r:id="rId11"/>
    <p:sldId id="359" r:id="rId12"/>
    <p:sldId id="356" r:id="rId13"/>
    <p:sldId id="357" r:id="rId14"/>
    <p:sldId id="370" r:id="rId15"/>
    <p:sldId id="373" r:id="rId16"/>
    <p:sldId id="367" r:id="rId17"/>
    <p:sldId id="372" r:id="rId18"/>
    <p:sldId id="371" r:id="rId19"/>
    <p:sldId id="330" r:id="rId20"/>
  </p:sldIdLst>
  <p:sldSz cx="12192000" cy="6858000"/>
  <p:notesSz cx="6797675" cy="9926638"/>
  <p:defaultTextStyle>
    <a:defPPr>
      <a:defRPr lang="nl-NL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3792" autoAdjust="0"/>
  </p:normalViewPr>
  <p:slideViewPr>
    <p:cSldViewPr snapToGrid="0" snapToObjects="1">
      <p:cViewPr varScale="1">
        <p:scale>
          <a:sx n="107" d="100"/>
          <a:sy n="107" d="100"/>
        </p:scale>
        <p:origin x="750" y="102"/>
      </p:cViewPr>
      <p:guideLst>
        <p:guide orient="horz" pos="2160"/>
        <p:guide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586485-C7EB-834A-98AD-0BF5F89263D4}" type="datetimeFigureOut">
              <a:rPr lang="nl-NL" smtClean="0"/>
              <a:pPr/>
              <a:t>13-7-2023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E07295-E905-EC42-8D17-0CCF8EBD1428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410205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0CE1A4-8493-A748-8267-60933DC433D0}" type="datetimeFigureOut">
              <a:rPr lang="nl-NL" smtClean="0"/>
              <a:pPr/>
              <a:t>13-7-2023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116D6E-B821-EB47-8066-266BA356BAD9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9165076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jdelijke aanduiding voor afbeelding 20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4765675"/>
          </a:xfrm>
          <a:custGeom>
            <a:avLst/>
            <a:gdLst>
              <a:gd name="connsiteX0" fmla="*/ 0 w 12192000"/>
              <a:gd name="connsiteY0" fmla="*/ 0 h 4765675"/>
              <a:gd name="connsiteX1" fmla="*/ 12192000 w 12192000"/>
              <a:gd name="connsiteY1" fmla="*/ 0 h 4765675"/>
              <a:gd name="connsiteX2" fmla="*/ 12192000 w 12192000"/>
              <a:gd name="connsiteY2" fmla="*/ 4765675 h 4765675"/>
              <a:gd name="connsiteX3" fmla="*/ 6951507 w 12192000"/>
              <a:gd name="connsiteY3" fmla="*/ 4765675 h 4765675"/>
              <a:gd name="connsiteX4" fmla="*/ 6904642 w 12192000"/>
              <a:gd name="connsiteY4" fmla="*/ 4610846 h 4765675"/>
              <a:gd name="connsiteX5" fmla="*/ 5811018 w 12192000"/>
              <a:gd name="connsiteY5" fmla="*/ 3867386 h 4765675"/>
              <a:gd name="connsiteX6" fmla="*/ 0 w 12192000"/>
              <a:gd name="connsiteY6" fmla="*/ 3867386 h 4765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4765675">
                <a:moveTo>
                  <a:pt x="0" y="0"/>
                </a:moveTo>
                <a:lnTo>
                  <a:pt x="12192000" y="0"/>
                </a:lnTo>
                <a:lnTo>
                  <a:pt x="12192000" y="4765675"/>
                </a:lnTo>
                <a:lnTo>
                  <a:pt x="6951507" y="4765675"/>
                </a:lnTo>
                <a:lnTo>
                  <a:pt x="6904642" y="4610846"/>
                </a:lnTo>
                <a:cubicBezTo>
                  <a:pt x="6724445" y="4173931"/>
                  <a:pt x="6302603" y="3867386"/>
                  <a:pt x="5811018" y="3867386"/>
                </a:cubicBezTo>
                <a:lnTo>
                  <a:pt x="0" y="3867386"/>
                </a:lnTo>
                <a:close/>
              </a:path>
            </a:pathLst>
          </a:custGeom>
          <a:blipFill dpi="0" rotWithShape="1">
            <a:blip r:embed="rId2"/>
            <a:srcRect/>
            <a:tile tx="0" ty="-2540000" sx="60000" sy="60000" flip="none" algn="tl"/>
          </a:blipFill>
        </p:spPr>
        <p:txBody>
          <a:bodyPr wrap="square" anchor="ctr">
            <a:noAutofit/>
          </a:bodyPr>
          <a:lstStyle>
            <a:lvl1pPr algn="ctr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Afbeelding invoegen</a:t>
            </a:r>
          </a:p>
          <a:p>
            <a:endParaRPr lang="nl-NL" dirty="0"/>
          </a:p>
          <a:p>
            <a:endParaRPr lang="nl-NL" dirty="0"/>
          </a:p>
        </p:txBody>
      </p:sp>
      <p:sp>
        <p:nvSpPr>
          <p:cNvPr id="26" name="Vrije vorm 25"/>
          <p:cNvSpPr/>
          <p:nvPr userDrawn="1"/>
        </p:nvSpPr>
        <p:spPr>
          <a:xfrm>
            <a:off x="0" y="3867387"/>
            <a:ext cx="6997924" cy="2434611"/>
          </a:xfrm>
          <a:custGeom>
            <a:avLst/>
            <a:gdLst>
              <a:gd name="connsiteX0" fmla="*/ 0 w 6997924"/>
              <a:gd name="connsiteY0" fmla="*/ 0 h 2434611"/>
              <a:gd name="connsiteX1" fmla="*/ 5811018 w 6997924"/>
              <a:gd name="connsiteY1" fmla="*/ 0 h 2434611"/>
              <a:gd name="connsiteX2" fmla="*/ 6997924 w 6997924"/>
              <a:gd name="connsiteY2" fmla="*/ 1217306 h 2434611"/>
              <a:gd name="connsiteX3" fmla="*/ 5811018 w 6997924"/>
              <a:gd name="connsiteY3" fmla="*/ 2434611 h 2434611"/>
              <a:gd name="connsiteX4" fmla="*/ 0 w 6997924"/>
              <a:gd name="connsiteY4" fmla="*/ 2434611 h 2434611"/>
              <a:gd name="connsiteX5" fmla="*/ 0 w 6997924"/>
              <a:gd name="connsiteY5" fmla="*/ 0 h 2434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97924" h="2434611">
                <a:moveTo>
                  <a:pt x="0" y="0"/>
                </a:moveTo>
                <a:lnTo>
                  <a:pt x="5811018" y="0"/>
                </a:lnTo>
                <a:cubicBezTo>
                  <a:pt x="6466464" y="0"/>
                  <a:pt x="6997924" y="544970"/>
                  <a:pt x="6997924" y="1217306"/>
                </a:cubicBezTo>
                <a:cubicBezTo>
                  <a:pt x="6997924" y="1889642"/>
                  <a:pt x="6466464" y="2434611"/>
                  <a:pt x="5811018" y="2434611"/>
                </a:cubicBezTo>
                <a:lnTo>
                  <a:pt x="0" y="2434611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nl-NL"/>
          </a:p>
        </p:txBody>
      </p:sp>
      <p:pic>
        <p:nvPicPr>
          <p:cNvPr id="8" name="Afbeelding 7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9681" y="5386039"/>
            <a:ext cx="3564206" cy="1069115"/>
          </a:xfrm>
          <a:prstGeom prst="rect">
            <a:avLst/>
          </a:prstGeom>
        </p:spPr>
      </p:pic>
      <p:sp>
        <p:nvSpPr>
          <p:cNvPr id="12" name="Tijdelijke aanduiding voor tekst 11"/>
          <p:cNvSpPr>
            <a:spLocks noGrp="1"/>
          </p:cNvSpPr>
          <p:nvPr>
            <p:ph type="body" sz="quarter" idx="11" hasCustomPrompt="1"/>
          </p:nvPr>
        </p:nvSpPr>
        <p:spPr>
          <a:xfrm>
            <a:off x="1116446" y="4446446"/>
            <a:ext cx="5340110" cy="638247"/>
          </a:xfrm>
          <a:prstGeom prst="rect">
            <a:avLst/>
          </a:prstGeom>
          <a:noFill/>
        </p:spPr>
        <p:txBody>
          <a:bodyPr anchor="ctr"/>
          <a:lstStyle>
            <a:lvl1pPr algn="l">
              <a:defRPr sz="3600" b="0" i="0" baseline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pPr lvl="0"/>
            <a:r>
              <a:rPr lang="nl-NL" dirty="0"/>
              <a:t>Invoegen tekst</a:t>
            </a:r>
          </a:p>
        </p:txBody>
      </p:sp>
      <p:sp>
        <p:nvSpPr>
          <p:cNvPr id="5" name="Tijdelijke aanduiding voor tekst 11"/>
          <p:cNvSpPr>
            <a:spLocks noGrp="1"/>
          </p:cNvSpPr>
          <p:nvPr>
            <p:ph type="body" sz="quarter" idx="12" hasCustomPrompt="1"/>
          </p:nvPr>
        </p:nvSpPr>
        <p:spPr>
          <a:xfrm>
            <a:off x="1116446" y="5249562"/>
            <a:ext cx="5340110" cy="345603"/>
          </a:xfrm>
          <a:prstGeom prst="rect">
            <a:avLst/>
          </a:prstGeom>
          <a:noFill/>
        </p:spPr>
        <p:txBody>
          <a:bodyPr anchor="ctr"/>
          <a:lstStyle>
            <a:lvl1pPr algn="l">
              <a:defRPr sz="2600" b="0" i="0" baseline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pPr lvl="0"/>
            <a:r>
              <a:rPr lang="nl-NL" dirty="0"/>
              <a:t>Klik om de subtitel in te voegen</a:t>
            </a:r>
          </a:p>
        </p:txBody>
      </p:sp>
      <p:pic>
        <p:nvPicPr>
          <p:cNvPr id="30" name="Afbeelding 29"/>
          <p:cNvPicPr>
            <a:picLocks noChangeAspect="1"/>
          </p:cNvPicPr>
          <p:nvPr userDrawn="1"/>
        </p:nvPicPr>
        <p:blipFill rotWithShape="1">
          <a:blip r:embed="rId4" cstate="hqprint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262087"/>
            <a:ext cx="4939990" cy="595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7247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cheidingslijn 1"/>
          <p:cNvSpPr/>
          <p:nvPr userDrawn="1"/>
        </p:nvSpPr>
        <p:spPr>
          <a:xfrm>
            <a:off x="-385416" y="0"/>
            <a:ext cx="9161426" cy="1313725"/>
          </a:xfrm>
          <a:custGeom>
            <a:avLst/>
            <a:gdLst>
              <a:gd name="connsiteX0" fmla="*/ 3475 w 21600"/>
              <a:gd name="connsiteY0" fmla="*/ 0 h 21600"/>
              <a:gd name="connsiteX1" fmla="*/ 18125 w 21600"/>
              <a:gd name="connsiteY1" fmla="*/ 0 h 21600"/>
              <a:gd name="connsiteX2" fmla="*/ 21600 w 21600"/>
              <a:gd name="connsiteY2" fmla="*/ 10800 h 21600"/>
              <a:gd name="connsiteX3" fmla="*/ 18125 w 21600"/>
              <a:gd name="connsiteY3" fmla="*/ 21600 h 21600"/>
              <a:gd name="connsiteX4" fmla="*/ 3475 w 21600"/>
              <a:gd name="connsiteY4" fmla="*/ 21600 h 21600"/>
              <a:gd name="connsiteX5" fmla="*/ 0 w 21600"/>
              <a:gd name="connsiteY5" fmla="*/ 10800 h 21600"/>
              <a:gd name="connsiteX6" fmla="*/ 3475 w 21600"/>
              <a:gd name="connsiteY6" fmla="*/ 0 h 21600"/>
              <a:gd name="connsiteX0" fmla="*/ 34090 w 52215"/>
              <a:gd name="connsiteY0" fmla="*/ 0 h 21600"/>
              <a:gd name="connsiteX1" fmla="*/ 48740 w 52215"/>
              <a:gd name="connsiteY1" fmla="*/ 0 h 21600"/>
              <a:gd name="connsiteX2" fmla="*/ 52215 w 52215"/>
              <a:gd name="connsiteY2" fmla="*/ 10800 h 21600"/>
              <a:gd name="connsiteX3" fmla="*/ 48740 w 52215"/>
              <a:gd name="connsiteY3" fmla="*/ 21600 h 21600"/>
              <a:gd name="connsiteX4" fmla="*/ 34090 w 52215"/>
              <a:gd name="connsiteY4" fmla="*/ 21600 h 21600"/>
              <a:gd name="connsiteX5" fmla="*/ 0 w 52215"/>
              <a:gd name="connsiteY5" fmla="*/ 7500 h 21600"/>
              <a:gd name="connsiteX6" fmla="*/ 34090 w 52215"/>
              <a:gd name="connsiteY6" fmla="*/ 0 h 21600"/>
              <a:gd name="connsiteX0" fmla="*/ 4649 w 54357"/>
              <a:gd name="connsiteY0" fmla="*/ 0 h 21600"/>
              <a:gd name="connsiteX1" fmla="*/ 50882 w 54357"/>
              <a:gd name="connsiteY1" fmla="*/ 0 h 21600"/>
              <a:gd name="connsiteX2" fmla="*/ 54357 w 54357"/>
              <a:gd name="connsiteY2" fmla="*/ 10800 h 21600"/>
              <a:gd name="connsiteX3" fmla="*/ 50882 w 54357"/>
              <a:gd name="connsiteY3" fmla="*/ 21600 h 21600"/>
              <a:gd name="connsiteX4" fmla="*/ 36232 w 54357"/>
              <a:gd name="connsiteY4" fmla="*/ 21600 h 21600"/>
              <a:gd name="connsiteX5" fmla="*/ 2142 w 54357"/>
              <a:gd name="connsiteY5" fmla="*/ 7500 h 21600"/>
              <a:gd name="connsiteX6" fmla="*/ 4649 w 54357"/>
              <a:gd name="connsiteY6" fmla="*/ 0 h 21600"/>
              <a:gd name="connsiteX0" fmla="*/ 2507 w 52215"/>
              <a:gd name="connsiteY0" fmla="*/ 0 h 21600"/>
              <a:gd name="connsiteX1" fmla="*/ 48740 w 52215"/>
              <a:gd name="connsiteY1" fmla="*/ 0 h 21600"/>
              <a:gd name="connsiteX2" fmla="*/ 52215 w 52215"/>
              <a:gd name="connsiteY2" fmla="*/ 10800 h 21600"/>
              <a:gd name="connsiteX3" fmla="*/ 48740 w 52215"/>
              <a:gd name="connsiteY3" fmla="*/ 21600 h 21600"/>
              <a:gd name="connsiteX4" fmla="*/ 2507 w 52215"/>
              <a:gd name="connsiteY4" fmla="*/ 21600 h 21600"/>
              <a:gd name="connsiteX5" fmla="*/ 0 w 52215"/>
              <a:gd name="connsiteY5" fmla="*/ 7500 h 21600"/>
              <a:gd name="connsiteX6" fmla="*/ 2507 w 52215"/>
              <a:gd name="connsiteY6" fmla="*/ 0 h 21600"/>
              <a:gd name="connsiteX0" fmla="*/ 5778 w 55486"/>
              <a:gd name="connsiteY0" fmla="*/ 0 h 21600"/>
              <a:gd name="connsiteX1" fmla="*/ 52011 w 55486"/>
              <a:gd name="connsiteY1" fmla="*/ 0 h 21600"/>
              <a:gd name="connsiteX2" fmla="*/ 55486 w 55486"/>
              <a:gd name="connsiteY2" fmla="*/ 10800 h 21600"/>
              <a:gd name="connsiteX3" fmla="*/ 52011 w 55486"/>
              <a:gd name="connsiteY3" fmla="*/ 21600 h 21600"/>
              <a:gd name="connsiteX4" fmla="*/ 5778 w 55486"/>
              <a:gd name="connsiteY4" fmla="*/ 21600 h 21600"/>
              <a:gd name="connsiteX5" fmla="*/ 5778 w 55486"/>
              <a:gd name="connsiteY5" fmla="*/ 0 h 21600"/>
              <a:gd name="connsiteX0" fmla="*/ 3425 w 53133"/>
              <a:gd name="connsiteY0" fmla="*/ 0 h 21600"/>
              <a:gd name="connsiteX1" fmla="*/ 49658 w 53133"/>
              <a:gd name="connsiteY1" fmla="*/ 0 h 21600"/>
              <a:gd name="connsiteX2" fmla="*/ 53133 w 53133"/>
              <a:gd name="connsiteY2" fmla="*/ 10800 h 21600"/>
              <a:gd name="connsiteX3" fmla="*/ 49658 w 53133"/>
              <a:gd name="connsiteY3" fmla="*/ 21600 h 21600"/>
              <a:gd name="connsiteX4" fmla="*/ 3425 w 53133"/>
              <a:gd name="connsiteY4" fmla="*/ 21600 h 21600"/>
              <a:gd name="connsiteX5" fmla="*/ 3425 w 53133"/>
              <a:gd name="connsiteY5" fmla="*/ 0 h 21600"/>
              <a:gd name="connsiteX0" fmla="*/ 0 w 49708"/>
              <a:gd name="connsiteY0" fmla="*/ 0 h 21600"/>
              <a:gd name="connsiteX1" fmla="*/ 46233 w 49708"/>
              <a:gd name="connsiteY1" fmla="*/ 0 h 21600"/>
              <a:gd name="connsiteX2" fmla="*/ 49708 w 49708"/>
              <a:gd name="connsiteY2" fmla="*/ 10800 h 21600"/>
              <a:gd name="connsiteX3" fmla="*/ 46233 w 49708"/>
              <a:gd name="connsiteY3" fmla="*/ 21600 h 21600"/>
              <a:gd name="connsiteX4" fmla="*/ 0 w 49708"/>
              <a:gd name="connsiteY4" fmla="*/ 21600 h 21600"/>
              <a:gd name="connsiteX5" fmla="*/ 0 w 49708"/>
              <a:gd name="connsiteY5" fmla="*/ 0 h 2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708" h="21600">
                <a:moveTo>
                  <a:pt x="0" y="0"/>
                </a:moveTo>
                <a:lnTo>
                  <a:pt x="46233" y="0"/>
                </a:lnTo>
                <a:cubicBezTo>
                  <a:pt x="48152" y="0"/>
                  <a:pt x="49708" y="4835"/>
                  <a:pt x="49708" y="10800"/>
                </a:cubicBezTo>
                <a:cubicBezTo>
                  <a:pt x="49708" y="16765"/>
                  <a:pt x="48152" y="21600"/>
                  <a:pt x="46233" y="21600"/>
                </a:cubicBez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9" name="Afbeelding 8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78898" y="448926"/>
            <a:ext cx="2040674" cy="612118"/>
          </a:xfrm>
          <a:prstGeom prst="rect">
            <a:avLst/>
          </a:prstGeom>
        </p:spPr>
      </p:pic>
      <p:pic>
        <p:nvPicPr>
          <p:cNvPr id="10" name="Afbeelding 9"/>
          <p:cNvPicPr>
            <a:picLocks noChangeAspect="1"/>
          </p:cNvPicPr>
          <p:nvPr userDrawn="1"/>
        </p:nvPicPr>
        <p:blipFill rotWithShape="1">
          <a:blip r:embed="rId3" cstate="hqprint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262087"/>
            <a:ext cx="12192000" cy="595914"/>
          </a:xfrm>
          <a:prstGeom prst="rect">
            <a:avLst/>
          </a:prstGeom>
        </p:spPr>
      </p:pic>
      <p:sp>
        <p:nvSpPr>
          <p:cNvPr id="13" name="Tijdelijke aanduiding voor tekst 11"/>
          <p:cNvSpPr>
            <a:spLocks noGrp="1"/>
          </p:cNvSpPr>
          <p:nvPr>
            <p:ph type="body" sz="quarter" idx="11" hasCustomPrompt="1"/>
          </p:nvPr>
        </p:nvSpPr>
        <p:spPr>
          <a:xfrm>
            <a:off x="993784" y="206219"/>
            <a:ext cx="6963674" cy="819511"/>
          </a:xfrm>
          <a:prstGeom prst="rect">
            <a:avLst/>
          </a:prstGeom>
          <a:noFill/>
        </p:spPr>
        <p:txBody>
          <a:bodyPr anchor="ctr"/>
          <a:lstStyle>
            <a:lvl1pPr>
              <a:defRPr b="0" i="0" baseline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pPr lvl="0"/>
            <a:r>
              <a:rPr lang="nl-NL" dirty="0"/>
              <a:t>Klik om de koptitel in te voegen</a:t>
            </a:r>
          </a:p>
        </p:txBody>
      </p:sp>
      <p:sp>
        <p:nvSpPr>
          <p:cNvPr id="14" name="Tijdelijke aanduiding voor tekst 9"/>
          <p:cNvSpPr>
            <a:spLocks noGrp="1"/>
          </p:cNvSpPr>
          <p:nvPr>
            <p:ph type="body" sz="quarter" idx="10"/>
          </p:nvPr>
        </p:nvSpPr>
        <p:spPr>
          <a:xfrm>
            <a:off x="993777" y="2188030"/>
            <a:ext cx="10204451" cy="3156208"/>
          </a:xfrm>
          <a:prstGeom prst="rect">
            <a:avLst/>
          </a:prstGeom>
        </p:spPr>
        <p:txBody>
          <a:bodyPr/>
          <a:lstStyle>
            <a:lvl1pPr>
              <a:defRPr sz="2400" b="0" i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defRPr>
            </a:lvl1pPr>
            <a:lvl2pPr>
              <a:defRPr sz="2000" b="0" i="0">
                <a:latin typeface="Calibri" charset="0"/>
                <a:ea typeface="Calibri" charset="0"/>
                <a:cs typeface="Calibri" charset="0"/>
              </a:defRPr>
            </a:lvl2pPr>
            <a:lvl3pPr>
              <a:defRPr sz="2000" b="0" i="0">
                <a:latin typeface="Calibri" charset="0"/>
                <a:ea typeface="Calibri" charset="0"/>
                <a:cs typeface="Calibri" charset="0"/>
              </a:defRPr>
            </a:lvl3pPr>
            <a:lvl4pPr>
              <a:defRPr sz="1400">
                <a:latin typeface="Calibri" charset="0"/>
                <a:ea typeface="Calibri" charset="0"/>
                <a:cs typeface="Calibri" charset="0"/>
              </a:defRPr>
            </a:lvl4pPr>
            <a:lvl5pPr>
              <a:defRPr sz="1400">
                <a:latin typeface="Calibri" charset="0"/>
                <a:ea typeface="Calibri" charset="0"/>
                <a:cs typeface="Calibri" charset="0"/>
              </a:defRPr>
            </a:lvl5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4190813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cheidingslijn 1"/>
          <p:cNvSpPr/>
          <p:nvPr userDrawn="1"/>
        </p:nvSpPr>
        <p:spPr>
          <a:xfrm>
            <a:off x="-385416" y="0"/>
            <a:ext cx="9161426" cy="1313725"/>
          </a:xfrm>
          <a:custGeom>
            <a:avLst/>
            <a:gdLst>
              <a:gd name="connsiteX0" fmla="*/ 3475 w 21600"/>
              <a:gd name="connsiteY0" fmla="*/ 0 h 21600"/>
              <a:gd name="connsiteX1" fmla="*/ 18125 w 21600"/>
              <a:gd name="connsiteY1" fmla="*/ 0 h 21600"/>
              <a:gd name="connsiteX2" fmla="*/ 21600 w 21600"/>
              <a:gd name="connsiteY2" fmla="*/ 10800 h 21600"/>
              <a:gd name="connsiteX3" fmla="*/ 18125 w 21600"/>
              <a:gd name="connsiteY3" fmla="*/ 21600 h 21600"/>
              <a:gd name="connsiteX4" fmla="*/ 3475 w 21600"/>
              <a:gd name="connsiteY4" fmla="*/ 21600 h 21600"/>
              <a:gd name="connsiteX5" fmla="*/ 0 w 21600"/>
              <a:gd name="connsiteY5" fmla="*/ 10800 h 21600"/>
              <a:gd name="connsiteX6" fmla="*/ 3475 w 21600"/>
              <a:gd name="connsiteY6" fmla="*/ 0 h 21600"/>
              <a:gd name="connsiteX0" fmla="*/ 34090 w 52215"/>
              <a:gd name="connsiteY0" fmla="*/ 0 h 21600"/>
              <a:gd name="connsiteX1" fmla="*/ 48740 w 52215"/>
              <a:gd name="connsiteY1" fmla="*/ 0 h 21600"/>
              <a:gd name="connsiteX2" fmla="*/ 52215 w 52215"/>
              <a:gd name="connsiteY2" fmla="*/ 10800 h 21600"/>
              <a:gd name="connsiteX3" fmla="*/ 48740 w 52215"/>
              <a:gd name="connsiteY3" fmla="*/ 21600 h 21600"/>
              <a:gd name="connsiteX4" fmla="*/ 34090 w 52215"/>
              <a:gd name="connsiteY4" fmla="*/ 21600 h 21600"/>
              <a:gd name="connsiteX5" fmla="*/ 0 w 52215"/>
              <a:gd name="connsiteY5" fmla="*/ 7500 h 21600"/>
              <a:gd name="connsiteX6" fmla="*/ 34090 w 52215"/>
              <a:gd name="connsiteY6" fmla="*/ 0 h 21600"/>
              <a:gd name="connsiteX0" fmla="*/ 4649 w 54357"/>
              <a:gd name="connsiteY0" fmla="*/ 0 h 21600"/>
              <a:gd name="connsiteX1" fmla="*/ 50882 w 54357"/>
              <a:gd name="connsiteY1" fmla="*/ 0 h 21600"/>
              <a:gd name="connsiteX2" fmla="*/ 54357 w 54357"/>
              <a:gd name="connsiteY2" fmla="*/ 10800 h 21600"/>
              <a:gd name="connsiteX3" fmla="*/ 50882 w 54357"/>
              <a:gd name="connsiteY3" fmla="*/ 21600 h 21600"/>
              <a:gd name="connsiteX4" fmla="*/ 36232 w 54357"/>
              <a:gd name="connsiteY4" fmla="*/ 21600 h 21600"/>
              <a:gd name="connsiteX5" fmla="*/ 2142 w 54357"/>
              <a:gd name="connsiteY5" fmla="*/ 7500 h 21600"/>
              <a:gd name="connsiteX6" fmla="*/ 4649 w 54357"/>
              <a:gd name="connsiteY6" fmla="*/ 0 h 21600"/>
              <a:gd name="connsiteX0" fmla="*/ 2507 w 52215"/>
              <a:gd name="connsiteY0" fmla="*/ 0 h 21600"/>
              <a:gd name="connsiteX1" fmla="*/ 48740 w 52215"/>
              <a:gd name="connsiteY1" fmla="*/ 0 h 21600"/>
              <a:gd name="connsiteX2" fmla="*/ 52215 w 52215"/>
              <a:gd name="connsiteY2" fmla="*/ 10800 h 21600"/>
              <a:gd name="connsiteX3" fmla="*/ 48740 w 52215"/>
              <a:gd name="connsiteY3" fmla="*/ 21600 h 21600"/>
              <a:gd name="connsiteX4" fmla="*/ 2507 w 52215"/>
              <a:gd name="connsiteY4" fmla="*/ 21600 h 21600"/>
              <a:gd name="connsiteX5" fmla="*/ 0 w 52215"/>
              <a:gd name="connsiteY5" fmla="*/ 7500 h 21600"/>
              <a:gd name="connsiteX6" fmla="*/ 2507 w 52215"/>
              <a:gd name="connsiteY6" fmla="*/ 0 h 21600"/>
              <a:gd name="connsiteX0" fmla="*/ 5778 w 55486"/>
              <a:gd name="connsiteY0" fmla="*/ 0 h 21600"/>
              <a:gd name="connsiteX1" fmla="*/ 52011 w 55486"/>
              <a:gd name="connsiteY1" fmla="*/ 0 h 21600"/>
              <a:gd name="connsiteX2" fmla="*/ 55486 w 55486"/>
              <a:gd name="connsiteY2" fmla="*/ 10800 h 21600"/>
              <a:gd name="connsiteX3" fmla="*/ 52011 w 55486"/>
              <a:gd name="connsiteY3" fmla="*/ 21600 h 21600"/>
              <a:gd name="connsiteX4" fmla="*/ 5778 w 55486"/>
              <a:gd name="connsiteY4" fmla="*/ 21600 h 21600"/>
              <a:gd name="connsiteX5" fmla="*/ 5778 w 55486"/>
              <a:gd name="connsiteY5" fmla="*/ 0 h 21600"/>
              <a:gd name="connsiteX0" fmla="*/ 3425 w 53133"/>
              <a:gd name="connsiteY0" fmla="*/ 0 h 21600"/>
              <a:gd name="connsiteX1" fmla="*/ 49658 w 53133"/>
              <a:gd name="connsiteY1" fmla="*/ 0 h 21600"/>
              <a:gd name="connsiteX2" fmla="*/ 53133 w 53133"/>
              <a:gd name="connsiteY2" fmla="*/ 10800 h 21600"/>
              <a:gd name="connsiteX3" fmla="*/ 49658 w 53133"/>
              <a:gd name="connsiteY3" fmla="*/ 21600 h 21600"/>
              <a:gd name="connsiteX4" fmla="*/ 3425 w 53133"/>
              <a:gd name="connsiteY4" fmla="*/ 21600 h 21600"/>
              <a:gd name="connsiteX5" fmla="*/ 3425 w 53133"/>
              <a:gd name="connsiteY5" fmla="*/ 0 h 21600"/>
              <a:gd name="connsiteX0" fmla="*/ 0 w 49708"/>
              <a:gd name="connsiteY0" fmla="*/ 0 h 21600"/>
              <a:gd name="connsiteX1" fmla="*/ 46233 w 49708"/>
              <a:gd name="connsiteY1" fmla="*/ 0 h 21600"/>
              <a:gd name="connsiteX2" fmla="*/ 49708 w 49708"/>
              <a:gd name="connsiteY2" fmla="*/ 10800 h 21600"/>
              <a:gd name="connsiteX3" fmla="*/ 46233 w 49708"/>
              <a:gd name="connsiteY3" fmla="*/ 21600 h 21600"/>
              <a:gd name="connsiteX4" fmla="*/ 0 w 49708"/>
              <a:gd name="connsiteY4" fmla="*/ 21600 h 21600"/>
              <a:gd name="connsiteX5" fmla="*/ 0 w 49708"/>
              <a:gd name="connsiteY5" fmla="*/ 0 h 2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708" h="21600">
                <a:moveTo>
                  <a:pt x="0" y="0"/>
                </a:moveTo>
                <a:lnTo>
                  <a:pt x="46233" y="0"/>
                </a:lnTo>
                <a:cubicBezTo>
                  <a:pt x="48152" y="0"/>
                  <a:pt x="49708" y="4835"/>
                  <a:pt x="49708" y="10800"/>
                </a:cubicBezTo>
                <a:cubicBezTo>
                  <a:pt x="49708" y="16765"/>
                  <a:pt x="48152" y="21600"/>
                  <a:pt x="46233" y="21600"/>
                </a:cubicBez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9" name="Afbeelding 8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78898" y="448926"/>
            <a:ext cx="2040674" cy="612118"/>
          </a:xfrm>
          <a:prstGeom prst="rect">
            <a:avLst/>
          </a:prstGeom>
        </p:spPr>
      </p:pic>
      <p:pic>
        <p:nvPicPr>
          <p:cNvPr id="10" name="Afbeelding 9"/>
          <p:cNvPicPr>
            <a:picLocks noChangeAspect="1"/>
          </p:cNvPicPr>
          <p:nvPr userDrawn="1"/>
        </p:nvPicPr>
        <p:blipFill rotWithShape="1">
          <a:blip r:embed="rId3" cstate="hqprint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262087"/>
            <a:ext cx="12192000" cy="595914"/>
          </a:xfrm>
          <a:prstGeom prst="rect">
            <a:avLst/>
          </a:prstGeom>
        </p:spPr>
      </p:pic>
      <p:sp>
        <p:nvSpPr>
          <p:cNvPr id="13" name="Tijdelijke aanduiding voor tekst 11"/>
          <p:cNvSpPr>
            <a:spLocks noGrp="1"/>
          </p:cNvSpPr>
          <p:nvPr>
            <p:ph type="body" sz="quarter" idx="11" hasCustomPrompt="1"/>
          </p:nvPr>
        </p:nvSpPr>
        <p:spPr>
          <a:xfrm>
            <a:off x="993784" y="206219"/>
            <a:ext cx="6963674" cy="819511"/>
          </a:xfrm>
          <a:prstGeom prst="rect">
            <a:avLst/>
          </a:prstGeom>
          <a:noFill/>
        </p:spPr>
        <p:txBody>
          <a:bodyPr anchor="ctr"/>
          <a:lstStyle>
            <a:lvl1pPr>
              <a:defRPr b="0" i="0" baseline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pPr lvl="0"/>
            <a:r>
              <a:rPr lang="nl-NL" dirty="0"/>
              <a:t>Klik om de koptitel in te voegen</a:t>
            </a:r>
          </a:p>
        </p:txBody>
      </p:sp>
      <p:sp>
        <p:nvSpPr>
          <p:cNvPr id="14" name="Tijdelijke aanduiding voor tekst 9"/>
          <p:cNvSpPr>
            <a:spLocks noGrp="1"/>
          </p:cNvSpPr>
          <p:nvPr>
            <p:ph type="body" sz="quarter" idx="10"/>
          </p:nvPr>
        </p:nvSpPr>
        <p:spPr>
          <a:xfrm>
            <a:off x="7123289" y="2188030"/>
            <a:ext cx="4323295" cy="3156208"/>
          </a:xfrm>
          <a:prstGeom prst="rect">
            <a:avLst/>
          </a:prstGeom>
        </p:spPr>
        <p:txBody>
          <a:bodyPr/>
          <a:lstStyle>
            <a:lvl1pPr>
              <a:defRPr sz="2400" b="0" i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defRPr>
            </a:lvl1pPr>
            <a:lvl2pPr>
              <a:defRPr sz="2000" b="0" i="0">
                <a:latin typeface="Calibri" charset="0"/>
                <a:ea typeface="Calibri" charset="0"/>
                <a:cs typeface="Calibri" charset="0"/>
              </a:defRPr>
            </a:lvl2pPr>
            <a:lvl3pPr>
              <a:defRPr sz="2000" b="0" i="0">
                <a:latin typeface="Calibri" charset="0"/>
                <a:ea typeface="Calibri" charset="0"/>
                <a:cs typeface="Calibri" charset="0"/>
              </a:defRPr>
            </a:lvl3pPr>
            <a:lvl4pPr>
              <a:defRPr sz="1400">
                <a:latin typeface="Calibri" charset="0"/>
                <a:ea typeface="Calibri" charset="0"/>
                <a:cs typeface="Calibri" charset="0"/>
              </a:defRPr>
            </a:lvl4pPr>
            <a:lvl5pPr>
              <a:defRPr sz="1400">
                <a:latin typeface="Calibri" charset="0"/>
                <a:ea typeface="Calibri" charset="0"/>
                <a:cs typeface="Calibri" charset="0"/>
              </a:defRPr>
            </a:lvl5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sz="quarter" idx="12" hasCustomPrompt="1"/>
          </p:nvPr>
        </p:nvSpPr>
        <p:spPr>
          <a:xfrm>
            <a:off x="993775" y="1313726"/>
            <a:ext cx="5231460" cy="4029800"/>
          </a:xfrm>
          <a:prstGeom prst="rect">
            <a:avLst/>
          </a:prstGeom>
          <a:blipFill>
            <a:blip r:embed="rId4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Afbeelding invoegen</a:t>
            </a:r>
          </a:p>
          <a:p>
            <a:endParaRPr lang="nl-NL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6659305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Vrije vorm 21"/>
          <p:cNvSpPr/>
          <p:nvPr userDrawn="1"/>
        </p:nvSpPr>
        <p:spPr>
          <a:xfrm>
            <a:off x="0" y="3940389"/>
            <a:ext cx="8436429" cy="2270936"/>
          </a:xfrm>
          <a:custGeom>
            <a:avLst/>
            <a:gdLst>
              <a:gd name="connsiteX0" fmla="*/ 0 w 8436429"/>
              <a:gd name="connsiteY0" fmla="*/ 0 h 2270936"/>
              <a:gd name="connsiteX1" fmla="*/ 7329316 w 8436429"/>
              <a:gd name="connsiteY1" fmla="*/ 0 h 2270936"/>
              <a:gd name="connsiteX2" fmla="*/ 8436429 w 8436429"/>
              <a:gd name="connsiteY2" fmla="*/ 1135468 h 2270936"/>
              <a:gd name="connsiteX3" fmla="*/ 7329316 w 8436429"/>
              <a:gd name="connsiteY3" fmla="*/ 2270936 h 2270936"/>
              <a:gd name="connsiteX4" fmla="*/ 0 w 8436429"/>
              <a:gd name="connsiteY4" fmla="*/ 2270936 h 2270936"/>
              <a:gd name="connsiteX5" fmla="*/ 0 w 8436429"/>
              <a:gd name="connsiteY5" fmla="*/ 0 h 2270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436429" h="2270936">
                <a:moveTo>
                  <a:pt x="0" y="0"/>
                </a:moveTo>
                <a:lnTo>
                  <a:pt x="7329316" y="0"/>
                </a:lnTo>
                <a:cubicBezTo>
                  <a:pt x="7940697" y="0"/>
                  <a:pt x="8436429" y="508332"/>
                  <a:pt x="8436429" y="1135468"/>
                </a:cubicBezTo>
                <a:cubicBezTo>
                  <a:pt x="8436429" y="1762604"/>
                  <a:pt x="7940697" y="2270936"/>
                  <a:pt x="7329316" y="2270936"/>
                </a:cubicBezTo>
                <a:lnTo>
                  <a:pt x="0" y="2270936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8" name="Afbeelding 7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37171" y="5631252"/>
            <a:ext cx="2746716" cy="823902"/>
          </a:xfrm>
          <a:prstGeom prst="rect">
            <a:avLst/>
          </a:prstGeom>
        </p:spPr>
      </p:pic>
      <p:sp>
        <p:nvSpPr>
          <p:cNvPr id="12" name="Tijdelijke aanduiding voor tekst 11"/>
          <p:cNvSpPr>
            <a:spLocks noGrp="1"/>
          </p:cNvSpPr>
          <p:nvPr>
            <p:ph type="body" sz="quarter" idx="11" hasCustomPrompt="1"/>
          </p:nvPr>
        </p:nvSpPr>
        <p:spPr>
          <a:xfrm>
            <a:off x="1116446" y="4446446"/>
            <a:ext cx="6359010" cy="638247"/>
          </a:xfrm>
          <a:prstGeom prst="rect">
            <a:avLst/>
          </a:prstGeom>
          <a:noFill/>
        </p:spPr>
        <p:txBody>
          <a:bodyPr anchor="ctr"/>
          <a:lstStyle>
            <a:lvl1pPr algn="l">
              <a:defRPr sz="3600" b="0" i="0" baseline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pPr lvl="0"/>
            <a:r>
              <a:rPr lang="nl-NL" dirty="0"/>
              <a:t>Invoegen tekst</a:t>
            </a:r>
          </a:p>
        </p:txBody>
      </p:sp>
      <p:sp>
        <p:nvSpPr>
          <p:cNvPr id="5" name="Tijdelijke aanduiding voor tekst 11"/>
          <p:cNvSpPr>
            <a:spLocks noGrp="1"/>
          </p:cNvSpPr>
          <p:nvPr>
            <p:ph type="body" sz="quarter" idx="12" hasCustomPrompt="1"/>
          </p:nvPr>
        </p:nvSpPr>
        <p:spPr>
          <a:xfrm>
            <a:off x="1116446" y="5249562"/>
            <a:ext cx="6359010" cy="345603"/>
          </a:xfrm>
          <a:prstGeom prst="rect">
            <a:avLst/>
          </a:prstGeom>
          <a:noFill/>
        </p:spPr>
        <p:txBody>
          <a:bodyPr anchor="ctr"/>
          <a:lstStyle>
            <a:lvl1pPr algn="l">
              <a:defRPr sz="2600" b="0" i="0" baseline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pPr lvl="0"/>
            <a:r>
              <a:rPr lang="nl-NL" dirty="0"/>
              <a:t>Klik om de subtitel in te voegen</a:t>
            </a:r>
          </a:p>
        </p:txBody>
      </p:sp>
      <p:sp>
        <p:nvSpPr>
          <p:cNvPr id="27" name="Tijdelijke aanduiding voor afbeelding 26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5170488"/>
          </a:xfrm>
          <a:custGeom>
            <a:avLst/>
            <a:gdLst>
              <a:gd name="connsiteX0" fmla="*/ 0 w 12192000"/>
              <a:gd name="connsiteY0" fmla="*/ 0 h 5170488"/>
              <a:gd name="connsiteX1" fmla="*/ 12192000 w 12192000"/>
              <a:gd name="connsiteY1" fmla="*/ 0 h 5170488"/>
              <a:gd name="connsiteX2" fmla="*/ 12192000 w 12192000"/>
              <a:gd name="connsiteY2" fmla="*/ 5170488 h 5170488"/>
              <a:gd name="connsiteX3" fmla="*/ 8427126 w 12192000"/>
              <a:gd name="connsiteY3" fmla="*/ 5170488 h 5170488"/>
              <a:gd name="connsiteX4" fmla="*/ 8436428 w 12192000"/>
              <a:gd name="connsiteY4" fmla="*/ 5075857 h 5170488"/>
              <a:gd name="connsiteX5" fmla="*/ 7329315 w 12192000"/>
              <a:gd name="connsiteY5" fmla="*/ 3940389 h 5170488"/>
              <a:gd name="connsiteX6" fmla="*/ 0 w 12192000"/>
              <a:gd name="connsiteY6" fmla="*/ 3940389 h 517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170488">
                <a:moveTo>
                  <a:pt x="0" y="0"/>
                </a:moveTo>
                <a:lnTo>
                  <a:pt x="12192000" y="0"/>
                </a:lnTo>
                <a:lnTo>
                  <a:pt x="12192000" y="5170488"/>
                </a:lnTo>
                <a:lnTo>
                  <a:pt x="8427126" y="5170488"/>
                </a:lnTo>
                <a:lnTo>
                  <a:pt x="8436428" y="5075857"/>
                </a:lnTo>
                <a:cubicBezTo>
                  <a:pt x="8436428" y="4448721"/>
                  <a:pt x="7940696" y="3940389"/>
                  <a:pt x="7329315" y="3940389"/>
                </a:cubicBezTo>
                <a:lnTo>
                  <a:pt x="0" y="3940389"/>
                </a:lnTo>
                <a:close/>
              </a:path>
            </a:pathLst>
          </a:custGeom>
          <a:blipFill>
            <a:blip r:embed="rId3"/>
            <a:tile tx="0" ty="-2540000" sx="60000" sy="60000" flip="none" algn="tl"/>
          </a:blipFill>
        </p:spPr>
        <p:txBody>
          <a:bodyPr wrap="square" anchor="ctr">
            <a:noAutofit/>
          </a:bodyPr>
          <a:lstStyle>
            <a:lvl1pPr algn="ctr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Afbeelding invoegen</a:t>
            </a:r>
          </a:p>
          <a:p>
            <a:endParaRPr lang="nl-NL" dirty="0"/>
          </a:p>
          <a:p>
            <a:endParaRPr lang="nl-NL" dirty="0"/>
          </a:p>
        </p:txBody>
      </p:sp>
      <p:pic>
        <p:nvPicPr>
          <p:cNvPr id="28" name="Afbeelding 27"/>
          <p:cNvPicPr>
            <a:picLocks noChangeAspect="1"/>
          </p:cNvPicPr>
          <p:nvPr userDrawn="1"/>
        </p:nvPicPr>
        <p:blipFill rotWithShape="1">
          <a:blip r:embed="rId4" cstate="hqprint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262087"/>
            <a:ext cx="4939990" cy="595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1420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14538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</p:sldLayoutIdLst>
  <p:txStyles>
    <p:titleStyle>
      <a:lvl1pPr marL="0" marR="0" indent="0" algn="l" defTabSz="914264" rtl="0" eaLnBrk="1" fontAlgn="auto" latinLnBrk="0" hangingPunct="1">
        <a:lnSpc>
          <a:spcPct val="100000"/>
        </a:lnSpc>
        <a:spcBef>
          <a:spcPts val="1000"/>
        </a:spcBef>
        <a:spcAft>
          <a:spcPts val="0"/>
        </a:spcAft>
        <a:buClrTx/>
        <a:buSzTx/>
        <a:buFont typeface="Arial"/>
        <a:buNone/>
        <a:tabLst/>
        <a:defRPr lang="nl-NL" sz="4400" kern="1200" noProof="0" dirty="0" smtClean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marR="0" indent="0" algn="l" defTabSz="914264" rtl="0" eaLnBrk="1" fontAlgn="auto" latinLnBrk="0" hangingPunct="1">
        <a:lnSpc>
          <a:spcPct val="100000"/>
        </a:lnSpc>
        <a:spcBef>
          <a:spcPts val="1000"/>
        </a:spcBef>
        <a:spcAft>
          <a:spcPts val="0"/>
        </a:spcAft>
        <a:buClrTx/>
        <a:buSzTx/>
        <a:buFont typeface="Arial"/>
        <a:buNone/>
        <a:tabLst/>
        <a:defRPr sz="28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7938" marR="0" indent="0" algn="l" defTabSz="914264" rtl="0" eaLnBrk="1" fontAlgn="auto" latinLnBrk="0" hangingPunct="1">
        <a:lnSpc>
          <a:spcPct val="100000"/>
        </a:lnSpc>
        <a:spcBef>
          <a:spcPts val="500"/>
        </a:spcBef>
        <a:spcAft>
          <a:spcPts val="0"/>
        </a:spcAft>
        <a:buClrTx/>
        <a:buSzTx/>
        <a:buFont typeface="Arial"/>
        <a:buNone/>
        <a:tabLst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938" marR="0" indent="0" algn="l" defTabSz="914264" rtl="0" eaLnBrk="1" fontAlgn="auto" latinLnBrk="0" hangingPunct="1">
        <a:lnSpc>
          <a:spcPct val="100000"/>
        </a:lnSpc>
        <a:spcBef>
          <a:spcPts val="500"/>
        </a:spcBef>
        <a:spcAft>
          <a:spcPts val="0"/>
        </a:spcAft>
        <a:buClrTx/>
        <a:buSzTx/>
        <a:buFont typeface="Arial"/>
        <a:buNone/>
        <a:tabLst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7938" marR="0" indent="0" algn="l" defTabSz="914264" rtl="0" eaLnBrk="1" fontAlgn="auto" latinLnBrk="0" hangingPunct="1">
        <a:lnSpc>
          <a:spcPct val="100000"/>
        </a:lnSpc>
        <a:spcBef>
          <a:spcPts val="500"/>
        </a:spcBef>
        <a:spcAft>
          <a:spcPts val="0"/>
        </a:spcAft>
        <a:buClrTx/>
        <a:buSzTx/>
        <a:buFont typeface="Arial"/>
        <a:buNone/>
        <a:tabLst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7938" marR="0" indent="0" algn="l" defTabSz="914264" rtl="0" eaLnBrk="1" fontAlgn="auto" latinLnBrk="0" hangingPunct="1">
        <a:lnSpc>
          <a:spcPct val="100000"/>
        </a:lnSpc>
        <a:spcBef>
          <a:spcPts val="500"/>
        </a:spcBef>
        <a:spcAft>
          <a:spcPts val="0"/>
        </a:spcAft>
        <a:buClrTx/>
        <a:buSzTx/>
        <a:buFont typeface="Arial"/>
        <a:buNone/>
        <a:tabLst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12" indent="-228584" algn="l" defTabSz="914332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78" indent="-228584" algn="l" defTabSz="914332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744" indent="-228584" algn="l" defTabSz="914332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910" indent="-228584" algn="l" defTabSz="914332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67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32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98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64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30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94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60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27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jdelijke aanduiding voor tekst 9"/>
          <p:cNvSpPr>
            <a:spLocks noGrp="1"/>
          </p:cNvSpPr>
          <p:nvPr>
            <p:ph type="body" sz="quarter" idx="11"/>
          </p:nvPr>
        </p:nvSpPr>
        <p:spPr>
          <a:xfrm>
            <a:off x="506846" y="4446551"/>
            <a:ext cx="6144966" cy="638247"/>
          </a:xfrm>
        </p:spPr>
        <p:txBody>
          <a:bodyPr/>
          <a:lstStyle/>
          <a:p>
            <a:r>
              <a:rPr lang="nl-NL" sz="2400" b="1" dirty="0"/>
              <a:t>Omgevingsvisie gemeente Sint-Michielsgestel</a:t>
            </a:r>
          </a:p>
        </p:txBody>
      </p:sp>
      <p:sp>
        <p:nvSpPr>
          <p:cNvPr id="11" name="Tijdelijke aanduiding voor tekst 10"/>
          <p:cNvSpPr>
            <a:spLocks noGrp="1"/>
          </p:cNvSpPr>
          <p:nvPr>
            <p:ph type="body" sz="quarter" idx="12"/>
          </p:nvPr>
        </p:nvSpPr>
        <p:spPr>
          <a:xfrm>
            <a:off x="506846" y="5226984"/>
            <a:ext cx="5340110" cy="345603"/>
          </a:xfrm>
        </p:spPr>
        <p:txBody>
          <a:bodyPr/>
          <a:lstStyle/>
          <a:p>
            <a:r>
              <a:rPr lang="nl-NL" sz="2000" dirty="0"/>
              <a:t>Stand van zaken</a:t>
            </a:r>
          </a:p>
          <a:p>
            <a:r>
              <a:rPr lang="nl-NL" sz="2000" dirty="0"/>
              <a:t>13 juli 2023</a:t>
            </a:r>
          </a:p>
        </p:txBody>
      </p:sp>
      <p:pic>
        <p:nvPicPr>
          <p:cNvPr id="13" name="Tijdelijke aanduiding voor afbeelding 12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</p:spTree>
    <p:extLst>
      <p:ext uri="{BB962C8B-B14F-4D97-AF65-F5344CB8AC3E}">
        <p14:creationId xmlns:p14="http://schemas.microsoft.com/office/powerpoint/2010/main" val="34633810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nl-NL" dirty="0"/>
              <a:t>De scenario’s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84D51CF1-5EFD-C385-E0AD-50916A751F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75641"/>
            <a:ext cx="9438736" cy="569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3A18D72A-B201-0661-BA33-0C806FA2290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4681" r="2996" b="24033"/>
          <a:stretch/>
        </p:blipFill>
        <p:spPr>
          <a:xfrm>
            <a:off x="9171992" y="3870709"/>
            <a:ext cx="2948474" cy="2847332"/>
          </a:xfrm>
          <a:prstGeom prst="rect">
            <a:avLst/>
          </a:prstGeom>
          <a:ln w="5715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9866090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nl-NL" dirty="0"/>
              <a:t>Methodiek beoordeling scenario’s</a:t>
            </a:r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A3057FA0-A9BC-E1E7-8B9E-C2CCE63B1D6D}"/>
              </a:ext>
            </a:extLst>
          </p:cNvPr>
          <p:cNvSpPr txBox="1"/>
          <p:nvPr/>
        </p:nvSpPr>
        <p:spPr>
          <a:xfrm>
            <a:off x="232293" y="1409055"/>
            <a:ext cx="4563642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nl-NL" sz="2400" dirty="0">
                <a:solidFill>
                  <a:schemeClr val="accent1"/>
                </a:solidFill>
                <a:latin typeface="+mn-lt"/>
              </a:rPr>
              <a:t>Effectbeoordeling scenario’s:</a:t>
            </a:r>
          </a:p>
          <a:p>
            <a:r>
              <a:rPr lang="nl-NL" sz="2400" dirty="0">
                <a:solidFill>
                  <a:schemeClr val="tx1"/>
                </a:solidFill>
                <a:latin typeface="+mn-lt"/>
              </a:rPr>
              <a:t>- Effecten nieuw beleid ten opzichte van referentiesituatie</a:t>
            </a:r>
          </a:p>
          <a:p>
            <a:r>
              <a:rPr lang="nl-NL" sz="2400" dirty="0">
                <a:solidFill>
                  <a:schemeClr val="tx1"/>
                </a:solidFill>
                <a:latin typeface="+mn-lt"/>
              </a:rPr>
              <a:t>- Expert-</a:t>
            </a:r>
            <a:r>
              <a:rPr lang="nl-NL" sz="2400" dirty="0" err="1">
                <a:solidFill>
                  <a:schemeClr val="tx1"/>
                </a:solidFill>
                <a:latin typeface="+mn-lt"/>
              </a:rPr>
              <a:t>judgement</a:t>
            </a:r>
            <a:endParaRPr lang="nl-NL" sz="2400" dirty="0">
              <a:solidFill>
                <a:schemeClr val="tx1"/>
              </a:solidFill>
              <a:latin typeface="+mn-lt"/>
            </a:endParaRPr>
          </a:p>
          <a:p>
            <a:pPr lvl="1">
              <a:buFont typeface="Courier New" panose="02070309020205020404" pitchFamily="49" charset="0"/>
              <a:buChar char="o"/>
            </a:pPr>
            <a:r>
              <a:rPr lang="nl-NL" sz="2400" dirty="0">
                <a:solidFill>
                  <a:srgbClr val="00B050"/>
                </a:solidFill>
                <a:latin typeface="+mn-lt"/>
              </a:rPr>
              <a:t>Kansen op positieve effecten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nl-NL" sz="2400" dirty="0">
                <a:solidFill>
                  <a:srgbClr val="FF0000"/>
                </a:solidFill>
                <a:latin typeface="+mn-lt"/>
              </a:rPr>
              <a:t>Risico’s op negatieve effecten</a:t>
            </a:r>
          </a:p>
          <a:p>
            <a:r>
              <a:rPr lang="nl-NL" sz="2400" dirty="0">
                <a:solidFill>
                  <a:schemeClr val="tx1"/>
                </a:solidFill>
                <a:latin typeface="+mn-lt"/>
              </a:rPr>
              <a:t>- Gevisualiseerd in rad van de leefomgeving</a:t>
            </a:r>
          </a:p>
          <a:p>
            <a:r>
              <a:rPr lang="nl-NL" sz="2400" dirty="0">
                <a:solidFill>
                  <a:schemeClr val="tx1"/>
                </a:solidFill>
                <a:latin typeface="+mn-lt"/>
              </a:rPr>
              <a:t>- Ontwikkeling van de knel- en aandachtspunten</a:t>
            </a:r>
          </a:p>
          <a:p>
            <a:r>
              <a:rPr lang="nl-NL" sz="2400" dirty="0">
                <a:solidFill>
                  <a:schemeClr val="tx1"/>
                </a:solidFill>
                <a:latin typeface="+mn-lt"/>
              </a:rPr>
              <a:t>- Doorkijk naar het doelbereik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CDBB9490-4067-9932-DF61-06FD343841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7821" y="906279"/>
            <a:ext cx="6771886" cy="4845751"/>
          </a:xfrm>
          <a:prstGeom prst="rect">
            <a:avLst/>
          </a:prstGeom>
        </p:spPr>
      </p:pic>
      <p:pic>
        <p:nvPicPr>
          <p:cNvPr id="10" name="Afbeelding 9">
            <a:extLst>
              <a:ext uri="{FF2B5EF4-FFF2-40B4-BE49-F238E27FC236}">
                <a16:creationId xmlns:a16="http://schemas.microsoft.com/office/drawing/2014/main" id="{982BABC3-6DC1-9467-A9DB-3C60971F42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1177" y="5752030"/>
            <a:ext cx="6436932" cy="979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6270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5990604-2526-4E05-ABFF-BAC61114EA3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93783" y="206219"/>
            <a:ext cx="8007603" cy="819511"/>
          </a:xfrm>
        </p:spPr>
        <p:txBody>
          <a:bodyPr/>
          <a:lstStyle/>
          <a:p>
            <a:r>
              <a:rPr lang="nl-NL" dirty="0"/>
              <a:t>Rad van de leefomgeving v.d. scenario’s</a:t>
            </a:r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A3303A9C-B468-3658-0754-2FB819EF440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83" t="77185" r="6858" b="1597"/>
          <a:stretch/>
        </p:blipFill>
        <p:spPr bwMode="auto">
          <a:xfrm>
            <a:off x="5940989" y="4142793"/>
            <a:ext cx="6174811" cy="217043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4F1B56EF-74F7-40BB-6514-85F213E7F2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950" y="874339"/>
            <a:ext cx="5735731" cy="5611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8004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5990604-2526-4E05-ABFF-BAC61114EA3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93783" y="206219"/>
            <a:ext cx="8007603" cy="819511"/>
          </a:xfrm>
        </p:spPr>
        <p:txBody>
          <a:bodyPr/>
          <a:lstStyle/>
          <a:p>
            <a:r>
              <a:rPr lang="nl-NL" dirty="0"/>
              <a:t>Doelbereik</a:t>
            </a: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35D40672-8A92-D7E1-8F59-7A2A9625C4FD}"/>
              </a:ext>
            </a:extLst>
          </p:cNvPr>
          <p:cNvSpPr txBox="1"/>
          <p:nvPr/>
        </p:nvSpPr>
        <p:spPr>
          <a:xfrm>
            <a:off x="508009" y="1236396"/>
            <a:ext cx="816086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nl-NL" sz="2400" kern="0" dirty="0">
                <a:solidFill>
                  <a:schemeClr val="accent1"/>
                </a:solidFill>
              </a:rPr>
              <a:t>Scenario 1</a:t>
            </a:r>
          </a:p>
          <a:p>
            <a:r>
              <a:rPr lang="nl-NL" sz="1600" dirty="0"/>
              <a:t>Beleid draagt niet of minimaal bij aan het behalen van de volgende ambities:</a:t>
            </a:r>
            <a:endParaRPr lang="nl-NL" sz="2400" kern="0" dirty="0">
              <a:solidFill>
                <a:schemeClr val="accent1"/>
              </a:solidFill>
            </a:endParaRP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A3911D67-911C-21DE-FD22-451A9A98FD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230" y="1944283"/>
            <a:ext cx="4740500" cy="2197419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E0E29A03-84A5-8EEB-5AD4-4EF7C7B601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461" y="4227281"/>
            <a:ext cx="4628269" cy="970966"/>
          </a:xfrm>
          <a:prstGeom prst="rect">
            <a:avLst/>
          </a:prstGeom>
        </p:spPr>
      </p:pic>
      <p:pic>
        <p:nvPicPr>
          <p:cNvPr id="10" name="Afbeelding 9">
            <a:extLst>
              <a:ext uri="{FF2B5EF4-FFF2-40B4-BE49-F238E27FC236}">
                <a16:creationId xmlns:a16="http://schemas.microsoft.com/office/drawing/2014/main" id="{9599E8DC-9CB0-D603-5C84-C14F41B1AF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86401" y="1930836"/>
            <a:ext cx="5081159" cy="2082161"/>
          </a:xfrm>
          <a:prstGeom prst="rect">
            <a:avLst/>
          </a:prstGeom>
        </p:spPr>
      </p:pic>
      <p:pic>
        <p:nvPicPr>
          <p:cNvPr id="12" name="Afbeelding 11">
            <a:extLst>
              <a:ext uri="{FF2B5EF4-FFF2-40B4-BE49-F238E27FC236}">
                <a16:creationId xmlns:a16="http://schemas.microsoft.com/office/drawing/2014/main" id="{0C8EDBE1-DD58-B01C-9592-3A8B8ABA6D4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14761" y="4141702"/>
            <a:ext cx="4852799" cy="1643007"/>
          </a:xfrm>
          <a:prstGeom prst="rect">
            <a:avLst/>
          </a:prstGeom>
        </p:spPr>
      </p:pic>
      <p:pic>
        <p:nvPicPr>
          <p:cNvPr id="14" name="Afbeelding 13">
            <a:extLst>
              <a:ext uri="{FF2B5EF4-FFF2-40B4-BE49-F238E27FC236}">
                <a16:creationId xmlns:a16="http://schemas.microsoft.com/office/drawing/2014/main" id="{D1B53963-9C0F-E06E-2E57-797AEEDA684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6461" y="5283826"/>
            <a:ext cx="4628269" cy="1189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45007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5990604-2526-4E05-ABFF-BAC61114EA3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93783" y="206219"/>
            <a:ext cx="8007603" cy="819511"/>
          </a:xfrm>
        </p:spPr>
        <p:txBody>
          <a:bodyPr/>
          <a:lstStyle/>
          <a:p>
            <a:r>
              <a:rPr lang="nl-NL" dirty="0"/>
              <a:t>Doelbereik</a:t>
            </a: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35D40672-8A92-D7E1-8F59-7A2A9625C4FD}"/>
              </a:ext>
            </a:extLst>
          </p:cNvPr>
          <p:cNvSpPr txBox="1"/>
          <p:nvPr/>
        </p:nvSpPr>
        <p:spPr>
          <a:xfrm>
            <a:off x="508009" y="1236396"/>
            <a:ext cx="816086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nl-NL" sz="2400" kern="0" dirty="0">
                <a:solidFill>
                  <a:schemeClr val="accent1"/>
                </a:solidFill>
              </a:rPr>
              <a:t>Scenario 2</a:t>
            </a:r>
          </a:p>
          <a:p>
            <a:r>
              <a:rPr lang="nl-NL" sz="1600" dirty="0"/>
              <a:t>Beleid draagt niet of minimaal bij aan het behalen van de volgende ambities:</a:t>
            </a:r>
            <a:endParaRPr lang="nl-NL" sz="2400" kern="0" dirty="0">
              <a:solidFill>
                <a:schemeClr val="accent1"/>
              </a:solidFill>
            </a:endParaRPr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E0E29A03-84A5-8EEB-5AD4-4EF7C7B601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461" y="4427390"/>
            <a:ext cx="4734536" cy="993260"/>
          </a:xfrm>
          <a:prstGeom prst="rect">
            <a:avLst/>
          </a:prstGeom>
        </p:spPr>
      </p:pic>
      <p:pic>
        <p:nvPicPr>
          <p:cNvPr id="10" name="Afbeelding 9">
            <a:extLst>
              <a:ext uri="{FF2B5EF4-FFF2-40B4-BE49-F238E27FC236}">
                <a16:creationId xmlns:a16="http://schemas.microsoft.com/office/drawing/2014/main" id="{9599E8DC-9CB0-D603-5C84-C14F41B1AF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613" y="1209195"/>
            <a:ext cx="5081159" cy="2082161"/>
          </a:xfrm>
          <a:prstGeom prst="rect">
            <a:avLst/>
          </a:prstGeom>
        </p:spPr>
      </p:pic>
      <p:pic>
        <p:nvPicPr>
          <p:cNvPr id="14" name="Afbeelding 13">
            <a:extLst>
              <a:ext uri="{FF2B5EF4-FFF2-40B4-BE49-F238E27FC236}">
                <a16:creationId xmlns:a16="http://schemas.microsoft.com/office/drawing/2014/main" id="{D1B53963-9C0F-E06E-2E57-797AEEDA68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6613" y="5641852"/>
            <a:ext cx="4628269" cy="1189208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B3FB0CE1-451B-FA09-B520-947E436B07E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6461" y="1876784"/>
            <a:ext cx="4734536" cy="2417995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6075CD25-1EDF-E763-63F2-B68FFD506B5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56612" y="3363342"/>
            <a:ext cx="5081159" cy="2206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9062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5990604-2526-4E05-ABFF-BAC61114EA3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93783" y="206219"/>
            <a:ext cx="8007603" cy="819511"/>
          </a:xfrm>
        </p:spPr>
        <p:txBody>
          <a:bodyPr/>
          <a:lstStyle/>
          <a:p>
            <a:r>
              <a:rPr lang="nl-NL" dirty="0"/>
              <a:t>Doelbereik</a:t>
            </a: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35D40672-8A92-D7E1-8F59-7A2A9625C4FD}"/>
              </a:ext>
            </a:extLst>
          </p:cNvPr>
          <p:cNvSpPr txBox="1"/>
          <p:nvPr/>
        </p:nvSpPr>
        <p:spPr>
          <a:xfrm>
            <a:off x="508009" y="1236396"/>
            <a:ext cx="816086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nl-NL" sz="2400" kern="0" dirty="0">
                <a:solidFill>
                  <a:schemeClr val="accent1"/>
                </a:solidFill>
              </a:rPr>
              <a:t>Scenario  1 en 2</a:t>
            </a:r>
          </a:p>
          <a:p>
            <a:r>
              <a:rPr lang="nl-NL" sz="1600" dirty="0"/>
              <a:t>Beleid draagt niet of minimaal bij aan het behalen van de volgende ambities:</a:t>
            </a:r>
            <a:endParaRPr lang="nl-NL" sz="2400" kern="0" dirty="0">
              <a:solidFill>
                <a:schemeClr val="accent1"/>
              </a:solidFill>
            </a:endParaRPr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E0E29A03-84A5-8EEB-5AD4-4EF7C7B601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9" y="3033183"/>
            <a:ext cx="4734536" cy="993260"/>
          </a:xfrm>
          <a:prstGeom prst="rect">
            <a:avLst/>
          </a:prstGeom>
        </p:spPr>
      </p:pic>
      <p:pic>
        <p:nvPicPr>
          <p:cNvPr id="10" name="Afbeelding 9">
            <a:extLst>
              <a:ext uri="{FF2B5EF4-FFF2-40B4-BE49-F238E27FC236}">
                <a16:creationId xmlns:a16="http://schemas.microsoft.com/office/drawing/2014/main" id="{9599E8DC-9CB0-D603-5C84-C14F41B1AF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5955" y="1944282"/>
            <a:ext cx="5081159" cy="2082161"/>
          </a:xfrm>
          <a:prstGeom prst="rect">
            <a:avLst/>
          </a:prstGeom>
        </p:spPr>
      </p:pic>
      <p:pic>
        <p:nvPicPr>
          <p:cNvPr id="14" name="Afbeelding 13">
            <a:extLst>
              <a:ext uri="{FF2B5EF4-FFF2-40B4-BE49-F238E27FC236}">
                <a16:creationId xmlns:a16="http://schemas.microsoft.com/office/drawing/2014/main" id="{D1B53963-9C0F-E06E-2E57-797AEEDA68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87251" y="4231442"/>
            <a:ext cx="4628269" cy="1189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4094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5990604-2526-4E05-ABFF-BAC61114EA3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93783" y="206219"/>
            <a:ext cx="8007603" cy="819511"/>
          </a:xfrm>
        </p:spPr>
        <p:txBody>
          <a:bodyPr/>
          <a:lstStyle/>
          <a:p>
            <a:r>
              <a:rPr lang="nl-NL" dirty="0"/>
              <a:t>Concept Voorkeursvariant</a:t>
            </a: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35D40672-8A92-D7E1-8F59-7A2A9625C4FD}"/>
              </a:ext>
            </a:extLst>
          </p:cNvPr>
          <p:cNvSpPr txBox="1"/>
          <p:nvPr/>
        </p:nvSpPr>
        <p:spPr>
          <a:xfrm>
            <a:off x="508009" y="1423327"/>
            <a:ext cx="11052620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Calibri" panose="020F0502020204030204" pitchFamily="34" charset="0"/>
              <a:buChar char="­"/>
            </a:pPr>
            <a:r>
              <a:rPr lang="nl-NL" sz="2400" dirty="0">
                <a:solidFill>
                  <a:schemeClr val="tx1"/>
                </a:solidFill>
                <a:latin typeface="+mn-lt"/>
              </a:rPr>
              <a:t>Elementen uit zowel scenario 1 als 2 om zoveel mogelijk van de ambities te behalen, én  risico’s op negatieve effecten te beperken.</a:t>
            </a:r>
          </a:p>
          <a:p>
            <a:pPr marL="342900" indent="-342900">
              <a:buFont typeface="Calibri" panose="020F0502020204030204" pitchFamily="34" charset="0"/>
              <a:buChar char="­"/>
            </a:pPr>
            <a:r>
              <a:rPr lang="nl-NL" sz="2400" dirty="0">
                <a:solidFill>
                  <a:schemeClr val="tx1"/>
                </a:solidFill>
                <a:latin typeface="+mn-lt"/>
              </a:rPr>
              <a:t>Voorbeelden:</a:t>
            </a:r>
          </a:p>
          <a:p>
            <a:pPr marL="800100" lvl="1" indent="-342900">
              <a:buFont typeface="Calibri" panose="020F0502020204030204" pitchFamily="34" charset="0"/>
              <a:buChar char="­"/>
            </a:pPr>
            <a:r>
              <a:rPr lang="nl-NL" sz="2400" dirty="0">
                <a:solidFill>
                  <a:schemeClr val="tx1"/>
                </a:solidFill>
                <a:latin typeface="+mn-lt"/>
              </a:rPr>
              <a:t>Zowel mogelijkheden voor inbreiding als voor uitbreidingen, wel onder voorwaarden zoals bodem en water sturend (niet in beekdalen bouwen) en behoud van het dorpse karakter. </a:t>
            </a:r>
          </a:p>
          <a:p>
            <a:pPr marL="800100" lvl="1" indent="-342900">
              <a:buFont typeface="Calibri" panose="020F0502020204030204" pitchFamily="34" charset="0"/>
              <a:buChar char="­"/>
            </a:pPr>
            <a:r>
              <a:rPr lang="nl-NL" sz="2400" dirty="0">
                <a:solidFill>
                  <a:schemeClr val="tx1"/>
                </a:solidFill>
                <a:latin typeface="+mn-lt"/>
              </a:rPr>
              <a:t>Zowel in de dorpen als in het landelijk gebied ruimte voor </a:t>
            </a:r>
            <a:r>
              <a:rPr lang="nl-NL" sz="2400" dirty="0">
                <a:latin typeface="+mn-lt"/>
              </a:rPr>
              <a:t>toevoegen groen, klimaatadaptatie, biodiversiteit.</a:t>
            </a:r>
          </a:p>
          <a:p>
            <a:pPr marL="800100" lvl="1" indent="-342900">
              <a:buFont typeface="Calibri" panose="020F0502020204030204" pitchFamily="34" charset="0"/>
              <a:buChar char="­"/>
            </a:pPr>
            <a:r>
              <a:rPr lang="nl-NL" sz="2400" dirty="0"/>
              <a:t>Verschillende vormen van vervoer met meer focus op </a:t>
            </a:r>
            <a:r>
              <a:rPr lang="nl-NL" sz="2400" dirty="0">
                <a:solidFill>
                  <a:schemeClr val="tx1"/>
                </a:solidFill>
                <a:latin typeface="+mn-lt"/>
              </a:rPr>
              <a:t>fiets en openbaar vervoer (</a:t>
            </a:r>
            <a:r>
              <a:rPr lang="nl-NL" sz="2400" dirty="0" err="1">
                <a:solidFill>
                  <a:schemeClr val="tx1"/>
                </a:solidFill>
                <a:latin typeface="+mn-lt"/>
              </a:rPr>
              <a:t>mobiliteithubs</a:t>
            </a:r>
            <a:r>
              <a:rPr lang="nl-NL" sz="2400" dirty="0">
                <a:solidFill>
                  <a:schemeClr val="tx1"/>
                </a:solidFill>
                <a:latin typeface="+mn-lt"/>
              </a:rPr>
              <a:t>) en </a:t>
            </a:r>
            <a:r>
              <a:rPr lang="nl-NL" sz="2400" dirty="0" err="1">
                <a:solidFill>
                  <a:schemeClr val="tx1"/>
                </a:solidFill>
                <a:latin typeface="+mn-lt"/>
              </a:rPr>
              <a:t>randwegfucntie</a:t>
            </a:r>
            <a:r>
              <a:rPr lang="nl-NL" sz="2400" dirty="0">
                <a:solidFill>
                  <a:schemeClr val="tx1"/>
                </a:solidFill>
                <a:latin typeface="+mn-lt"/>
              </a:rPr>
              <a:t> Berlicum-Middelrode </a:t>
            </a:r>
            <a:endParaRPr lang="nl-NL" sz="2400" dirty="0"/>
          </a:p>
          <a:p>
            <a:pPr marL="800100" lvl="1" indent="-342900">
              <a:buFont typeface="Calibri" panose="020F0502020204030204" pitchFamily="34" charset="0"/>
              <a:buChar char="­"/>
            </a:pPr>
            <a:r>
              <a:rPr lang="nl-NL" sz="2400" dirty="0">
                <a:solidFill>
                  <a:schemeClr val="tx1"/>
                </a:solidFill>
                <a:latin typeface="+mn-lt"/>
              </a:rPr>
              <a:t>Aandacht voor bruisende dorpskernen met behoud voorzieningen  </a:t>
            </a:r>
          </a:p>
        </p:txBody>
      </p:sp>
    </p:spTree>
    <p:extLst>
      <p:ext uri="{BB962C8B-B14F-4D97-AF65-F5344CB8AC3E}">
        <p14:creationId xmlns:p14="http://schemas.microsoft.com/office/powerpoint/2010/main" val="17975451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5990604-2526-4E05-ABFF-BAC61114EA3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93783" y="206219"/>
            <a:ext cx="8007603" cy="819511"/>
          </a:xfrm>
        </p:spPr>
        <p:txBody>
          <a:bodyPr/>
          <a:lstStyle/>
          <a:p>
            <a:r>
              <a:rPr lang="nl-NL" dirty="0"/>
              <a:t>Concept Voorkeursvariant</a:t>
            </a:r>
          </a:p>
        </p:txBody>
      </p:sp>
      <p:pic>
        <p:nvPicPr>
          <p:cNvPr id="5" name="Picture 4" descr="A map of a city&#10;&#10;Description automatically generated">
            <a:extLst>
              <a:ext uri="{FF2B5EF4-FFF2-40B4-BE49-F238E27FC236}">
                <a16:creationId xmlns:a16="http://schemas.microsoft.com/office/drawing/2014/main" id="{56A4492D-DDDD-1011-484C-A8B8CDB14D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933262"/>
            <a:ext cx="7119992" cy="5950726"/>
          </a:xfrm>
          <a:prstGeom prst="rect">
            <a:avLst/>
          </a:prstGeom>
        </p:spPr>
      </p:pic>
      <p:pic>
        <p:nvPicPr>
          <p:cNvPr id="7" name="Picture 6" descr="A screenshot of a cell phone&#10;&#10;Description automatically generated">
            <a:extLst>
              <a:ext uri="{FF2B5EF4-FFF2-40B4-BE49-F238E27FC236}">
                <a16:creationId xmlns:a16="http://schemas.microsoft.com/office/drawing/2014/main" id="{111D33F9-338F-276F-1385-558686A82CA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8282"/>
          <a:stretch/>
        </p:blipFill>
        <p:spPr>
          <a:xfrm>
            <a:off x="7119991" y="933262"/>
            <a:ext cx="1742217" cy="5924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5277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5990604-2526-4E05-ABFF-BAC61114EA3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93783" y="206219"/>
            <a:ext cx="8007603" cy="819511"/>
          </a:xfrm>
        </p:spPr>
        <p:txBody>
          <a:bodyPr/>
          <a:lstStyle/>
          <a:p>
            <a:r>
              <a:rPr lang="nl-NL" dirty="0"/>
              <a:t>Bespreken concept voorkeursvariant </a:t>
            </a: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35D40672-8A92-D7E1-8F59-7A2A9625C4FD}"/>
              </a:ext>
            </a:extLst>
          </p:cNvPr>
          <p:cNvSpPr txBox="1"/>
          <p:nvPr/>
        </p:nvSpPr>
        <p:spPr>
          <a:xfrm>
            <a:off x="508009" y="1628810"/>
            <a:ext cx="11052620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nl-NL" sz="2400" dirty="0">
              <a:solidFill>
                <a:schemeClr val="tx1"/>
              </a:solidFill>
              <a:latin typeface="+mn-lt"/>
            </a:endParaRPr>
          </a:p>
          <a:p>
            <a:pPr marL="800100" lvl="1" indent="-342900">
              <a:buFont typeface="Calibri" panose="020F0502020204030204" pitchFamily="34" charset="0"/>
              <a:buChar char="­"/>
            </a:pPr>
            <a:r>
              <a:rPr lang="nl-NL" sz="2400" dirty="0">
                <a:solidFill>
                  <a:schemeClr val="tx1"/>
                </a:solidFill>
                <a:latin typeface="+mn-lt"/>
              </a:rPr>
              <a:t>Wat valt op:</a:t>
            </a:r>
          </a:p>
          <a:p>
            <a:pPr marL="1257300" lvl="2" indent="-342900">
              <a:buFont typeface="Calibri" panose="020F0502020204030204" pitchFamily="34" charset="0"/>
              <a:buChar char="­"/>
            </a:pPr>
            <a:r>
              <a:rPr lang="nl-NL" sz="2400" dirty="0">
                <a:solidFill>
                  <a:schemeClr val="tx1"/>
                </a:solidFill>
                <a:latin typeface="+mn-lt"/>
              </a:rPr>
              <a:t>Wat is goed?</a:t>
            </a:r>
          </a:p>
          <a:p>
            <a:pPr marL="1257300" lvl="2" indent="-342900">
              <a:buFont typeface="Calibri" panose="020F0502020204030204" pitchFamily="34" charset="0"/>
              <a:buChar char="­"/>
            </a:pPr>
            <a:r>
              <a:rPr lang="nl-NL" sz="2400" dirty="0">
                <a:solidFill>
                  <a:schemeClr val="tx1"/>
                </a:solidFill>
                <a:latin typeface="+mn-lt"/>
              </a:rPr>
              <a:t>Wat zou je anders willen zien?</a:t>
            </a:r>
          </a:p>
          <a:p>
            <a:pPr marL="800100" lvl="1" indent="-342900">
              <a:buFont typeface="Calibri" panose="020F0502020204030204" pitchFamily="34" charset="0"/>
              <a:buChar char="­"/>
            </a:pPr>
            <a:endParaRPr lang="nl-NL" sz="2400" dirty="0">
              <a:solidFill>
                <a:schemeClr val="tx1"/>
              </a:solidFill>
              <a:latin typeface="+mn-lt"/>
            </a:endParaRPr>
          </a:p>
          <a:p>
            <a:pPr marL="800100" lvl="1" indent="-342900">
              <a:buFont typeface="Calibri" panose="020F0502020204030204" pitchFamily="34" charset="0"/>
              <a:buChar char="­"/>
            </a:pPr>
            <a:r>
              <a:rPr lang="nl-NL" sz="2400" dirty="0">
                <a:solidFill>
                  <a:schemeClr val="tx1"/>
                </a:solidFill>
                <a:latin typeface="+mn-lt"/>
              </a:rPr>
              <a:t>Waar moeten we echt rekening mee houden met de verder uitwerking en voor de deelgebieden?</a:t>
            </a:r>
          </a:p>
        </p:txBody>
      </p:sp>
    </p:spTree>
    <p:extLst>
      <p:ext uri="{BB962C8B-B14F-4D97-AF65-F5344CB8AC3E}">
        <p14:creationId xmlns:p14="http://schemas.microsoft.com/office/powerpoint/2010/main" val="380965993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nl-NL" dirty="0"/>
              <a:t>Vervolg</a:t>
            </a:r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A3057FA0-A9BC-E1E7-8B9E-C2CCE63B1D6D}"/>
              </a:ext>
            </a:extLst>
          </p:cNvPr>
          <p:cNvSpPr txBox="1"/>
          <p:nvPr/>
        </p:nvSpPr>
        <p:spPr>
          <a:xfrm>
            <a:off x="202900" y="1772951"/>
            <a:ext cx="11710933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nl-NL" sz="2400" kern="0" dirty="0">
                <a:solidFill>
                  <a:prstClr val="black"/>
                </a:solidFill>
              </a:rPr>
              <a:t>Informerende raad:					13 juli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nl-NL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nl-NL" sz="2400" kern="0" dirty="0">
                <a:solidFill>
                  <a:prstClr val="black"/>
                </a:solidFill>
              </a:rPr>
              <a:t>Concept 80% versie omgevingsvisie:			eind juli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nl-NL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Beoordeling concept (OER traject):			augustus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nl-NL" sz="2400" kern="0" dirty="0">
                <a:solidFill>
                  <a:prstClr val="black"/>
                </a:solidFill>
              </a:rPr>
              <a:t>Overleg college resultaten beoordeling:		13 september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nl-NL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80% versie </a:t>
            </a:r>
            <a:r>
              <a:rPr kumimoji="0" lang="nl-NL" sz="2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omgevingsvisie</a:t>
            </a:r>
            <a:r>
              <a:rPr kumimoji="0" lang="nl-NL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(VKA aangescherpt)</a:t>
            </a:r>
            <a:r>
              <a:rPr lang="nl-NL" sz="2400" kern="0" dirty="0">
                <a:solidFill>
                  <a:prstClr val="black"/>
                </a:solidFill>
              </a:rPr>
              <a:t>:	september</a:t>
            </a:r>
            <a:endParaRPr kumimoji="0" lang="nl-NL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nl-NL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Ontwerp OER gereed:					oktober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nl-NL" sz="2400" kern="0" dirty="0">
              <a:solidFill>
                <a:prstClr val="black"/>
              </a:solidFill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nl-NL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Ontwerp </a:t>
            </a:r>
            <a:r>
              <a:rPr kumimoji="0" lang="nl-NL" sz="2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omgevingsvisie</a:t>
            </a:r>
            <a:r>
              <a:rPr kumimoji="0" lang="nl-NL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gereed:			december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nl-NL" sz="2400" kern="0" dirty="0">
                <a:solidFill>
                  <a:prstClr val="black"/>
                </a:solidFill>
              </a:rPr>
              <a:t>Ter inzage leggen en formele besluitvorming:	januari – mei 2024</a:t>
            </a:r>
            <a:endParaRPr kumimoji="0" lang="nl-NL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7BA6C13-969B-437E-B483-3425D0C68A2E}"/>
              </a:ext>
            </a:extLst>
          </p:cNvPr>
          <p:cNvSpPr txBox="1"/>
          <p:nvPr/>
        </p:nvSpPr>
        <p:spPr>
          <a:xfrm>
            <a:off x="8952567" y="1465174"/>
            <a:ext cx="30365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>
                <a:solidFill>
                  <a:schemeClr val="accent1"/>
                </a:solidFill>
              </a:rPr>
              <a:t>Bijeenkomst klankbordgroep: 20 juni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10EDAA6-00C9-4A59-A4B2-D7BB4E4EE9BD}"/>
              </a:ext>
            </a:extLst>
          </p:cNvPr>
          <p:cNvSpPr txBox="1"/>
          <p:nvPr/>
        </p:nvSpPr>
        <p:spPr>
          <a:xfrm>
            <a:off x="8952567" y="3536794"/>
            <a:ext cx="3403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>
                <a:solidFill>
                  <a:schemeClr val="accent1"/>
                </a:solidFill>
              </a:rPr>
              <a:t>Bijpraten klankbordgroep: 19 september</a:t>
            </a:r>
          </a:p>
          <a:p>
            <a:endParaRPr lang="nl-NL" sz="1400" dirty="0">
              <a:solidFill>
                <a:schemeClr val="accent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E6CFBA4-5D61-48C1-87E2-D2DBCB9E100C}"/>
              </a:ext>
            </a:extLst>
          </p:cNvPr>
          <p:cNvSpPr txBox="1"/>
          <p:nvPr/>
        </p:nvSpPr>
        <p:spPr>
          <a:xfrm>
            <a:off x="8952567" y="4213902"/>
            <a:ext cx="32641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>
                <a:solidFill>
                  <a:schemeClr val="accent1"/>
                </a:solidFill>
              </a:rPr>
              <a:t>Bijeenkomst klankbordgroep: 5 december</a:t>
            </a:r>
          </a:p>
        </p:txBody>
      </p:sp>
    </p:spTree>
    <p:extLst>
      <p:ext uri="{BB962C8B-B14F-4D97-AF65-F5344CB8AC3E}">
        <p14:creationId xmlns:p14="http://schemas.microsoft.com/office/powerpoint/2010/main" val="8818938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Timeline&#10;&#10;Description automatically generated">
            <a:extLst>
              <a:ext uri="{FF2B5EF4-FFF2-40B4-BE49-F238E27FC236}">
                <a16:creationId xmlns:a16="http://schemas.microsoft.com/office/drawing/2014/main" id="{DBF46C93-B70C-20C4-2F75-FD2B20D4A9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604" y="111235"/>
            <a:ext cx="8866376" cy="6649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57584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BCB3949A-C8B5-6513-0547-B3AA54F2B8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35" y="146719"/>
            <a:ext cx="4893152" cy="2902844"/>
          </a:xfrm>
          <a:prstGeom prst="rect">
            <a:avLst/>
          </a:prstGeom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4FC6EFF2-659C-4DFE-C337-88BFA9D33F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9652" y="3687870"/>
            <a:ext cx="3455303" cy="2615656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5BF45C36-9AF3-50CA-869D-6A5F0954F7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335" y="3217421"/>
            <a:ext cx="4893152" cy="3214620"/>
          </a:xfrm>
          <a:prstGeom prst="rect">
            <a:avLst/>
          </a:prstGeom>
        </p:spPr>
      </p:pic>
      <p:pic>
        <p:nvPicPr>
          <p:cNvPr id="6" name="Afbeelding 5" descr="Afbeelding met tekst, schermopname, computer, Weergave-apparaat&#10;&#10;Automatisch gegenereerde beschrijving">
            <a:extLst>
              <a:ext uri="{FF2B5EF4-FFF2-40B4-BE49-F238E27FC236}">
                <a16:creationId xmlns:a16="http://schemas.microsoft.com/office/drawing/2014/main" id="{01E51CE1-DEE7-7B53-B0B9-87C65D7BC12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7441" t="16514" r="6391" b="14373"/>
          <a:stretch/>
        </p:blipFill>
        <p:spPr>
          <a:xfrm>
            <a:off x="6865237" y="30993"/>
            <a:ext cx="4993121" cy="3398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7216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Timeline&#10;&#10;Description automatically generated">
            <a:extLst>
              <a:ext uri="{FF2B5EF4-FFF2-40B4-BE49-F238E27FC236}">
                <a16:creationId xmlns:a16="http://schemas.microsoft.com/office/drawing/2014/main" id="{DBF46C93-B70C-20C4-2F75-FD2B20D4A9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604" y="111235"/>
            <a:ext cx="8866376" cy="6649783"/>
          </a:xfrm>
          <a:prstGeom prst="rect">
            <a:avLst/>
          </a:prstGeom>
        </p:spPr>
      </p:pic>
      <p:sp>
        <p:nvSpPr>
          <p:cNvPr id="3" name="Ovaal 2">
            <a:extLst>
              <a:ext uri="{FF2B5EF4-FFF2-40B4-BE49-F238E27FC236}">
                <a16:creationId xmlns:a16="http://schemas.microsoft.com/office/drawing/2014/main" id="{13652BEB-98C7-FFF7-1316-EEC42C5411E7}"/>
              </a:ext>
            </a:extLst>
          </p:cNvPr>
          <p:cNvSpPr/>
          <p:nvPr/>
        </p:nvSpPr>
        <p:spPr>
          <a:xfrm>
            <a:off x="5157816" y="531297"/>
            <a:ext cx="2061882" cy="208877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06736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nl-NL" dirty="0"/>
              <a:t>De </a:t>
            </a:r>
            <a:r>
              <a:rPr lang="nl-NL" dirty="0" err="1"/>
              <a:t>m.e.r</a:t>
            </a:r>
            <a:r>
              <a:rPr lang="nl-NL" dirty="0"/>
              <a:t>-procedure</a:t>
            </a:r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A3057FA0-A9BC-E1E7-8B9E-C2CCE63B1D6D}"/>
              </a:ext>
            </a:extLst>
          </p:cNvPr>
          <p:cNvSpPr txBox="1"/>
          <p:nvPr/>
        </p:nvSpPr>
        <p:spPr>
          <a:xfrm>
            <a:off x="299157" y="1387829"/>
            <a:ext cx="10190249" cy="51706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nl-NL" sz="2400" b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</a:rPr>
              <a:t>Doel m.e.r.-procedure:</a:t>
            </a:r>
          </a:p>
          <a:p>
            <a:pPr marL="0" indent="0">
              <a:buNone/>
            </a:pPr>
            <a:r>
              <a:rPr kumimoji="0" lang="nl-NL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Het </a:t>
            </a:r>
            <a:r>
              <a:rPr lang="nl-NL" sz="2400" dirty="0">
                <a:solidFill>
                  <a:schemeClr val="tx1"/>
                </a:solidFill>
                <a:latin typeface="+mn-lt"/>
              </a:rPr>
              <a:t>milieubelang volwaardig laten meewegen bij de voorbereiding en vaststelling van plannen en besluiten.</a:t>
            </a:r>
          </a:p>
          <a:p>
            <a:pPr marL="0" indent="0">
              <a:buNone/>
            </a:pPr>
            <a:endParaRPr lang="nl-NL" sz="2400" dirty="0">
              <a:solidFill>
                <a:schemeClr val="accent1"/>
              </a:solidFill>
              <a:latin typeface="+mn-lt"/>
            </a:endParaRPr>
          </a:p>
          <a:p>
            <a:pPr marL="0" indent="0">
              <a:buNone/>
            </a:pPr>
            <a:r>
              <a:rPr lang="nl-NL" sz="2400" dirty="0">
                <a:solidFill>
                  <a:schemeClr val="accent1"/>
                </a:solidFill>
                <a:latin typeface="+mn-lt"/>
              </a:rPr>
              <a:t>Product</a:t>
            </a:r>
          </a:p>
          <a:p>
            <a:pPr marL="0" indent="0">
              <a:buNone/>
            </a:pPr>
            <a:r>
              <a:rPr lang="nl-NL" sz="2400" dirty="0" err="1">
                <a:solidFill>
                  <a:schemeClr val="tx1"/>
                </a:solidFill>
                <a:latin typeface="+mn-lt"/>
              </a:rPr>
              <a:t>Omgevingseffectrapport</a:t>
            </a:r>
            <a:r>
              <a:rPr lang="nl-NL" sz="2400" dirty="0">
                <a:solidFill>
                  <a:schemeClr val="tx1"/>
                </a:solidFill>
                <a:latin typeface="+mn-lt"/>
              </a:rPr>
              <a:t> (OER)</a:t>
            </a:r>
          </a:p>
          <a:p>
            <a:pPr marL="0" indent="0">
              <a:buNone/>
            </a:pPr>
            <a:endParaRPr lang="nl-NL" sz="2400" dirty="0">
              <a:solidFill>
                <a:schemeClr val="accent1"/>
              </a:solidFill>
              <a:latin typeface="+mn-lt"/>
            </a:endParaRPr>
          </a:p>
          <a:p>
            <a:pPr marL="0" indent="0">
              <a:buNone/>
            </a:pPr>
            <a:r>
              <a:rPr lang="nl-NL" sz="2400" dirty="0">
                <a:solidFill>
                  <a:schemeClr val="accent1"/>
                </a:solidFill>
                <a:latin typeface="+mn-lt"/>
              </a:rPr>
              <a:t>Doel OER</a:t>
            </a:r>
          </a:p>
          <a:p>
            <a:pPr marL="0" indent="0">
              <a:buNone/>
            </a:pPr>
            <a:r>
              <a:rPr lang="nl-NL" sz="2400" dirty="0">
                <a:solidFill>
                  <a:schemeClr val="tx1"/>
                </a:solidFill>
                <a:latin typeface="+mn-lt"/>
              </a:rPr>
              <a:t>Aandachtspunten vanuit huidige en verwachte staat v/d leefomgeving</a:t>
            </a:r>
          </a:p>
          <a:p>
            <a:pPr marL="0" indent="0">
              <a:buNone/>
            </a:pPr>
            <a:r>
              <a:rPr lang="nl-NL" sz="2400" dirty="0">
                <a:solidFill>
                  <a:schemeClr val="tx1"/>
                </a:solidFill>
                <a:latin typeface="+mn-lt"/>
              </a:rPr>
              <a:t>Effecten en doelbereik van keuzes inzichtelijk maken</a:t>
            </a:r>
          </a:p>
          <a:p>
            <a:r>
              <a:rPr lang="nl-NL" sz="2400" dirty="0">
                <a:solidFill>
                  <a:schemeClr val="tx1"/>
                </a:solidFill>
                <a:latin typeface="+mn-lt"/>
              </a:rPr>
              <a:t>	- Continue aanscherping van keuzes Omgevingsvisie </a:t>
            </a:r>
          </a:p>
          <a:p>
            <a:r>
              <a:rPr lang="nl-NL" sz="2400" dirty="0">
                <a:solidFill>
                  <a:schemeClr val="tx1"/>
                </a:solidFill>
                <a:latin typeface="+mn-lt"/>
              </a:rPr>
              <a:t>	- Abstractieniveau dat past bij Omgevingsvisie</a:t>
            </a:r>
          </a:p>
          <a:p>
            <a:r>
              <a:rPr lang="nl-NL" sz="2400" dirty="0">
                <a:solidFill>
                  <a:schemeClr val="tx1"/>
                </a:solidFill>
                <a:latin typeface="+mn-lt"/>
              </a:rPr>
              <a:t>	- Effectbepaling en doelbereik op basis van expert-</a:t>
            </a:r>
            <a:r>
              <a:rPr lang="nl-NL" sz="2400" dirty="0" err="1">
                <a:solidFill>
                  <a:schemeClr val="tx1"/>
                </a:solidFill>
                <a:latin typeface="+mn-lt"/>
              </a:rPr>
              <a:t>judgement</a:t>
            </a:r>
            <a:endParaRPr lang="nl-NL" sz="2400" dirty="0">
              <a:solidFill>
                <a:schemeClr val="tx1"/>
              </a:solidFill>
              <a:latin typeface="+mn-lt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kumimoji="0" lang="nl-NL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pic>
        <p:nvPicPr>
          <p:cNvPr id="3" name="Content Placeholder 8" descr="Diagram&#10;&#10;Description automatically generated">
            <a:extLst>
              <a:ext uri="{FF2B5EF4-FFF2-40B4-BE49-F238E27FC236}">
                <a16:creationId xmlns:a16="http://schemas.microsoft.com/office/drawing/2014/main" id="{AD1824CD-D499-5153-F6E8-9ECFAD1134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1558" y="0"/>
            <a:ext cx="2786126" cy="6073578"/>
          </a:xfrm>
          <a:prstGeom prst="rect">
            <a:avLst/>
          </a:prstGeom>
        </p:spPr>
      </p:pic>
      <p:pic>
        <p:nvPicPr>
          <p:cNvPr id="4" name="Content Placeholder 8" descr="Diagram&#10;&#10;Description automatically generated">
            <a:extLst>
              <a:ext uri="{FF2B5EF4-FFF2-40B4-BE49-F238E27FC236}">
                <a16:creationId xmlns:a16="http://schemas.microsoft.com/office/drawing/2014/main" id="{67C27E62-0C90-3038-F596-CB8EB3E4F3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1558" y="74188"/>
            <a:ext cx="2786126" cy="6073578"/>
          </a:xfrm>
          <a:prstGeom prst="rect">
            <a:avLst/>
          </a:prstGeom>
        </p:spPr>
      </p:pic>
      <p:sp>
        <p:nvSpPr>
          <p:cNvPr id="5" name="Oval 2">
            <a:extLst>
              <a:ext uri="{FF2B5EF4-FFF2-40B4-BE49-F238E27FC236}">
                <a16:creationId xmlns:a16="http://schemas.microsoft.com/office/drawing/2014/main" id="{6D1FF1E4-4110-D825-4458-B059E0E88066}"/>
              </a:ext>
            </a:extLst>
          </p:cNvPr>
          <p:cNvSpPr/>
          <p:nvPr/>
        </p:nvSpPr>
        <p:spPr>
          <a:xfrm>
            <a:off x="10789533" y="2039498"/>
            <a:ext cx="1103310" cy="576064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518754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nl-NL" dirty="0"/>
              <a:t>Notitie Reikwijdte en Detailniveau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0553F6A6-8D82-6110-7254-D0CA4CCB09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52851" y="1269230"/>
            <a:ext cx="3848568" cy="5254080"/>
          </a:xfrm>
          <a:prstGeom prst="rect">
            <a:avLst/>
          </a:prstGeom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6390BE2E-FC6B-FC2D-8A8B-F3FFC4F231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355" y="1025730"/>
            <a:ext cx="7184608" cy="4918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7199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nl-NL" dirty="0"/>
              <a:t>Foto van de leefomgeving</a:t>
            </a:r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A3057FA0-A9BC-E1E7-8B9E-C2CCE63B1D6D}"/>
              </a:ext>
            </a:extLst>
          </p:cNvPr>
          <p:cNvSpPr txBox="1"/>
          <p:nvPr/>
        </p:nvSpPr>
        <p:spPr>
          <a:xfrm>
            <a:off x="168528" y="1446379"/>
            <a:ext cx="7874460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2400" dirty="0">
                <a:solidFill>
                  <a:schemeClr val="tx1"/>
                </a:solidFill>
                <a:latin typeface="+mn-lt"/>
              </a:rPr>
              <a:t>- Beschrijving kwaliteiten leefomgeving</a:t>
            </a:r>
          </a:p>
          <a:p>
            <a:pPr lvl="1"/>
            <a:r>
              <a:rPr lang="nl-NL" sz="2400" dirty="0">
                <a:solidFill>
                  <a:schemeClr val="tx1"/>
                </a:solidFill>
                <a:latin typeface="+mn-lt"/>
              </a:rPr>
              <a:t>- Huidige situatie: Wat is er nu?</a:t>
            </a:r>
          </a:p>
          <a:p>
            <a:pPr lvl="1"/>
            <a:r>
              <a:rPr lang="nl-NL" sz="2400" dirty="0">
                <a:solidFill>
                  <a:schemeClr val="tx1"/>
                </a:solidFill>
                <a:latin typeface="+mn-lt"/>
              </a:rPr>
              <a:t>- Autonome ontwikkeling: Wat gebeurt er als we niks veranderen?</a:t>
            </a:r>
          </a:p>
          <a:p>
            <a:r>
              <a:rPr lang="nl-NL" sz="2400" dirty="0">
                <a:solidFill>
                  <a:schemeClr val="tx1"/>
                </a:solidFill>
                <a:latin typeface="+mn-lt"/>
              </a:rPr>
              <a:t>- Onderbouwing in kwaliteitsniveaus (groen, oranje, rood)</a:t>
            </a:r>
          </a:p>
          <a:p>
            <a:r>
              <a:rPr lang="nl-NL" sz="2400" dirty="0">
                <a:solidFill>
                  <a:schemeClr val="tx1"/>
                </a:solidFill>
                <a:latin typeface="+mn-lt"/>
              </a:rPr>
              <a:t>- Samenvattend beeld in Rad van de Leefomgeving</a:t>
            </a:r>
          </a:p>
          <a:p>
            <a:r>
              <a:rPr lang="nl-NL" sz="2400" dirty="0">
                <a:solidFill>
                  <a:schemeClr val="tx1"/>
                </a:solidFill>
                <a:latin typeface="+mn-lt"/>
              </a:rPr>
              <a:t>- Knelpuntenkaart</a:t>
            </a:r>
          </a:p>
          <a:p>
            <a:r>
              <a:rPr lang="nl-NL" sz="2400" dirty="0">
                <a:solidFill>
                  <a:schemeClr val="tx1"/>
                </a:solidFill>
                <a:latin typeface="+mn-lt"/>
              </a:rPr>
              <a:t>- Input voor Omgevingsvisie. Aspecten in het rood </a:t>
            </a:r>
            <a:r>
              <a:rPr lang="nl-NL" sz="2400" dirty="0">
                <a:solidFill>
                  <a:schemeClr val="tx1"/>
                </a:solidFill>
                <a:latin typeface="+mn-lt"/>
                <a:sym typeface="Wingdings" panose="05000000000000000000" pitchFamily="2" charset="2"/>
              </a:rPr>
              <a:t> opgave voor visie, onderbouwing ambities en nieuw beleid.</a:t>
            </a:r>
          </a:p>
        </p:txBody>
      </p:sp>
      <p:pic>
        <p:nvPicPr>
          <p:cNvPr id="7" name="Afbeelding 6" descr="Afbeelding met grafiek&#10;&#10;Automatisch gegenereerde beschrijving">
            <a:extLst>
              <a:ext uri="{FF2B5EF4-FFF2-40B4-BE49-F238E27FC236}">
                <a16:creationId xmlns:a16="http://schemas.microsoft.com/office/drawing/2014/main" id="{F11F4FAA-AD41-4162-D8C7-96B8312EEEE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040" b="23791"/>
          <a:stretch/>
        </p:blipFill>
        <p:spPr>
          <a:xfrm>
            <a:off x="8042988" y="0"/>
            <a:ext cx="3776193" cy="4197830"/>
          </a:xfrm>
          <a:prstGeom prst="rect">
            <a:avLst/>
          </a:prstGeom>
        </p:spPr>
      </p:pic>
      <p:pic>
        <p:nvPicPr>
          <p:cNvPr id="8" name="Afbeelding 7" descr="Afbeelding met grafiek&#10;&#10;Automatisch gegenereerde beschrijving">
            <a:extLst>
              <a:ext uri="{FF2B5EF4-FFF2-40B4-BE49-F238E27FC236}">
                <a16:creationId xmlns:a16="http://schemas.microsoft.com/office/drawing/2014/main" id="{7EDCEC31-393E-BC73-07FB-9F5C0841C88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973" t="76863" r="23193" b="3660"/>
          <a:stretch/>
        </p:blipFill>
        <p:spPr>
          <a:xfrm>
            <a:off x="7808018" y="4229266"/>
            <a:ext cx="4215454" cy="2079812"/>
          </a:xfrm>
          <a:prstGeom prst="rect">
            <a:avLst/>
          </a:prstGeom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id="{44591D98-DE97-8102-8C8D-517FBB0293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4232" y="4862699"/>
            <a:ext cx="4577902" cy="17222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0049009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nl-NL" dirty="0"/>
              <a:t>De scenario’s</a:t>
            </a:r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A3057FA0-A9BC-E1E7-8B9E-C2CCE63B1D6D}"/>
              </a:ext>
            </a:extLst>
          </p:cNvPr>
          <p:cNvSpPr txBox="1"/>
          <p:nvPr/>
        </p:nvSpPr>
        <p:spPr>
          <a:xfrm>
            <a:off x="993784" y="1420526"/>
            <a:ext cx="11064170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nl-NL" sz="2400" dirty="0">
                <a:solidFill>
                  <a:schemeClr val="accent1"/>
                </a:solidFill>
                <a:latin typeface="+mn-lt"/>
              </a:rPr>
              <a:t>Doel: </a:t>
            </a:r>
          </a:p>
          <a:p>
            <a:pPr marL="0" indent="0">
              <a:buNone/>
            </a:pPr>
            <a:r>
              <a:rPr lang="nl-NL" sz="2400" dirty="0">
                <a:solidFill>
                  <a:schemeClr val="tx1"/>
                </a:solidFill>
                <a:latin typeface="+mn-lt"/>
              </a:rPr>
              <a:t>Verkennen ‘hoeken van het speelveld’</a:t>
            </a:r>
          </a:p>
          <a:p>
            <a:r>
              <a:rPr lang="nl-NL" sz="2400" dirty="0">
                <a:solidFill>
                  <a:schemeClr val="tx1"/>
                </a:solidFill>
                <a:latin typeface="+mn-lt"/>
              </a:rPr>
              <a:t>- Scenario’s zijn uitersten van elkaar</a:t>
            </a:r>
          </a:p>
          <a:p>
            <a:r>
              <a:rPr lang="nl-NL" sz="2400" dirty="0">
                <a:solidFill>
                  <a:schemeClr val="tx1"/>
                </a:solidFill>
                <a:latin typeface="+mn-lt"/>
              </a:rPr>
              <a:t>- Maximale inzetting.</a:t>
            </a:r>
          </a:p>
          <a:p>
            <a:pPr marL="0" indent="0">
              <a:buNone/>
            </a:pPr>
            <a:endParaRPr lang="nl-NL" sz="2400" dirty="0">
              <a:solidFill>
                <a:schemeClr val="accent1"/>
              </a:solidFill>
              <a:latin typeface="+mn-lt"/>
            </a:endParaRPr>
          </a:p>
          <a:p>
            <a:pPr marL="0" indent="0">
              <a:buNone/>
            </a:pPr>
            <a:r>
              <a:rPr lang="nl-NL" sz="2400" dirty="0">
                <a:solidFill>
                  <a:schemeClr val="accent1"/>
                </a:solidFill>
                <a:latin typeface="+mn-lt"/>
              </a:rPr>
              <a:t>Stappen</a:t>
            </a:r>
          </a:p>
          <a:p>
            <a:pPr marL="457200" indent="-457200">
              <a:buFont typeface="+mj-lt"/>
              <a:buAutoNum type="arabicPeriod"/>
            </a:pPr>
            <a:r>
              <a:rPr lang="nl-NL" sz="2400" dirty="0">
                <a:solidFill>
                  <a:schemeClr val="tx1"/>
                </a:solidFill>
                <a:latin typeface="+mn-lt"/>
              </a:rPr>
              <a:t>Scenario’s opgesteld door projectteam o.a. door participatie</a:t>
            </a:r>
          </a:p>
          <a:p>
            <a:pPr marL="457200" indent="-457200">
              <a:buFont typeface="+mj-lt"/>
              <a:buAutoNum type="arabicPeriod"/>
            </a:pPr>
            <a:r>
              <a:rPr lang="nl-NL" sz="2400" dirty="0">
                <a:solidFill>
                  <a:schemeClr val="tx1"/>
                </a:solidFill>
                <a:latin typeface="+mn-lt"/>
              </a:rPr>
              <a:t>Omgezet naar meerdere beleidsuitspraken (Welke ontwikkeling op welke locatie met welke omvang en in welke vorm </a:t>
            </a:r>
            <a:r>
              <a:rPr lang="nl-NL" sz="2400" u="sng" dirty="0">
                <a:solidFill>
                  <a:schemeClr val="tx1"/>
                </a:solidFill>
                <a:latin typeface="+mn-lt"/>
              </a:rPr>
              <a:t>(abstractieniveau Omgevingsvisie)</a:t>
            </a:r>
            <a:r>
              <a:rPr lang="nl-NL" sz="2400" dirty="0">
                <a:solidFill>
                  <a:schemeClr val="tx1"/>
                </a:solidFill>
                <a:latin typeface="+mn-lt"/>
              </a:rPr>
              <a:t>. </a:t>
            </a:r>
          </a:p>
          <a:p>
            <a:pPr marL="457200" indent="-457200">
              <a:buFont typeface="+mj-lt"/>
              <a:buAutoNum type="arabicPeriod"/>
            </a:pPr>
            <a:r>
              <a:rPr lang="nl-NL" sz="2400" dirty="0">
                <a:solidFill>
                  <a:schemeClr val="tx1"/>
                </a:solidFill>
                <a:latin typeface="+mn-lt"/>
              </a:rPr>
              <a:t>Voor het OER verder aangescherpt: </a:t>
            </a:r>
          </a:p>
          <a:p>
            <a:pPr marL="711450" lvl="1" indent="-457200"/>
            <a:r>
              <a:rPr lang="nl-NL" sz="2400" dirty="0">
                <a:solidFill>
                  <a:schemeClr val="tx1"/>
                </a:solidFill>
                <a:latin typeface="+mn-lt"/>
              </a:rPr>
              <a:t>	- Wat wordt er precies bedoeld?</a:t>
            </a:r>
          </a:p>
          <a:p>
            <a:pPr marL="711450" lvl="1" indent="-457200"/>
            <a:r>
              <a:rPr lang="nl-NL" sz="2400" dirty="0">
                <a:solidFill>
                  <a:schemeClr val="tx1"/>
                </a:solidFill>
                <a:latin typeface="+mn-lt"/>
              </a:rPr>
              <a:t>	- Uitspraken moeten concreet genoeg zijn om te kunnen beoordelen.</a:t>
            </a:r>
          </a:p>
          <a:p>
            <a:pPr marL="457200" indent="-457200">
              <a:buFont typeface="+mj-lt"/>
              <a:buAutoNum type="arabicPeriod"/>
            </a:pPr>
            <a:r>
              <a:rPr lang="nl-NL" sz="2400" dirty="0">
                <a:solidFill>
                  <a:schemeClr val="tx1"/>
                </a:solidFill>
                <a:latin typeface="+mn-lt"/>
              </a:rPr>
              <a:t>Klaar de voor effectbeoordeling.</a:t>
            </a:r>
          </a:p>
        </p:txBody>
      </p:sp>
    </p:spTree>
    <p:extLst>
      <p:ext uri="{BB962C8B-B14F-4D97-AF65-F5344CB8AC3E}">
        <p14:creationId xmlns:p14="http://schemas.microsoft.com/office/powerpoint/2010/main" val="36288656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nl-NL" dirty="0"/>
              <a:t>De scenario’s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5B6843D1-3F02-6B12-2019-306C708F74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25" y="936086"/>
            <a:ext cx="9145588" cy="5521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6">
            <a:extLst>
              <a:ext uri="{FF2B5EF4-FFF2-40B4-BE49-F238E27FC236}">
                <a16:creationId xmlns:a16="http://schemas.microsoft.com/office/drawing/2014/main" id="{52DFC514-F89F-2383-1451-3ABC803F8EB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4781" r="5096" b="25218"/>
          <a:stretch/>
        </p:blipFill>
        <p:spPr>
          <a:xfrm>
            <a:off x="9269413" y="3915796"/>
            <a:ext cx="2798762" cy="2792916"/>
          </a:xfrm>
          <a:prstGeom prst="rect">
            <a:avLst/>
          </a:prstGeom>
          <a:ln w="5715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643121446"/>
      </p:ext>
    </p:extLst>
  </p:cSld>
  <p:clrMapOvr>
    <a:masterClrMapping/>
  </p:clrMapOvr>
</p:sld>
</file>

<file path=ppt/theme/theme1.xml><?xml version="1.0" encoding="utf-8"?>
<a:theme xmlns:a="http://schemas.openxmlformats.org/drawingml/2006/main" name="Aangepast ontwerp">
  <a:themeElements>
    <a:clrScheme name="Sint-Michielsgestel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3B028"/>
      </a:accent1>
      <a:accent2>
        <a:srgbClr val="68B66F"/>
      </a:accent2>
      <a:accent3>
        <a:srgbClr val="DA4556"/>
      </a:accent3>
      <a:accent4>
        <a:srgbClr val="36A9E1"/>
      </a:accent4>
      <a:accent5>
        <a:srgbClr val="1D2361"/>
      </a:accent5>
      <a:accent6>
        <a:srgbClr val="000000"/>
      </a:accent6>
      <a:hlink>
        <a:srgbClr val="1D2361"/>
      </a:hlink>
      <a:folHlink>
        <a:srgbClr val="1D2361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1645</TotalTime>
  <Words>585</Words>
  <Application>Microsoft Office PowerPoint</Application>
  <PresentationFormat>Breedbeeld</PresentationFormat>
  <Paragraphs>88</Paragraphs>
  <Slides>19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19</vt:i4>
      </vt:variant>
    </vt:vector>
  </HeadingPairs>
  <TitlesOfParts>
    <vt:vector size="23" baseType="lpstr">
      <vt:lpstr>Arial</vt:lpstr>
      <vt:lpstr>Calibri</vt:lpstr>
      <vt:lpstr>Courier New</vt:lpstr>
      <vt:lpstr>Aangepast ontwerp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>MijnGemeenteDichtbij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Lorem ipsum dolor sit amet consectetur adipiscing elit</dc:title>
  <dc:creator>Helma Smolders</dc:creator>
  <cp:lastModifiedBy>Monique Weber</cp:lastModifiedBy>
  <cp:revision>91</cp:revision>
  <cp:lastPrinted>2023-01-04T08:11:30Z</cp:lastPrinted>
  <dcterms:created xsi:type="dcterms:W3CDTF">2021-11-25T19:24:37Z</dcterms:created>
  <dcterms:modified xsi:type="dcterms:W3CDTF">2023-07-13T12:23:38Z</dcterms:modified>
</cp:coreProperties>
</file>