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66" r:id="rId3"/>
    <p:sldId id="268" r:id="rId4"/>
    <p:sldId id="267" r:id="rId5"/>
    <p:sldId id="257" r:id="rId6"/>
    <p:sldId id="264" r:id="rId7"/>
    <p:sldId id="258" r:id="rId8"/>
    <p:sldId id="263" r:id="rId9"/>
    <p:sldId id="265" r:id="rId10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809A41E-6325-8C9B-F339-5B0E216A6CF0}" name="Alet van Kommer" initials="AvK" userId="Alet van Komm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3D0"/>
    <a:srgbClr val="71706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7897" autoAdjust="0"/>
  </p:normalViewPr>
  <p:slideViewPr>
    <p:cSldViewPr snapToGrid="0">
      <p:cViewPr varScale="1">
        <p:scale>
          <a:sx n="94" d="100"/>
          <a:sy n="94" d="100"/>
        </p:scale>
        <p:origin x="205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43910D-CE5F-471B-9B4B-13D8B170E8E3}" type="datetimeFigureOut">
              <a:rPr lang="nl-NL" smtClean="0"/>
              <a:t>9-4-2025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6B78D3-9ED9-446A-8789-57480E388B3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287638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6B78D3-9ED9-446A-8789-57480E388B34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078612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81199"/>
            <a:ext cx="7772400" cy="1528763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800" baseline="0">
                <a:solidFill>
                  <a:srgbClr val="00AB67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 baseline="0">
                <a:solidFill>
                  <a:srgbClr val="0093D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94BBF-8987-4968-AF7D-B6777AC16145}" type="datetimeFigureOut">
              <a:rPr lang="nl-NL" smtClean="0"/>
              <a:t>9-4-2025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065C4-908E-435C-9271-C6A45407D83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838182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423358"/>
            <a:ext cx="2949178" cy="1129342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1423358"/>
            <a:ext cx="4629150" cy="443769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552700"/>
            <a:ext cx="2949178" cy="33162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94BBF-8987-4968-AF7D-B6777AC16145}" type="datetimeFigureOut">
              <a:rPr lang="nl-NL" smtClean="0"/>
              <a:t>9-4-2025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065C4-908E-435C-9271-C6A45407D83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271646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94BBF-8987-4968-AF7D-B6777AC16145}" type="datetimeFigureOut">
              <a:rPr lang="nl-NL" smtClean="0"/>
              <a:t>9-4-2025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065C4-908E-435C-9271-C6A45407D83E}" type="slidenum">
              <a:rPr lang="nl-NL" smtClean="0"/>
              <a:t>‹nr.›</a:t>
            </a:fld>
            <a:endParaRPr lang="nl-NL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6774FF8-354C-4E34-A20C-85C6F3C5EC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5646" y="0"/>
            <a:ext cx="6673463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40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88708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95765" y="1423359"/>
            <a:ext cx="1971675" cy="4563373"/>
          </a:xfrm>
          <a:prstGeom prst="rect">
            <a:avLst/>
          </a:prstGeom>
        </p:spPr>
        <p:txBody>
          <a:bodyPr vert="eaVert">
            <a:normAutofit/>
          </a:bodyPr>
          <a:lstStyle>
            <a:lvl1pPr>
              <a:defRPr sz="40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423359"/>
            <a:ext cx="5800725" cy="4563373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94BBF-8987-4968-AF7D-B6777AC16145}" type="datetimeFigureOut">
              <a:rPr lang="nl-NL" smtClean="0"/>
              <a:t>9-4-2025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065C4-908E-435C-9271-C6A45407D83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4683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5646" y="0"/>
            <a:ext cx="6673463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4000">
                <a:solidFill>
                  <a:srgbClr val="71706F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2309" y="1561381"/>
            <a:ext cx="8505645" cy="4425351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94BBF-8987-4968-AF7D-B6777AC16145}" type="datetimeFigureOut">
              <a:rPr lang="nl-NL" smtClean="0"/>
              <a:t>9-4-2025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065C4-908E-435C-9271-C6A45407D83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51593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430" y="1709739"/>
            <a:ext cx="8436634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6430" y="4589464"/>
            <a:ext cx="8436633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71706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94BBF-8987-4968-AF7D-B6777AC16145}" type="datetimeFigureOut">
              <a:rPr lang="nl-NL" smtClean="0"/>
              <a:t>9-4-2025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065C4-908E-435C-9271-C6A45407D83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3529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2604" y="1665288"/>
            <a:ext cx="396923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2141" y="1665288"/>
            <a:ext cx="4100782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4D94BBF-8987-4968-AF7D-B6777AC16145}" type="datetimeFigureOut">
              <a:rPr lang="nl-NL" smtClean="0"/>
              <a:pPr/>
              <a:t>9-4-2025</a:t>
            </a:fld>
            <a:endParaRPr lang="nl-NL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065C4-908E-435C-9271-C6A45407D83E}" type="slidenum">
              <a:rPr lang="nl-NL" smtClean="0"/>
              <a:t>‹nr.›</a:t>
            </a:fld>
            <a:endParaRPr lang="nl-NL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F75EE13-839D-4F76-9154-9FD44B00BA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5646" y="0"/>
            <a:ext cx="6673463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40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45148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2603" y="1665288"/>
            <a:ext cx="4159011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4D94BBF-8987-4968-AF7D-B6777AC16145}" type="datetimeFigureOut">
              <a:rPr lang="nl-NL" smtClean="0"/>
              <a:pPr/>
              <a:t>9-4-2025</a:t>
            </a:fld>
            <a:endParaRPr lang="nl-NL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065C4-908E-435C-9271-C6A45407D83E}" type="slidenum">
              <a:rPr lang="nl-NL" smtClean="0"/>
              <a:t>‹nr.›</a:t>
            </a:fld>
            <a:endParaRPr lang="nl-NL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F75EE13-839D-4F76-9154-9FD44B00BA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5646" y="0"/>
            <a:ext cx="6673463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40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31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94BBF-8987-4968-AF7D-B6777AC16145}" type="datetimeFigureOut">
              <a:rPr lang="nl-NL" smtClean="0"/>
              <a:t>9-4-2025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065C4-908E-435C-9271-C6A45407D83E}" type="slidenum">
              <a:rPr lang="nl-NL" smtClean="0"/>
              <a:t>‹nr.›</a:t>
            </a:fld>
            <a:endParaRPr lang="nl-NL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8874EF8-C8B5-47F6-9DCA-6E1DB758DA4D}"/>
              </a:ext>
            </a:extLst>
          </p:cNvPr>
          <p:cNvSpPr txBox="1">
            <a:spLocks/>
          </p:cNvSpPr>
          <p:nvPr userDrawn="1"/>
        </p:nvSpPr>
        <p:spPr>
          <a:xfrm>
            <a:off x="2375646" y="0"/>
            <a:ext cx="667346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dirty="0">
                <a:solidFill>
                  <a:srgbClr val="71706F"/>
                </a:solidFill>
              </a:rPr>
              <a:t>Klik om stijl te bewerken</a:t>
            </a:r>
            <a:endParaRPr lang="en-US" dirty="0">
              <a:solidFill>
                <a:srgbClr val="71706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5833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94BBF-8987-4968-AF7D-B6777AC16145}" type="datetimeFigureOut">
              <a:rPr lang="nl-NL" smtClean="0"/>
              <a:t>9-4-2025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065C4-908E-435C-9271-C6A45407D83E}" type="slidenum">
              <a:rPr lang="nl-NL" smtClean="0"/>
              <a:t>‹nr.›</a:t>
            </a:fld>
            <a:endParaRPr lang="nl-NL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CBA6808-A029-4FC1-B376-46B73BEF0E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5646" y="0"/>
            <a:ext cx="6673463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40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7637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94BBF-8987-4968-AF7D-B6777AC16145}" type="datetimeFigureOut">
              <a:rPr lang="nl-NL" smtClean="0"/>
              <a:t>9-4-2025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065C4-908E-435C-9271-C6A45407D83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92617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7459" y="1414732"/>
            <a:ext cx="2949178" cy="987724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1414732"/>
            <a:ext cx="4629150" cy="444631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415396"/>
            <a:ext cx="2949178" cy="345359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94BBF-8987-4968-AF7D-B6777AC16145}" type="datetimeFigureOut">
              <a:rPr lang="nl-NL" smtClean="0"/>
              <a:t>9-4-2025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065C4-908E-435C-9271-C6A45407D83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32990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58196" y="18255"/>
            <a:ext cx="70995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189" y="1825625"/>
            <a:ext cx="8393502" cy="41869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8188" y="6356351"/>
            <a:ext cx="22978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74D94BBF-8987-4968-AF7D-B6777AC16145}" type="datetimeFigureOut">
              <a:rPr lang="nl-NL" smtClean="0"/>
              <a:pPr/>
              <a:t>9-4-2025</a:t>
            </a:fld>
            <a:endParaRPr lang="nl-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27675" y="6356351"/>
            <a:ext cx="8540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F20065C4-908E-435C-9271-C6A45407D83E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67320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73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71706F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71706F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71706F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71706F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71706F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71706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D4C509C4-66EF-B3A9-29D2-6A8B6D8AE9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5646" y="0"/>
            <a:ext cx="6673463" cy="1325563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06B4697A-D59F-FC55-60C9-39ECB62677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309" y="2338730"/>
            <a:ext cx="8505645" cy="28706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492884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C19331-15DC-4567-A183-D027D8151A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2015-2025</a:t>
            </a:r>
            <a:r>
              <a:rPr lang="nl-NL" dirty="0"/>
              <a:t>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DE7D447-B70B-885A-C3F0-5E187B8257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38163" indent="-355600"/>
            <a:r>
              <a:rPr lang="nl-NL" dirty="0">
                <a:solidFill>
                  <a:schemeClr val="tx1"/>
                </a:solidFill>
              </a:rPr>
              <a:t>GR De </a:t>
            </a:r>
            <a:r>
              <a:rPr lang="nl-NL" dirty="0" err="1">
                <a:solidFill>
                  <a:schemeClr val="tx1"/>
                </a:solidFill>
              </a:rPr>
              <a:t>Bevelanden</a:t>
            </a:r>
            <a:r>
              <a:rPr lang="nl-NL" dirty="0">
                <a:solidFill>
                  <a:schemeClr val="tx1"/>
                </a:solidFill>
              </a:rPr>
              <a:t> is een samenwerking met als doel om taken efficiënter en effectiever te organiseren</a:t>
            </a:r>
          </a:p>
          <a:p>
            <a:pPr marL="538163" indent="-355600"/>
            <a:r>
              <a:rPr lang="nl-NL" dirty="0">
                <a:solidFill>
                  <a:schemeClr val="tx1"/>
                </a:solidFill>
              </a:rPr>
              <a:t>Om door middel van schaalvergroting kosten te besparen, de kwaliteit van dienstverlening te verbeteren en kwetsbaarheden te verminderen</a:t>
            </a:r>
          </a:p>
          <a:p>
            <a:pPr marL="538163" indent="-355600"/>
            <a:r>
              <a:rPr lang="nl-NL" dirty="0">
                <a:solidFill>
                  <a:schemeClr val="tx1"/>
                </a:solidFill>
              </a:rPr>
              <a:t>de nadruk lag bij de oprichting sterk op kostenbesparing</a:t>
            </a:r>
          </a:p>
          <a:p>
            <a:pPr marL="538163" indent="-355600"/>
            <a:r>
              <a:rPr lang="nl-NL" dirty="0">
                <a:solidFill>
                  <a:schemeClr val="tx1"/>
                </a:solidFill>
              </a:rPr>
              <a:t>Naar de toekomst toe is een evenwichtige focus op zowel inhoud, financiële stabiliteit, kwaliteit van dienstverlening en organisatorische structuur essentieel voor succes, waarbij we elkaar nodig hebben</a:t>
            </a:r>
          </a:p>
        </p:txBody>
      </p:sp>
    </p:spTree>
    <p:extLst>
      <p:ext uri="{BB962C8B-B14F-4D97-AF65-F5344CB8AC3E}">
        <p14:creationId xmlns:p14="http://schemas.microsoft.com/office/powerpoint/2010/main" val="42183152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Tijdelijke aanduiding voor inhoud 6">
            <a:extLst>
              <a:ext uri="{FF2B5EF4-FFF2-40B4-BE49-F238E27FC236}">
                <a16:creationId xmlns:a16="http://schemas.microsoft.com/office/drawing/2014/main" id="{FA73271E-5C67-8A11-4E77-CC97D10626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/>
        </p:blipFill>
        <p:spPr>
          <a:xfrm>
            <a:off x="20" y="10"/>
            <a:ext cx="9143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807537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55B9A85-44FB-512B-DA55-F802E2EAF9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Voorstellen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95EE29D-3535-041B-0779-DA036D9D4A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062163" indent="-538163">
              <a:buNone/>
              <a:tabLst>
                <a:tab pos="893763" algn="l"/>
                <a:tab pos="2062163" algn="l"/>
              </a:tabLst>
            </a:pPr>
            <a:r>
              <a:rPr lang="nl-NL" b="1" u="sng" dirty="0">
                <a:solidFill>
                  <a:schemeClr val="tx1"/>
                </a:solidFill>
              </a:rPr>
              <a:t>Richard Nagtzaam</a:t>
            </a:r>
          </a:p>
          <a:p>
            <a:pPr marL="2062163" indent="-538163">
              <a:tabLst>
                <a:tab pos="893763" algn="l"/>
                <a:tab pos="2062163" algn="l"/>
              </a:tabLst>
            </a:pPr>
            <a:r>
              <a:rPr lang="nl-NL" dirty="0">
                <a:solidFill>
                  <a:schemeClr val="tx1"/>
                </a:solidFill>
              </a:rPr>
              <a:t>Met ingang van 1 oktober 2024 directeur van GR de </a:t>
            </a:r>
            <a:r>
              <a:rPr lang="nl-NL" dirty="0" err="1">
                <a:solidFill>
                  <a:schemeClr val="tx1"/>
                </a:solidFill>
              </a:rPr>
              <a:t>Bevelanden</a:t>
            </a:r>
            <a:r>
              <a:rPr lang="nl-NL" dirty="0">
                <a:solidFill>
                  <a:schemeClr val="tx1"/>
                </a:solidFill>
              </a:rPr>
              <a:t> a.i.</a:t>
            </a:r>
          </a:p>
          <a:p>
            <a:pPr marL="2062163" indent="-538163">
              <a:tabLst>
                <a:tab pos="893763" algn="l"/>
                <a:tab pos="2062163" algn="l"/>
              </a:tabLst>
            </a:pPr>
            <a:r>
              <a:rPr lang="nl-NL" dirty="0">
                <a:solidFill>
                  <a:schemeClr val="tx1"/>
                </a:solidFill>
              </a:rPr>
              <a:t>Termijn van de opdracht</a:t>
            </a:r>
          </a:p>
          <a:p>
            <a:pPr marL="2062163" indent="-538163">
              <a:tabLst>
                <a:tab pos="893763" algn="l"/>
                <a:tab pos="2062163" algn="l"/>
              </a:tabLst>
            </a:pPr>
            <a:r>
              <a:rPr lang="nl-NL" dirty="0">
                <a:solidFill>
                  <a:schemeClr val="tx1"/>
                </a:solidFill>
              </a:rPr>
              <a:t>Werkzaam bij </a:t>
            </a:r>
            <a:r>
              <a:rPr lang="nl-NL" dirty="0" err="1">
                <a:solidFill>
                  <a:schemeClr val="tx1"/>
                </a:solidFill>
              </a:rPr>
              <a:t>Geerts&amp;Partners</a:t>
            </a:r>
            <a:endParaRPr lang="nl-NL" dirty="0">
              <a:solidFill>
                <a:schemeClr val="tx1"/>
              </a:solidFill>
            </a:endParaRPr>
          </a:p>
          <a:p>
            <a:pPr marL="2062163" indent="-538163">
              <a:tabLst>
                <a:tab pos="893763" algn="l"/>
                <a:tab pos="2062163" algn="l"/>
              </a:tabLst>
            </a:pPr>
            <a:r>
              <a:rPr lang="nl-NL" dirty="0">
                <a:solidFill>
                  <a:schemeClr val="tx1"/>
                </a:solidFill>
              </a:rPr>
              <a:t>Brede ervaring bij gemeenten m.n. als gemeentesecretaris</a:t>
            </a:r>
          </a:p>
          <a:p>
            <a:pPr marL="2062163" indent="-538163">
              <a:tabLst>
                <a:tab pos="893763" algn="l"/>
                <a:tab pos="2062163" algn="l"/>
              </a:tabLst>
            </a:pPr>
            <a:r>
              <a:rPr lang="nl-NL" dirty="0">
                <a:solidFill>
                  <a:schemeClr val="tx1"/>
                </a:solidFill>
              </a:rPr>
              <a:t>Bekend met de dynamiek binnen de bestuurlijke omgeving</a:t>
            </a:r>
          </a:p>
        </p:txBody>
      </p:sp>
    </p:spTree>
    <p:extLst>
      <p:ext uri="{BB962C8B-B14F-4D97-AF65-F5344CB8AC3E}">
        <p14:creationId xmlns:p14="http://schemas.microsoft.com/office/powerpoint/2010/main" val="13259048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Afbeelding met persoon, Handen vasthouden, kleding, bruiloft&#10;&#10;Automatisch gegenereerde beschrijving">
            <a:extLst>
              <a:ext uri="{FF2B5EF4-FFF2-40B4-BE49-F238E27FC236}">
                <a16:creationId xmlns:a16="http://schemas.microsoft.com/office/drawing/2014/main" id="{12EABA64-58FE-1226-91B8-BBCACB9E0ED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4484" r="23749" b="1"/>
          <a:stretch/>
        </p:blipFill>
        <p:spPr>
          <a:xfrm>
            <a:off x="352604" y="1665288"/>
            <a:ext cx="3969230" cy="4351338"/>
          </a:xfrm>
          <a:prstGeom prst="rect">
            <a:avLst/>
          </a:prstGeom>
          <a:noFill/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CB44D44-A445-4785-A7F9-1CEA3718A2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2141" y="1665288"/>
            <a:ext cx="4100782" cy="4351338"/>
          </a:xfrm>
        </p:spPr>
        <p:txBody>
          <a:bodyPr>
            <a:normAutofit/>
          </a:bodyPr>
          <a:lstStyle/>
          <a:p>
            <a:r>
              <a:rPr lang="nl-NL" dirty="0">
                <a:solidFill>
                  <a:schemeClr val="tx1"/>
                </a:solidFill>
              </a:rPr>
              <a:t>Warme ontvangst</a:t>
            </a:r>
          </a:p>
          <a:p>
            <a:r>
              <a:rPr lang="nl-NL" dirty="0">
                <a:solidFill>
                  <a:schemeClr val="tx1"/>
                </a:solidFill>
              </a:rPr>
              <a:t>Positieve energie in de organisatie</a:t>
            </a:r>
          </a:p>
          <a:p>
            <a:r>
              <a:rPr lang="nl-NL" dirty="0">
                <a:solidFill>
                  <a:schemeClr val="tx1"/>
                </a:solidFill>
              </a:rPr>
              <a:t>Continu aandacht voor de verbetering van de bedrijfsvoering</a:t>
            </a:r>
          </a:p>
          <a:p>
            <a:r>
              <a:rPr lang="nl-NL" dirty="0">
                <a:solidFill>
                  <a:schemeClr val="tx1"/>
                </a:solidFill>
              </a:rPr>
              <a:t>Continu aandacht voor de kwaliteit van dienstverlening</a:t>
            </a:r>
            <a:endParaRPr lang="nl-NL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C4F7AFD-3867-4FC9-A371-6D4BEE4380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5646" y="0"/>
            <a:ext cx="6673463" cy="1325563"/>
          </a:xfrm>
        </p:spPr>
        <p:txBody>
          <a:bodyPr anchor="ctr">
            <a:normAutofit/>
          </a:bodyPr>
          <a:lstStyle/>
          <a:p>
            <a:r>
              <a:rPr lang="nl-NL" dirty="0">
                <a:solidFill>
                  <a:schemeClr val="tx1"/>
                </a:solidFill>
              </a:rPr>
              <a:t>Mijn eerste indruk …</a:t>
            </a:r>
          </a:p>
        </p:txBody>
      </p:sp>
    </p:spTree>
    <p:extLst>
      <p:ext uri="{BB962C8B-B14F-4D97-AF65-F5344CB8AC3E}">
        <p14:creationId xmlns:p14="http://schemas.microsoft.com/office/powerpoint/2010/main" val="29118579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B067BC28-9B63-18CA-6DFD-000F2FCD99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Mijn eerste indruk .</a:t>
            </a:r>
            <a:r>
              <a:rPr lang="nl-NL" dirty="0"/>
              <a:t>.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34F7FEE0-A3B2-7970-FB01-9157A80D82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79040" y="1561381"/>
            <a:ext cx="6388914" cy="442535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nl-NL" dirty="0">
              <a:solidFill>
                <a:schemeClr val="tx1"/>
              </a:solidFill>
            </a:endParaRPr>
          </a:p>
          <a:p>
            <a:r>
              <a:rPr lang="nl-NL" dirty="0">
                <a:solidFill>
                  <a:schemeClr val="tx1"/>
                </a:solidFill>
              </a:rPr>
              <a:t>Vooral gericht op de uitvoering </a:t>
            </a:r>
          </a:p>
          <a:p>
            <a:r>
              <a:rPr lang="nl-NL" dirty="0">
                <a:solidFill>
                  <a:schemeClr val="tx1"/>
                </a:solidFill>
              </a:rPr>
              <a:t>Op “</a:t>
            </a:r>
            <a:r>
              <a:rPr lang="nl-NL" dirty="0" err="1">
                <a:solidFill>
                  <a:schemeClr val="tx1"/>
                </a:solidFill>
              </a:rPr>
              <a:t>going</a:t>
            </a:r>
            <a:r>
              <a:rPr lang="nl-NL" dirty="0">
                <a:solidFill>
                  <a:schemeClr val="tx1"/>
                </a:solidFill>
              </a:rPr>
              <a:t> concern”</a:t>
            </a:r>
          </a:p>
          <a:p>
            <a:r>
              <a:rPr lang="nl-NL" dirty="0">
                <a:solidFill>
                  <a:schemeClr val="tx1"/>
                </a:solidFill>
              </a:rPr>
              <a:t>Geen gezamenlijke </a:t>
            </a:r>
            <a:r>
              <a:rPr lang="nl-NL" dirty="0" err="1">
                <a:solidFill>
                  <a:schemeClr val="tx1"/>
                </a:solidFill>
              </a:rPr>
              <a:t>meerjaren</a:t>
            </a:r>
            <a:r>
              <a:rPr lang="nl-NL" dirty="0">
                <a:solidFill>
                  <a:schemeClr val="tx1"/>
                </a:solidFill>
              </a:rPr>
              <a:t> visie en perspectief </a:t>
            </a:r>
          </a:p>
          <a:p>
            <a:r>
              <a:rPr lang="nl-NL" dirty="0">
                <a:solidFill>
                  <a:schemeClr val="tx1"/>
                </a:solidFill>
              </a:rPr>
              <a:t>Weinig uitgesproken, bescheiden</a:t>
            </a:r>
          </a:p>
          <a:p>
            <a:r>
              <a:rPr lang="nl-NL" dirty="0">
                <a:solidFill>
                  <a:schemeClr val="tx1"/>
                </a:solidFill>
              </a:rPr>
              <a:t>Veel overlegvormen en besluitstructuren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224293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1642F0FD-B293-6340-4B27-B3637B2FDD4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5838" r="14413" b="-1"/>
          <a:stretch/>
        </p:blipFill>
        <p:spPr>
          <a:xfrm>
            <a:off x="352604" y="1665288"/>
            <a:ext cx="3969230" cy="4351338"/>
          </a:xfrm>
          <a:prstGeom prst="rect">
            <a:avLst/>
          </a:prstGeom>
          <a:noFill/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2214D73-96DD-6A1A-830B-5CDB03C510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90614" y="1665288"/>
            <a:ext cx="4100782" cy="4351338"/>
          </a:xfrm>
        </p:spPr>
        <p:txBody>
          <a:bodyPr>
            <a:normAutofit fontScale="77500" lnSpcReduction="20000"/>
          </a:bodyPr>
          <a:lstStyle/>
          <a:p>
            <a:r>
              <a:rPr lang="nl-NL" dirty="0">
                <a:solidFill>
                  <a:schemeClr val="tx1"/>
                </a:solidFill>
              </a:rPr>
              <a:t>Veel meer de verbinding zoeken met de gemeenten</a:t>
            </a:r>
          </a:p>
          <a:p>
            <a:r>
              <a:rPr lang="nl-NL" dirty="0">
                <a:solidFill>
                  <a:schemeClr val="tx1"/>
                </a:solidFill>
              </a:rPr>
              <a:t>Ontwikkelen van een gezamenlijk perspectief en commitment</a:t>
            </a:r>
          </a:p>
          <a:p>
            <a:r>
              <a:rPr lang="nl-NL" dirty="0">
                <a:solidFill>
                  <a:schemeClr val="tx1"/>
                </a:solidFill>
              </a:rPr>
              <a:t>Samen heldere afspraken maken, deze afspraken borgen en elkaar aanspreken</a:t>
            </a:r>
          </a:p>
          <a:p>
            <a:r>
              <a:rPr lang="nl-NL" dirty="0">
                <a:solidFill>
                  <a:schemeClr val="tx1"/>
                </a:solidFill>
              </a:rPr>
              <a:t>Het samenspel GR de </a:t>
            </a:r>
            <a:r>
              <a:rPr lang="nl-NL" dirty="0" err="1">
                <a:solidFill>
                  <a:schemeClr val="tx1"/>
                </a:solidFill>
              </a:rPr>
              <a:t>Bevelanden</a:t>
            </a:r>
            <a:r>
              <a:rPr lang="nl-NL" dirty="0">
                <a:solidFill>
                  <a:schemeClr val="tx1"/>
                </a:solidFill>
              </a:rPr>
              <a:t> met de deelnemende gemeenten</a:t>
            </a:r>
          </a:p>
          <a:p>
            <a:r>
              <a:rPr lang="nl-NL" dirty="0">
                <a:solidFill>
                  <a:schemeClr val="tx1"/>
                </a:solidFill>
              </a:rPr>
              <a:t>GR de </a:t>
            </a:r>
            <a:r>
              <a:rPr lang="nl-NL" dirty="0" err="1">
                <a:solidFill>
                  <a:schemeClr val="tx1"/>
                </a:solidFill>
              </a:rPr>
              <a:t>Bevelanden</a:t>
            </a:r>
            <a:r>
              <a:rPr lang="nl-NL" dirty="0">
                <a:solidFill>
                  <a:schemeClr val="tx1"/>
                </a:solidFill>
              </a:rPr>
              <a:t> als lerende organisatie met zelfreflectie en kwaliteit</a:t>
            </a:r>
          </a:p>
          <a:p>
            <a:endParaRPr lang="en-US" dirty="0"/>
          </a:p>
        </p:txBody>
      </p:sp>
      <p:sp>
        <p:nvSpPr>
          <p:cNvPr id="11" name="Title 3">
            <a:extLst>
              <a:ext uri="{FF2B5EF4-FFF2-40B4-BE49-F238E27FC236}">
                <a16:creationId xmlns:a16="http://schemas.microsoft.com/office/drawing/2014/main" id="{D6A98F83-FC70-A35B-0AE6-75C508FB7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5646" y="0"/>
            <a:ext cx="6673463" cy="1325563"/>
          </a:xfrm>
        </p:spPr>
        <p:txBody>
          <a:bodyPr/>
          <a:lstStyle/>
          <a:p>
            <a:r>
              <a:rPr lang="en-US" dirty="0" err="1">
                <a:solidFill>
                  <a:schemeClr val="tx1"/>
                </a:solidFill>
              </a:rPr>
              <a:t>Doorontwikkelen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275596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>
            <a:extLst>
              <a:ext uri="{FF2B5EF4-FFF2-40B4-BE49-F238E27FC236}">
                <a16:creationId xmlns:a16="http://schemas.microsoft.com/office/drawing/2014/main" id="{DBDE6236-75A1-03C9-F5E4-055305CAE99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9913" r="21671" b="-3"/>
          <a:stretch/>
        </p:blipFill>
        <p:spPr>
          <a:xfrm>
            <a:off x="352604" y="1665288"/>
            <a:ext cx="3969230" cy="4351338"/>
          </a:xfrm>
          <a:prstGeom prst="rect">
            <a:avLst/>
          </a:prstGeom>
          <a:noFill/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3248DFA-EAF5-D1DC-3A76-B9AE28F10B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2141" y="1665288"/>
            <a:ext cx="4100782" cy="4351338"/>
          </a:xfrm>
        </p:spPr>
        <p:txBody>
          <a:bodyPr>
            <a:normAutofit fontScale="85000" lnSpcReduction="20000"/>
          </a:bodyPr>
          <a:lstStyle/>
          <a:p>
            <a:r>
              <a:rPr lang="nl-NL" dirty="0">
                <a:solidFill>
                  <a:schemeClr val="tx1"/>
                </a:solidFill>
              </a:rPr>
              <a:t>Aandacht voor de P&amp;C cyclus, de opbouw van de begroting en voor de beheersing van financiën</a:t>
            </a:r>
          </a:p>
          <a:p>
            <a:r>
              <a:rPr lang="nl-NL" dirty="0">
                <a:solidFill>
                  <a:schemeClr val="tx1"/>
                </a:solidFill>
              </a:rPr>
              <a:t>Door ontwikkelen op strategisch niveau</a:t>
            </a:r>
          </a:p>
          <a:p>
            <a:r>
              <a:rPr lang="nl-NL" dirty="0">
                <a:solidFill>
                  <a:schemeClr val="tx1"/>
                </a:solidFill>
              </a:rPr>
              <a:t>De relatie met de gemeenten intensiveren</a:t>
            </a:r>
          </a:p>
          <a:p>
            <a:r>
              <a:rPr lang="nl-NL" dirty="0">
                <a:solidFill>
                  <a:schemeClr val="tx1"/>
                </a:solidFill>
              </a:rPr>
              <a:t>Missie, visie, kernwaarden</a:t>
            </a:r>
          </a:p>
          <a:p>
            <a:r>
              <a:rPr lang="nl-NL" dirty="0">
                <a:solidFill>
                  <a:schemeClr val="tx1"/>
                </a:solidFill>
              </a:rPr>
              <a:t>Verder versterken van de  organisatie en het management</a:t>
            </a:r>
          </a:p>
          <a:p>
            <a:r>
              <a:rPr lang="nl-NL" dirty="0">
                <a:solidFill>
                  <a:schemeClr val="tx1"/>
                </a:solidFill>
              </a:rPr>
              <a:t>Werving nieuwe directeur</a:t>
            </a:r>
          </a:p>
          <a:p>
            <a:endParaRPr lang="en-US" dirty="0"/>
          </a:p>
        </p:txBody>
      </p:sp>
      <p:sp>
        <p:nvSpPr>
          <p:cNvPr id="14" name="Title 3">
            <a:extLst>
              <a:ext uri="{FF2B5EF4-FFF2-40B4-BE49-F238E27FC236}">
                <a16:creationId xmlns:a16="http://schemas.microsoft.com/office/drawing/2014/main" id="{85817D97-B083-EACF-A569-A4F1FE9E89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5646" y="0"/>
            <a:ext cx="6673463" cy="1325563"/>
          </a:xfrm>
        </p:spPr>
        <p:txBody>
          <a:bodyPr/>
          <a:lstStyle/>
          <a:p>
            <a:r>
              <a:rPr lang="en-US" dirty="0" err="1">
                <a:solidFill>
                  <a:schemeClr val="tx1"/>
                </a:solidFill>
              </a:rPr>
              <a:t>Speerpunten</a:t>
            </a:r>
            <a:r>
              <a:rPr lang="en-US" dirty="0">
                <a:solidFill>
                  <a:schemeClr val="tx1"/>
                </a:solidFill>
              </a:rPr>
              <a:t> 2025</a:t>
            </a:r>
          </a:p>
        </p:txBody>
      </p:sp>
    </p:spTree>
    <p:extLst>
      <p:ext uri="{BB962C8B-B14F-4D97-AF65-F5344CB8AC3E}">
        <p14:creationId xmlns:p14="http://schemas.microsoft.com/office/powerpoint/2010/main" val="38044870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D1DB99BE-C80C-99FF-619D-2367F9F1B7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Vragen</a:t>
            </a:r>
          </a:p>
        </p:txBody>
      </p:sp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9EE067B1-AFD8-E41A-8FD8-815728D757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798638" indent="-355600"/>
            <a:r>
              <a:rPr lang="nl-NL" dirty="0">
                <a:solidFill>
                  <a:schemeClr val="tx1"/>
                </a:solidFill>
              </a:rPr>
              <a:t>Welk beeld heeft uw raad van GR de </a:t>
            </a:r>
            <a:r>
              <a:rPr lang="nl-NL" dirty="0" err="1">
                <a:solidFill>
                  <a:schemeClr val="tx1"/>
                </a:solidFill>
              </a:rPr>
              <a:t>Bevelanden</a:t>
            </a:r>
            <a:r>
              <a:rPr lang="nl-NL" dirty="0">
                <a:solidFill>
                  <a:schemeClr val="tx1"/>
                </a:solidFill>
              </a:rPr>
              <a:t>?</a:t>
            </a:r>
          </a:p>
          <a:p>
            <a:pPr marL="1798638" indent="-355600"/>
            <a:r>
              <a:rPr lang="nl-NL">
                <a:solidFill>
                  <a:schemeClr val="tx1"/>
                </a:solidFill>
              </a:rPr>
              <a:t>Wat </a:t>
            </a:r>
            <a:r>
              <a:rPr lang="nl-NL" dirty="0">
                <a:solidFill>
                  <a:schemeClr val="tx1"/>
                </a:solidFill>
              </a:rPr>
              <a:t>is uw informatiebehoefte ?</a:t>
            </a:r>
          </a:p>
          <a:p>
            <a:pPr marL="1798638" indent="-355600"/>
            <a:r>
              <a:rPr lang="nl-NL" dirty="0">
                <a:solidFill>
                  <a:schemeClr val="tx1"/>
                </a:solidFill>
              </a:rPr>
              <a:t>Heeft u vragen ?</a:t>
            </a:r>
          </a:p>
        </p:txBody>
      </p:sp>
    </p:spTree>
    <p:extLst>
      <p:ext uri="{BB962C8B-B14F-4D97-AF65-F5344CB8AC3E}">
        <p14:creationId xmlns:p14="http://schemas.microsoft.com/office/powerpoint/2010/main" val="1843466409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GRdB huisstijl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AB67"/>
      </a:accent1>
      <a:accent2>
        <a:srgbClr val="0093D0"/>
      </a:accent2>
      <a:accent3>
        <a:srgbClr val="A5A5A5"/>
      </a:accent3>
      <a:accent4>
        <a:srgbClr val="D7C500"/>
      </a:accent4>
      <a:accent5>
        <a:srgbClr val="AFD4D3"/>
      </a:accent5>
      <a:accent6>
        <a:srgbClr val="D5D110"/>
      </a:accent6>
      <a:hlink>
        <a:srgbClr val="0093D0"/>
      </a:hlink>
      <a:folHlink>
        <a:srgbClr val="00AB67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T GR de Bevelanden normaal" id="{625ADFC3-F403-49A9-BA17-CACC310F92A1}" vid="{4BC70E04-E79E-4F7E-83BB-ADA58C136D8C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GR de Bevelanden normaal</Template>
  <TotalTime>627</TotalTime>
  <Words>289</Words>
  <Application>Microsoft Office PowerPoint</Application>
  <PresentationFormat>Diavoorstelling (4:3)</PresentationFormat>
  <Paragraphs>42</Paragraphs>
  <Slides>9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9</vt:i4>
      </vt:variant>
    </vt:vector>
  </HeadingPairs>
  <TitlesOfParts>
    <vt:vector size="12" baseType="lpstr">
      <vt:lpstr>Arial</vt:lpstr>
      <vt:lpstr>Calibri</vt:lpstr>
      <vt:lpstr>Kantoorthema</vt:lpstr>
      <vt:lpstr> </vt:lpstr>
      <vt:lpstr>2015-2025 </vt:lpstr>
      <vt:lpstr>PowerPoint-presentatie</vt:lpstr>
      <vt:lpstr>Voorstellen</vt:lpstr>
      <vt:lpstr>Mijn eerste indruk …</vt:lpstr>
      <vt:lpstr>Mijn eerste indruk ..</vt:lpstr>
      <vt:lpstr>Doorontwikkelen </vt:lpstr>
      <vt:lpstr>Speerpunten 2025</vt:lpstr>
      <vt:lpstr>Vragen</vt:lpstr>
    </vt:vector>
  </TitlesOfParts>
  <Company>GR de Bevelanden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Alet van Kommer</dc:creator>
  <cp:lastModifiedBy>Alet van Kommer</cp:lastModifiedBy>
  <cp:revision>10</cp:revision>
  <cp:lastPrinted>2025-03-06T11:45:26Z</cp:lastPrinted>
  <dcterms:created xsi:type="dcterms:W3CDTF">2025-01-17T09:20:01Z</dcterms:created>
  <dcterms:modified xsi:type="dcterms:W3CDTF">2025-04-09T08:54:41Z</dcterms:modified>
</cp:coreProperties>
</file>