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62" r:id="rId2"/>
    <p:sldId id="286" r:id="rId3"/>
    <p:sldId id="285" r:id="rId4"/>
    <p:sldId id="284" r:id="rId5"/>
    <p:sldId id="283" r:id="rId6"/>
    <p:sldId id="282" r:id="rId7"/>
    <p:sldId id="281" r:id="rId8"/>
    <p:sldId id="275" r:id="rId9"/>
    <p:sldId id="276" r:id="rId10"/>
    <p:sldId id="277" r:id="rId11"/>
    <p:sldId id="278" r:id="rId12"/>
    <p:sldId id="279" r:id="rId13"/>
    <p:sldId id="274" r:id="rId14"/>
  </p:sldIdLst>
  <p:sldSz cx="9144000" cy="5143500" type="screen16x9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5BF"/>
    <a:srgbClr val="EF7D00"/>
    <a:srgbClr val="BBC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332"/>
    <p:restoredTop sz="94674"/>
  </p:normalViewPr>
  <p:slideViewPr>
    <p:cSldViewPr snapToGrid="0" snapToObjects="1">
      <p:cViewPr varScale="1">
        <p:scale>
          <a:sx n="155" d="100"/>
          <a:sy n="155" d="100"/>
        </p:scale>
        <p:origin x="-83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[bmsd wmo.xlsx]WMO uniek!Draaitabel3</c:name>
    <c:fmtId val="-1"/>
  </c:pivotSource>
  <c:chart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  <c:pivotFmt>
        <c:idx val="4"/>
        <c:dLbl>
          <c:idx val="0"/>
          <c:spPr/>
          <c:txPr>
            <a:bodyPr/>
            <a:lstStyle/>
            <a:p>
              <a:pPr>
                <a:defRPr/>
              </a:pPr>
              <a:endParaRPr lang="nl-NL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"/>
        <c:dLbl>
          <c:idx val="0"/>
          <c:spPr/>
          <c:txPr>
            <a:bodyPr/>
            <a:lstStyle/>
            <a:p>
              <a:pPr>
                <a:defRPr/>
              </a:pPr>
              <a:endParaRPr lang="nl-NL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"/>
        <c:dLbl>
          <c:idx val="0"/>
          <c:spPr/>
          <c:txPr>
            <a:bodyPr/>
            <a:lstStyle/>
            <a:p>
              <a:pPr>
                <a:defRPr/>
              </a:pPr>
              <a:endParaRPr lang="nl-NL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nl-NL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nl-NL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nl-NL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nl-NL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nl-NL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nl-NL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0.10383547356565968"/>
          <c:y val="5.9267654231486604E-2"/>
          <c:w val="0.74013011748017099"/>
          <c:h val="0.584775508374546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'WMO uniek'!$B$20:$B$21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cat>
            <c:multiLvlStrRef>
              <c:f>'WMO uniek'!$A$22:$A$29</c:f>
              <c:multiLvlStrCache>
                <c:ptCount val="6"/>
                <c:lvl>
                  <c:pt idx="0">
                    <c:v>0-18 </c:v>
                  </c:pt>
                  <c:pt idx="1">
                    <c:v>19-65</c:v>
                  </c:pt>
                  <c:pt idx="2">
                    <c:v>66-75</c:v>
                  </c:pt>
                  <c:pt idx="3">
                    <c:v>76-85</c:v>
                  </c:pt>
                  <c:pt idx="4">
                    <c:v>86-95</c:v>
                  </c:pt>
                  <c:pt idx="5">
                    <c:v>95+  </c:v>
                  </c:pt>
                </c:lvl>
                <c:lvl>
                  <c:pt idx="0">
                    <c:v>WMO   </c:v>
                  </c:pt>
                </c:lvl>
              </c:multiLvlStrCache>
            </c:multiLvlStrRef>
          </c:cat>
          <c:val>
            <c:numRef>
              <c:f>'WMO uniek'!$B$22:$B$29</c:f>
              <c:numCache>
                <c:formatCode>General</c:formatCode>
                <c:ptCount val="6"/>
                <c:pt idx="0">
                  <c:v>22</c:v>
                </c:pt>
                <c:pt idx="1">
                  <c:v>241</c:v>
                </c:pt>
                <c:pt idx="2">
                  <c:v>225</c:v>
                </c:pt>
                <c:pt idx="3">
                  <c:v>400</c:v>
                </c:pt>
                <c:pt idx="4">
                  <c:v>259</c:v>
                </c:pt>
                <c:pt idx="5">
                  <c:v>14</c:v>
                </c:pt>
              </c:numCache>
            </c:numRef>
          </c:val>
        </c:ser>
        <c:ser>
          <c:idx val="1"/>
          <c:order val="1"/>
          <c:tx>
            <c:strRef>
              <c:f>'WMO uniek'!$C$20:$C$21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cat>
            <c:multiLvlStrRef>
              <c:f>'WMO uniek'!$A$22:$A$29</c:f>
              <c:multiLvlStrCache>
                <c:ptCount val="6"/>
                <c:lvl>
                  <c:pt idx="0">
                    <c:v>0-18 </c:v>
                  </c:pt>
                  <c:pt idx="1">
                    <c:v>19-65</c:v>
                  </c:pt>
                  <c:pt idx="2">
                    <c:v>66-75</c:v>
                  </c:pt>
                  <c:pt idx="3">
                    <c:v>76-85</c:v>
                  </c:pt>
                  <c:pt idx="4">
                    <c:v>86-95</c:v>
                  </c:pt>
                  <c:pt idx="5">
                    <c:v>95+  </c:v>
                  </c:pt>
                </c:lvl>
                <c:lvl>
                  <c:pt idx="0">
                    <c:v>WMO   </c:v>
                  </c:pt>
                </c:lvl>
              </c:multiLvlStrCache>
            </c:multiLvlStrRef>
          </c:cat>
          <c:val>
            <c:numRef>
              <c:f>'WMO uniek'!$C$22:$C$29</c:f>
              <c:numCache>
                <c:formatCode>General</c:formatCode>
                <c:ptCount val="6"/>
                <c:pt idx="0">
                  <c:v>21</c:v>
                </c:pt>
                <c:pt idx="1">
                  <c:v>274</c:v>
                </c:pt>
                <c:pt idx="2">
                  <c:v>226</c:v>
                </c:pt>
                <c:pt idx="3">
                  <c:v>411</c:v>
                </c:pt>
                <c:pt idx="4">
                  <c:v>276</c:v>
                </c:pt>
                <c:pt idx="5">
                  <c:v>13</c:v>
                </c:pt>
              </c:numCache>
            </c:numRef>
          </c:val>
        </c:ser>
        <c:ser>
          <c:idx val="2"/>
          <c:order val="2"/>
          <c:tx>
            <c:strRef>
              <c:f>'WMO uniek'!$D$20:$D$21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multiLvlStrRef>
              <c:f>'WMO uniek'!$A$22:$A$29</c:f>
              <c:multiLvlStrCache>
                <c:ptCount val="6"/>
                <c:lvl>
                  <c:pt idx="0">
                    <c:v>0-18 </c:v>
                  </c:pt>
                  <c:pt idx="1">
                    <c:v>19-65</c:v>
                  </c:pt>
                  <c:pt idx="2">
                    <c:v>66-75</c:v>
                  </c:pt>
                  <c:pt idx="3">
                    <c:v>76-85</c:v>
                  </c:pt>
                  <c:pt idx="4">
                    <c:v>86-95</c:v>
                  </c:pt>
                  <c:pt idx="5">
                    <c:v>95+  </c:v>
                  </c:pt>
                </c:lvl>
                <c:lvl>
                  <c:pt idx="0">
                    <c:v>WMO   </c:v>
                  </c:pt>
                </c:lvl>
              </c:multiLvlStrCache>
            </c:multiLvlStrRef>
          </c:cat>
          <c:val>
            <c:numRef>
              <c:f>'WMO uniek'!$D$22:$D$29</c:f>
              <c:numCache>
                <c:formatCode>General</c:formatCode>
                <c:ptCount val="6"/>
                <c:pt idx="0">
                  <c:v>18</c:v>
                </c:pt>
                <c:pt idx="1">
                  <c:v>277</c:v>
                </c:pt>
                <c:pt idx="2">
                  <c:v>250</c:v>
                </c:pt>
                <c:pt idx="3">
                  <c:v>443</c:v>
                </c:pt>
                <c:pt idx="4">
                  <c:v>295</c:v>
                </c:pt>
                <c:pt idx="5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596096"/>
        <c:axId val="48597632"/>
      </c:barChart>
      <c:catAx>
        <c:axId val="48596096"/>
        <c:scaling>
          <c:orientation val="minMax"/>
        </c:scaling>
        <c:delete val="0"/>
        <c:axPos val="b"/>
        <c:majorTickMark val="out"/>
        <c:minorTickMark val="none"/>
        <c:tickLblPos val="nextTo"/>
        <c:crossAx val="48597632"/>
        <c:crosses val="autoZero"/>
        <c:auto val="1"/>
        <c:lblAlgn val="ctr"/>
        <c:lblOffset val="100"/>
        <c:noMultiLvlLbl val="0"/>
      </c:catAx>
      <c:valAx>
        <c:axId val="48597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85960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gradFill rotWithShape="1">
      <a:gsLst>
        <a:gs pos="0">
          <a:schemeClr val="dk1">
            <a:tint val="50000"/>
            <a:satMod val="300000"/>
          </a:schemeClr>
        </a:gs>
        <a:gs pos="35000">
          <a:schemeClr val="dk1">
            <a:tint val="37000"/>
            <a:satMod val="300000"/>
          </a:schemeClr>
        </a:gs>
        <a:gs pos="100000">
          <a:schemeClr val="dk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dk1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nl-NL"/>
    </a:p>
  </c:txPr>
  <c:externalData r:id="rId2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Visible val="1"/>
      </c14:pivotOptions>
    </c:ext>
  </c:extLst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7158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0808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359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3626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2725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819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159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1571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2849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8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935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17B4B-95A5-F44D-A95A-5C0A01654784}" type="datetimeFigureOut">
              <a:rPr lang="nl-NL" smtClean="0"/>
              <a:t>15-6-2020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9E6AB-8F19-474C-974A-A021765DD7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7137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C0B87F1-5DFD-2F47-B87D-0C8A1C20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862" y="1079927"/>
            <a:ext cx="5834371" cy="412576"/>
          </a:xfrm>
        </p:spPr>
        <p:txBody>
          <a:bodyPr anchor="t" anchorCtr="0">
            <a:noAutofit/>
          </a:bodyPr>
          <a:lstStyle/>
          <a:p>
            <a:pPr algn="l"/>
            <a:r>
              <a:rPr lang="nl-NL" altLang="nl-NL" sz="2400" dirty="0"/>
              <a:t>Monitor Sociaal Domein 2019 </a:t>
            </a:r>
            <a:endParaRPr lang="nl-NL" sz="2100" b="1" dirty="0">
              <a:solidFill>
                <a:schemeClr val="bg1"/>
              </a:solidFill>
              <a:latin typeface="Aleo" pitchFamily="2" charset="77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91863" y="1652056"/>
            <a:ext cx="5662714" cy="245861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l-NL" altLang="nl-NL" sz="2000" dirty="0"/>
              <a:t>Terugblik 2019 op hoofdlijnen 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67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C0B87F1-5DFD-2F47-B87D-0C8A1C20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862" y="1079927"/>
            <a:ext cx="6625463" cy="412576"/>
          </a:xfrm>
        </p:spPr>
        <p:txBody>
          <a:bodyPr anchor="t" anchorCtr="0">
            <a:noAutofit/>
          </a:bodyPr>
          <a:lstStyle/>
          <a:p>
            <a:pPr algn="l"/>
            <a:r>
              <a:rPr lang="nl-NL" sz="2400" b="1" dirty="0" smtClean="0"/>
              <a:t>Stijging maatwerkvoorzieningen </a:t>
            </a:r>
            <a:r>
              <a:rPr lang="nl-NL" sz="2400" b="1" dirty="0"/>
              <a:t>Wmo</a:t>
            </a:r>
            <a:endParaRPr lang="nl-NL" sz="2100" b="1" dirty="0">
              <a:solidFill>
                <a:schemeClr val="bg1"/>
              </a:solidFill>
              <a:latin typeface="Aleo" pitchFamily="2" charset="77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91863" y="1652056"/>
            <a:ext cx="5662714" cy="245861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/>
              <a:t>Eigen bijdrage, 17, 50 per 4 weken (nu 19 euro per jaar)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/>
              <a:t>Vrij laat op gang gekomen, eerste helft nauwelijks stijging waarneembaar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87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C0B87F1-5DFD-2F47-B87D-0C8A1C20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862" y="1079927"/>
            <a:ext cx="6625463" cy="412576"/>
          </a:xfrm>
        </p:spPr>
        <p:txBody>
          <a:bodyPr anchor="t" anchorCtr="0">
            <a:noAutofit/>
          </a:bodyPr>
          <a:lstStyle/>
          <a:p>
            <a:pPr algn="l"/>
            <a:r>
              <a:rPr lang="nl-NL" sz="2400" b="1" dirty="0"/>
              <a:t>Nieuwe aanbesteding vervoer</a:t>
            </a:r>
            <a:endParaRPr lang="nl-NL" sz="2100" b="1" dirty="0">
              <a:solidFill>
                <a:schemeClr val="bg1"/>
              </a:solidFill>
              <a:latin typeface="Aleo" pitchFamily="2" charset="77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91863" y="1652056"/>
            <a:ext cx="5662714" cy="245861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/>
              <a:t>Maximaal 1800 kilometer per jaar (5x uitzondering)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/>
              <a:t>Maximaal 25 kilometer per rit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/>
              <a:t>Puntbestemmingen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74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C0B87F1-5DFD-2F47-B87D-0C8A1C20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862" y="1079927"/>
            <a:ext cx="6625463" cy="412576"/>
          </a:xfrm>
        </p:spPr>
        <p:txBody>
          <a:bodyPr anchor="t" anchorCtr="0">
            <a:noAutofit/>
          </a:bodyPr>
          <a:lstStyle/>
          <a:p>
            <a:pPr algn="l"/>
            <a:r>
              <a:rPr lang="nl-NL" sz="2400" b="1" dirty="0"/>
              <a:t>Verschuiving jeugd lokaal</a:t>
            </a:r>
            <a:endParaRPr lang="nl-NL" sz="2100" b="1" dirty="0">
              <a:solidFill>
                <a:schemeClr val="bg1"/>
              </a:solidFill>
              <a:latin typeface="Aleo" pitchFamily="2" charset="77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91863" y="1652056"/>
            <a:ext cx="5662714" cy="245861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 smtClean="0"/>
              <a:t>Zo dichtbij en lokaal als mogelijk</a:t>
            </a:r>
            <a:endParaRPr lang="nl-NL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 err="1" smtClean="0"/>
              <a:t>Financiele</a:t>
            </a:r>
            <a:r>
              <a:rPr lang="nl-NL" sz="2000" dirty="0" smtClean="0"/>
              <a:t> en maatschappelijke voordelen</a:t>
            </a:r>
            <a:endParaRPr lang="nl-NL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 smtClean="0"/>
              <a:t>Kortere wachttijden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 smtClean="0"/>
              <a:t>Inzet eigen netwerk, welzijn, verenigingsleven</a:t>
            </a:r>
            <a:endParaRPr lang="nl-NL" sz="2000" dirty="0"/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57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Voorzieningen na werktijd</a:t>
            </a:r>
            <a:endParaRPr lang="nl-NL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055" y="1327054"/>
            <a:ext cx="2637035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084" y="1082753"/>
            <a:ext cx="2931574" cy="35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247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C0B87F1-5DFD-2F47-B87D-0C8A1C20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863" y="1079927"/>
            <a:ext cx="2514096" cy="412576"/>
          </a:xfrm>
        </p:spPr>
        <p:txBody>
          <a:bodyPr anchor="t" anchorCtr="0">
            <a:noAutofit/>
          </a:bodyPr>
          <a:lstStyle/>
          <a:p>
            <a:pPr algn="l"/>
            <a:r>
              <a:rPr lang="nl-NL" sz="2400" b="1" dirty="0"/>
              <a:t>Samenvattend </a:t>
            </a:r>
            <a:endParaRPr lang="nl-NL" sz="2100" b="1" dirty="0">
              <a:solidFill>
                <a:schemeClr val="bg1"/>
              </a:solidFill>
              <a:latin typeface="Aleo" pitchFamily="2" charset="77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91863" y="1652056"/>
            <a:ext cx="5662714" cy="245861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nl-NL" altLang="nl-NL" sz="2000" dirty="0"/>
              <a:t>We ondersteunen inwoners die zich inzetten voor een ander </a:t>
            </a:r>
            <a:endParaRPr lang="nl-NL" altLang="nl-NL" sz="2000" dirty="0" smtClean="0"/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nl-NL" altLang="nl-NL" sz="2000" dirty="0"/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nl-NL" altLang="nl-NL" sz="2000" dirty="0"/>
              <a:t>We werken </a:t>
            </a:r>
            <a:r>
              <a:rPr lang="nl-NL" altLang="nl-NL" sz="2000" dirty="0" smtClean="0"/>
              <a:t>preventief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nl-NL" altLang="nl-NL" sz="2000" dirty="0"/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nl-NL" altLang="nl-NL" sz="2000" dirty="0"/>
              <a:t>We organiseren zorg en ondersteuning zo lokaal mogelijk (van regionaal naar lokaal</a:t>
            </a:r>
            <a:r>
              <a:rPr lang="nl-NL" altLang="nl-NL" sz="2000" dirty="0" smtClean="0"/>
              <a:t>)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nl-NL" altLang="nl-NL" sz="2000" dirty="0"/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nl-NL" altLang="nl-NL" sz="2000" dirty="0"/>
              <a:t>Inwoners wonen langer zelfstandig thuis 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67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C0B87F1-5DFD-2F47-B87D-0C8A1C20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3080" y="728349"/>
            <a:ext cx="6271977" cy="703153"/>
          </a:xfrm>
        </p:spPr>
        <p:txBody>
          <a:bodyPr anchor="t" anchorCtr="0">
            <a:noAutofit/>
          </a:bodyPr>
          <a:lstStyle/>
          <a:p>
            <a:r>
              <a:rPr lang="nl-NL" altLang="x-none" sz="2400" b="1" dirty="0"/>
              <a:t>We</a:t>
            </a:r>
            <a:r>
              <a:rPr lang="nl-NL" altLang="x-none" sz="2400" dirty="0"/>
              <a:t> </a:t>
            </a:r>
            <a:r>
              <a:rPr lang="nl-NL" altLang="x-none" sz="2400" b="1" dirty="0"/>
              <a:t>ondersteunen inwoners die zich inzetten voor een ander</a:t>
            </a:r>
            <a:endParaRPr lang="nl-NL" sz="2100" b="1" dirty="0">
              <a:solidFill>
                <a:schemeClr val="bg1"/>
              </a:solidFill>
              <a:latin typeface="Aleo" pitchFamily="2" charset="77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33080" y="1626324"/>
            <a:ext cx="5662714" cy="2717075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nl-NL" altLang="nl-NL" sz="2000" dirty="0"/>
              <a:t>Vrijwilligers (Fijn je te zien)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nl-NL" altLang="nl-NL" sz="2000" dirty="0"/>
              <a:t>Mantelzorg 	</a:t>
            </a:r>
          </a:p>
          <a:p>
            <a:pPr>
              <a:defRPr/>
            </a:pPr>
            <a:endParaRPr lang="nl-NL" altLang="nl-NL" sz="2000" dirty="0"/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4" name="Afbeelding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343" y="2266175"/>
            <a:ext cx="5024474" cy="1881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29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C0B87F1-5DFD-2F47-B87D-0C8A1C20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863" y="1079927"/>
            <a:ext cx="4449708" cy="412576"/>
          </a:xfrm>
        </p:spPr>
        <p:txBody>
          <a:bodyPr anchor="t" anchorCtr="0">
            <a:noAutofit/>
          </a:bodyPr>
          <a:lstStyle/>
          <a:p>
            <a:r>
              <a:rPr lang="nl-NL" sz="2400" b="1" dirty="0"/>
              <a:t>We werken preventief </a:t>
            </a:r>
            <a:endParaRPr lang="nl-NL" sz="2100" b="1" dirty="0">
              <a:solidFill>
                <a:schemeClr val="bg1"/>
              </a:solidFill>
              <a:latin typeface="Aleo" pitchFamily="2" charset="77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91863" y="1652056"/>
            <a:ext cx="5662714" cy="245861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  <a:defRPr/>
            </a:pPr>
            <a:r>
              <a:rPr lang="nl-NL" sz="2000" dirty="0"/>
              <a:t>Kinderen en jongeren opgroeien in een veilige en stimulerende omgeving.</a:t>
            </a:r>
          </a:p>
          <a:p>
            <a:pPr algn="l">
              <a:defRPr/>
            </a:pPr>
            <a:endParaRPr lang="nl-NL" sz="2000" dirty="0"/>
          </a:p>
          <a:p>
            <a:pPr marL="457200" indent="-457200" algn="l">
              <a:buFont typeface="Arial" panose="020B0604020202020204" pitchFamily="34" charset="0"/>
              <a:buChar char="•"/>
              <a:defRPr/>
            </a:pPr>
            <a:r>
              <a:rPr lang="nl-NL" sz="2000" dirty="0"/>
              <a:t>We richten we ons op preventie en het benutten van eigen kracht bij inwoners. 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20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C0B87F1-5DFD-2F47-B87D-0C8A1C20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863" y="1079927"/>
            <a:ext cx="5455548" cy="412576"/>
          </a:xfrm>
        </p:spPr>
        <p:txBody>
          <a:bodyPr anchor="t" anchorCtr="0">
            <a:noAutofit/>
          </a:bodyPr>
          <a:lstStyle/>
          <a:p>
            <a:r>
              <a:rPr lang="nl-NL" sz="2400" b="1" dirty="0"/>
              <a:t>Inwoners wonen langer zelfstandig thuis </a:t>
            </a:r>
            <a:endParaRPr lang="nl-NL" sz="2100" b="1" dirty="0">
              <a:solidFill>
                <a:schemeClr val="bg1"/>
              </a:solidFill>
              <a:latin typeface="Aleo" pitchFamily="2" charset="77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91863" y="1652056"/>
            <a:ext cx="5662714" cy="245861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nl-NL" altLang="nl-NL" sz="2000" dirty="0"/>
              <a:t>Vergrijzing en </a:t>
            </a:r>
            <a:r>
              <a:rPr lang="nl-NL" altLang="nl-NL" sz="2000" dirty="0" smtClean="0"/>
              <a:t>dementie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nl-NL" altLang="nl-NL" sz="2000" dirty="0"/>
          </a:p>
          <a:p>
            <a:pPr algn="l">
              <a:defRPr/>
            </a:pPr>
            <a:r>
              <a:rPr lang="nl-NL" altLang="nl-NL" sz="2000" dirty="0" smtClean="0"/>
              <a:t> 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238" y="2117000"/>
            <a:ext cx="4392697" cy="96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hthoek 1"/>
          <p:cNvSpPr/>
          <p:nvPr/>
        </p:nvSpPr>
        <p:spPr>
          <a:xfrm>
            <a:off x="1591863" y="2110085"/>
            <a:ext cx="52661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nl-NL" altLang="nl-NL" dirty="0" smtClean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 smtClean="0"/>
          </a:p>
          <a:p>
            <a:pPr>
              <a:defRPr/>
            </a:pPr>
            <a:r>
              <a:rPr lang="nl-NL" altLang="nl-NL" dirty="0" smtClean="0"/>
              <a:t>* </a:t>
            </a:r>
            <a:r>
              <a:rPr lang="nl-NL" altLang="nl-NL" sz="1400" dirty="0" smtClean="0"/>
              <a:t>Dementievriendelijke </a:t>
            </a:r>
            <a:r>
              <a:rPr lang="nl-NL" altLang="nl-NL" sz="1400" dirty="0"/>
              <a:t>samenleving</a:t>
            </a:r>
          </a:p>
          <a:p>
            <a:pPr lvl="1">
              <a:defRPr/>
            </a:pPr>
            <a:endParaRPr lang="nl-NL" altLang="nl-NL" sz="1400" dirty="0"/>
          </a:p>
          <a:p>
            <a:pPr>
              <a:defRPr/>
            </a:pPr>
            <a:r>
              <a:rPr lang="nl-NL" altLang="nl-NL" sz="1400" dirty="0"/>
              <a:t>* Uitvoeringsprogramma ouderen</a:t>
            </a:r>
          </a:p>
        </p:txBody>
      </p:sp>
    </p:spTree>
    <p:extLst>
      <p:ext uri="{BB962C8B-B14F-4D97-AF65-F5344CB8AC3E}">
        <p14:creationId xmlns:p14="http://schemas.microsoft.com/office/powerpoint/2010/main" val="281774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91863" y="437606"/>
            <a:ext cx="5662714" cy="367306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 smtClean="0"/>
              <a:t>Unieke cliënten </a:t>
            </a:r>
            <a:r>
              <a:rPr lang="nl-NL" sz="2000" dirty="0" err="1" smtClean="0"/>
              <a:t>Wmo</a:t>
            </a:r>
            <a:endParaRPr lang="nl-NL" sz="2000" dirty="0" smtClean="0"/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nl-NL" sz="2000" dirty="0" smtClean="0"/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nl-NL" sz="2000" dirty="0" smtClean="0"/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nl-NL" sz="2000" dirty="0" smtClean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 smtClean="0"/>
              <a:t>Jeugdhulp totaal </a:t>
            </a:r>
            <a:endParaRPr lang="nl-NL" sz="2000" dirty="0"/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  <p:graphicFrame>
        <p:nvGraphicFramePr>
          <p:cNvPr id="4" name="Grafiek 3"/>
          <p:cNvGraphicFramePr/>
          <p:nvPr>
            <p:extLst>
              <p:ext uri="{D42A27DB-BD31-4B8C-83A1-F6EECF244321}">
                <p14:modId xmlns:p14="http://schemas.microsoft.com/office/powerpoint/2010/main" val="470634186"/>
              </p:ext>
            </p:extLst>
          </p:nvPr>
        </p:nvGraphicFramePr>
        <p:xfrm>
          <a:off x="1834885" y="827428"/>
          <a:ext cx="3422915" cy="1307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Tabel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562738"/>
              </p:ext>
            </p:extLst>
          </p:nvPr>
        </p:nvGraphicFramePr>
        <p:xfrm>
          <a:off x="1893669" y="2805468"/>
          <a:ext cx="3364133" cy="1402080"/>
        </p:xfrm>
        <a:graphic>
          <a:graphicData uri="http://schemas.openxmlformats.org/drawingml/2006/table">
            <a:tbl>
              <a:tblPr firstRow="1" firstCol="1" bandRow="1"/>
              <a:tblGrid>
                <a:gridCol w="1750182"/>
                <a:gridCol w="489196"/>
                <a:gridCol w="489196"/>
                <a:gridCol w="635559"/>
              </a:tblGrid>
              <a:tr h="1555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Jeugdhulp totaal        </a:t>
                      </a:r>
                      <a:endParaRPr lang="nl-NL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2017</a:t>
                      </a:r>
                      <a:endParaRPr lang="nl-NL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2018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2019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5623"/>
                    </a:solidFill>
                  </a:tcPr>
                </a:tc>
              </a:tr>
              <a:tr h="466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nl-NL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Aantal clienten 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Aantal clienten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562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Aantal clienten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5623"/>
                    </a:solidFill>
                  </a:tcPr>
                </a:tc>
              </a:tr>
              <a:tr h="1555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Aantallen  gebiedsteam  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  <a:latin typeface="Calibri"/>
                          <a:ea typeface="Calibri"/>
                          <a:cs typeface="Arial"/>
                        </a:rPr>
                        <a:t>32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  <a:latin typeface="Calibri"/>
                          <a:ea typeface="Calibri"/>
                          <a:cs typeface="Arial"/>
                        </a:rPr>
                        <a:t>55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157</a:t>
                      </a:r>
                      <a:endParaRPr lang="nl-NL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</a:tr>
              <a:tr h="1555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Aantallen jeugdhulp lokaal </a:t>
                      </a:r>
                      <a:endParaRPr lang="nl-NL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  <a:latin typeface="Calibri"/>
                          <a:ea typeface="Calibri"/>
                          <a:cs typeface="Arial"/>
                        </a:rPr>
                        <a:t>47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  <a:latin typeface="Calibri"/>
                          <a:ea typeface="Calibri"/>
                          <a:cs typeface="Arial"/>
                        </a:rPr>
                        <a:t>81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95</a:t>
                      </a:r>
                      <a:endParaRPr lang="nl-NL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555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Aantallen jeugdhulp regionaal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  <a:latin typeface="Calibri"/>
                          <a:ea typeface="Calibri"/>
                          <a:cs typeface="Arial"/>
                        </a:rPr>
                        <a:t>228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  <a:latin typeface="Calibri"/>
                          <a:ea typeface="Calibri"/>
                          <a:cs typeface="Arial"/>
                        </a:rPr>
                        <a:t>287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  <a:latin typeface="Calibri"/>
                          <a:ea typeface="Calibri"/>
                          <a:cs typeface="Arial"/>
                        </a:rPr>
                        <a:t>196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</a:tr>
              <a:tr h="1555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Totaal: 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  <a:latin typeface="Calibri"/>
                          <a:ea typeface="Calibri"/>
                          <a:cs typeface="Arial"/>
                        </a:rPr>
                        <a:t>307</a:t>
                      </a:r>
                      <a:endParaRPr lang="nl-NL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483</a:t>
                      </a:r>
                      <a:endParaRPr lang="nl-NL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  <a:latin typeface="Calibri"/>
                          <a:ea typeface="Calibri"/>
                          <a:cs typeface="Arial"/>
                        </a:rPr>
                        <a:t>448</a:t>
                      </a:r>
                      <a:endParaRPr lang="nl-NL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00" marR="6860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989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C0B87F1-5DFD-2F47-B87D-0C8A1C20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863" y="1079927"/>
            <a:ext cx="2514096" cy="412576"/>
          </a:xfrm>
        </p:spPr>
        <p:txBody>
          <a:bodyPr anchor="t" anchorCtr="0">
            <a:noAutofit/>
          </a:bodyPr>
          <a:lstStyle/>
          <a:p>
            <a:pPr algn="l"/>
            <a:r>
              <a:rPr lang="nl-NL" sz="2400" b="1" dirty="0"/>
              <a:t>Voorzieningen</a:t>
            </a:r>
            <a:endParaRPr lang="nl-NL" sz="2100" b="1" dirty="0">
              <a:solidFill>
                <a:schemeClr val="bg1"/>
              </a:solidFill>
              <a:latin typeface="Aleo" pitchFamily="2" charset="77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91863" y="1652056"/>
            <a:ext cx="5662714" cy="245861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Wmo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Jeugd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Schulddienstverlening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Leerplicht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Centrum vrijwilligerswerk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Procesregie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Administratie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55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C0B87F1-5DFD-2F47-B87D-0C8A1C20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863" y="1079927"/>
            <a:ext cx="2514096" cy="412576"/>
          </a:xfrm>
        </p:spPr>
        <p:txBody>
          <a:bodyPr anchor="t" anchorCtr="0">
            <a:noAutofit/>
          </a:bodyPr>
          <a:lstStyle/>
          <a:p>
            <a:pPr algn="l"/>
            <a:endParaRPr lang="nl-NL" sz="2100" b="1" dirty="0">
              <a:solidFill>
                <a:schemeClr val="bg1"/>
              </a:solidFill>
              <a:latin typeface="Aleo" pitchFamily="2" charset="77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91863" y="1652056"/>
            <a:ext cx="5662714" cy="245861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Wmo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Jeugd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Schulddienstverlening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Leerplicht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Centrum vrijwilligerswerk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Procesregie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nl-NL" sz="2000" dirty="0"/>
              <a:t>Administratie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10725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88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C0B87F1-5DFD-2F47-B87D-0C8A1C200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863" y="1079927"/>
            <a:ext cx="2514096" cy="412576"/>
          </a:xfrm>
        </p:spPr>
        <p:txBody>
          <a:bodyPr anchor="t" anchorCtr="0">
            <a:noAutofit/>
          </a:bodyPr>
          <a:lstStyle/>
          <a:p>
            <a:pPr algn="l"/>
            <a:r>
              <a:rPr lang="nl-NL" sz="2400" b="1" dirty="0"/>
              <a:t>Opvallend in 2019</a:t>
            </a:r>
            <a:endParaRPr lang="nl-NL" sz="2100" b="1" dirty="0">
              <a:solidFill>
                <a:schemeClr val="bg1"/>
              </a:solidFill>
              <a:latin typeface="Aleo" pitchFamily="2" charset="77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xmlns="" id="{B6D6EDA4-2015-C141-A8EF-A632B9897A95}"/>
              </a:ext>
            </a:extLst>
          </p:cNvPr>
          <p:cNvSpPr txBox="1">
            <a:spLocks/>
          </p:cNvSpPr>
          <p:nvPr/>
        </p:nvSpPr>
        <p:spPr>
          <a:xfrm>
            <a:off x="1591863" y="1652056"/>
            <a:ext cx="5662714" cy="245861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/>
              <a:t>Stijging maatwerkvoorzieningen Wmo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/>
              <a:t>Nieuwe aanbesteding vervoer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sz="2000" dirty="0"/>
              <a:t>Verschuiving jeugd lokaal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nl-NL" sz="2000" spc="-38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35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Mincho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47</TotalTime>
  <Words>241</Words>
  <Application>Microsoft Office PowerPoint</Application>
  <PresentationFormat>Diavoorstelling (16:9)</PresentationFormat>
  <Paragraphs>91</Paragraphs>
  <Slides>13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4" baseType="lpstr">
      <vt:lpstr>Blank</vt:lpstr>
      <vt:lpstr>Monitor Sociaal Domein 2019 </vt:lpstr>
      <vt:lpstr>Samenvattend </vt:lpstr>
      <vt:lpstr>We ondersteunen inwoners die zich inzetten voor een ander</vt:lpstr>
      <vt:lpstr>We werken preventief </vt:lpstr>
      <vt:lpstr>Inwoners wonen langer zelfstandig thuis </vt:lpstr>
      <vt:lpstr>PowerPoint-presentatie</vt:lpstr>
      <vt:lpstr>Voorzieningen</vt:lpstr>
      <vt:lpstr>PowerPoint-presentatie</vt:lpstr>
      <vt:lpstr>Opvallend in 2019</vt:lpstr>
      <vt:lpstr>Stijging maatwerkvoorzieningen Wmo</vt:lpstr>
      <vt:lpstr>Nieuwe aanbesteding vervoer</vt:lpstr>
      <vt:lpstr>Verschuiving jeugd lokaal</vt:lpstr>
      <vt:lpstr>Voorzieningen na werktijd</vt:lpstr>
    </vt:vector>
  </TitlesOfParts>
  <Company>Syntrophos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Voorzieningen</dc:title>
  <dc:creator>Teeseling, Annamaria van</dc:creator>
  <cp:lastModifiedBy>Mooldijk-van Pelt, Sandra</cp:lastModifiedBy>
  <cp:revision>5</cp:revision>
  <cp:lastPrinted>2020-06-15T11:21:54Z</cp:lastPrinted>
  <dcterms:created xsi:type="dcterms:W3CDTF">2020-06-15T07:55:04Z</dcterms:created>
  <dcterms:modified xsi:type="dcterms:W3CDTF">2020-06-15T11:24:06Z</dcterms:modified>
</cp:coreProperties>
</file>