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36"/>
  </p:notesMasterIdLst>
  <p:sldIdLst>
    <p:sldId id="998" r:id="rId2"/>
    <p:sldId id="899" r:id="rId3"/>
    <p:sldId id="900" r:id="rId4"/>
    <p:sldId id="995" r:id="rId5"/>
    <p:sldId id="329" r:id="rId6"/>
    <p:sldId id="1010" r:id="rId7"/>
    <p:sldId id="999" r:id="rId8"/>
    <p:sldId id="922" r:id="rId9"/>
    <p:sldId id="951" r:id="rId10"/>
    <p:sldId id="978" r:id="rId11"/>
    <p:sldId id="1001" r:id="rId12"/>
    <p:sldId id="1008" r:id="rId13"/>
    <p:sldId id="1009" r:id="rId14"/>
    <p:sldId id="2597" r:id="rId15"/>
    <p:sldId id="2601" r:id="rId16"/>
    <p:sldId id="2598" r:id="rId17"/>
    <p:sldId id="1013" r:id="rId18"/>
    <p:sldId id="1015" r:id="rId19"/>
    <p:sldId id="1002" r:id="rId20"/>
    <p:sldId id="1003" r:id="rId21"/>
    <p:sldId id="1004" r:id="rId22"/>
    <p:sldId id="1023" r:id="rId23"/>
    <p:sldId id="1024" r:id="rId24"/>
    <p:sldId id="2600" r:id="rId25"/>
    <p:sldId id="1007" r:id="rId26"/>
    <p:sldId id="1016" r:id="rId27"/>
    <p:sldId id="1017" r:id="rId28"/>
    <p:sldId id="1018" r:id="rId29"/>
    <p:sldId id="1019" r:id="rId30"/>
    <p:sldId id="1021" r:id="rId31"/>
    <p:sldId id="1020" r:id="rId32"/>
    <p:sldId id="1022" r:id="rId33"/>
    <p:sldId id="2599" r:id="rId34"/>
    <p:sldId id="1000" r:id="rId35"/>
  </p:sldIdLst>
  <p:sldSz cx="9144000" cy="6858000" type="screen4x3"/>
  <p:notesSz cx="7099300" cy="10234613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etter, Herman" initials="PH" lastIdx="27" clrIdx="0"/>
  <p:cmAuthor id="1" name="Werf, Sarah van der" initials="WSvd" lastIdx="25" clrIdx="1"/>
  <p:cmAuthor id="2" name="Jan Oosterkamp" initials="JanO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6401" autoAdjust="0"/>
  </p:normalViewPr>
  <p:slideViewPr>
    <p:cSldViewPr>
      <p:cViewPr varScale="1">
        <p:scale>
          <a:sx n="102" d="100"/>
          <a:sy n="102" d="100"/>
        </p:scale>
        <p:origin x="147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363" cy="511730"/>
          </a:xfrm>
          <a:prstGeom prst="rect">
            <a:avLst/>
          </a:prstGeom>
        </p:spPr>
        <p:txBody>
          <a:bodyPr vert="horz" lIns="95079" tIns="47540" rIns="95079" bIns="4754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4021295" y="1"/>
            <a:ext cx="3076363" cy="511730"/>
          </a:xfrm>
          <a:prstGeom prst="rect">
            <a:avLst/>
          </a:prstGeom>
        </p:spPr>
        <p:txBody>
          <a:bodyPr vert="horz" lIns="95079" tIns="47540" rIns="95079" bIns="47540" rtlCol="0"/>
          <a:lstStyle>
            <a:lvl1pPr algn="r">
              <a:defRPr sz="1200"/>
            </a:lvl1pPr>
          </a:lstStyle>
          <a:p>
            <a:fld id="{F1F7EF5F-A9A4-4DF3-BEAE-5F271ACD59D6}" type="datetimeFigureOut">
              <a:rPr lang="nl-NL" smtClean="0"/>
              <a:t>9-1-2024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89013" y="766763"/>
            <a:ext cx="5121275" cy="3840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79" tIns="47540" rIns="95079" bIns="4754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709931" y="4861441"/>
            <a:ext cx="5679440" cy="4605575"/>
          </a:xfrm>
          <a:prstGeom prst="rect">
            <a:avLst/>
          </a:prstGeom>
        </p:spPr>
        <p:txBody>
          <a:bodyPr vert="horz" lIns="95079" tIns="47540" rIns="95079" bIns="4754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6363" cy="511730"/>
          </a:xfrm>
          <a:prstGeom prst="rect">
            <a:avLst/>
          </a:prstGeom>
        </p:spPr>
        <p:txBody>
          <a:bodyPr vert="horz" lIns="95079" tIns="47540" rIns="95079" bIns="4754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4021295" y="9721106"/>
            <a:ext cx="3076363" cy="511730"/>
          </a:xfrm>
          <a:prstGeom prst="rect">
            <a:avLst/>
          </a:prstGeom>
        </p:spPr>
        <p:txBody>
          <a:bodyPr vert="horz" lIns="95079" tIns="47540" rIns="95079" bIns="47540" rtlCol="0" anchor="b"/>
          <a:lstStyle>
            <a:lvl1pPr algn="r">
              <a:defRPr sz="1200"/>
            </a:lvl1pPr>
          </a:lstStyle>
          <a:p>
            <a:fld id="{D87E60FB-A8E0-4784-A47B-2527F329EB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3814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aseline="0" dirty="0"/>
              <a:t>45 minuten presentatie</a:t>
            </a:r>
          </a:p>
          <a:p>
            <a:r>
              <a:rPr lang="nl-NL" baseline="0" dirty="0"/>
              <a:t>30 minuten spel (alleen sturingsfilosofie)</a:t>
            </a:r>
          </a:p>
          <a:p>
            <a:r>
              <a:rPr lang="nl-NL" baseline="0" dirty="0"/>
              <a:t>15 minuten raadswerkgroep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7E60FB-A8E0-4784-A47B-2527F329EBC8}" type="slidenum">
              <a:rPr lang="nl-NL" smtClean="0">
                <a:solidFill>
                  <a:prstClr val="black"/>
                </a:solidFill>
              </a:rPr>
              <a:pPr/>
              <a:t>1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544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Deze dia staat model voor het huidige</a:t>
            </a:r>
            <a:r>
              <a:rPr lang="nl-NL" baseline="0" dirty="0"/>
              <a:t> ruimtelijke ordeningsrecht</a:t>
            </a:r>
          </a:p>
          <a:p>
            <a:endParaRPr lang="nl-NL" dirty="0"/>
          </a:p>
          <a:p>
            <a:r>
              <a:rPr lang="nl-NL" dirty="0"/>
              <a:t>Waarom is deze enorme wetstechnische operatie nodig? Welk probleem blijft nu liggen en wordt straks opgelost? Waarom een transformatie van het ruimtelijk domein?</a:t>
            </a:r>
          </a:p>
          <a:p>
            <a:endParaRPr lang="nl-NL" dirty="0"/>
          </a:p>
          <a:p>
            <a:r>
              <a:rPr lang="nl-NL" dirty="0"/>
              <a:t>1 Werkt het oude RO instrumentarium soms </a:t>
            </a:r>
            <a:r>
              <a:rPr lang="nl-NL" b="1" dirty="0"/>
              <a:t>niet goed genoeg</a:t>
            </a:r>
            <a:r>
              <a:rPr lang="nl-NL" dirty="0"/>
              <a:t>?</a:t>
            </a:r>
          </a:p>
          <a:p>
            <a:r>
              <a:rPr lang="nl-NL" dirty="0"/>
              <a:t>Met het oude gereedschap hebben we een mooi land gemaakt!</a:t>
            </a:r>
          </a:p>
          <a:p>
            <a:endParaRPr lang="nl-NL" dirty="0"/>
          </a:p>
          <a:p>
            <a:r>
              <a:rPr lang="nl-NL" dirty="0"/>
              <a:t>2 Of is het probleem dat het instrumentarium </a:t>
            </a:r>
            <a:r>
              <a:rPr lang="nl-NL" b="1" dirty="0"/>
              <a:t>te onoverzichtelijk </a:t>
            </a:r>
            <a:r>
              <a:rPr lang="nl-NL" dirty="0"/>
              <a:t>is?</a:t>
            </a:r>
          </a:p>
          <a:p>
            <a:r>
              <a:rPr lang="nl-NL" dirty="0"/>
              <a:t>Ik kan me prima redden met het oude gereedschap. </a:t>
            </a:r>
            <a:r>
              <a:rPr lang="nl-NL" dirty="0" err="1"/>
              <a:t>Wabo</a:t>
            </a:r>
            <a:r>
              <a:rPr lang="nl-NL" dirty="0"/>
              <a:t> </a:t>
            </a:r>
            <a:r>
              <a:rPr lang="nl-NL" dirty="0" err="1"/>
              <a:t>wmb</a:t>
            </a:r>
            <a:r>
              <a:rPr lang="nl-NL" dirty="0"/>
              <a:t> woningwet </a:t>
            </a:r>
            <a:r>
              <a:rPr lang="nl-NL" dirty="0" err="1"/>
              <a:t>wro</a:t>
            </a:r>
            <a:r>
              <a:rPr lang="nl-NL" dirty="0"/>
              <a:t> besluit </a:t>
            </a:r>
            <a:r>
              <a:rPr lang="nl-NL" dirty="0" err="1"/>
              <a:t>mer</a:t>
            </a:r>
            <a:r>
              <a:rPr lang="nl-NL" dirty="0"/>
              <a:t> wat natuurbescherming Sleuteltje 13 is 2.12 </a:t>
            </a:r>
            <a:r>
              <a:rPr lang="nl-NL" dirty="0" err="1"/>
              <a:t>wabo</a:t>
            </a:r>
            <a:endParaRPr lang="nl-NL" dirty="0"/>
          </a:p>
          <a:p>
            <a:endParaRPr lang="nl-NL" dirty="0"/>
          </a:p>
          <a:p>
            <a:r>
              <a:rPr lang="nl-NL" dirty="0"/>
              <a:t>De samenleving is veranderd dus moeten wij van de RO veranderen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7E60FB-A8E0-4784-A47B-2527F329EBC8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04268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Het is een rare wet. </a:t>
            </a:r>
          </a:p>
          <a:p>
            <a:r>
              <a:rPr lang="nl-NL" dirty="0"/>
              <a:t>De grootste wetgevingsoperatie sinds</a:t>
            </a:r>
            <a:r>
              <a:rPr lang="nl-NL" baseline="0" dirty="0"/>
              <a:t> Thorbecke de Grondwet opstelde</a:t>
            </a:r>
          </a:p>
          <a:p>
            <a:r>
              <a:rPr lang="nl-NL" baseline="0" dirty="0"/>
              <a:t>‘Juridisch verandert er niet veel, het is vooral een kwestie van cultuur’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7E60FB-A8E0-4784-A47B-2527F329EBC8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4544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b. de gemeenteraad als het gaat om</a:t>
            </a:r>
            <a:r>
              <a:rPr lang="nl-NL" i="1" u="sng" dirty="0"/>
              <a:t>:</a:t>
            </a:r>
            <a:endParaRPr lang="nl-NL" dirty="0"/>
          </a:p>
          <a:p>
            <a:r>
              <a:rPr lang="nl-NL" i="1" u="sng" dirty="0"/>
              <a:t>1°.</a:t>
            </a:r>
            <a:r>
              <a:rPr lang="nl-NL" dirty="0"/>
              <a:t>  </a:t>
            </a:r>
            <a:r>
              <a:rPr lang="nl-NL" i="1" u="sng" dirty="0"/>
              <a:t>een aanvraag om een omgevingsvergunning voor in door de gemeenteraad aangewezen gevallen van een </a:t>
            </a:r>
            <a:r>
              <a:rPr lang="nl-NL" i="1" u="sng" dirty="0" err="1"/>
              <a:t>buitenplanse</a:t>
            </a:r>
            <a:r>
              <a:rPr lang="nl-NL" i="1" u="sng" dirty="0"/>
              <a:t> omgevingsplanactiviteit,</a:t>
            </a:r>
            <a:endParaRPr lang="nl-NL" dirty="0"/>
          </a:p>
          <a:p>
            <a:r>
              <a:rPr lang="nl-NL" i="1" u="sng" dirty="0"/>
              <a:t>2°. een verzoek om een beslissing over instemming voor in door de gemeenteraad aangewezen gevallen over een voorgenomen beslissing op een aanvraag als bedoeld onder 1°, als die beslissing op grond van artikel 16.16 instemming van het college van burgemeester en wethouders behoeft.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63D8F-8947-4C90-A9C7-B6569D92556A}" type="slidenum">
              <a:rPr lang="nl-NL" smtClean="0"/>
              <a:pPr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1577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b. de gemeenteraad als het gaat om</a:t>
            </a:r>
            <a:r>
              <a:rPr lang="nl-NL" i="1" u="sng" dirty="0"/>
              <a:t>:</a:t>
            </a:r>
            <a:endParaRPr lang="nl-NL" dirty="0"/>
          </a:p>
          <a:p>
            <a:r>
              <a:rPr lang="nl-NL" i="1" u="sng" dirty="0"/>
              <a:t>1°.</a:t>
            </a:r>
            <a:r>
              <a:rPr lang="nl-NL" dirty="0"/>
              <a:t>  </a:t>
            </a:r>
            <a:r>
              <a:rPr lang="nl-NL" i="1" u="sng" dirty="0"/>
              <a:t>een aanvraag om een omgevingsvergunning voor in door de gemeenteraad aangewezen gevallen van een </a:t>
            </a:r>
            <a:r>
              <a:rPr lang="nl-NL" i="1" u="sng" dirty="0" err="1"/>
              <a:t>buitenplanse</a:t>
            </a:r>
            <a:r>
              <a:rPr lang="nl-NL" i="1" u="sng" dirty="0"/>
              <a:t> omgevingsplanactiviteit,</a:t>
            </a:r>
            <a:endParaRPr lang="nl-NL" dirty="0"/>
          </a:p>
          <a:p>
            <a:r>
              <a:rPr lang="nl-NL" i="1" u="sng" dirty="0"/>
              <a:t>2°. een verzoek om een beslissing over instemming voor in door de gemeenteraad aangewezen gevallen over een voorgenomen beslissing op een aanvraag als bedoeld onder 1°, als die beslissing op grond van artikel 16.16 instemming van het college van burgemeester en wethouders behoeft.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63D8F-8947-4C90-A9C7-B6569D92556A}" type="slidenum">
              <a:rPr lang="nl-NL" smtClean="0"/>
              <a:pPr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77583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b. de gemeenteraad als het gaat om</a:t>
            </a:r>
            <a:r>
              <a:rPr lang="nl-NL" i="1" u="sng" dirty="0"/>
              <a:t>:</a:t>
            </a:r>
            <a:endParaRPr lang="nl-NL" dirty="0"/>
          </a:p>
          <a:p>
            <a:r>
              <a:rPr lang="nl-NL" i="1" u="sng" dirty="0"/>
              <a:t>1°.</a:t>
            </a:r>
            <a:r>
              <a:rPr lang="nl-NL" dirty="0"/>
              <a:t>  </a:t>
            </a:r>
            <a:r>
              <a:rPr lang="nl-NL" i="1" u="sng" dirty="0"/>
              <a:t>een aanvraag om een omgevingsvergunning voor in door de gemeenteraad aangewezen gevallen van een </a:t>
            </a:r>
            <a:r>
              <a:rPr lang="nl-NL" i="1" u="sng" dirty="0" err="1"/>
              <a:t>buitenplanse</a:t>
            </a:r>
            <a:r>
              <a:rPr lang="nl-NL" i="1" u="sng" dirty="0"/>
              <a:t> omgevingsplanactiviteit,</a:t>
            </a:r>
            <a:endParaRPr lang="nl-NL" dirty="0"/>
          </a:p>
          <a:p>
            <a:r>
              <a:rPr lang="nl-NL" i="1" u="sng" dirty="0"/>
              <a:t>2°. een verzoek om een beslissing over instemming voor in door de gemeenteraad aangewezen gevallen over een voorgenomen beslissing op een aanvraag als bedoeld onder 1°, als die beslissing op grond van artikel 16.16 instemming van het college van burgemeester en wethouders behoeft.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63D8F-8947-4C90-A9C7-B6569D92556A}" type="slidenum">
              <a:rPr lang="nl-NL" smtClean="0"/>
              <a:pPr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8540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A9E7-37CD-4668-B099-3F38695E9031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9-1-2024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E5FEA-D1AD-4D77-B772-F9A9510E894F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138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A9E7-37CD-4668-B099-3F38695E9031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9-1-2024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E5FEA-D1AD-4D77-B772-F9A9510E894F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664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A9E7-37CD-4668-B099-3F38695E9031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9-1-2024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E5FEA-D1AD-4D77-B772-F9A9510E894F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401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2"/>
          <p:cNvSpPr>
            <a:spLocks noGrp="1"/>
          </p:cNvSpPr>
          <p:nvPr>
            <p:ph sz="quarter" idx="10"/>
          </p:nvPr>
        </p:nvSpPr>
        <p:spPr>
          <a:xfrm>
            <a:off x="1116013" y="1557338"/>
            <a:ext cx="7343775" cy="46799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endParaRPr lang="nl-NL" dirty="0"/>
          </a:p>
        </p:txBody>
      </p:sp>
      <p:sp>
        <p:nvSpPr>
          <p:cNvPr id="3" name="Titel 13"/>
          <p:cNvSpPr>
            <a:spLocks noGrp="1"/>
          </p:cNvSpPr>
          <p:nvPr>
            <p:ph type="title" hasCustomPrompt="1"/>
          </p:nvPr>
        </p:nvSpPr>
        <p:spPr>
          <a:xfrm>
            <a:off x="1115616" y="476672"/>
            <a:ext cx="7344816" cy="576064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8EAB11"/>
                </a:solidFill>
                <a:latin typeface="Myriad Pro" pitchFamily="34" charset="0"/>
              </a:defRPr>
            </a:lvl1pPr>
          </a:lstStyle>
          <a:p>
            <a:r>
              <a:rPr lang="nl-NL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2722496547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2"/>
          <p:cNvSpPr>
            <a:spLocks noGrp="1"/>
          </p:cNvSpPr>
          <p:nvPr>
            <p:ph sz="quarter" idx="10"/>
          </p:nvPr>
        </p:nvSpPr>
        <p:spPr>
          <a:xfrm>
            <a:off x="1116013" y="1557338"/>
            <a:ext cx="7343775" cy="46799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endParaRPr lang="nl-NL" dirty="0"/>
          </a:p>
        </p:txBody>
      </p:sp>
      <p:sp>
        <p:nvSpPr>
          <p:cNvPr id="3" name="Titel 13"/>
          <p:cNvSpPr>
            <a:spLocks noGrp="1"/>
          </p:cNvSpPr>
          <p:nvPr>
            <p:ph type="title" hasCustomPrompt="1"/>
          </p:nvPr>
        </p:nvSpPr>
        <p:spPr>
          <a:xfrm>
            <a:off x="1115616" y="476672"/>
            <a:ext cx="7344816" cy="576064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8EAB11"/>
                </a:solidFill>
                <a:latin typeface="Myriad Pro" pitchFamily="34" charset="0"/>
              </a:defRPr>
            </a:lvl1pPr>
          </a:lstStyle>
          <a:p>
            <a:r>
              <a:rPr lang="nl-NL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1010936688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2"/>
          <p:cNvSpPr>
            <a:spLocks noGrp="1"/>
          </p:cNvSpPr>
          <p:nvPr>
            <p:ph sz="quarter" idx="10"/>
          </p:nvPr>
        </p:nvSpPr>
        <p:spPr>
          <a:xfrm>
            <a:off x="1116013" y="1557338"/>
            <a:ext cx="7343775" cy="46799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endParaRPr lang="nl-NL" dirty="0"/>
          </a:p>
        </p:txBody>
      </p:sp>
      <p:sp>
        <p:nvSpPr>
          <p:cNvPr id="3" name="Titel 13"/>
          <p:cNvSpPr>
            <a:spLocks noGrp="1"/>
          </p:cNvSpPr>
          <p:nvPr>
            <p:ph type="title" hasCustomPrompt="1"/>
          </p:nvPr>
        </p:nvSpPr>
        <p:spPr>
          <a:xfrm>
            <a:off x="1115616" y="476672"/>
            <a:ext cx="7344816" cy="576064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8EAB11"/>
                </a:solidFill>
                <a:latin typeface="Myriad Pro" pitchFamily="34" charset="0"/>
              </a:defRPr>
            </a:lvl1pPr>
          </a:lstStyle>
          <a:p>
            <a:r>
              <a:rPr lang="nl-NL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1445996092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A9E7-37CD-4668-B099-3F38695E9031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9-1-2024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E5FEA-D1AD-4D77-B772-F9A9510E894F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938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A9E7-37CD-4668-B099-3F38695E9031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9-1-2024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E5FEA-D1AD-4D77-B772-F9A9510E894F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62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A9E7-37CD-4668-B099-3F38695E9031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9-1-2024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E5FEA-D1AD-4D77-B772-F9A9510E894F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291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A9E7-37CD-4668-B099-3F38695E9031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9-1-2024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E5FEA-D1AD-4D77-B772-F9A9510E894F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201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A9E7-37CD-4668-B099-3F38695E9031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9-1-2024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E5FEA-D1AD-4D77-B772-F9A9510E894F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345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A9E7-37CD-4668-B099-3F38695E9031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9-1-2024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E5FEA-D1AD-4D77-B772-F9A9510E894F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417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A9E7-37CD-4668-B099-3F38695E9031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9-1-2024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E5FEA-D1AD-4D77-B772-F9A9510E894F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479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A9E7-37CD-4668-B099-3F38695E9031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9-1-2024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E5FEA-D1AD-4D77-B772-F9A9510E894F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42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9E7-37CD-4668-B099-3F38695E9031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9-1-2024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E5FEA-D1AD-4D77-B772-F9A9510E894F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9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8" r:id="rId12"/>
    <p:sldLayoutId id="2147483690" r:id="rId13"/>
    <p:sldLayoutId id="214748369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Afbeeldingsresultaat voor paradigm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>
              <a:solidFill>
                <a:prstClr val="black"/>
              </a:solidFill>
            </a:endParaRPr>
          </a:p>
        </p:txBody>
      </p:sp>
      <p:sp>
        <p:nvSpPr>
          <p:cNvPr id="3" name="AutoShape 6" descr="Afbeeldingsresultaat voor paradigm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093" y="6065837"/>
            <a:ext cx="2328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Afbeeldingsresultaat voor op pad&quot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6" b="89931" l="11719" r="86426">
                        <a14:foregroundMark x1="49609" y1="58854" x2="49609" y2="58854"/>
                        <a14:foregroundMark x1="48047" y1="65451" x2="48047" y2="65451"/>
                        <a14:foregroundMark x1="48926" y1="65972" x2="48926" y2="65972"/>
                        <a14:foregroundMark x1="48340" y1="62153" x2="48340" y2="62153"/>
                        <a14:foregroundMark x1="49121" y1="58333" x2="49121" y2="58333"/>
                        <a14:foregroundMark x1="48926" y1="60417" x2="48926" y2="60417"/>
                        <a14:foregroundMark x1="51758" y1="46354" x2="51758" y2="46354"/>
                        <a14:foregroundMark x1="50781" y1="48438" x2="50781" y2="48438"/>
                        <a14:foregroundMark x1="49805" y1="51910" x2="49805" y2="51910"/>
                        <a14:foregroundMark x1="49512" y1="57292" x2="49512" y2="57292"/>
                        <a14:foregroundMark x1="48828" y1="53993" x2="48828" y2="53993"/>
                        <a14:foregroundMark x1="44531" y1="63542" x2="44531" y2="63542"/>
                        <a14:foregroundMark x1="45898" y1="68750" x2="45898" y2="68750"/>
                        <a14:foregroundMark x1="45117" y1="73785" x2="45117" y2="73785"/>
                        <a14:foregroundMark x1="45703" y1="70313" x2="45703" y2="70313"/>
                        <a14:foregroundMark x1="45801" y1="76910" x2="45801" y2="76910"/>
                        <a14:foregroundMark x1="45801" y1="79861" x2="45801" y2="79861"/>
                        <a14:foregroundMark x1="45801" y1="84028" x2="45801" y2="84028"/>
                        <a14:foregroundMark x1="45801" y1="81597" x2="45801" y2="81597"/>
                        <a14:foregroundMark x1="48242" y1="84722" x2="48242" y2="84722"/>
                        <a14:foregroundMark x1="48828" y1="82465" x2="48828" y2="82465"/>
                        <a14:foregroundMark x1="49414" y1="83681" x2="49414" y2="83681"/>
                        <a14:foregroundMark x1="66699" y1="80903" x2="66699" y2="80903"/>
                        <a14:foregroundMark x1="48340" y1="46007" x2="48340" y2="46007"/>
                        <a14:foregroundMark x1="47656" y1="45486" x2="47656" y2="45486"/>
                        <a14:foregroundMark x1="46289" y1="45833" x2="46289" y2="45833"/>
                        <a14:foregroundMark x1="42871" y1="47569" x2="42871" y2="47569"/>
                        <a14:foregroundMark x1="40234" y1="48090" x2="40234" y2="48090"/>
                        <a14:foregroundMark x1="39063" y1="46875" x2="39063" y2="46875"/>
                        <a14:foregroundMark x1="40723" y1="51389" x2="40723" y2="51389"/>
                        <a14:foregroundMark x1="39648" y1="50174" x2="39648" y2="50174"/>
                        <a14:foregroundMark x1="39746" y1="73090" x2="39746" y2="73090"/>
                        <a14:foregroundMark x1="39453" y1="76215" x2="39453" y2="76215"/>
                        <a14:foregroundMark x1="38379" y1="49479" x2="38379" y2="49479"/>
                        <a14:foregroundMark x1="37012" y1="50174" x2="37012" y2="50174"/>
                        <a14:foregroundMark x1="36035" y1="53993" x2="36035" y2="53993"/>
                        <a14:foregroundMark x1="34473" y1="49479" x2="34473" y2="49479"/>
                        <a14:foregroundMark x1="33789" y1="55729" x2="33789" y2="55729"/>
                        <a14:foregroundMark x1="36035" y1="72049" x2="36035" y2="72049"/>
                        <a14:foregroundMark x1="35742" y1="69618" x2="35742" y2="69618"/>
                        <a14:foregroundMark x1="59570" y1="82292" x2="59570" y2="82292"/>
                        <a14:foregroundMark x1="57617" y1="83854" x2="57617" y2="83854"/>
                        <a14:foregroundMark x1="55176" y1="85938" x2="55176" y2="85938"/>
                        <a14:foregroundMark x1="53125" y1="87326" x2="53125" y2="87326"/>
                        <a14:foregroundMark x1="49316" y1="88194" x2="49316" y2="88194"/>
                        <a14:foregroundMark x1="49707" y1="86111" x2="49707" y2="86111"/>
                        <a14:foregroundMark x1="51172" y1="88021" x2="51172" y2="88021"/>
                        <a14:foregroundMark x1="72266" y1="84896" x2="72266" y2="84896"/>
                        <a14:foregroundMark x1="75391" y1="83507" x2="75391" y2="83507"/>
                        <a14:foregroundMark x1="78125" y1="82465" x2="78125" y2="82465"/>
                        <a14:foregroundMark x1="84180" y1="82118" x2="84180" y2="82118"/>
                        <a14:foregroundMark x1="85156" y1="79514" x2="85156" y2="79514"/>
                        <a14:foregroundMark x1="85938" y1="87847" x2="85938" y2="87847"/>
                        <a14:foregroundMark x1="85645" y1="82813" x2="85645" y2="82813"/>
                        <a14:foregroundMark x1="66699" y1="87674" x2="66699" y2="87674"/>
                        <a14:foregroundMark x1="63184" y1="88021" x2="63184" y2="88021"/>
                        <a14:foregroundMark x1="84961" y1="87847" x2="84961" y2="87847"/>
                        <a14:foregroundMark x1="16602" y1="44097" x2="16602" y2="44097"/>
                        <a14:foregroundMark x1="31055" y1="46007" x2="31055" y2="46007"/>
                        <a14:foregroundMark x1="29980" y1="46528" x2="29980" y2="46528"/>
                        <a14:foregroundMark x1="27832" y1="46354" x2="27832" y2="46354"/>
                        <a14:foregroundMark x1="30762" y1="50174" x2="30762" y2="50174"/>
                        <a14:foregroundMark x1="32031" y1="54340" x2="32031" y2="54340"/>
                        <a14:foregroundMark x1="32129" y1="56424" x2="32129" y2="56424"/>
                        <a14:foregroundMark x1="32910" y1="60590" x2="32910" y2="60590"/>
                        <a14:foregroundMark x1="31445" y1="67708" x2="31445" y2="67708"/>
                        <a14:foregroundMark x1="37500" y1="75347" x2="37500" y2="75347"/>
                        <a14:foregroundMark x1="37891" y1="80208" x2="37891" y2="80208"/>
                        <a14:foregroundMark x1="40234" y1="84722" x2="40234" y2="84722"/>
                        <a14:foregroundMark x1="37500" y1="85764" x2="37500" y2="85764"/>
                        <a14:foregroundMark x1="39551" y1="86806" x2="39258" y2="86111"/>
                        <a14:foregroundMark x1="35938" y1="77604" x2="35938" y2="77604"/>
                        <a14:foregroundMark x1="33398" y1="72743" x2="33398" y2="72743"/>
                        <a14:foregroundMark x1="33691" y1="83507" x2="33691" y2="83507"/>
                        <a14:foregroundMark x1="29688" y1="53472" x2="29688" y2="53472"/>
                        <a14:foregroundMark x1="30566" y1="61285" x2="30566" y2="61285"/>
                        <a14:foregroundMark x1="28906" y1="55382" x2="28906" y2="55382"/>
                        <a14:foregroundMark x1="26367" y1="46181" x2="26367" y2="46181"/>
                        <a14:foregroundMark x1="24512" y1="45486" x2="24512" y2="45486"/>
                        <a14:foregroundMark x1="23535" y1="45486" x2="23535" y2="45486"/>
                        <a14:foregroundMark x1="25195" y1="51215" x2="25195" y2="51215"/>
                        <a14:foregroundMark x1="25293" y1="57292" x2="25293" y2="57292"/>
                        <a14:foregroundMark x1="22559" y1="55035" x2="22559" y2="55035"/>
                        <a14:foregroundMark x1="23438" y1="52951" x2="23438" y2="52951"/>
                        <a14:foregroundMark x1="21289" y1="50174" x2="21289" y2="50174"/>
                        <a14:foregroundMark x1="18652" y1="49306" x2="18652" y2="49306"/>
                        <a14:foregroundMark x1="18066" y1="48785" x2="18066" y2="48785"/>
                        <a14:foregroundMark x1="14648" y1="47743" x2="14648" y2="47743"/>
                        <a14:foregroundMark x1="16699" y1="47569" x2="16699" y2="47569"/>
                        <a14:foregroundMark x1="14160" y1="52604" x2="14160" y2="52604"/>
                        <a14:foregroundMark x1="12207" y1="49653" x2="12793" y2="48958"/>
                        <a14:foregroundMark x1="13086" y1="55556" x2="13086" y2="55556"/>
                        <a14:foregroundMark x1="12109" y1="47222" x2="12109" y2="47222"/>
                        <a14:foregroundMark x1="21582" y1="58333" x2="21582" y2="58333"/>
                        <a14:foregroundMark x1="19922" y1="58854" x2="19922" y2="58854"/>
                        <a14:foregroundMark x1="17871" y1="59201" x2="17871" y2="59201"/>
                        <a14:foregroundMark x1="15625" y1="60243" x2="15625" y2="60243"/>
                        <a14:foregroundMark x1="15039" y1="64236" x2="15039" y2="64236"/>
                        <a14:foregroundMark x1="14453" y1="63368" x2="14648" y2="63021"/>
                        <a14:foregroundMark x1="12793" y1="61806" x2="12988" y2="61458"/>
                        <a14:foregroundMark x1="12012" y1="57292" x2="12012" y2="57292"/>
                        <a14:foregroundMark x1="30762" y1="79340" x2="30762" y2="79340"/>
                        <a14:foregroundMark x1="28613" y1="76389" x2="28613" y2="76389"/>
                        <a14:foregroundMark x1="24512" y1="75868" x2="24512" y2="75868"/>
                        <a14:foregroundMark x1="22559" y1="77257" x2="22559" y2="77257"/>
                        <a14:foregroundMark x1="18848" y1="77951" x2="18848" y2="77951"/>
                        <a14:foregroundMark x1="17871" y1="74653" x2="17871" y2="74653"/>
                        <a14:foregroundMark x1="15137" y1="74826" x2="15137" y2="74826"/>
                        <a14:foregroundMark x1="12891" y1="69792" x2="12891" y2="69792"/>
                        <a14:foregroundMark x1="13574" y1="82292" x2="13574" y2="82292"/>
                        <a14:foregroundMark x1="12207" y1="67188" x2="12207" y2="67188"/>
                        <a14:foregroundMark x1="12305" y1="70833" x2="12305" y2="70833"/>
                        <a14:foregroundMark x1="44727" y1="88542" x2="44727" y2="88542"/>
                        <a14:foregroundMark x1="36426" y1="86632" x2="36426" y2="86632"/>
                        <a14:foregroundMark x1="41016" y1="88715" x2="41016" y2="89236"/>
                        <a14:foregroundMark x1="30566" y1="85417" x2="30566" y2="85417"/>
                        <a14:foregroundMark x1="31738" y1="87847" x2="31738" y2="87847"/>
                        <a14:foregroundMark x1="22266" y1="85590" x2="22266" y2="85590"/>
                        <a14:foregroundMark x1="24219" y1="86285" x2="24219" y2="86285"/>
                        <a14:foregroundMark x1="25098" y1="86111" x2="25098" y2="86111"/>
                        <a14:foregroundMark x1="27734" y1="88715" x2="27734" y2="88715"/>
                        <a14:foregroundMark x1="21680" y1="87500" x2="21680" y2="87500"/>
                        <a14:foregroundMark x1="18555" y1="82292" x2="18457" y2="81944"/>
                        <a14:foregroundMark x1="15039" y1="78125" x2="15039" y2="78125"/>
                        <a14:foregroundMark x1="13965" y1="76215" x2="13965" y2="76215"/>
                        <a14:foregroundMark x1="12305" y1="76042" x2="12305" y2="76042"/>
                        <a14:foregroundMark x1="12598" y1="79688" x2="12598" y2="78993"/>
                        <a14:foregroundMark x1="12109" y1="80208" x2="12109" y2="80208"/>
                        <a14:foregroundMark x1="12695" y1="86979" x2="12695" y2="86458"/>
                        <a14:foregroundMark x1="12695" y1="88542" x2="12891" y2="87326"/>
                        <a14:foregroundMark x1="12012" y1="89236" x2="12207" y2="88542"/>
                        <a14:foregroundMark x1="12012" y1="85069" x2="12012" y2="85069"/>
                        <a14:foregroundMark x1="20313" y1="89236" x2="20313" y2="89236"/>
                        <a14:foregroundMark x1="33691" y1="89236" x2="33691" y2="89236"/>
                        <a14:foregroundMark x1="84375" y1="88021" x2="84375" y2="88021"/>
                        <a14:foregroundMark x1="83008" y1="89583" x2="83008" y2="89583"/>
                        <a14:foregroundMark x1="86035" y1="89410" x2="86035" y2="89410"/>
                        <a14:foregroundMark x1="32031" y1="89236" x2="32031" y2="89236"/>
                        <a14:foregroundMark x1="14453" y1="89236" x2="14453" y2="89236"/>
                        <a14:foregroundMark x1="11914" y1="83507" x2="11914" y2="83507"/>
                        <a14:foregroundMark x1="42773" y1="88889" x2="42773" y2="88889"/>
                        <a14:foregroundMark x1="40234" y1="89236" x2="40234" y2="89236"/>
                        <a14:foregroundMark x1="55469" y1="54167" x2="55469" y2="54167"/>
                        <a14:backgroundMark x1="49609" y1="29861" x2="49609" y2="29861"/>
                        <a14:backgroundMark x1="40430" y1="30382" x2="40430" y2="30382"/>
                        <a14:backgroundMark x1="36133" y1="37153" x2="36133" y2="37153"/>
                        <a14:backgroundMark x1="57129" y1="43750" x2="57129" y2="43750"/>
                        <a14:backgroundMark x1="53906" y1="43750" x2="53906" y2="43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366" r="13634"/>
          <a:stretch/>
        </p:blipFill>
        <p:spPr bwMode="auto">
          <a:xfrm>
            <a:off x="-2" y="-675456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kstvak 8"/>
          <p:cNvSpPr txBox="1"/>
          <p:nvPr/>
        </p:nvSpPr>
        <p:spPr>
          <a:xfrm>
            <a:off x="615290" y="161649"/>
            <a:ext cx="7409310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3200" b="1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nl-NL" sz="4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 pad met de Omgevingswet</a:t>
            </a:r>
          </a:p>
          <a:p>
            <a:endParaRPr lang="nl-NL" b="1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nl-NL" sz="3200" b="1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kstvak 3"/>
          <p:cNvSpPr txBox="1"/>
          <p:nvPr/>
        </p:nvSpPr>
        <p:spPr>
          <a:xfrm>
            <a:off x="612775" y="6182544"/>
            <a:ext cx="3959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prstClr val="black"/>
                </a:solidFill>
              </a:rPr>
              <a:t>Waddinxveen, 10 januari 2024</a:t>
            </a:r>
          </a:p>
        </p:txBody>
      </p:sp>
    </p:spTree>
    <p:extLst>
      <p:ext uri="{BB962C8B-B14F-4D97-AF65-F5344CB8AC3E}">
        <p14:creationId xmlns:p14="http://schemas.microsoft.com/office/powerpoint/2010/main" val="1533821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/>
          <p:cNvSpPr txBox="1"/>
          <p:nvPr/>
        </p:nvSpPr>
        <p:spPr>
          <a:xfrm>
            <a:off x="5508104" y="1348465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00B05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OMGEVINGSWET</a:t>
            </a:r>
          </a:p>
        </p:txBody>
      </p:sp>
      <p:cxnSp>
        <p:nvCxnSpPr>
          <p:cNvPr id="7" name="Rechte verbindingslijn 6"/>
          <p:cNvCxnSpPr/>
          <p:nvPr/>
        </p:nvCxnSpPr>
        <p:spPr>
          <a:xfrm>
            <a:off x="4067944" y="1603781"/>
            <a:ext cx="0" cy="520959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ep 11"/>
          <p:cNvGrpSpPr/>
          <p:nvPr/>
        </p:nvGrpSpPr>
        <p:grpSpPr>
          <a:xfrm>
            <a:off x="4636744" y="1308519"/>
            <a:ext cx="446304" cy="412761"/>
            <a:chOff x="2501063" y="1351115"/>
            <a:chExt cx="799946" cy="739825"/>
          </a:xfrm>
        </p:grpSpPr>
        <p:sp>
          <p:nvSpPr>
            <p:cNvPr id="13" name="Boog 12"/>
            <p:cNvSpPr/>
            <p:nvPr/>
          </p:nvSpPr>
          <p:spPr>
            <a:xfrm>
              <a:off x="2593404" y="1351115"/>
              <a:ext cx="707341" cy="654129"/>
            </a:xfrm>
            <a:prstGeom prst="arc">
              <a:avLst/>
            </a:prstGeom>
            <a:ln w="28575">
              <a:solidFill>
                <a:srgbClr val="C0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rgbClr val="00B050"/>
                </a:solidFill>
              </a:endParaRPr>
            </a:p>
          </p:txBody>
        </p:sp>
        <p:sp>
          <p:nvSpPr>
            <p:cNvPr id="14" name="Boog 13"/>
            <p:cNvSpPr/>
            <p:nvPr/>
          </p:nvSpPr>
          <p:spPr>
            <a:xfrm rot="5965201">
              <a:off x="2620274" y="1410205"/>
              <a:ext cx="707341" cy="654129"/>
            </a:xfrm>
            <a:prstGeom prst="arc">
              <a:avLst/>
            </a:prstGeom>
            <a:ln w="28575">
              <a:solidFill>
                <a:srgbClr val="C0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rgbClr val="00B050"/>
                </a:solidFill>
              </a:endParaRPr>
            </a:p>
          </p:txBody>
        </p:sp>
        <p:sp>
          <p:nvSpPr>
            <p:cNvPr id="15" name="Boog 14"/>
            <p:cNvSpPr/>
            <p:nvPr/>
          </p:nvSpPr>
          <p:spPr>
            <a:xfrm rot="10800000">
              <a:off x="2502822" y="1413565"/>
              <a:ext cx="707341" cy="654129"/>
            </a:xfrm>
            <a:prstGeom prst="arc">
              <a:avLst/>
            </a:prstGeom>
            <a:ln w="28575">
              <a:solidFill>
                <a:srgbClr val="C0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rgbClr val="00B050"/>
                </a:solidFill>
              </a:endParaRPr>
            </a:p>
          </p:txBody>
        </p:sp>
        <p:sp>
          <p:nvSpPr>
            <p:cNvPr id="16" name="Boog 15"/>
            <p:cNvSpPr/>
            <p:nvPr/>
          </p:nvSpPr>
          <p:spPr>
            <a:xfrm rot="16372159">
              <a:off x="2474457" y="1390149"/>
              <a:ext cx="707341" cy="654129"/>
            </a:xfrm>
            <a:prstGeom prst="arc">
              <a:avLst/>
            </a:prstGeom>
            <a:ln w="28575">
              <a:solidFill>
                <a:srgbClr val="C0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rgbClr val="00B050"/>
                </a:solidFill>
              </a:endParaRPr>
            </a:p>
          </p:txBody>
        </p:sp>
      </p:grpSp>
      <p:sp>
        <p:nvSpPr>
          <p:cNvPr id="17" name="Tekstvak 16"/>
          <p:cNvSpPr txBox="1"/>
          <p:nvPr/>
        </p:nvSpPr>
        <p:spPr>
          <a:xfrm>
            <a:off x="539551" y="1308519"/>
            <a:ext cx="3456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00B05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Wet ruimtelijke ordening</a:t>
            </a:r>
          </a:p>
        </p:txBody>
      </p:sp>
      <p:cxnSp>
        <p:nvCxnSpPr>
          <p:cNvPr id="18" name="Rechte verbindingslijn met pijl 17"/>
          <p:cNvCxnSpPr/>
          <p:nvPr/>
        </p:nvCxnSpPr>
        <p:spPr>
          <a:xfrm>
            <a:off x="395536" y="1361262"/>
            <a:ext cx="0" cy="485039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kstvak 29"/>
          <p:cNvSpPr txBox="1"/>
          <p:nvPr/>
        </p:nvSpPr>
        <p:spPr>
          <a:xfrm>
            <a:off x="967265" y="171184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rgbClr val="00B0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Structuurvisie</a:t>
            </a:r>
          </a:p>
        </p:txBody>
      </p:sp>
      <p:cxnSp>
        <p:nvCxnSpPr>
          <p:cNvPr id="34" name="Rechte verbindingslijn 33"/>
          <p:cNvCxnSpPr/>
          <p:nvPr/>
        </p:nvCxnSpPr>
        <p:spPr>
          <a:xfrm>
            <a:off x="0" y="2060848"/>
            <a:ext cx="38432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583" y="2060848"/>
            <a:ext cx="4581897" cy="4426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87" y="2451215"/>
            <a:ext cx="3669463" cy="3689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999" y="1896510"/>
            <a:ext cx="4733481" cy="4502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kstvak 19"/>
          <p:cNvSpPr txBox="1"/>
          <p:nvPr/>
        </p:nvSpPr>
        <p:spPr>
          <a:xfrm>
            <a:off x="90672" y="116632"/>
            <a:ext cx="8962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i="1" dirty="0"/>
              <a:t>20% juridisch</a:t>
            </a:r>
            <a:endParaRPr lang="nl-NL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017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899592" y="908720"/>
            <a:ext cx="7263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/>
              <a:t>Omgevingswet en het belang van dualisme</a:t>
            </a:r>
          </a:p>
        </p:txBody>
      </p:sp>
      <p:pic>
        <p:nvPicPr>
          <p:cNvPr id="11266" name="Picture 2" descr="Climate Change? &quot;Meh,&quot; Say Gentoo Penguins - Scientific American Blog  Netwo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25" y="0"/>
            <a:ext cx="9178125" cy="688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ichting geven aan je leven? Stel doele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>
                        <a14:backgroundMark x1="42479" y1="68400" x2="42479" y2="68400"/>
                        <a14:backgroundMark x1="57436" y1="72000" x2="57436" y2="7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819090"/>
            <a:ext cx="7183199" cy="306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251520" y="116632"/>
            <a:ext cx="8784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Omgevingswet…</a:t>
            </a:r>
          </a:p>
          <a:p>
            <a:r>
              <a:rPr lang="nl-N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de rol van de raad</a:t>
            </a:r>
          </a:p>
        </p:txBody>
      </p:sp>
      <p:sp>
        <p:nvSpPr>
          <p:cNvPr id="8" name="Tekstvak 7"/>
          <p:cNvSpPr txBox="1"/>
          <p:nvPr/>
        </p:nvSpPr>
        <p:spPr>
          <a:xfrm rot="21400035">
            <a:off x="6968081" y="4873522"/>
            <a:ext cx="2160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 err="1">
                <a:solidFill>
                  <a:srgbClr val="002060"/>
                </a:solidFill>
              </a:rPr>
              <a:t>Owee</a:t>
            </a:r>
            <a:r>
              <a:rPr lang="nl-NL" sz="3200" b="1" dirty="0">
                <a:solidFill>
                  <a:srgbClr val="002060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596663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kstvak 24"/>
          <p:cNvSpPr txBox="1"/>
          <p:nvPr/>
        </p:nvSpPr>
        <p:spPr>
          <a:xfrm>
            <a:off x="755576" y="551723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 dirty="0"/>
              <a:t>Kerntaken van de raad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971600" y="101823"/>
            <a:ext cx="7501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De kerntaken  van de raad in relatie tot de Omgevingswet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53" y="1412776"/>
            <a:ext cx="3552825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1990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078" y="1309075"/>
            <a:ext cx="4067175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7020272" y="852703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Participatie</a:t>
            </a:r>
          </a:p>
        </p:txBody>
      </p:sp>
      <p:cxnSp>
        <p:nvCxnSpPr>
          <p:cNvPr id="18" name="Rechte verbindingslijn 17"/>
          <p:cNvCxnSpPr/>
          <p:nvPr/>
        </p:nvCxnSpPr>
        <p:spPr>
          <a:xfrm>
            <a:off x="5940152" y="2564904"/>
            <a:ext cx="0" cy="648072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Rechte verbindingslijn 29"/>
          <p:cNvCxnSpPr/>
          <p:nvPr/>
        </p:nvCxnSpPr>
        <p:spPr>
          <a:xfrm>
            <a:off x="5940152" y="2564904"/>
            <a:ext cx="1232521" cy="1368152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/>
          <p:cNvSpPr txBox="1"/>
          <p:nvPr/>
        </p:nvSpPr>
        <p:spPr>
          <a:xfrm>
            <a:off x="755576" y="551723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 dirty="0"/>
              <a:t>Kerntaken van de raad</a:t>
            </a:r>
          </a:p>
        </p:txBody>
      </p:sp>
      <p:sp>
        <p:nvSpPr>
          <p:cNvPr id="26" name="Tekstvak 25"/>
          <p:cNvSpPr txBox="1"/>
          <p:nvPr/>
        </p:nvSpPr>
        <p:spPr>
          <a:xfrm>
            <a:off x="5079497" y="5518218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Uitoefening kerntaken onder de Omgevingswet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774347" y="101823"/>
            <a:ext cx="7501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De kerntaken van de raad in relatie tot de Omgevingswet</a:t>
            </a: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671" y="1399938"/>
            <a:ext cx="4342769" cy="413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hoek 1"/>
          <p:cNvSpPr/>
          <p:nvPr/>
        </p:nvSpPr>
        <p:spPr>
          <a:xfrm>
            <a:off x="7020272" y="766393"/>
            <a:ext cx="1008112" cy="544371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Rechthoek 2"/>
          <p:cNvSpPr/>
          <p:nvPr/>
        </p:nvSpPr>
        <p:spPr>
          <a:xfrm>
            <a:off x="6444208" y="2636912"/>
            <a:ext cx="1296144" cy="360040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54" y="1766275"/>
            <a:ext cx="3552825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hthoek 19"/>
          <p:cNvSpPr/>
          <p:nvPr/>
        </p:nvSpPr>
        <p:spPr>
          <a:xfrm>
            <a:off x="5148064" y="4092782"/>
            <a:ext cx="1296144" cy="416337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/>
          <p:cNvSpPr/>
          <p:nvPr/>
        </p:nvSpPr>
        <p:spPr>
          <a:xfrm>
            <a:off x="5220072" y="2276872"/>
            <a:ext cx="1140984" cy="612068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8" name="Rechte verbindingslijn 7"/>
          <p:cNvCxnSpPr>
            <a:stCxn id="2" idx="2"/>
          </p:cNvCxnSpPr>
          <p:nvPr/>
        </p:nvCxnSpPr>
        <p:spPr>
          <a:xfrm flipH="1">
            <a:off x="7092280" y="1310764"/>
            <a:ext cx="432048" cy="1327837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Rechte verbindingslijn 23"/>
          <p:cNvCxnSpPr/>
          <p:nvPr/>
        </p:nvCxnSpPr>
        <p:spPr>
          <a:xfrm flipH="1">
            <a:off x="6361055" y="1309075"/>
            <a:ext cx="1163273" cy="2783707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26"/>
          <p:cNvCxnSpPr/>
          <p:nvPr/>
        </p:nvCxnSpPr>
        <p:spPr>
          <a:xfrm flipH="1">
            <a:off x="6156176" y="1310764"/>
            <a:ext cx="1368152" cy="966108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8698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>
            <a:extLst>
              <a:ext uri="{FF2B5EF4-FFF2-40B4-BE49-F238E27FC236}">
                <a16:creationId xmlns:a16="http://schemas.microsoft.com/office/drawing/2014/main" id="{38ACF5C3-9901-8A9D-A05E-4326DF86F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63376"/>
            <a:ext cx="1298288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1BF40867-B8FD-E841-DAC8-78C9706FFE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468" y="1504187"/>
            <a:ext cx="4022397" cy="3756209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8D00E406-A5F5-F789-EE7C-C77D512750E7}"/>
              </a:ext>
            </a:extLst>
          </p:cNvPr>
          <p:cNvSpPr txBox="1"/>
          <p:nvPr/>
        </p:nvSpPr>
        <p:spPr>
          <a:xfrm>
            <a:off x="467544" y="101823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Twee randvoorwaarden voor een goed werkend OW-systeem 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B5777C0C-B469-2941-D8CF-C7382A6F7D19}"/>
              </a:ext>
            </a:extLst>
          </p:cNvPr>
          <p:cNvSpPr txBox="1"/>
          <p:nvPr/>
        </p:nvSpPr>
        <p:spPr>
          <a:xfrm>
            <a:off x="1790185" y="6271688"/>
            <a:ext cx="2952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b="1" dirty="0"/>
              <a:t>1 ‘Beleidscyclusdiscipline’ </a:t>
            </a:r>
            <a:endParaRPr lang="nl-NL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18529CA0-54B1-A1D2-A137-C50325074FB5}"/>
              </a:ext>
            </a:extLst>
          </p:cNvPr>
          <p:cNvCxnSpPr>
            <a:cxnSpLocks/>
          </p:cNvCxnSpPr>
          <p:nvPr/>
        </p:nvCxnSpPr>
        <p:spPr>
          <a:xfrm flipH="1">
            <a:off x="5018733" y="1496672"/>
            <a:ext cx="25175" cy="5144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Vrije vorm: vorm 17">
            <a:extLst>
              <a:ext uri="{FF2B5EF4-FFF2-40B4-BE49-F238E27FC236}">
                <a16:creationId xmlns:a16="http://schemas.microsoft.com/office/drawing/2014/main" id="{F8475A6C-3454-A83B-F3F2-D26B34B8A463}"/>
              </a:ext>
            </a:extLst>
          </p:cNvPr>
          <p:cNvSpPr/>
          <p:nvPr/>
        </p:nvSpPr>
        <p:spPr>
          <a:xfrm>
            <a:off x="622169" y="711023"/>
            <a:ext cx="3054285" cy="2616639"/>
          </a:xfrm>
          <a:custGeom>
            <a:avLst/>
            <a:gdLst>
              <a:gd name="connsiteX0" fmla="*/ 0 w 3054285"/>
              <a:gd name="connsiteY0" fmla="*/ 2616639 h 2616639"/>
              <a:gd name="connsiteX1" fmla="*/ 1847654 w 3054285"/>
              <a:gd name="connsiteY1" fmla="*/ 5414 h 2616639"/>
              <a:gd name="connsiteX2" fmla="*/ 3054285 w 3054285"/>
              <a:gd name="connsiteY2" fmla="*/ 1881348 h 2616639"/>
              <a:gd name="connsiteX3" fmla="*/ 3054285 w 3054285"/>
              <a:gd name="connsiteY3" fmla="*/ 1881348 h 2616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4285" h="2616639">
                <a:moveTo>
                  <a:pt x="0" y="2616639"/>
                </a:moveTo>
                <a:cubicBezTo>
                  <a:pt x="669303" y="1372300"/>
                  <a:pt x="1338607" y="127962"/>
                  <a:pt x="1847654" y="5414"/>
                </a:cubicBezTo>
                <a:cubicBezTo>
                  <a:pt x="2356701" y="-117134"/>
                  <a:pt x="3054285" y="1881348"/>
                  <a:pt x="3054285" y="1881348"/>
                </a:cubicBezTo>
                <a:lnTo>
                  <a:pt x="3054285" y="1881348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188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>
            <a:extLst>
              <a:ext uri="{FF2B5EF4-FFF2-40B4-BE49-F238E27FC236}">
                <a16:creationId xmlns:a16="http://schemas.microsoft.com/office/drawing/2014/main" id="{38ACF5C3-9901-8A9D-A05E-4326DF86F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63376"/>
            <a:ext cx="1298288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Afbeelding 25">
            <a:extLst>
              <a:ext uri="{FF2B5EF4-FFF2-40B4-BE49-F238E27FC236}">
                <a16:creationId xmlns:a16="http://schemas.microsoft.com/office/drawing/2014/main" id="{26912637-F85E-FF11-411D-9D008AFAE3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4994" y="1776717"/>
            <a:ext cx="3789006" cy="3664606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BECC9E8B-33B4-9E67-4907-24753A444CFC}"/>
              </a:ext>
            </a:extLst>
          </p:cNvPr>
          <p:cNvSpPr txBox="1"/>
          <p:nvPr/>
        </p:nvSpPr>
        <p:spPr>
          <a:xfrm>
            <a:off x="6113807" y="2708920"/>
            <a:ext cx="6356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50" b="1" dirty="0"/>
              <a:t>   BOPA</a:t>
            </a:r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1BF40867-B8FD-E841-DAC8-78C9706FFE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5468" y="1504187"/>
            <a:ext cx="4022397" cy="3756209"/>
          </a:xfrm>
          <a:prstGeom prst="rect">
            <a:avLst/>
          </a:prstGeom>
        </p:spPr>
      </p:pic>
      <p:sp>
        <p:nvSpPr>
          <p:cNvPr id="21" name="Ovaal 20">
            <a:extLst>
              <a:ext uri="{FF2B5EF4-FFF2-40B4-BE49-F238E27FC236}">
                <a16:creationId xmlns:a16="http://schemas.microsoft.com/office/drawing/2014/main" id="{F1E3C792-F533-E15D-2A6E-E95606FBE07F}"/>
              </a:ext>
            </a:extLst>
          </p:cNvPr>
          <p:cNvSpPr/>
          <p:nvPr/>
        </p:nvSpPr>
        <p:spPr>
          <a:xfrm>
            <a:off x="5121037" y="1597604"/>
            <a:ext cx="1602322" cy="18657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35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8D00E406-A5F5-F789-EE7C-C77D512750E7}"/>
              </a:ext>
            </a:extLst>
          </p:cNvPr>
          <p:cNvSpPr txBox="1"/>
          <p:nvPr/>
        </p:nvSpPr>
        <p:spPr>
          <a:xfrm>
            <a:off x="467544" y="101823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Twee randvoorwaarden voor een goed werkend OW-systeem 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B5777C0C-B469-2941-D8CF-C7382A6F7D19}"/>
              </a:ext>
            </a:extLst>
          </p:cNvPr>
          <p:cNvSpPr txBox="1"/>
          <p:nvPr/>
        </p:nvSpPr>
        <p:spPr>
          <a:xfrm>
            <a:off x="1783127" y="6187792"/>
            <a:ext cx="2952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b="1" dirty="0"/>
              <a:t>1 ‘Beleidscyclusdiscipline’ 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D161ACCA-448F-806B-8041-B413BB20FE62}"/>
              </a:ext>
            </a:extLst>
          </p:cNvPr>
          <p:cNvSpPr txBox="1"/>
          <p:nvPr/>
        </p:nvSpPr>
        <p:spPr>
          <a:xfrm>
            <a:off x="5740028" y="6187792"/>
            <a:ext cx="22883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/>
              <a:t>2 </a:t>
            </a:r>
            <a:r>
              <a:rPr lang="nl-NL" sz="1800" b="1" dirty="0"/>
              <a:t>‘Kompaswaarde’</a:t>
            </a:r>
            <a:endParaRPr lang="nl-NL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18529CA0-54B1-A1D2-A137-C50325074FB5}"/>
              </a:ext>
            </a:extLst>
          </p:cNvPr>
          <p:cNvCxnSpPr>
            <a:cxnSpLocks/>
          </p:cNvCxnSpPr>
          <p:nvPr/>
        </p:nvCxnSpPr>
        <p:spPr>
          <a:xfrm flipH="1">
            <a:off x="5018733" y="1496672"/>
            <a:ext cx="25175" cy="5144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Vrije vorm: vorm 17">
            <a:extLst>
              <a:ext uri="{FF2B5EF4-FFF2-40B4-BE49-F238E27FC236}">
                <a16:creationId xmlns:a16="http://schemas.microsoft.com/office/drawing/2014/main" id="{F8475A6C-3454-A83B-F3F2-D26B34B8A463}"/>
              </a:ext>
            </a:extLst>
          </p:cNvPr>
          <p:cNvSpPr/>
          <p:nvPr/>
        </p:nvSpPr>
        <p:spPr>
          <a:xfrm>
            <a:off x="622169" y="711023"/>
            <a:ext cx="3054285" cy="2616639"/>
          </a:xfrm>
          <a:custGeom>
            <a:avLst/>
            <a:gdLst>
              <a:gd name="connsiteX0" fmla="*/ 0 w 3054285"/>
              <a:gd name="connsiteY0" fmla="*/ 2616639 h 2616639"/>
              <a:gd name="connsiteX1" fmla="*/ 1847654 w 3054285"/>
              <a:gd name="connsiteY1" fmla="*/ 5414 h 2616639"/>
              <a:gd name="connsiteX2" fmla="*/ 3054285 w 3054285"/>
              <a:gd name="connsiteY2" fmla="*/ 1881348 h 2616639"/>
              <a:gd name="connsiteX3" fmla="*/ 3054285 w 3054285"/>
              <a:gd name="connsiteY3" fmla="*/ 1881348 h 2616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4285" h="2616639">
                <a:moveTo>
                  <a:pt x="0" y="2616639"/>
                </a:moveTo>
                <a:cubicBezTo>
                  <a:pt x="669303" y="1372300"/>
                  <a:pt x="1338607" y="127962"/>
                  <a:pt x="1847654" y="5414"/>
                </a:cubicBezTo>
                <a:cubicBezTo>
                  <a:pt x="2356701" y="-117134"/>
                  <a:pt x="3054285" y="1881348"/>
                  <a:pt x="3054285" y="1881348"/>
                </a:cubicBezTo>
                <a:lnTo>
                  <a:pt x="3054285" y="1881348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062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Afbeelding 25">
            <a:extLst>
              <a:ext uri="{FF2B5EF4-FFF2-40B4-BE49-F238E27FC236}">
                <a16:creationId xmlns:a16="http://schemas.microsoft.com/office/drawing/2014/main" id="{26912637-F85E-FF11-411D-9D008AFAE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4994" y="1776717"/>
            <a:ext cx="3789006" cy="3664606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BECC9E8B-33B4-9E67-4907-24753A444CFC}"/>
              </a:ext>
            </a:extLst>
          </p:cNvPr>
          <p:cNvSpPr txBox="1"/>
          <p:nvPr/>
        </p:nvSpPr>
        <p:spPr>
          <a:xfrm>
            <a:off x="6113807" y="2708920"/>
            <a:ext cx="6356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50" b="1" dirty="0"/>
              <a:t>   BOPA</a:t>
            </a:r>
          </a:p>
        </p:txBody>
      </p:sp>
      <p:sp>
        <p:nvSpPr>
          <p:cNvPr id="21" name="Ovaal 20">
            <a:extLst>
              <a:ext uri="{FF2B5EF4-FFF2-40B4-BE49-F238E27FC236}">
                <a16:creationId xmlns:a16="http://schemas.microsoft.com/office/drawing/2014/main" id="{F1E3C792-F533-E15D-2A6E-E95606FBE07F}"/>
              </a:ext>
            </a:extLst>
          </p:cNvPr>
          <p:cNvSpPr/>
          <p:nvPr/>
        </p:nvSpPr>
        <p:spPr>
          <a:xfrm>
            <a:off x="5121037" y="1597604"/>
            <a:ext cx="1602322" cy="18657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35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8D00E406-A5F5-F789-EE7C-C77D512750E7}"/>
              </a:ext>
            </a:extLst>
          </p:cNvPr>
          <p:cNvSpPr txBox="1"/>
          <p:nvPr/>
        </p:nvSpPr>
        <p:spPr>
          <a:xfrm>
            <a:off x="467544" y="101823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Twee randvoorwaarden voor een goed werkend OW-systeem 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D161ACCA-448F-806B-8041-B413BB20FE62}"/>
              </a:ext>
            </a:extLst>
          </p:cNvPr>
          <p:cNvSpPr txBox="1"/>
          <p:nvPr/>
        </p:nvSpPr>
        <p:spPr>
          <a:xfrm>
            <a:off x="5740028" y="6187792"/>
            <a:ext cx="22883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b="1" dirty="0"/>
              <a:t>‘Kompaswaarde’</a:t>
            </a:r>
            <a:endParaRPr lang="nl-NL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18529CA0-54B1-A1D2-A137-C50325074FB5}"/>
              </a:ext>
            </a:extLst>
          </p:cNvPr>
          <p:cNvCxnSpPr>
            <a:cxnSpLocks/>
          </p:cNvCxnSpPr>
          <p:nvPr/>
        </p:nvCxnSpPr>
        <p:spPr>
          <a:xfrm flipH="1">
            <a:off x="5018733" y="1496672"/>
            <a:ext cx="25175" cy="5144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ballon: rechthoek 1">
            <a:extLst>
              <a:ext uri="{FF2B5EF4-FFF2-40B4-BE49-F238E27FC236}">
                <a16:creationId xmlns:a16="http://schemas.microsoft.com/office/drawing/2014/main" id="{AC315C31-B8F2-650A-98DD-89B2219F37F1}"/>
              </a:ext>
            </a:extLst>
          </p:cNvPr>
          <p:cNvSpPr/>
          <p:nvPr/>
        </p:nvSpPr>
        <p:spPr>
          <a:xfrm>
            <a:off x="615878" y="3463376"/>
            <a:ext cx="2567113" cy="2037198"/>
          </a:xfrm>
          <a:prstGeom prst="wedgeRectCallout">
            <a:avLst>
              <a:gd name="adj1" fmla="val 106036"/>
              <a:gd name="adj2" fmla="val 1098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7923EFF-FFB9-C8F9-AAB0-D60E919432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9" b="12049"/>
          <a:stretch/>
        </p:blipFill>
        <p:spPr bwMode="auto">
          <a:xfrm>
            <a:off x="8163206" y="1246309"/>
            <a:ext cx="980794" cy="1462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4D9E21B3-00FC-1A86-28E2-B51A2D844437}"/>
              </a:ext>
            </a:extLst>
          </p:cNvPr>
          <p:cNvSpPr txBox="1"/>
          <p:nvPr/>
        </p:nvSpPr>
        <p:spPr>
          <a:xfrm>
            <a:off x="827584" y="3609020"/>
            <a:ext cx="2376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Heeft onze omgevingsvisie voldoende kompaswaarde?</a:t>
            </a:r>
          </a:p>
        </p:txBody>
      </p:sp>
    </p:spTree>
    <p:extLst>
      <p:ext uri="{BB962C8B-B14F-4D97-AF65-F5344CB8AC3E}">
        <p14:creationId xmlns:p14="http://schemas.microsoft.com/office/powerpoint/2010/main" val="3534745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fgeronde rechthoek 3"/>
          <p:cNvSpPr/>
          <p:nvPr/>
        </p:nvSpPr>
        <p:spPr>
          <a:xfrm>
            <a:off x="2051720" y="1484784"/>
            <a:ext cx="4536504" cy="316835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/>
          <p:cNvSpPr txBox="1"/>
          <p:nvPr/>
        </p:nvSpPr>
        <p:spPr>
          <a:xfrm>
            <a:off x="1043608" y="1700808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/>
              <a:t>De raad stelt de kaders vast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6012160" y="2417163"/>
            <a:ext cx="2880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800" b="1" dirty="0"/>
              <a:t>Het college past de kaders toe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1051843" y="5445224"/>
            <a:ext cx="3564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800" b="1" dirty="0"/>
              <a:t>De raad controleert het college</a:t>
            </a:r>
          </a:p>
        </p:txBody>
      </p:sp>
      <p:pic>
        <p:nvPicPr>
          <p:cNvPr id="3084" name="Picture 12" descr="Loop Free Icon Download Png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927" y="1658433"/>
            <a:ext cx="3890039" cy="389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137" y="6065837"/>
            <a:ext cx="2328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kstvak 14"/>
          <p:cNvSpPr txBox="1"/>
          <p:nvPr/>
        </p:nvSpPr>
        <p:spPr>
          <a:xfrm>
            <a:off x="774347" y="101823"/>
            <a:ext cx="7501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/>
              <a:t>Dualisme: bevoegdheden  raad - college</a:t>
            </a:r>
          </a:p>
        </p:txBody>
      </p:sp>
    </p:spTree>
    <p:extLst>
      <p:ext uri="{BB962C8B-B14F-4D97-AF65-F5344CB8AC3E}">
        <p14:creationId xmlns:p14="http://schemas.microsoft.com/office/powerpoint/2010/main" val="35955252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078" y="1309075"/>
            <a:ext cx="4067175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7020272" y="852703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Participatie</a:t>
            </a:r>
          </a:p>
        </p:txBody>
      </p:sp>
      <p:cxnSp>
        <p:nvCxnSpPr>
          <p:cNvPr id="18" name="Rechte verbindingslijn 17"/>
          <p:cNvCxnSpPr/>
          <p:nvPr/>
        </p:nvCxnSpPr>
        <p:spPr>
          <a:xfrm>
            <a:off x="5940152" y="2564904"/>
            <a:ext cx="0" cy="648072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Rechte verbindingslijn 29"/>
          <p:cNvCxnSpPr/>
          <p:nvPr/>
        </p:nvCxnSpPr>
        <p:spPr>
          <a:xfrm>
            <a:off x="5940152" y="2564904"/>
            <a:ext cx="1232521" cy="1368152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/>
          <p:cNvSpPr txBox="1"/>
          <p:nvPr/>
        </p:nvSpPr>
        <p:spPr>
          <a:xfrm>
            <a:off x="755576" y="551723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 dirty="0"/>
              <a:t>Kerntaken van de raad</a:t>
            </a:r>
          </a:p>
        </p:txBody>
      </p:sp>
      <p:sp>
        <p:nvSpPr>
          <p:cNvPr id="26" name="Tekstvak 25"/>
          <p:cNvSpPr txBox="1"/>
          <p:nvPr/>
        </p:nvSpPr>
        <p:spPr>
          <a:xfrm>
            <a:off x="5079497" y="5518218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Uitoefening kerntaken onder de Omgevingswet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774347" y="101823"/>
            <a:ext cx="7501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/>
              <a:t>Dualisme: bevoegdheden  raad – college</a:t>
            </a: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671" y="1399938"/>
            <a:ext cx="4342769" cy="413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hoek 1"/>
          <p:cNvSpPr/>
          <p:nvPr/>
        </p:nvSpPr>
        <p:spPr>
          <a:xfrm>
            <a:off x="7020272" y="766393"/>
            <a:ext cx="1008112" cy="544371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Rechthoek 2"/>
          <p:cNvSpPr/>
          <p:nvPr/>
        </p:nvSpPr>
        <p:spPr>
          <a:xfrm>
            <a:off x="6444208" y="2636912"/>
            <a:ext cx="1296144" cy="360040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54" y="1766275"/>
            <a:ext cx="3552825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hthoek 19"/>
          <p:cNvSpPr/>
          <p:nvPr/>
        </p:nvSpPr>
        <p:spPr>
          <a:xfrm>
            <a:off x="5148064" y="4092782"/>
            <a:ext cx="1296144" cy="416337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/>
          <p:cNvSpPr/>
          <p:nvPr/>
        </p:nvSpPr>
        <p:spPr>
          <a:xfrm>
            <a:off x="5220072" y="2276872"/>
            <a:ext cx="1140984" cy="612068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8" name="Rechte verbindingslijn 7"/>
          <p:cNvCxnSpPr>
            <a:stCxn id="2" idx="2"/>
          </p:cNvCxnSpPr>
          <p:nvPr/>
        </p:nvCxnSpPr>
        <p:spPr>
          <a:xfrm flipH="1">
            <a:off x="7092280" y="1310764"/>
            <a:ext cx="432048" cy="1327837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Rechte verbindingslijn 23"/>
          <p:cNvCxnSpPr/>
          <p:nvPr/>
        </p:nvCxnSpPr>
        <p:spPr>
          <a:xfrm flipH="1">
            <a:off x="6361055" y="1309075"/>
            <a:ext cx="1163273" cy="2783707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26"/>
          <p:cNvCxnSpPr/>
          <p:nvPr/>
        </p:nvCxnSpPr>
        <p:spPr>
          <a:xfrm flipH="1">
            <a:off x="6156176" y="1310764"/>
            <a:ext cx="1368152" cy="966108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79821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722870" y="404664"/>
            <a:ext cx="8097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Wat is er veranderd in de verhouding gemeenteraad – college?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3563888" y="1628800"/>
            <a:ext cx="51845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i="1" dirty="0"/>
              <a:t>De vier gulden regels van het ruimtelijk domein onder de </a:t>
            </a:r>
            <a:r>
              <a:rPr lang="nl-NL" b="1" i="1" dirty="0" err="1"/>
              <a:t>Wro</a:t>
            </a:r>
            <a:r>
              <a:rPr lang="nl-NL" b="1" i="1" dirty="0"/>
              <a:t>:</a:t>
            </a:r>
          </a:p>
          <a:p>
            <a:endParaRPr lang="nl-NL" b="1" i="1" dirty="0"/>
          </a:p>
          <a:p>
            <a:pPr marL="342900" indent="-342900">
              <a:buFont typeface="+mj-lt"/>
              <a:buAutoNum type="arabicPeriod"/>
            </a:pPr>
            <a:r>
              <a:rPr lang="nl-NL" b="1" i="1" dirty="0"/>
              <a:t>Het bestemmingsplan is het kader voor omgevingsvergunningen</a:t>
            </a:r>
          </a:p>
          <a:p>
            <a:pPr marL="342900" indent="-342900">
              <a:buFont typeface="+mj-lt"/>
              <a:buAutoNum type="arabicPeriod"/>
            </a:pPr>
            <a:endParaRPr lang="nl-NL" b="1" i="1" dirty="0"/>
          </a:p>
          <a:p>
            <a:pPr marL="342900" indent="-342900">
              <a:buFont typeface="+mj-lt"/>
              <a:buAutoNum type="arabicPeriod"/>
            </a:pPr>
            <a:r>
              <a:rPr lang="nl-NL" b="1" i="1" dirty="0"/>
              <a:t>Herziening van het bestemmingsplan is de exclusieve bevoegdheid van de gemeenteraad</a:t>
            </a:r>
          </a:p>
          <a:p>
            <a:pPr marL="342900" indent="-342900">
              <a:buFont typeface="+mj-lt"/>
              <a:buAutoNum type="arabicPeriod"/>
            </a:pPr>
            <a:endParaRPr lang="nl-NL" b="1" i="1" dirty="0"/>
          </a:p>
          <a:p>
            <a:pPr marL="342900" indent="-342900">
              <a:buFont typeface="+mj-lt"/>
              <a:buAutoNum type="arabicPeriod"/>
            </a:pPr>
            <a:r>
              <a:rPr lang="nl-NL" b="1" i="1" dirty="0"/>
              <a:t>Alleen met goedkeuring van de raad mag het college van het bestemmingsplan afwijken (</a:t>
            </a:r>
            <a:r>
              <a:rPr lang="nl-NL" b="1" i="1" dirty="0" err="1"/>
              <a:t>vvgb</a:t>
            </a:r>
            <a:r>
              <a:rPr lang="nl-NL" b="1" i="1" dirty="0"/>
              <a:t>)</a:t>
            </a:r>
          </a:p>
          <a:p>
            <a:pPr marL="342900" indent="-342900">
              <a:buFont typeface="+mj-lt"/>
              <a:buAutoNum type="arabicPeriod"/>
            </a:pPr>
            <a:endParaRPr lang="nl-NL" b="1" i="1" dirty="0"/>
          </a:p>
          <a:p>
            <a:pPr marL="342900" indent="-342900">
              <a:buFont typeface="+mj-lt"/>
              <a:buAutoNum type="arabicPeriod"/>
            </a:pPr>
            <a:r>
              <a:rPr lang="nl-NL" b="1" i="1" dirty="0"/>
              <a:t>Elke 10 jaar moet het bestemmingsplan opnieuw aan de raad worden voorgelegd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093" y="6065837"/>
            <a:ext cx="2328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2542406" cy="3480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8" r="20350" b="66476"/>
          <a:stretch/>
        </p:blipFill>
        <p:spPr bwMode="auto">
          <a:xfrm>
            <a:off x="717164" y="2682308"/>
            <a:ext cx="1910620" cy="62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Rechte verbindingslijn 2">
            <a:extLst>
              <a:ext uri="{FF2B5EF4-FFF2-40B4-BE49-F238E27FC236}">
                <a16:creationId xmlns:a16="http://schemas.microsoft.com/office/drawing/2014/main" id="{CA53DEDC-32AC-E3ED-50B8-70A6D1EFB74E}"/>
              </a:ext>
            </a:extLst>
          </p:cNvPr>
          <p:cNvCxnSpPr>
            <a:cxnSpLocks/>
          </p:cNvCxnSpPr>
          <p:nvPr/>
        </p:nvCxnSpPr>
        <p:spPr>
          <a:xfrm>
            <a:off x="2814676" y="5135317"/>
            <a:ext cx="0" cy="52593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31E709E0-1B1C-BF01-7C74-561C6778A3DD}"/>
              </a:ext>
            </a:extLst>
          </p:cNvPr>
          <p:cNvCxnSpPr/>
          <p:nvPr/>
        </p:nvCxnSpPr>
        <p:spPr>
          <a:xfrm flipH="1">
            <a:off x="2901938" y="3095572"/>
            <a:ext cx="360040" cy="43204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6">
            <a:extLst>
              <a:ext uri="{FF2B5EF4-FFF2-40B4-BE49-F238E27FC236}">
                <a16:creationId xmlns:a16="http://schemas.microsoft.com/office/drawing/2014/main" id="{4DA63576-6FD3-A1BF-3A2C-E519C2DA06CF}"/>
              </a:ext>
            </a:extLst>
          </p:cNvPr>
          <p:cNvCxnSpPr>
            <a:cxnSpLocks/>
            <a:stCxn id="6" idx="1"/>
          </p:cNvCxnSpPr>
          <p:nvPr/>
        </p:nvCxnSpPr>
        <p:spPr>
          <a:xfrm flipH="1">
            <a:off x="3006878" y="3752459"/>
            <a:ext cx="557010" cy="1085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BD64F3B5-B220-8891-90CD-8133D3DD9FFE}"/>
              </a:ext>
            </a:extLst>
          </p:cNvPr>
          <p:cNvCxnSpPr>
            <a:cxnSpLocks/>
          </p:cNvCxnSpPr>
          <p:nvPr/>
        </p:nvCxnSpPr>
        <p:spPr>
          <a:xfrm flipH="1" flipV="1">
            <a:off x="3124088" y="4421292"/>
            <a:ext cx="485107" cy="1059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echte verbindingslijn 13">
            <a:extLst>
              <a:ext uri="{FF2B5EF4-FFF2-40B4-BE49-F238E27FC236}">
                <a16:creationId xmlns:a16="http://schemas.microsoft.com/office/drawing/2014/main" id="{AF51EF41-8A46-5BC4-F7B2-8CAA6EFF1017}"/>
              </a:ext>
            </a:extLst>
          </p:cNvPr>
          <p:cNvCxnSpPr>
            <a:cxnSpLocks/>
          </p:cNvCxnSpPr>
          <p:nvPr/>
        </p:nvCxnSpPr>
        <p:spPr>
          <a:xfrm flipH="1" flipV="1">
            <a:off x="3096888" y="4969426"/>
            <a:ext cx="424870" cy="33178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echte verbindingslijn 17">
            <a:extLst>
              <a:ext uri="{FF2B5EF4-FFF2-40B4-BE49-F238E27FC236}">
                <a16:creationId xmlns:a16="http://schemas.microsoft.com/office/drawing/2014/main" id="{60B1B5B4-F619-7613-A2DC-B4B9D55844EC}"/>
              </a:ext>
            </a:extLst>
          </p:cNvPr>
          <p:cNvCxnSpPr>
            <a:cxnSpLocks/>
          </p:cNvCxnSpPr>
          <p:nvPr/>
        </p:nvCxnSpPr>
        <p:spPr>
          <a:xfrm flipH="1">
            <a:off x="2625376" y="2780928"/>
            <a:ext cx="75477" cy="54974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87B5ABDD-8636-174E-3D34-472DC16A9F1B}"/>
              </a:ext>
            </a:extLst>
          </p:cNvPr>
          <p:cNvCxnSpPr>
            <a:cxnSpLocks/>
          </p:cNvCxnSpPr>
          <p:nvPr/>
        </p:nvCxnSpPr>
        <p:spPr>
          <a:xfrm>
            <a:off x="1910244" y="3311596"/>
            <a:ext cx="478054" cy="1910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echte verbindingslijn 21">
            <a:extLst>
              <a:ext uri="{FF2B5EF4-FFF2-40B4-BE49-F238E27FC236}">
                <a16:creationId xmlns:a16="http://schemas.microsoft.com/office/drawing/2014/main" id="{E2D9424B-5274-5713-18FC-E14FF46542A6}"/>
              </a:ext>
            </a:extLst>
          </p:cNvPr>
          <p:cNvCxnSpPr>
            <a:cxnSpLocks/>
          </p:cNvCxnSpPr>
          <p:nvPr/>
        </p:nvCxnSpPr>
        <p:spPr>
          <a:xfrm flipV="1">
            <a:off x="1694936" y="3829983"/>
            <a:ext cx="513342" cy="310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echte verbindingslijn 24">
            <a:extLst>
              <a:ext uri="{FF2B5EF4-FFF2-40B4-BE49-F238E27FC236}">
                <a16:creationId xmlns:a16="http://schemas.microsoft.com/office/drawing/2014/main" id="{D18D4DE0-0BCF-0423-A92E-1FFA6B370A95}"/>
              </a:ext>
            </a:extLst>
          </p:cNvPr>
          <p:cNvCxnSpPr>
            <a:cxnSpLocks/>
          </p:cNvCxnSpPr>
          <p:nvPr/>
        </p:nvCxnSpPr>
        <p:spPr>
          <a:xfrm flipV="1">
            <a:off x="1810755" y="4234346"/>
            <a:ext cx="415098" cy="2399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26">
            <a:extLst>
              <a:ext uri="{FF2B5EF4-FFF2-40B4-BE49-F238E27FC236}">
                <a16:creationId xmlns:a16="http://schemas.microsoft.com/office/drawing/2014/main" id="{69BF291B-E95C-BDB6-052B-5B16CA1724E3}"/>
              </a:ext>
            </a:extLst>
          </p:cNvPr>
          <p:cNvCxnSpPr>
            <a:cxnSpLocks/>
          </p:cNvCxnSpPr>
          <p:nvPr/>
        </p:nvCxnSpPr>
        <p:spPr>
          <a:xfrm flipH="1">
            <a:off x="1810755" y="4735022"/>
            <a:ext cx="500892" cy="3205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Rechte verbindingslijn 29">
            <a:extLst>
              <a:ext uri="{FF2B5EF4-FFF2-40B4-BE49-F238E27FC236}">
                <a16:creationId xmlns:a16="http://schemas.microsoft.com/office/drawing/2014/main" id="{D9FAB721-DF7F-22E2-6FF7-75513ADE0260}"/>
              </a:ext>
            </a:extLst>
          </p:cNvPr>
          <p:cNvCxnSpPr/>
          <p:nvPr/>
        </p:nvCxnSpPr>
        <p:spPr>
          <a:xfrm flipH="1">
            <a:off x="2188923" y="5055567"/>
            <a:ext cx="360040" cy="43204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931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oto's en video's Prinsjesdag | Prinsjesdag | Het Koninklijk Hui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3874647" cy="2570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503547" y="771550"/>
            <a:ext cx="38026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De eerste mededeling over de Omgevingswet was in de Troonrede van 2013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093" y="6065837"/>
            <a:ext cx="2328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hthoekige toelichting 1"/>
          <p:cNvSpPr/>
          <p:nvPr/>
        </p:nvSpPr>
        <p:spPr>
          <a:xfrm>
            <a:off x="4837816" y="1700808"/>
            <a:ext cx="2916322" cy="1077302"/>
          </a:xfrm>
          <a:prstGeom prst="wedgeRectCallout">
            <a:avLst>
              <a:gd name="adj1" fmla="val -63735"/>
              <a:gd name="adj2" fmla="val 3250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Tekstvak 2"/>
          <p:cNvSpPr txBox="1"/>
          <p:nvPr/>
        </p:nvSpPr>
        <p:spPr>
          <a:xfrm>
            <a:off x="4873821" y="1801324"/>
            <a:ext cx="29101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/>
              <a:t>De Wet ruimtelijke ordening en 25 andere wetten gaan op in de Omgevingswet</a:t>
            </a:r>
            <a:endParaRPr lang="nl-NL" i="1" dirty="0">
              <a:solidFill>
                <a:srgbClr val="FF0000"/>
              </a:solidFill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C12E4B94-3A54-206B-6ACA-C09194EAD759}"/>
              </a:ext>
            </a:extLst>
          </p:cNvPr>
          <p:cNvSpPr txBox="1"/>
          <p:nvPr/>
        </p:nvSpPr>
        <p:spPr>
          <a:xfrm>
            <a:off x="4801811" y="3345939"/>
            <a:ext cx="295232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 zorg voor de fysieke leefomgeving </a:t>
            </a:r>
            <a:r>
              <a:rPr lang="nl-NL" sz="1800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ligt in eerste instantie bij de gemeenten </a:t>
            </a:r>
            <a:r>
              <a:rPr lang="nl-NL" sz="1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 vervolgens bij de provincie en het Rijk</a:t>
            </a:r>
          </a:p>
        </p:txBody>
      </p:sp>
      <p:sp>
        <p:nvSpPr>
          <p:cNvPr id="7" name="Rechthoekige toelichting 1">
            <a:extLst>
              <a:ext uri="{FF2B5EF4-FFF2-40B4-BE49-F238E27FC236}">
                <a16:creationId xmlns:a16="http://schemas.microsoft.com/office/drawing/2014/main" id="{38F037CE-E047-8A9C-EDEB-7B27E321431C}"/>
              </a:ext>
            </a:extLst>
          </p:cNvPr>
          <p:cNvSpPr/>
          <p:nvPr/>
        </p:nvSpPr>
        <p:spPr>
          <a:xfrm>
            <a:off x="4837815" y="3352609"/>
            <a:ext cx="2916323" cy="1477328"/>
          </a:xfrm>
          <a:prstGeom prst="wedgeRectCallout">
            <a:avLst>
              <a:gd name="adj1" fmla="val -63412"/>
              <a:gd name="adj2" fmla="val 762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94944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093" y="6065837"/>
            <a:ext cx="2328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8" r="20350" b="66476"/>
          <a:stretch/>
        </p:blipFill>
        <p:spPr bwMode="auto">
          <a:xfrm>
            <a:off x="717164" y="2682308"/>
            <a:ext cx="1910620" cy="62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16832"/>
            <a:ext cx="25908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kstvak 14"/>
          <p:cNvSpPr txBox="1"/>
          <p:nvPr/>
        </p:nvSpPr>
        <p:spPr>
          <a:xfrm>
            <a:off x="3710500" y="1963850"/>
            <a:ext cx="50405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i="1" dirty="0"/>
              <a:t>De vier gulden regels van het ruimtelijk domein onder de </a:t>
            </a:r>
            <a:r>
              <a:rPr lang="nl-NL" b="1" i="1" dirty="0" err="1"/>
              <a:t>Wro</a:t>
            </a:r>
            <a:r>
              <a:rPr lang="nl-NL" b="1" i="1" dirty="0"/>
              <a:t>:</a:t>
            </a:r>
          </a:p>
          <a:p>
            <a:endParaRPr lang="nl-NL" b="1" i="1" dirty="0"/>
          </a:p>
          <a:p>
            <a:pPr marL="342900" indent="-342900">
              <a:buFont typeface="+mj-lt"/>
              <a:buAutoNum type="arabicPeriod"/>
            </a:pPr>
            <a:r>
              <a:rPr lang="nl-NL" b="1" i="1" dirty="0"/>
              <a:t>Het </a:t>
            </a:r>
            <a:r>
              <a:rPr lang="nl-NL" b="1" i="1" dirty="0">
                <a:solidFill>
                  <a:srgbClr val="FF0000"/>
                </a:solidFill>
              </a:rPr>
              <a:t>omgevingsplan</a:t>
            </a:r>
            <a:r>
              <a:rPr lang="nl-NL" b="1" i="1" dirty="0"/>
              <a:t> is het kader voor omgevingsvergunningen</a:t>
            </a:r>
          </a:p>
          <a:p>
            <a:pPr marL="342900" indent="-342900">
              <a:buFont typeface="+mj-lt"/>
              <a:buAutoNum type="arabicPeriod"/>
            </a:pPr>
            <a:endParaRPr lang="nl-NL" b="1" i="1" dirty="0"/>
          </a:p>
          <a:p>
            <a:pPr marL="342900" indent="-342900">
              <a:buFont typeface="+mj-lt"/>
              <a:buAutoNum type="arabicPeriod"/>
            </a:pPr>
            <a:r>
              <a:rPr lang="nl-NL" b="1" i="1" dirty="0"/>
              <a:t>Herziening van het </a:t>
            </a:r>
            <a:r>
              <a:rPr lang="nl-NL" b="1" i="1" dirty="0" err="1">
                <a:solidFill>
                  <a:srgbClr val="FF0000"/>
                </a:solidFill>
              </a:rPr>
              <a:t>omgevingsgsplan</a:t>
            </a:r>
            <a:r>
              <a:rPr lang="nl-NL" b="1" i="1" dirty="0"/>
              <a:t> is de exclusieve bevoegdheid van de gemeenteraad</a:t>
            </a:r>
          </a:p>
          <a:p>
            <a:pPr marL="342900" indent="-342900">
              <a:buFont typeface="+mj-lt"/>
              <a:buAutoNum type="arabicPeriod"/>
            </a:pPr>
            <a:endParaRPr lang="nl-NL" b="1" i="1" dirty="0"/>
          </a:p>
          <a:p>
            <a:pPr marL="342900" indent="-342900">
              <a:buFont typeface="+mj-lt"/>
              <a:buAutoNum type="arabicPeriod"/>
            </a:pPr>
            <a:r>
              <a:rPr lang="nl-NL" b="1" i="1" strike="sngStrike" dirty="0"/>
              <a:t>Alleen met goedkeuring van de raad mag het college van het bestemmingsplan afwijken</a:t>
            </a:r>
          </a:p>
          <a:p>
            <a:pPr marL="342900" indent="-342900">
              <a:buFont typeface="+mj-lt"/>
              <a:buAutoNum type="arabicPeriod"/>
            </a:pPr>
            <a:endParaRPr lang="nl-NL" b="1" i="1" dirty="0"/>
          </a:p>
          <a:p>
            <a:pPr marL="342900" indent="-342900">
              <a:buFont typeface="+mj-lt"/>
              <a:buAutoNum type="arabicPeriod"/>
            </a:pPr>
            <a:r>
              <a:rPr lang="nl-NL" b="1" i="1" strike="sngStrike" dirty="0"/>
              <a:t>Elke 10 jaar moet het bestemmingsplan opnieuw aan de raad worden voorgelegd</a:t>
            </a:r>
          </a:p>
        </p:txBody>
      </p:sp>
      <p:sp>
        <p:nvSpPr>
          <p:cNvPr id="8" name="Ovaal 7"/>
          <p:cNvSpPr/>
          <p:nvPr/>
        </p:nvSpPr>
        <p:spPr>
          <a:xfrm>
            <a:off x="2771800" y="3212976"/>
            <a:ext cx="938700" cy="1512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kstvak 20"/>
          <p:cNvSpPr txBox="1"/>
          <p:nvPr/>
        </p:nvSpPr>
        <p:spPr>
          <a:xfrm rot="20476414">
            <a:off x="757064" y="3738227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>
                <a:solidFill>
                  <a:srgbClr val="FFC000"/>
                </a:solidFill>
              </a:rPr>
              <a:t>Omgevingsplan</a:t>
            </a:r>
          </a:p>
        </p:txBody>
      </p:sp>
      <p:cxnSp>
        <p:nvCxnSpPr>
          <p:cNvPr id="3" name="Rechte verbindingslijn 2">
            <a:extLst>
              <a:ext uri="{FF2B5EF4-FFF2-40B4-BE49-F238E27FC236}">
                <a16:creationId xmlns:a16="http://schemas.microsoft.com/office/drawing/2014/main" id="{9B82949C-1B7B-6957-9396-A5E0BC67B71D}"/>
              </a:ext>
            </a:extLst>
          </p:cNvPr>
          <p:cNvCxnSpPr>
            <a:cxnSpLocks/>
          </p:cNvCxnSpPr>
          <p:nvPr/>
        </p:nvCxnSpPr>
        <p:spPr>
          <a:xfrm>
            <a:off x="827584" y="2682308"/>
            <a:ext cx="2232248" cy="5306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vak 1">
            <a:extLst>
              <a:ext uri="{FF2B5EF4-FFF2-40B4-BE49-F238E27FC236}">
                <a16:creationId xmlns:a16="http://schemas.microsoft.com/office/drawing/2014/main" id="{50A82573-C073-E2EF-3F3C-119CB2DED672}"/>
              </a:ext>
            </a:extLst>
          </p:cNvPr>
          <p:cNvSpPr txBox="1"/>
          <p:nvPr/>
        </p:nvSpPr>
        <p:spPr>
          <a:xfrm>
            <a:off x="722870" y="404664"/>
            <a:ext cx="8097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Wat is er veranderd in de verhouding gemeenteraad – college?</a:t>
            </a:r>
          </a:p>
        </p:txBody>
      </p:sp>
    </p:spTree>
    <p:extLst>
      <p:ext uri="{BB962C8B-B14F-4D97-AF65-F5344CB8AC3E}">
        <p14:creationId xmlns:p14="http://schemas.microsoft.com/office/powerpoint/2010/main" val="18571694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093" y="6065837"/>
            <a:ext cx="2328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8" r="20350" b="66476"/>
          <a:stretch/>
        </p:blipFill>
        <p:spPr bwMode="auto">
          <a:xfrm>
            <a:off x="717164" y="2682308"/>
            <a:ext cx="1910620" cy="62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16832"/>
            <a:ext cx="25908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kstvak 14"/>
          <p:cNvSpPr txBox="1"/>
          <p:nvPr/>
        </p:nvSpPr>
        <p:spPr>
          <a:xfrm>
            <a:off x="3710500" y="1963850"/>
            <a:ext cx="50405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i="1" dirty="0"/>
              <a:t>De vier gulden regels van het ruimtelijk domein onder de </a:t>
            </a:r>
            <a:r>
              <a:rPr lang="nl-NL" b="1" i="1" dirty="0" err="1"/>
              <a:t>Wro</a:t>
            </a:r>
            <a:r>
              <a:rPr lang="nl-NL" b="1" i="1" dirty="0"/>
              <a:t>:</a:t>
            </a:r>
          </a:p>
          <a:p>
            <a:endParaRPr lang="nl-NL" b="1" i="1" dirty="0"/>
          </a:p>
          <a:p>
            <a:pPr marL="342900" indent="-342900">
              <a:buFont typeface="+mj-lt"/>
              <a:buAutoNum type="arabicPeriod"/>
            </a:pPr>
            <a:r>
              <a:rPr lang="nl-NL" b="1" i="1" dirty="0"/>
              <a:t>Het </a:t>
            </a:r>
            <a:r>
              <a:rPr lang="nl-NL" b="1" i="1" dirty="0">
                <a:solidFill>
                  <a:srgbClr val="FF0000"/>
                </a:solidFill>
              </a:rPr>
              <a:t>omgevingsplan</a:t>
            </a:r>
            <a:r>
              <a:rPr lang="nl-NL" b="1" i="1" dirty="0"/>
              <a:t> is het kader voor omgevingsvergunningen</a:t>
            </a:r>
          </a:p>
          <a:p>
            <a:pPr marL="342900" indent="-342900">
              <a:buFont typeface="+mj-lt"/>
              <a:buAutoNum type="arabicPeriod"/>
            </a:pPr>
            <a:endParaRPr lang="nl-NL" b="1" i="1" dirty="0"/>
          </a:p>
          <a:p>
            <a:pPr marL="342900" indent="-342900">
              <a:buFont typeface="+mj-lt"/>
              <a:buAutoNum type="arabicPeriod"/>
            </a:pPr>
            <a:r>
              <a:rPr lang="nl-NL" b="1" i="1" dirty="0"/>
              <a:t>Herziening van het </a:t>
            </a:r>
            <a:r>
              <a:rPr lang="nl-NL" b="1" i="1" dirty="0" err="1">
                <a:solidFill>
                  <a:srgbClr val="FF0000"/>
                </a:solidFill>
              </a:rPr>
              <a:t>omgevingsgsplan</a:t>
            </a:r>
            <a:r>
              <a:rPr lang="nl-NL" b="1" i="1" dirty="0"/>
              <a:t> is de exclusieve bevoegdheid van de gemeenteraad</a:t>
            </a:r>
          </a:p>
          <a:p>
            <a:pPr marL="342900" indent="-342900">
              <a:buFont typeface="+mj-lt"/>
              <a:buAutoNum type="arabicPeriod"/>
            </a:pPr>
            <a:endParaRPr lang="nl-NL" b="1" i="1" dirty="0"/>
          </a:p>
          <a:p>
            <a:pPr marL="342900" indent="-342900">
              <a:buFont typeface="+mj-lt"/>
              <a:buAutoNum type="arabicPeriod"/>
            </a:pPr>
            <a:r>
              <a:rPr lang="nl-NL" b="1" i="1" strike="sngStrike" dirty="0"/>
              <a:t>Alleen met goedkeuring van de raad mag het college van het bestemmingsplan afwijken</a:t>
            </a:r>
          </a:p>
          <a:p>
            <a:pPr marL="342900" indent="-342900">
              <a:buFont typeface="+mj-lt"/>
              <a:buAutoNum type="arabicPeriod"/>
            </a:pPr>
            <a:endParaRPr lang="nl-NL" b="1" i="1" dirty="0"/>
          </a:p>
          <a:p>
            <a:pPr marL="342900" indent="-342900">
              <a:buFont typeface="+mj-lt"/>
              <a:buAutoNum type="arabicPeriod"/>
            </a:pPr>
            <a:r>
              <a:rPr lang="nl-NL" b="1" i="1" strike="sngStrike" dirty="0"/>
              <a:t>Elke 10 jaar moet het bestemmingsplan opnieuw aan de raad worden voorgelegd</a:t>
            </a:r>
          </a:p>
        </p:txBody>
      </p:sp>
      <p:sp>
        <p:nvSpPr>
          <p:cNvPr id="8" name="Ovaal 7"/>
          <p:cNvSpPr/>
          <p:nvPr/>
        </p:nvSpPr>
        <p:spPr>
          <a:xfrm>
            <a:off x="2771800" y="3212976"/>
            <a:ext cx="938700" cy="1512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kstvak 20"/>
          <p:cNvSpPr txBox="1"/>
          <p:nvPr/>
        </p:nvSpPr>
        <p:spPr>
          <a:xfrm rot="20476414">
            <a:off x="757064" y="3738227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>
                <a:solidFill>
                  <a:srgbClr val="FFC000"/>
                </a:solidFill>
              </a:rPr>
              <a:t>Omgevingsplan</a:t>
            </a:r>
          </a:p>
        </p:txBody>
      </p:sp>
      <p:sp>
        <p:nvSpPr>
          <p:cNvPr id="16" name="Tekstvak 15"/>
          <p:cNvSpPr txBox="1"/>
          <p:nvPr/>
        </p:nvSpPr>
        <p:spPr>
          <a:xfrm>
            <a:off x="199884" y="5906894"/>
            <a:ext cx="4444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nl-NL" sz="2400" b="1" dirty="0">
                <a:solidFill>
                  <a:srgbClr val="FF0000"/>
                </a:solidFill>
              </a:rPr>
              <a:t>BINDEND ADVIESRECHT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2400" b="1" dirty="0">
                <a:solidFill>
                  <a:srgbClr val="FF0000"/>
                </a:solidFill>
              </a:rPr>
              <a:t>VERPLICHTE PARTICIPATIE</a:t>
            </a:r>
          </a:p>
        </p:txBody>
      </p:sp>
      <p:cxnSp>
        <p:nvCxnSpPr>
          <p:cNvPr id="2" name="Rechte verbindingslijn 1">
            <a:extLst>
              <a:ext uri="{FF2B5EF4-FFF2-40B4-BE49-F238E27FC236}">
                <a16:creationId xmlns:a16="http://schemas.microsoft.com/office/drawing/2014/main" id="{66D7F5ED-5FE2-9793-965B-69DF742C661E}"/>
              </a:ext>
            </a:extLst>
          </p:cNvPr>
          <p:cNvCxnSpPr>
            <a:cxnSpLocks/>
          </p:cNvCxnSpPr>
          <p:nvPr/>
        </p:nvCxnSpPr>
        <p:spPr>
          <a:xfrm>
            <a:off x="827584" y="2682308"/>
            <a:ext cx="2232248" cy="5306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kstvak 2">
            <a:extLst>
              <a:ext uri="{FF2B5EF4-FFF2-40B4-BE49-F238E27FC236}">
                <a16:creationId xmlns:a16="http://schemas.microsoft.com/office/drawing/2014/main" id="{C4618F6F-F5EB-6F0D-4E6A-10B576A5091B}"/>
              </a:ext>
            </a:extLst>
          </p:cNvPr>
          <p:cNvSpPr txBox="1"/>
          <p:nvPr/>
        </p:nvSpPr>
        <p:spPr>
          <a:xfrm>
            <a:off x="722870" y="404664"/>
            <a:ext cx="8097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Wat is er veranderd in de verhouding gemeenteraad – college?</a:t>
            </a:r>
          </a:p>
        </p:txBody>
      </p:sp>
    </p:spTree>
    <p:extLst>
      <p:ext uri="{BB962C8B-B14F-4D97-AF65-F5344CB8AC3E}">
        <p14:creationId xmlns:p14="http://schemas.microsoft.com/office/powerpoint/2010/main" val="42663344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7" t="-19187" r="51487" b="19187"/>
          <a:stretch/>
        </p:blipFill>
        <p:spPr bwMode="auto">
          <a:xfrm>
            <a:off x="309726" y="2641999"/>
            <a:ext cx="4060049" cy="327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1770875" y="4259102"/>
            <a:ext cx="777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VVGB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093" y="6065837"/>
            <a:ext cx="2328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kstvak 14"/>
          <p:cNvSpPr txBox="1"/>
          <p:nvPr/>
        </p:nvSpPr>
        <p:spPr>
          <a:xfrm>
            <a:off x="755576" y="361312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/>
              <a:t>Wat is er veranderd in de verhouding raad – college</a:t>
            </a:r>
          </a:p>
          <a:p>
            <a:r>
              <a:rPr lang="nl-NL" sz="2000" b="1" dirty="0"/>
              <a:t>- Bindend adviesrecht - </a:t>
            </a:r>
          </a:p>
        </p:txBody>
      </p:sp>
      <p:sp>
        <p:nvSpPr>
          <p:cNvPr id="12" name="Tekstvak 11"/>
          <p:cNvSpPr txBox="1"/>
          <p:nvPr/>
        </p:nvSpPr>
        <p:spPr>
          <a:xfrm>
            <a:off x="647562" y="1628800"/>
            <a:ext cx="33843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/>
              <a:t>Het college mag niet afwijken van het bestemmingsplan zonder een </a:t>
            </a:r>
            <a:r>
              <a:rPr lang="nl-NL" sz="2000" b="1" dirty="0"/>
              <a:t>verklaring van geen bedenkingen </a:t>
            </a:r>
            <a:r>
              <a:rPr lang="nl-NL" sz="2000" dirty="0"/>
              <a:t>van de gemeenteraad </a:t>
            </a:r>
          </a:p>
        </p:txBody>
      </p:sp>
      <p:sp>
        <p:nvSpPr>
          <p:cNvPr id="16" name="Tekstvak 15"/>
          <p:cNvSpPr txBox="1"/>
          <p:nvPr/>
        </p:nvSpPr>
        <p:spPr>
          <a:xfrm>
            <a:off x="755576" y="5819315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Oud recht 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755576" y="5048873"/>
            <a:ext cx="31683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Afwijkingsbevoegdheid van het college</a:t>
            </a:r>
          </a:p>
        </p:txBody>
      </p:sp>
    </p:spTree>
    <p:extLst>
      <p:ext uri="{BB962C8B-B14F-4D97-AF65-F5344CB8AC3E}">
        <p14:creationId xmlns:p14="http://schemas.microsoft.com/office/powerpoint/2010/main" val="2210535400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7" t="-19187" r="51487" b="19187"/>
          <a:stretch/>
        </p:blipFill>
        <p:spPr bwMode="auto">
          <a:xfrm>
            <a:off x="309726" y="2641999"/>
            <a:ext cx="4060049" cy="327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1770875" y="4259102"/>
            <a:ext cx="777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VVGB</a:t>
            </a:r>
          </a:p>
        </p:txBody>
      </p:sp>
      <p:sp>
        <p:nvSpPr>
          <p:cNvPr id="15" name="Tekstvak 14"/>
          <p:cNvSpPr txBox="1"/>
          <p:nvPr/>
        </p:nvSpPr>
        <p:spPr>
          <a:xfrm>
            <a:off x="750504" y="762478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/>
              <a:t>Wat verandert er in de verhouding raad – college</a:t>
            </a:r>
          </a:p>
          <a:p>
            <a:r>
              <a:rPr lang="nl-NL" sz="2000" b="1" dirty="0"/>
              <a:t>- Bindend adviesrecht - </a:t>
            </a:r>
          </a:p>
        </p:txBody>
      </p:sp>
      <p:sp>
        <p:nvSpPr>
          <p:cNvPr id="12" name="Tekstvak 11"/>
          <p:cNvSpPr txBox="1"/>
          <p:nvPr/>
        </p:nvSpPr>
        <p:spPr>
          <a:xfrm>
            <a:off x="647562" y="1628800"/>
            <a:ext cx="33843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/>
              <a:t>Het college mag niet afwijken van het bestemmingsplan zonder een </a:t>
            </a:r>
            <a:r>
              <a:rPr lang="nl-NL" sz="2000" b="1" dirty="0"/>
              <a:t>verklaring van geen bedenkingen </a:t>
            </a:r>
            <a:r>
              <a:rPr lang="nl-NL" sz="2000" dirty="0"/>
              <a:t>van de gemeenteraad </a:t>
            </a:r>
          </a:p>
        </p:txBody>
      </p:sp>
      <p:sp>
        <p:nvSpPr>
          <p:cNvPr id="16" name="Tekstvak 15"/>
          <p:cNvSpPr txBox="1"/>
          <p:nvPr/>
        </p:nvSpPr>
        <p:spPr>
          <a:xfrm>
            <a:off x="755576" y="5819315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Oud recht 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2"/>
          <a:stretch/>
        </p:blipFill>
        <p:spPr bwMode="auto">
          <a:xfrm>
            <a:off x="4470178" y="3190209"/>
            <a:ext cx="4201206" cy="327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kstvak 13"/>
          <p:cNvSpPr txBox="1"/>
          <p:nvPr/>
        </p:nvSpPr>
        <p:spPr>
          <a:xfrm>
            <a:off x="5994717" y="422108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Advies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4768799" y="1558993"/>
            <a:ext cx="40227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/>
              <a:t>Art 16.15a Ow: de gemeenteraad kan zichzelf aanwijzen als </a:t>
            </a:r>
            <a:r>
              <a:rPr lang="nl-NL" sz="2000" b="1" dirty="0"/>
              <a:t>‘adviseur met recht van instemming’</a:t>
            </a:r>
            <a:r>
              <a:rPr lang="nl-NL" sz="2000" dirty="0"/>
              <a:t>. Het college moet zich houden aan het advies van de raad</a:t>
            </a:r>
            <a:endParaRPr lang="nl-NL" sz="2000" b="1" dirty="0"/>
          </a:p>
        </p:txBody>
      </p:sp>
      <p:sp>
        <p:nvSpPr>
          <p:cNvPr id="18" name="Tekstvak 17"/>
          <p:cNvSpPr txBox="1"/>
          <p:nvPr/>
        </p:nvSpPr>
        <p:spPr>
          <a:xfrm>
            <a:off x="4860032" y="5819315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Omgevingswet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5076056" y="5013175"/>
            <a:ext cx="31683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Afwijkingsbevoegdheid van het college</a:t>
            </a:r>
          </a:p>
        </p:txBody>
      </p:sp>
      <p:sp>
        <p:nvSpPr>
          <p:cNvPr id="20" name="Tekstvak 19"/>
          <p:cNvSpPr txBox="1"/>
          <p:nvPr/>
        </p:nvSpPr>
        <p:spPr>
          <a:xfrm>
            <a:off x="755576" y="5048873"/>
            <a:ext cx="31683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Afwijkingsbevoegdheid van het college</a:t>
            </a:r>
          </a:p>
        </p:txBody>
      </p:sp>
    </p:spTree>
    <p:extLst>
      <p:ext uri="{BB962C8B-B14F-4D97-AF65-F5344CB8AC3E}">
        <p14:creationId xmlns:p14="http://schemas.microsoft.com/office/powerpoint/2010/main" val="3581365383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1205C3-F8CB-0471-208E-870A7B9A6A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9" b="12049"/>
          <a:stretch/>
        </p:blipFill>
        <p:spPr bwMode="auto">
          <a:xfrm>
            <a:off x="8163206" y="329324"/>
            <a:ext cx="980794" cy="1462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kstvak 14"/>
          <p:cNvSpPr txBox="1"/>
          <p:nvPr/>
        </p:nvSpPr>
        <p:spPr>
          <a:xfrm>
            <a:off x="750504" y="762478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/>
              <a:t>Wat verandert er in de verhouding raad – college</a:t>
            </a:r>
          </a:p>
          <a:p>
            <a:r>
              <a:rPr lang="nl-NL" sz="2000" b="1" dirty="0"/>
              <a:t>- Bindend adviesrecht - 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2"/>
          <a:stretch/>
        </p:blipFill>
        <p:spPr bwMode="auto">
          <a:xfrm>
            <a:off x="4470178" y="3190209"/>
            <a:ext cx="4201206" cy="327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kstvak 13"/>
          <p:cNvSpPr txBox="1"/>
          <p:nvPr/>
        </p:nvSpPr>
        <p:spPr>
          <a:xfrm>
            <a:off x="5994717" y="422108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Advies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4768799" y="1558993"/>
            <a:ext cx="40227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/>
              <a:t>Art 16.15a Ow: de gemeenteraad kan zichzelf aanwijzen als </a:t>
            </a:r>
            <a:r>
              <a:rPr lang="nl-NL" sz="2000" b="1" dirty="0"/>
              <a:t>‘adviseur met recht van instemming’</a:t>
            </a:r>
            <a:r>
              <a:rPr lang="nl-NL" sz="2000" dirty="0"/>
              <a:t>. Het college moet zich houden aan het advies van de raad</a:t>
            </a:r>
            <a:endParaRPr lang="nl-NL" sz="2000" b="1" dirty="0"/>
          </a:p>
        </p:txBody>
      </p:sp>
      <p:sp>
        <p:nvSpPr>
          <p:cNvPr id="18" name="Tekstvak 17"/>
          <p:cNvSpPr txBox="1"/>
          <p:nvPr/>
        </p:nvSpPr>
        <p:spPr>
          <a:xfrm>
            <a:off x="4860032" y="5819315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Omgevingswet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5076056" y="5013175"/>
            <a:ext cx="31683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Afwijkingsbevoegdheid van het college</a:t>
            </a:r>
          </a:p>
        </p:txBody>
      </p:sp>
      <p:sp>
        <p:nvSpPr>
          <p:cNvPr id="2" name="Tekstballon: rechthoek 1">
            <a:extLst>
              <a:ext uri="{FF2B5EF4-FFF2-40B4-BE49-F238E27FC236}">
                <a16:creationId xmlns:a16="http://schemas.microsoft.com/office/drawing/2014/main" id="{12D8E3CB-A134-3CED-4A1F-5F84D4B4DFCB}"/>
              </a:ext>
            </a:extLst>
          </p:cNvPr>
          <p:cNvSpPr/>
          <p:nvPr/>
        </p:nvSpPr>
        <p:spPr>
          <a:xfrm>
            <a:off x="1043608" y="3429000"/>
            <a:ext cx="2160240" cy="1512168"/>
          </a:xfrm>
          <a:prstGeom prst="wedgeRectCallout">
            <a:avLst>
              <a:gd name="adj1" fmla="val 103098"/>
              <a:gd name="adj2" fmla="val 16368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ACFAEB92-38B7-43C8-A0CE-8F64B7513F55}"/>
              </a:ext>
            </a:extLst>
          </p:cNvPr>
          <p:cNvSpPr txBox="1"/>
          <p:nvPr/>
        </p:nvSpPr>
        <p:spPr>
          <a:xfrm>
            <a:off x="1115616" y="3584919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Hoe klein mag de rode stip worden?</a:t>
            </a:r>
          </a:p>
        </p:txBody>
      </p:sp>
    </p:spTree>
    <p:extLst>
      <p:ext uri="{BB962C8B-B14F-4D97-AF65-F5344CB8AC3E}">
        <p14:creationId xmlns:p14="http://schemas.microsoft.com/office/powerpoint/2010/main" val="1238918366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755576" y="620688"/>
            <a:ext cx="51125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/>
              <a:t>Het college is te allen tijde bevoegd om af te wijken van het omgevingsplan 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269" y="2169969"/>
            <a:ext cx="4968552" cy="3707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kstvak 6"/>
          <p:cNvSpPr txBox="1"/>
          <p:nvPr/>
        </p:nvSpPr>
        <p:spPr>
          <a:xfrm>
            <a:off x="860930" y="5877272"/>
            <a:ext cx="5151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‘</a:t>
            </a:r>
            <a:r>
              <a:rPr lang="nl-NL" sz="3200" b="1" i="1" dirty="0"/>
              <a:t>LANGS-DE-LIJN-PLANOLOGIE</a:t>
            </a:r>
            <a:r>
              <a:rPr lang="nl-NL" sz="3200" i="1" dirty="0"/>
              <a:t>’</a:t>
            </a:r>
          </a:p>
        </p:txBody>
      </p:sp>
      <p:sp>
        <p:nvSpPr>
          <p:cNvPr id="5" name="Tekstvak 4"/>
          <p:cNvSpPr txBox="1"/>
          <p:nvPr/>
        </p:nvSpPr>
        <p:spPr>
          <a:xfrm>
            <a:off x="6084168" y="2154878"/>
            <a:ext cx="278239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‘Dus, gemeenteraad geef het college in de Omgevingsvisie duidelijke kaders mee over wat u wel of niet wilt in de fysieke leefomgeving!’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137" y="6065837"/>
            <a:ext cx="2328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0222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C0F0E42-7BC1-4245-A926-845CC6E8D776}"/>
              </a:ext>
            </a:extLst>
          </p:cNvPr>
          <p:cNvSpPr txBox="1"/>
          <p:nvPr/>
        </p:nvSpPr>
        <p:spPr>
          <a:xfrm>
            <a:off x="1115616" y="1916832"/>
            <a:ext cx="27363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000" b="1" dirty="0">
                <a:solidFill>
                  <a:srgbClr val="00B050"/>
                </a:solidFill>
              </a:rPr>
              <a:t>Geen regels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rgbClr val="92D050"/>
                </a:solidFill>
              </a:rPr>
              <a:t>Algemene regels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chemeClr val="bg1">
                    <a:lumMod val="65000"/>
                  </a:schemeClr>
                </a:solidFill>
              </a:rPr>
              <a:t>Informatieplicht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chemeClr val="bg1">
                    <a:lumMod val="50000"/>
                  </a:schemeClr>
                </a:solidFill>
              </a:rPr>
              <a:t>Meldplicht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rgbClr val="FFC000"/>
                </a:solidFill>
              </a:rPr>
              <a:t>Vergunning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rgbClr val="FF0000"/>
                </a:solidFill>
              </a:rPr>
              <a:t>Verbod</a:t>
            </a:r>
          </a:p>
          <a:p>
            <a:endParaRPr lang="x-none" sz="2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B0C0DB-46E0-914F-9C45-E10BB45F00D5}"/>
              </a:ext>
            </a:extLst>
          </p:cNvPr>
          <p:cNvSpPr txBox="1"/>
          <p:nvPr/>
        </p:nvSpPr>
        <p:spPr>
          <a:xfrm>
            <a:off x="3851920" y="1916832"/>
            <a:ext cx="50405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B050"/>
                </a:solidFill>
              </a:rPr>
              <a:t>als het eigenlijk vanzelf gaat</a:t>
            </a:r>
          </a:p>
          <a:p>
            <a:endParaRPr lang="x-none" sz="2000" dirty="0"/>
          </a:p>
          <a:p>
            <a:r>
              <a:rPr lang="nl-NL" sz="2000" dirty="0">
                <a:solidFill>
                  <a:srgbClr val="92D050"/>
                </a:solidFill>
              </a:rPr>
              <a:t>regel geldt rechtstreeks, direct aan de slag</a:t>
            </a:r>
            <a:endParaRPr lang="x-none" sz="2000" dirty="0">
              <a:solidFill>
                <a:srgbClr val="92D050"/>
              </a:solidFill>
            </a:endParaRPr>
          </a:p>
          <a:p>
            <a:endParaRPr lang="x-none" sz="2000" dirty="0"/>
          </a:p>
          <a:p>
            <a:r>
              <a:rPr lang="nl-NL" sz="2000" dirty="0">
                <a:solidFill>
                  <a:schemeClr val="bg1">
                    <a:lumMod val="65000"/>
                  </a:schemeClr>
                </a:solidFill>
              </a:rPr>
              <a:t>vooraf kennis van start, omvang of intensiteit</a:t>
            </a:r>
          </a:p>
          <a:p>
            <a:endParaRPr lang="nl-NL" sz="2000" dirty="0"/>
          </a:p>
          <a:p>
            <a:r>
              <a:rPr lang="nl-NL" sz="2000" dirty="0">
                <a:solidFill>
                  <a:schemeClr val="bg1">
                    <a:lumMod val="50000"/>
                  </a:schemeClr>
                </a:solidFill>
              </a:rPr>
              <a:t>niet verrast worden</a:t>
            </a:r>
          </a:p>
          <a:p>
            <a:endParaRPr lang="x-none" sz="2000" dirty="0"/>
          </a:p>
          <a:p>
            <a:r>
              <a:rPr lang="nl-NL" sz="2000" dirty="0">
                <a:solidFill>
                  <a:srgbClr val="FFC000"/>
                </a:solidFill>
              </a:rPr>
              <a:t>vooraf toetsen is nodig</a:t>
            </a:r>
            <a:endParaRPr lang="x-none" sz="2000" dirty="0">
              <a:solidFill>
                <a:srgbClr val="FFC000"/>
              </a:solidFill>
            </a:endParaRPr>
          </a:p>
          <a:p>
            <a:endParaRPr lang="x-none" sz="2000" dirty="0"/>
          </a:p>
          <a:p>
            <a:r>
              <a:rPr lang="nl-NL" sz="2000" dirty="0">
                <a:solidFill>
                  <a:srgbClr val="FF0000"/>
                </a:solidFill>
              </a:rPr>
              <a:t>het mag niet!</a:t>
            </a:r>
            <a:endParaRPr lang="x-none" sz="2000" b="1" dirty="0">
              <a:solidFill>
                <a:srgbClr val="FF0000"/>
              </a:solidFill>
            </a:endParaRPr>
          </a:p>
          <a:p>
            <a:endParaRPr lang="x-none" sz="2000" b="1" dirty="0"/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800346" y="6036978"/>
            <a:ext cx="2328867" cy="79216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kstvak 8"/>
          <p:cNvSpPr txBox="1"/>
          <p:nvPr/>
        </p:nvSpPr>
        <p:spPr>
          <a:xfrm>
            <a:off x="971600" y="426585"/>
            <a:ext cx="7344816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sz="2400" b="1" i="1" u="none" strike="noStrike" kern="1200" cap="none" spc="0" baseline="0" dirty="0">
                <a:solidFill>
                  <a:srgbClr val="000000"/>
                </a:solidFill>
                <a:uFillTx/>
                <a:latin typeface="Verdana"/>
              </a:rPr>
              <a:t>De raad en</a:t>
            </a:r>
            <a:r>
              <a:rPr lang="nl-NL" sz="2400" b="1" i="1" u="none" strike="noStrike" kern="1200" cap="none" spc="0" dirty="0">
                <a:solidFill>
                  <a:srgbClr val="000000"/>
                </a:solidFill>
                <a:uFillTx/>
                <a:latin typeface="Verdana"/>
              </a:rPr>
              <a:t> het omgevingsplan: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b="1" i="1" u="none" strike="noStrike" kern="1200" cap="none" spc="0" dirty="0">
              <a:solidFill>
                <a:srgbClr val="000000"/>
              </a:solidFill>
              <a:uFillTx/>
              <a:latin typeface="Verdana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b="1" i="1" u="none" strike="noStrike" kern="1200" cap="none" spc="0" dirty="0">
                <a:solidFill>
                  <a:srgbClr val="000000"/>
                </a:solidFill>
                <a:uFillTx/>
                <a:latin typeface="Verdana"/>
              </a:rPr>
              <a:t>welke regels kunnen we stellen?</a:t>
            </a:r>
            <a:endParaRPr lang="nl-NL" b="1" i="1" u="none" strike="noStrike" kern="1200" cap="none" spc="0" baseline="0" dirty="0">
              <a:solidFill>
                <a:srgbClr val="000000"/>
              </a:solidFill>
              <a:uFillTx/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732008173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/>
          <p:nvPr/>
        </p:nvPicPr>
        <p:blipFill>
          <a:blip r:embed="rId2"/>
          <a:stretch>
            <a:fillRect/>
          </a:stretch>
        </p:blipFill>
        <p:spPr>
          <a:xfrm>
            <a:off x="467544" y="1257582"/>
            <a:ext cx="7992888" cy="497973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800346" y="6036978"/>
            <a:ext cx="2328867" cy="79216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hoek 2"/>
          <p:cNvSpPr/>
          <p:nvPr/>
        </p:nvSpPr>
        <p:spPr>
          <a:xfrm>
            <a:off x="467544" y="1412776"/>
            <a:ext cx="172819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/>
          <p:cNvSpPr/>
          <p:nvPr/>
        </p:nvSpPr>
        <p:spPr>
          <a:xfrm>
            <a:off x="2195736" y="1412776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ekstvak 8"/>
          <p:cNvSpPr txBox="1"/>
          <p:nvPr/>
        </p:nvSpPr>
        <p:spPr>
          <a:xfrm>
            <a:off x="995244" y="397828"/>
            <a:ext cx="7344816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sz="2400" b="1" i="1" u="none" strike="noStrike" kern="1200" cap="none" spc="0" baseline="0" dirty="0">
                <a:solidFill>
                  <a:srgbClr val="000000"/>
                </a:solidFill>
                <a:uFillTx/>
                <a:latin typeface="Verdana"/>
              </a:rPr>
              <a:t>Visie</a:t>
            </a:r>
            <a:r>
              <a:rPr lang="nl-NL" sz="2400" b="1" i="1" u="none" strike="noStrike" kern="1200" cap="none" spc="0" dirty="0">
                <a:solidFill>
                  <a:srgbClr val="000000"/>
                </a:solidFill>
                <a:uFillTx/>
                <a:latin typeface="Verdana"/>
              </a:rPr>
              <a:t> ontwikkelen op het omgevingsplan: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b="1" i="1" u="none" strike="noStrike" kern="1200" cap="none" spc="0" dirty="0">
              <a:solidFill>
                <a:srgbClr val="000000"/>
              </a:solidFill>
              <a:uFillTx/>
              <a:latin typeface="Verdana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b="1" i="1" u="none" strike="noStrike" kern="1200" cap="none" spc="0" dirty="0">
                <a:solidFill>
                  <a:srgbClr val="000000"/>
                </a:solidFill>
                <a:uFillTx/>
                <a:latin typeface="Verdana"/>
              </a:rPr>
              <a:t>Welke mate van sturing willen we geven?</a:t>
            </a:r>
            <a:endParaRPr lang="nl-NL" b="1" i="1" u="none" strike="noStrike" kern="1200" cap="none" spc="0" baseline="0" dirty="0">
              <a:solidFill>
                <a:srgbClr val="000000"/>
              </a:solidFill>
              <a:uFillTx/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056234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/>
          <p:nvPr/>
        </p:nvPicPr>
        <p:blipFill>
          <a:blip r:embed="rId2"/>
          <a:stretch>
            <a:fillRect/>
          </a:stretch>
        </p:blipFill>
        <p:spPr>
          <a:xfrm>
            <a:off x="467544" y="1257582"/>
            <a:ext cx="7992888" cy="497973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800346" y="6036978"/>
            <a:ext cx="2328867" cy="79216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kstvak 1"/>
          <p:cNvSpPr txBox="1"/>
          <p:nvPr/>
        </p:nvSpPr>
        <p:spPr>
          <a:xfrm>
            <a:off x="6732240" y="2212499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rgbClr val="00B050"/>
                </a:solidFill>
              </a:rPr>
              <a:t>Geen regels</a:t>
            </a:r>
          </a:p>
          <a:p>
            <a:r>
              <a:rPr lang="nl-NL" dirty="0"/>
              <a:t>of</a:t>
            </a:r>
          </a:p>
          <a:p>
            <a:r>
              <a:rPr lang="nl-NL" b="1" dirty="0">
                <a:solidFill>
                  <a:srgbClr val="92D050"/>
                </a:solidFill>
              </a:rPr>
              <a:t>Algemene regels</a:t>
            </a:r>
          </a:p>
        </p:txBody>
      </p:sp>
      <p:sp>
        <p:nvSpPr>
          <p:cNvPr id="3" name="Rechthoek 2"/>
          <p:cNvSpPr/>
          <p:nvPr/>
        </p:nvSpPr>
        <p:spPr>
          <a:xfrm>
            <a:off x="467544" y="1519627"/>
            <a:ext cx="172819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/>
          <p:cNvSpPr/>
          <p:nvPr/>
        </p:nvSpPr>
        <p:spPr>
          <a:xfrm>
            <a:off x="188640" y="1755393"/>
            <a:ext cx="2286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nl-NL" sz="1000" dirty="0"/>
          </a:p>
        </p:txBody>
      </p:sp>
      <p:sp>
        <p:nvSpPr>
          <p:cNvPr id="8" name="Rechthoek 7"/>
          <p:cNvSpPr/>
          <p:nvPr/>
        </p:nvSpPr>
        <p:spPr>
          <a:xfrm>
            <a:off x="2195736" y="1412776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hthoek 8"/>
          <p:cNvSpPr/>
          <p:nvPr/>
        </p:nvSpPr>
        <p:spPr>
          <a:xfrm>
            <a:off x="1192591" y="4653136"/>
            <a:ext cx="14064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rgbClr val="FFC000"/>
                </a:solidFill>
              </a:rPr>
              <a:t>Vergunning</a:t>
            </a:r>
          </a:p>
          <a:p>
            <a:r>
              <a:rPr lang="nl-NL" dirty="0"/>
              <a:t>of</a:t>
            </a:r>
          </a:p>
          <a:p>
            <a:r>
              <a:rPr lang="nl-NL" b="1" dirty="0">
                <a:solidFill>
                  <a:srgbClr val="FF0000"/>
                </a:solidFill>
              </a:rPr>
              <a:t>Verbod</a:t>
            </a:r>
          </a:p>
        </p:txBody>
      </p:sp>
      <p:sp>
        <p:nvSpPr>
          <p:cNvPr id="10" name="Rechthoek 9"/>
          <p:cNvSpPr/>
          <p:nvPr/>
        </p:nvSpPr>
        <p:spPr>
          <a:xfrm>
            <a:off x="6732240" y="5207134"/>
            <a:ext cx="2592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bg1">
                    <a:lumMod val="65000"/>
                  </a:schemeClr>
                </a:solidFill>
              </a:rPr>
              <a:t>Informatieplicht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1282745" y="2204864"/>
            <a:ext cx="1825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bg1">
                    <a:lumMod val="50000"/>
                  </a:schemeClr>
                </a:solidFill>
              </a:rPr>
              <a:t>Meldplicht</a:t>
            </a:r>
          </a:p>
        </p:txBody>
      </p:sp>
      <p:sp>
        <p:nvSpPr>
          <p:cNvPr id="12" name="Tekstvak 11"/>
          <p:cNvSpPr txBox="1"/>
          <p:nvPr/>
        </p:nvSpPr>
        <p:spPr>
          <a:xfrm>
            <a:off x="995244" y="397828"/>
            <a:ext cx="7344816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sz="2400" b="1" i="1" u="none" strike="noStrike" kern="1200" cap="none" spc="0" baseline="0" dirty="0">
                <a:solidFill>
                  <a:srgbClr val="000000"/>
                </a:solidFill>
                <a:uFillTx/>
                <a:latin typeface="Verdana"/>
              </a:rPr>
              <a:t>Visie</a:t>
            </a:r>
            <a:r>
              <a:rPr lang="nl-NL" sz="2400" b="1" i="1" u="none" strike="noStrike" kern="1200" cap="none" spc="0" dirty="0">
                <a:solidFill>
                  <a:srgbClr val="000000"/>
                </a:solidFill>
                <a:uFillTx/>
                <a:latin typeface="Verdana"/>
              </a:rPr>
              <a:t> ontwikkelen op het omgevingsplan: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b="1" i="1" u="none" strike="noStrike" kern="1200" cap="none" spc="0" dirty="0">
              <a:solidFill>
                <a:srgbClr val="000000"/>
              </a:solidFill>
              <a:uFillTx/>
              <a:latin typeface="Verdana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b="1" i="1" u="none" strike="noStrike" kern="1200" cap="none" spc="0" dirty="0">
                <a:solidFill>
                  <a:srgbClr val="000000"/>
                </a:solidFill>
                <a:uFillTx/>
                <a:latin typeface="Verdana"/>
              </a:rPr>
              <a:t>Welke mate van sturing willen we geven?</a:t>
            </a:r>
            <a:endParaRPr lang="nl-NL" b="1" i="1" u="none" strike="noStrike" kern="1200" cap="none" spc="0" baseline="0" dirty="0">
              <a:solidFill>
                <a:srgbClr val="000000"/>
              </a:solidFill>
              <a:uFillTx/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639401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C0F0E42-7BC1-4245-A926-845CC6E8D776}"/>
              </a:ext>
            </a:extLst>
          </p:cNvPr>
          <p:cNvSpPr txBox="1"/>
          <p:nvPr/>
        </p:nvSpPr>
        <p:spPr>
          <a:xfrm>
            <a:off x="1115616" y="1916832"/>
            <a:ext cx="27363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000" b="1" dirty="0">
                <a:solidFill>
                  <a:srgbClr val="00B050"/>
                </a:solidFill>
              </a:rPr>
              <a:t>Geen regels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rgbClr val="92D050"/>
                </a:solidFill>
              </a:rPr>
              <a:t>Algemene regels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chemeClr val="bg1">
                    <a:lumMod val="65000"/>
                  </a:schemeClr>
                </a:solidFill>
              </a:rPr>
              <a:t>Informatieplicht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chemeClr val="bg1">
                    <a:lumMod val="50000"/>
                  </a:schemeClr>
                </a:solidFill>
              </a:rPr>
              <a:t>Meldplicht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rgbClr val="FFC000"/>
                </a:solidFill>
              </a:rPr>
              <a:t>Vergunning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rgbClr val="FF0000"/>
                </a:solidFill>
              </a:rPr>
              <a:t>Verbod</a:t>
            </a:r>
          </a:p>
          <a:p>
            <a:endParaRPr lang="x-none" sz="2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B0C0DB-46E0-914F-9C45-E10BB45F00D5}"/>
              </a:ext>
            </a:extLst>
          </p:cNvPr>
          <p:cNvSpPr txBox="1"/>
          <p:nvPr/>
        </p:nvSpPr>
        <p:spPr>
          <a:xfrm>
            <a:off x="3851920" y="1916832"/>
            <a:ext cx="50405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B050"/>
                </a:solidFill>
              </a:rPr>
              <a:t>als het eigenlijk vanzelf gaat</a:t>
            </a:r>
          </a:p>
          <a:p>
            <a:endParaRPr lang="x-none" sz="2000" dirty="0"/>
          </a:p>
          <a:p>
            <a:r>
              <a:rPr lang="nl-NL" sz="2000" dirty="0">
                <a:solidFill>
                  <a:srgbClr val="92D050"/>
                </a:solidFill>
              </a:rPr>
              <a:t>regel geldt rechtstreeks, direct aan de slag</a:t>
            </a:r>
            <a:endParaRPr lang="x-none" sz="2000" dirty="0">
              <a:solidFill>
                <a:srgbClr val="92D050"/>
              </a:solidFill>
            </a:endParaRPr>
          </a:p>
          <a:p>
            <a:endParaRPr lang="x-none" sz="2000" dirty="0"/>
          </a:p>
          <a:p>
            <a:r>
              <a:rPr lang="nl-NL" sz="2000" dirty="0">
                <a:solidFill>
                  <a:schemeClr val="bg1">
                    <a:lumMod val="65000"/>
                  </a:schemeClr>
                </a:solidFill>
              </a:rPr>
              <a:t>vooraf kennis van start, omvang of intensiteit</a:t>
            </a:r>
          </a:p>
          <a:p>
            <a:endParaRPr lang="nl-NL" sz="2000" dirty="0"/>
          </a:p>
          <a:p>
            <a:r>
              <a:rPr lang="nl-NL" sz="2000" dirty="0">
                <a:solidFill>
                  <a:schemeClr val="bg1">
                    <a:lumMod val="50000"/>
                  </a:schemeClr>
                </a:solidFill>
              </a:rPr>
              <a:t>niet verrast worden</a:t>
            </a:r>
          </a:p>
          <a:p>
            <a:endParaRPr lang="x-none" sz="2000" dirty="0"/>
          </a:p>
          <a:p>
            <a:r>
              <a:rPr lang="nl-NL" sz="2000" dirty="0">
                <a:solidFill>
                  <a:srgbClr val="FFC000"/>
                </a:solidFill>
              </a:rPr>
              <a:t>vooraf toetsen is nodig</a:t>
            </a:r>
            <a:endParaRPr lang="x-none" sz="2000" dirty="0">
              <a:solidFill>
                <a:srgbClr val="FFC000"/>
              </a:solidFill>
            </a:endParaRPr>
          </a:p>
          <a:p>
            <a:endParaRPr lang="x-none" sz="2000" dirty="0"/>
          </a:p>
          <a:p>
            <a:r>
              <a:rPr lang="nl-NL" sz="2000" dirty="0">
                <a:solidFill>
                  <a:srgbClr val="FF0000"/>
                </a:solidFill>
              </a:rPr>
              <a:t>het mag niet!</a:t>
            </a:r>
            <a:endParaRPr lang="x-none" sz="2000" b="1" dirty="0">
              <a:solidFill>
                <a:srgbClr val="FF0000"/>
              </a:solidFill>
            </a:endParaRPr>
          </a:p>
          <a:p>
            <a:endParaRPr lang="x-none" sz="2000" b="1" dirty="0"/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800346" y="6036978"/>
            <a:ext cx="2328867" cy="79216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kstvak 1"/>
          <p:cNvSpPr txBox="1"/>
          <p:nvPr/>
        </p:nvSpPr>
        <p:spPr>
          <a:xfrm>
            <a:off x="1259632" y="5852312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Voorbeeld: Welstandstoetsing</a:t>
            </a:r>
          </a:p>
        </p:txBody>
      </p:sp>
      <p:sp>
        <p:nvSpPr>
          <p:cNvPr id="10" name="Tekstvak 8"/>
          <p:cNvSpPr txBox="1"/>
          <p:nvPr/>
        </p:nvSpPr>
        <p:spPr>
          <a:xfrm>
            <a:off x="971600" y="426585"/>
            <a:ext cx="7344816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sz="2400" b="1" i="1" u="none" strike="noStrike" kern="1200" cap="none" spc="0" baseline="0" dirty="0">
                <a:solidFill>
                  <a:srgbClr val="000000"/>
                </a:solidFill>
                <a:uFillTx/>
                <a:latin typeface="Verdana"/>
              </a:rPr>
              <a:t>De raad en</a:t>
            </a:r>
            <a:r>
              <a:rPr lang="nl-NL" sz="2400" b="1" i="1" u="none" strike="noStrike" kern="1200" cap="none" spc="0" dirty="0">
                <a:solidFill>
                  <a:srgbClr val="000000"/>
                </a:solidFill>
                <a:uFillTx/>
                <a:latin typeface="Verdana"/>
              </a:rPr>
              <a:t> het omgevingsplan: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b="1" i="1" u="none" strike="noStrike" kern="1200" cap="none" spc="0" dirty="0">
              <a:solidFill>
                <a:srgbClr val="000000"/>
              </a:solidFill>
              <a:uFillTx/>
              <a:latin typeface="Verdana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b="1" i="1" u="none" strike="noStrike" kern="1200" cap="none" spc="0" dirty="0">
                <a:solidFill>
                  <a:srgbClr val="000000"/>
                </a:solidFill>
                <a:uFillTx/>
                <a:latin typeface="Verdana"/>
              </a:rPr>
              <a:t>welke regels kunnen we stellen?</a:t>
            </a:r>
            <a:endParaRPr lang="nl-NL" b="1" i="1" u="none" strike="noStrike" kern="1200" cap="none" spc="0" baseline="0" dirty="0">
              <a:solidFill>
                <a:srgbClr val="000000"/>
              </a:solidFill>
              <a:uFillTx/>
              <a:latin typeface="Verdana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9" b="12049"/>
          <a:stretch/>
        </p:blipFill>
        <p:spPr bwMode="auto">
          <a:xfrm>
            <a:off x="8148419" y="1185526"/>
            <a:ext cx="980794" cy="1462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2226866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6457"/>
            <a:ext cx="2125684" cy="723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Foto's en video's Prinsjesdag | Prinsjesdag | Het Koninklijk Hui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3874647" cy="2570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4717528" y="1107848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Inmiddels zijn we 11 jaar verder…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4613907" y="4873155"/>
            <a:ext cx="4680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Invoering: 1 januari 2019</a:t>
            </a:r>
          </a:p>
          <a:p>
            <a:r>
              <a:rPr lang="nl-NL" b="1" dirty="0"/>
              <a:t>1</a:t>
            </a:r>
            <a:r>
              <a:rPr lang="nl-NL" b="1" baseline="30000" dirty="0"/>
              <a:t>e</a:t>
            </a:r>
            <a:r>
              <a:rPr lang="nl-NL" b="1" dirty="0"/>
              <a:t> Uitstel… 1 juli 2019</a:t>
            </a:r>
          </a:p>
          <a:p>
            <a:r>
              <a:rPr lang="nl-NL" b="1" dirty="0"/>
              <a:t>   2</a:t>
            </a:r>
            <a:r>
              <a:rPr lang="nl-NL" b="1" baseline="30000" dirty="0"/>
              <a:t>e</a:t>
            </a:r>
            <a:r>
              <a:rPr lang="nl-NL" b="1" dirty="0"/>
              <a:t> Uitstel… 1 januari 2021</a:t>
            </a:r>
          </a:p>
          <a:p>
            <a:r>
              <a:rPr lang="nl-NL" b="1" dirty="0"/>
              <a:t>      3</a:t>
            </a:r>
            <a:r>
              <a:rPr lang="nl-NL" b="1" baseline="30000" dirty="0"/>
              <a:t>e</a:t>
            </a:r>
            <a:r>
              <a:rPr lang="nl-NL" b="1" dirty="0"/>
              <a:t> Uitstel… 1 januari 2022</a:t>
            </a:r>
          </a:p>
          <a:p>
            <a:r>
              <a:rPr lang="nl-NL" b="1" dirty="0"/>
              <a:t>         4</a:t>
            </a:r>
            <a:r>
              <a:rPr lang="nl-NL" b="1" baseline="30000" dirty="0"/>
              <a:t>e</a:t>
            </a:r>
            <a:r>
              <a:rPr lang="nl-NL" b="1" dirty="0"/>
              <a:t> Uitstel… 1 juli 2022</a:t>
            </a:r>
          </a:p>
          <a:p>
            <a:r>
              <a:rPr lang="nl-NL" b="1" dirty="0"/>
              <a:t>            5</a:t>
            </a:r>
            <a:r>
              <a:rPr lang="nl-NL" b="1" baseline="30000" dirty="0"/>
              <a:t>e</a:t>
            </a:r>
            <a:r>
              <a:rPr lang="nl-NL" b="1" dirty="0"/>
              <a:t> Uitstel… 1 januari 2023</a:t>
            </a:r>
          </a:p>
          <a:p>
            <a:r>
              <a:rPr lang="nl-NL" b="1" dirty="0">
                <a:solidFill>
                  <a:srgbClr val="FF0000"/>
                </a:solidFill>
              </a:rPr>
              <a:t>Nu: 1 januari 2024</a:t>
            </a:r>
          </a:p>
          <a:p>
            <a:endParaRPr lang="nl-NL" b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A5F03A3-6407-723A-7DC1-373E68CA46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339" y="2060848"/>
            <a:ext cx="3895028" cy="2530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5049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C0F0E42-7BC1-4245-A926-845CC6E8D776}"/>
              </a:ext>
            </a:extLst>
          </p:cNvPr>
          <p:cNvSpPr txBox="1"/>
          <p:nvPr/>
        </p:nvSpPr>
        <p:spPr>
          <a:xfrm>
            <a:off x="1115616" y="1916832"/>
            <a:ext cx="27363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000" b="1" dirty="0">
                <a:solidFill>
                  <a:srgbClr val="00B050"/>
                </a:solidFill>
              </a:rPr>
              <a:t>Geen regels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rgbClr val="92D050"/>
                </a:solidFill>
              </a:rPr>
              <a:t>Algemene regels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chemeClr val="bg1">
                    <a:lumMod val="65000"/>
                  </a:schemeClr>
                </a:solidFill>
              </a:rPr>
              <a:t>Informatieplicht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chemeClr val="bg1">
                    <a:lumMod val="50000"/>
                  </a:schemeClr>
                </a:solidFill>
              </a:rPr>
              <a:t>Meldplicht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rgbClr val="FFC000"/>
                </a:solidFill>
              </a:rPr>
              <a:t>Vergunning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rgbClr val="FF0000"/>
                </a:solidFill>
              </a:rPr>
              <a:t>Verbod</a:t>
            </a:r>
          </a:p>
          <a:p>
            <a:endParaRPr lang="x-none" sz="2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B0C0DB-46E0-914F-9C45-E10BB45F00D5}"/>
              </a:ext>
            </a:extLst>
          </p:cNvPr>
          <p:cNvSpPr txBox="1"/>
          <p:nvPr/>
        </p:nvSpPr>
        <p:spPr>
          <a:xfrm>
            <a:off x="3851920" y="1916832"/>
            <a:ext cx="50405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B050"/>
                </a:solidFill>
              </a:rPr>
              <a:t>als het eigenlijk vanzelf gaat</a:t>
            </a:r>
          </a:p>
          <a:p>
            <a:endParaRPr lang="x-none" sz="2000" dirty="0"/>
          </a:p>
          <a:p>
            <a:r>
              <a:rPr lang="nl-NL" sz="2000" dirty="0">
                <a:solidFill>
                  <a:srgbClr val="92D050"/>
                </a:solidFill>
              </a:rPr>
              <a:t>regel geldt rechtstreeks, direct aan de slag</a:t>
            </a:r>
            <a:endParaRPr lang="x-none" sz="2000" dirty="0">
              <a:solidFill>
                <a:srgbClr val="92D050"/>
              </a:solidFill>
            </a:endParaRPr>
          </a:p>
          <a:p>
            <a:endParaRPr lang="x-none" sz="2000" dirty="0"/>
          </a:p>
          <a:p>
            <a:r>
              <a:rPr lang="nl-NL" sz="2000" dirty="0">
                <a:solidFill>
                  <a:schemeClr val="bg1">
                    <a:lumMod val="65000"/>
                  </a:schemeClr>
                </a:solidFill>
              </a:rPr>
              <a:t>vooraf kennis van start, omvang of intensiteit</a:t>
            </a:r>
          </a:p>
          <a:p>
            <a:endParaRPr lang="nl-NL" sz="2000" dirty="0"/>
          </a:p>
          <a:p>
            <a:r>
              <a:rPr lang="nl-NL" sz="2000" dirty="0">
                <a:solidFill>
                  <a:schemeClr val="bg1">
                    <a:lumMod val="50000"/>
                  </a:schemeClr>
                </a:solidFill>
              </a:rPr>
              <a:t>niet verrast worden</a:t>
            </a:r>
          </a:p>
          <a:p>
            <a:endParaRPr lang="x-none" sz="2000" dirty="0"/>
          </a:p>
          <a:p>
            <a:r>
              <a:rPr lang="nl-NL" sz="2000" dirty="0">
                <a:solidFill>
                  <a:srgbClr val="FFC000"/>
                </a:solidFill>
              </a:rPr>
              <a:t>vooraf toetsen is nodig</a:t>
            </a:r>
            <a:endParaRPr lang="x-none" sz="2000" dirty="0">
              <a:solidFill>
                <a:srgbClr val="FFC000"/>
              </a:solidFill>
            </a:endParaRPr>
          </a:p>
          <a:p>
            <a:endParaRPr lang="x-none" sz="2000" dirty="0"/>
          </a:p>
          <a:p>
            <a:r>
              <a:rPr lang="nl-NL" sz="2000" dirty="0">
                <a:solidFill>
                  <a:srgbClr val="FF0000"/>
                </a:solidFill>
              </a:rPr>
              <a:t>het mag niet!</a:t>
            </a:r>
            <a:endParaRPr lang="x-none" sz="2000" b="1" dirty="0">
              <a:solidFill>
                <a:srgbClr val="FF0000"/>
              </a:solidFill>
            </a:endParaRPr>
          </a:p>
          <a:p>
            <a:endParaRPr lang="x-none" sz="2000" b="1" dirty="0"/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800346" y="6036978"/>
            <a:ext cx="2328867" cy="79216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kstvak 1"/>
          <p:cNvSpPr txBox="1"/>
          <p:nvPr/>
        </p:nvSpPr>
        <p:spPr>
          <a:xfrm>
            <a:off x="1259632" y="5852312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Voorbeeld: Mantelzorgvoorzieningen op het eigen perceel</a:t>
            </a:r>
          </a:p>
        </p:txBody>
      </p:sp>
      <p:sp>
        <p:nvSpPr>
          <p:cNvPr id="10" name="Tekstvak 8"/>
          <p:cNvSpPr txBox="1"/>
          <p:nvPr/>
        </p:nvSpPr>
        <p:spPr>
          <a:xfrm>
            <a:off x="971600" y="426585"/>
            <a:ext cx="7344816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sz="2400" b="1" i="1" u="none" strike="noStrike" kern="1200" cap="none" spc="0" baseline="0" dirty="0">
                <a:solidFill>
                  <a:srgbClr val="000000"/>
                </a:solidFill>
                <a:uFillTx/>
                <a:latin typeface="Verdana"/>
              </a:rPr>
              <a:t>De raad en</a:t>
            </a:r>
            <a:r>
              <a:rPr lang="nl-NL" sz="2400" b="1" i="1" u="none" strike="noStrike" kern="1200" cap="none" spc="0" dirty="0">
                <a:solidFill>
                  <a:srgbClr val="000000"/>
                </a:solidFill>
                <a:uFillTx/>
                <a:latin typeface="Verdana"/>
              </a:rPr>
              <a:t> het omgevingsplan: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b="1" i="1" u="none" strike="noStrike" kern="1200" cap="none" spc="0" dirty="0">
              <a:solidFill>
                <a:srgbClr val="000000"/>
              </a:solidFill>
              <a:uFillTx/>
              <a:latin typeface="Verdana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b="1" i="1" u="none" strike="noStrike" kern="1200" cap="none" spc="0" dirty="0">
                <a:solidFill>
                  <a:srgbClr val="000000"/>
                </a:solidFill>
                <a:uFillTx/>
                <a:latin typeface="Verdana"/>
              </a:rPr>
              <a:t>welke regels kunnen we stellen?</a:t>
            </a:r>
            <a:endParaRPr lang="nl-NL" b="1" i="1" u="none" strike="noStrike" kern="1200" cap="none" spc="0" baseline="0" dirty="0">
              <a:solidFill>
                <a:srgbClr val="000000"/>
              </a:solidFill>
              <a:uFillTx/>
              <a:latin typeface="Verdana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9" b="12049"/>
          <a:stretch/>
        </p:blipFill>
        <p:spPr bwMode="auto">
          <a:xfrm>
            <a:off x="8158733" y="1175531"/>
            <a:ext cx="980794" cy="1462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7759653"/>
      </p:ext>
    </p:ext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C0F0E42-7BC1-4245-A926-845CC6E8D776}"/>
              </a:ext>
            </a:extLst>
          </p:cNvPr>
          <p:cNvSpPr txBox="1"/>
          <p:nvPr/>
        </p:nvSpPr>
        <p:spPr>
          <a:xfrm>
            <a:off x="1115616" y="1916832"/>
            <a:ext cx="27363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000" b="1" dirty="0">
                <a:solidFill>
                  <a:srgbClr val="00B050"/>
                </a:solidFill>
              </a:rPr>
              <a:t>Geen regels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rgbClr val="92D050"/>
                </a:solidFill>
              </a:rPr>
              <a:t>Algemene regels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chemeClr val="bg1">
                    <a:lumMod val="65000"/>
                  </a:schemeClr>
                </a:solidFill>
              </a:rPr>
              <a:t>Informatieplicht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chemeClr val="bg1">
                    <a:lumMod val="50000"/>
                  </a:schemeClr>
                </a:solidFill>
              </a:rPr>
              <a:t>Meldplicht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rgbClr val="FFC000"/>
                </a:solidFill>
              </a:rPr>
              <a:t>Vergunning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rgbClr val="FF0000"/>
                </a:solidFill>
              </a:rPr>
              <a:t>Verbod</a:t>
            </a:r>
          </a:p>
          <a:p>
            <a:endParaRPr lang="x-none" sz="2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B0C0DB-46E0-914F-9C45-E10BB45F00D5}"/>
              </a:ext>
            </a:extLst>
          </p:cNvPr>
          <p:cNvSpPr txBox="1"/>
          <p:nvPr/>
        </p:nvSpPr>
        <p:spPr>
          <a:xfrm>
            <a:off x="3851920" y="1916832"/>
            <a:ext cx="50405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B050"/>
                </a:solidFill>
              </a:rPr>
              <a:t>als het eigenlijk vanzelf gaat</a:t>
            </a:r>
          </a:p>
          <a:p>
            <a:endParaRPr lang="x-none" sz="2000" dirty="0"/>
          </a:p>
          <a:p>
            <a:r>
              <a:rPr lang="nl-NL" sz="2000" dirty="0">
                <a:solidFill>
                  <a:srgbClr val="92D050"/>
                </a:solidFill>
              </a:rPr>
              <a:t>regel geldt rechtstreeks, direct aan de slag</a:t>
            </a:r>
            <a:endParaRPr lang="x-none" sz="2000" dirty="0">
              <a:solidFill>
                <a:srgbClr val="92D050"/>
              </a:solidFill>
            </a:endParaRPr>
          </a:p>
          <a:p>
            <a:endParaRPr lang="x-none" sz="2000" dirty="0"/>
          </a:p>
          <a:p>
            <a:r>
              <a:rPr lang="nl-NL" sz="2000" dirty="0">
                <a:solidFill>
                  <a:schemeClr val="bg1">
                    <a:lumMod val="65000"/>
                  </a:schemeClr>
                </a:solidFill>
              </a:rPr>
              <a:t>vooraf kennis van start, omvang of intensiteit</a:t>
            </a:r>
          </a:p>
          <a:p>
            <a:endParaRPr lang="nl-NL" sz="2000" dirty="0"/>
          </a:p>
          <a:p>
            <a:r>
              <a:rPr lang="nl-NL" sz="2000" dirty="0">
                <a:solidFill>
                  <a:schemeClr val="bg1">
                    <a:lumMod val="50000"/>
                  </a:schemeClr>
                </a:solidFill>
              </a:rPr>
              <a:t>niet verrast worden</a:t>
            </a:r>
          </a:p>
          <a:p>
            <a:endParaRPr lang="x-none" sz="2000" dirty="0"/>
          </a:p>
          <a:p>
            <a:r>
              <a:rPr lang="nl-NL" sz="2000" dirty="0">
                <a:solidFill>
                  <a:srgbClr val="FFC000"/>
                </a:solidFill>
              </a:rPr>
              <a:t>vooraf toetsen is nodig</a:t>
            </a:r>
            <a:endParaRPr lang="x-none" sz="2000" dirty="0">
              <a:solidFill>
                <a:srgbClr val="FFC000"/>
              </a:solidFill>
            </a:endParaRPr>
          </a:p>
          <a:p>
            <a:endParaRPr lang="x-none" sz="2000" dirty="0"/>
          </a:p>
          <a:p>
            <a:r>
              <a:rPr lang="nl-NL" sz="2000" dirty="0">
                <a:solidFill>
                  <a:srgbClr val="FF0000"/>
                </a:solidFill>
              </a:rPr>
              <a:t>het mag niet!</a:t>
            </a:r>
            <a:endParaRPr lang="x-none" sz="2000" b="1" dirty="0">
              <a:solidFill>
                <a:srgbClr val="FF0000"/>
              </a:solidFill>
            </a:endParaRPr>
          </a:p>
          <a:p>
            <a:endParaRPr lang="x-none" sz="2000" b="1" dirty="0"/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800346" y="6036978"/>
            <a:ext cx="2328867" cy="79216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kstvak 1"/>
          <p:cNvSpPr txBox="1"/>
          <p:nvPr/>
        </p:nvSpPr>
        <p:spPr>
          <a:xfrm>
            <a:off x="1259632" y="5852312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 dirty="0"/>
              <a:t>Voorbeeld: 2 of meer huishoudingen in 1 woning </a:t>
            </a:r>
          </a:p>
        </p:txBody>
      </p:sp>
      <p:sp>
        <p:nvSpPr>
          <p:cNvPr id="10" name="Tekstvak 8"/>
          <p:cNvSpPr txBox="1"/>
          <p:nvPr/>
        </p:nvSpPr>
        <p:spPr>
          <a:xfrm>
            <a:off x="971600" y="426585"/>
            <a:ext cx="7344816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sz="2400" b="1" i="1" u="none" strike="noStrike" kern="1200" cap="none" spc="0" baseline="0" dirty="0">
                <a:solidFill>
                  <a:srgbClr val="000000"/>
                </a:solidFill>
                <a:uFillTx/>
                <a:latin typeface="Verdana"/>
              </a:rPr>
              <a:t>De raad en</a:t>
            </a:r>
            <a:r>
              <a:rPr lang="nl-NL" sz="2400" b="1" i="1" u="none" strike="noStrike" kern="1200" cap="none" spc="0" dirty="0">
                <a:solidFill>
                  <a:srgbClr val="000000"/>
                </a:solidFill>
                <a:uFillTx/>
                <a:latin typeface="Verdana"/>
              </a:rPr>
              <a:t> het omgevingsplan: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b="1" i="1" u="none" strike="noStrike" kern="1200" cap="none" spc="0" dirty="0">
              <a:solidFill>
                <a:srgbClr val="000000"/>
              </a:solidFill>
              <a:uFillTx/>
              <a:latin typeface="Verdana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b="1" i="1" u="none" strike="noStrike" kern="1200" cap="none" spc="0" dirty="0">
                <a:solidFill>
                  <a:srgbClr val="000000"/>
                </a:solidFill>
                <a:uFillTx/>
                <a:latin typeface="Verdana"/>
              </a:rPr>
              <a:t>welke regels kunnen we stellen?</a:t>
            </a:r>
            <a:endParaRPr lang="nl-NL" b="1" i="1" u="none" strike="noStrike" kern="1200" cap="none" spc="0" baseline="0" dirty="0">
              <a:solidFill>
                <a:srgbClr val="000000"/>
              </a:solidFill>
              <a:uFillTx/>
              <a:latin typeface="Verdana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9" b="12049"/>
          <a:stretch/>
        </p:blipFill>
        <p:spPr bwMode="auto">
          <a:xfrm>
            <a:off x="8132893" y="1052736"/>
            <a:ext cx="980794" cy="1462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518345"/>
      </p:ext>
    </p:extLst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C0F0E42-7BC1-4245-A926-845CC6E8D776}"/>
              </a:ext>
            </a:extLst>
          </p:cNvPr>
          <p:cNvSpPr txBox="1"/>
          <p:nvPr/>
        </p:nvSpPr>
        <p:spPr>
          <a:xfrm>
            <a:off x="1115616" y="1916832"/>
            <a:ext cx="27363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000" b="1" dirty="0">
                <a:solidFill>
                  <a:srgbClr val="00B050"/>
                </a:solidFill>
              </a:rPr>
              <a:t>Geen regels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rgbClr val="92D050"/>
                </a:solidFill>
              </a:rPr>
              <a:t>Algemene regels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chemeClr val="bg1">
                    <a:lumMod val="65000"/>
                  </a:schemeClr>
                </a:solidFill>
              </a:rPr>
              <a:t>Informatieplicht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chemeClr val="bg1">
                    <a:lumMod val="50000"/>
                  </a:schemeClr>
                </a:solidFill>
              </a:rPr>
              <a:t>Meldplicht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rgbClr val="FFC000"/>
                </a:solidFill>
              </a:rPr>
              <a:t>Vergunning</a:t>
            </a:r>
          </a:p>
          <a:p>
            <a:endParaRPr lang="x-none" sz="2000" b="1" dirty="0"/>
          </a:p>
          <a:p>
            <a:r>
              <a:rPr lang="x-none" sz="2000" b="1" dirty="0">
                <a:solidFill>
                  <a:srgbClr val="FF0000"/>
                </a:solidFill>
              </a:rPr>
              <a:t>Verbod</a:t>
            </a:r>
          </a:p>
          <a:p>
            <a:endParaRPr lang="x-none" sz="2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B0C0DB-46E0-914F-9C45-E10BB45F00D5}"/>
              </a:ext>
            </a:extLst>
          </p:cNvPr>
          <p:cNvSpPr txBox="1"/>
          <p:nvPr/>
        </p:nvSpPr>
        <p:spPr>
          <a:xfrm>
            <a:off x="3851920" y="1916832"/>
            <a:ext cx="50405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B050"/>
                </a:solidFill>
              </a:rPr>
              <a:t>als het eigenlijk vanzelf gaat</a:t>
            </a:r>
          </a:p>
          <a:p>
            <a:endParaRPr lang="x-none" sz="2000" dirty="0"/>
          </a:p>
          <a:p>
            <a:r>
              <a:rPr lang="nl-NL" sz="2000" dirty="0">
                <a:solidFill>
                  <a:srgbClr val="92D050"/>
                </a:solidFill>
              </a:rPr>
              <a:t>regel geldt rechtstreeks, direct aan de slag</a:t>
            </a:r>
            <a:endParaRPr lang="x-none" sz="2000" dirty="0">
              <a:solidFill>
                <a:srgbClr val="92D050"/>
              </a:solidFill>
            </a:endParaRPr>
          </a:p>
          <a:p>
            <a:endParaRPr lang="x-none" sz="2000" dirty="0"/>
          </a:p>
          <a:p>
            <a:r>
              <a:rPr lang="nl-NL" sz="2000" dirty="0">
                <a:solidFill>
                  <a:schemeClr val="bg1">
                    <a:lumMod val="65000"/>
                  </a:schemeClr>
                </a:solidFill>
              </a:rPr>
              <a:t>vooraf kennis van start, omvang of intensiteit</a:t>
            </a:r>
          </a:p>
          <a:p>
            <a:endParaRPr lang="nl-NL" sz="2000" dirty="0"/>
          </a:p>
          <a:p>
            <a:r>
              <a:rPr lang="nl-NL" sz="2000" dirty="0">
                <a:solidFill>
                  <a:schemeClr val="bg1">
                    <a:lumMod val="50000"/>
                  </a:schemeClr>
                </a:solidFill>
              </a:rPr>
              <a:t>niet verrast worden</a:t>
            </a:r>
          </a:p>
          <a:p>
            <a:endParaRPr lang="x-none" sz="2000" dirty="0"/>
          </a:p>
          <a:p>
            <a:r>
              <a:rPr lang="nl-NL" sz="2000" dirty="0">
                <a:solidFill>
                  <a:srgbClr val="FFC000"/>
                </a:solidFill>
              </a:rPr>
              <a:t>vooraf toetsen is nodig</a:t>
            </a:r>
            <a:endParaRPr lang="x-none" sz="2000" dirty="0">
              <a:solidFill>
                <a:srgbClr val="FFC000"/>
              </a:solidFill>
            </a:endParaRPr>
          </a:p>
          <a:p>
            <a:endParaRPr lang="x-none" sz="2000" dirty="0"/>
          </a:p>
          <a:p>
            <a:r>
              <a:rPr lang="nl-NL" sz="2000" dirty="0">
                <a:solidFill>
                  <a:srgbClr val="FF0000"/>
                </a:solidFill>
              </a:rPr>
              <a:t>het mag niet!</a:t>
            </a:r>
            <a:endParaRPr lang="x-none" sz="2000" b="1" dirty="0">
              <a:solidFill>
                <a:srgbClr val="FF0000"/>
              </a:solidFill>
            </a:endParaRPr>
          </a:p>
          <a:p>
            <a:endParaRPr lang="x-none" sz="2000" b="1" dirty="0"/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800346" y="6036978"/>
            <a:ext cx="2328867" cy="79216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kstvak 1"/>
          <p:cNvSpPr txBox="1"/>
          <p:nvPr/>
        </p:nvSpPr>
        <p:spPr>
          <a:xfrm>
            <a:off x="1259632" y="5852312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Voorbeeld: </a:t>
            </a:r>
            <a:r>
              <a:rPr lang="nl-NL" b="1" dirty="0" err="1"/>
              <a:t>houtstook</a:t>
            </a:r>
            <a:endParaRPr lang="nl-NL" b="1" dirty="0"/>
          </a:p>
        </p:txBody>
      </p:sp>
      <p:sp>
        <p:nvSpPr>
          <p:cNvPr id="10" name="Tekstvak 8"/>
          <p:cNvSpPr txBox="1"/>
          <p:nvPr/>
        </p:nvSpPr>
        <p:spPr>
          <a:xfrm>
            <a:off x="971600" y="426585"/>
            <a:ext cx="7344816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sz="2400" b="1" i="1" u="none" strike="noStrike" kern="1200" cap="none" spc="0" baseline="0" dirty="0">
                <a:solidFill>
                  <a:srgbClr val="000000"/>
                </a:solidFill>
                <a:uFillTx/>
                <a:latin typeface="Verdana"/>
              </a:rPr>
              <a:t>De raad en</a:t>
            </a:r>
            <a:r>
              <a:rPr lang="nl-NL" sz="2400" b="1" i="1" u="none" strike="noStrike" kern="1200" cap="none" spc="0" dirty="0">
                <a:solidFill>
                  <a:srgbClr val="000000"/>
                </a:solidFill>
                <a:uFillTx/>
                <a:latin typeface="Verdana"/>
              </a:rPr>
              <a:t> het omgevingsplan: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b="1" i="1" u="none" strike="noStrike" kern="1200" cap="none" spc="0" dirty="0">
              <a:solidFill>
                <a:srgbClr val="000000"/>
              </a:solidFill>
              <a:uFillTx/>
              <a:latin typeface="Verdana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b="1" i="1" u="none" strike="noStrike" kern="1200" cap="none" spc="0" dirty="0">
                <a:solidFill>
                  <a:srgbClr val="000000"/>
                </a:solidFill>
                <a:uFillTx/>
                <a:latin typeface="Verdana"/>
              </a:rPr>
              <a:t>welke regels kunnen we stellen?</a:t>
            </a:r>
            <a:endParaRPr lang="nl-NL" b="1" i="1" u="none" strike="noStrike" kern="1200" cap="none" spc="0" baseline="0" dirty="0">
              <a:solidFill>
                <a:srgbClr val="000000"/>
              </a:solidFill>
              <a:uFillTx/>
              <a:latin typeface="Verdana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9" b="12049"/>
          <a:stretch/>
        </p:blipFill>
        <p:spPr bwMode="auto">
          <a:xfrm>
            <a:off x="8148419" y="1185526"/>
            <a:ext cx="980794" cy="1462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272655"/>
      </p:ext>
    </p:extLst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C0F0E42-7BC1-4245-A926-845CC6E8D776}"/>
              </a:ext>
            </a:extLst>
          </p:cNvPr>
          <p:cNvSpPr txBox="1"/>
          <p:nvPr/>
        </p:nvSpPr>
        <p:spPr>
          <a:xfrm>
            <a:off x="1115616" y="1916832"/>
            <a:ext cx="2736304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400" b="1" dirty="0">
                <a:solidFill>
                  <a:srgbClr val="00B050"/>
                </a:solidFill>
              </a:rPr>
              <a:t>Geen regels</a:t>
            </a:r>
          </a:p>
          <a:p>
            <a:endParaRPr lang="x-none" sz="1400" b="1" dirty="0"/>
          </a:p>
          <a:p>
            <a:r>
              <a:rPr lang="x-none" sz="1400" b="1" dirty="0">
                <a:solidFill>
                  <a:srgbClr val="92D050"/>
                </a:solidFill>
              </a:rPr>
              <a:t>Algemene regels</a:t>
            </a:r>
          </a:p>
          <a:p>
            <a:endParaRPr lang="x-none" sz="1400" b="1" dirty="0"/>
          </a:p>
          <a:p>
            <a:r>
              <a:rPr lang="x-none" sz="1400" b="1" dirty="0">
                <a:solidFill>
                  <a:schemeClr val="bg1">
                    <a:lumMod val="65000"/>
                  </a:schemeClr>
                </a:solidFill>
              </a:rPr>
              <a:t>Informatieplicht</a:t>
            </a:r>
          </a:p>
          <a:p>
            <a:endParaRPr lang="x-none" sz="1400" b="1" dirty="0"/>
          </a:p>
          <a:p>
            <a:r>
              <a:rPr lang="x-none" sz="1400" b="1" dirty="0">
                <a:solidFill>
                  <a:schemeClr val="bg1">
                    <a:lumMod val="50000"/>
                  </a:schemeClr>
                </a:solidFill>
              </a:rPr>
              <a:t>Meldplicht</a:t>
            </a:r>
          </a:p>
          <a:p>
            <a:endParaRPr lang="x-none" sz="1400" b="1" dirty="0"/>
          </a:p>
          <a:p>
            <a:r>
              <a:rPr lang="x-none" sz="1400" b="1" dirty="0">
                <a:solidFill>
                  <a:srgbClr val="FFC000"/>
                </a:solidFill>
              </a:rPr>
              <a:t>Vergunning</a:t>
            </a:r>
          </a:p>
          <a:p>
            <a:endParaRPr lang="x-none" sz="1400" b="1" dirty="0"/>
          </a:p>
          <a:p>
            <a:r>
              <a:rPr lang="x-none" sz="1400" b="1" dirty="0">
                <a:solidFill>
                  <a:srgbClr val="FF0000"/>
                </a:solidFill>
              </a:rPr>
              <a:t>Verbod</a:t>
            </a:r>
          </a:p>
          <a:p>
            <a:endParaRPr lang="x-none" sz="2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B0C0DB-46E0-914F-9C45-E10BB45F00D5}"/>
              </a:ext>
            </a:extLst>
          </p:cNvPr>
          <p:cNvSpPr txBox="1"/>
          <p:nvPr/>
        </p:nvSpPr>
        <p:spPr>
          <a:xfrm>
            <a:off x="3851920" y="1916832"/>
            <a:ext cx="504056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>
                <a:solidFill>
                  <a:srgbClr val="00B050"/>
                </a:solidFill>
              </a:rPr>
              <a:t>als het eigenlijk vanzelf gaat</a:t>
            </a:r>
          </a:p>
          <a:p>
            <a:endParaRPr lang="x-none" sz="1400" dirty="0"/>
          </a:p>
          <a:p>
            <a:r>
              <a:rPr lang="nl-NL" sz="1400" dirty="0">
                <a:solidFill>
                  <a:srgbClr val="92D050"/>
                </a:solidFill>
              </a:rPr>
              <a:t>regel geldt rechtstreeks, direct aan de slag</a:t>
            </a:r>
            <a:endParaRPr lang="x-none" sz="1400" dirty="0">
              <a:solidFill>
                <a:srgbClr val="92D050"/>
              </a:solidFill>
            </a:endParaRPr>
          </a:p>
          <a:p>
            <a:endParaRPr lang="x-none" sz="1400" dirty="0"/>
          </a:p>
          <a:p>
            <a:r>
              <a:rPr lang="nl-NL" sz="1400" dirty="0">
                <a:solidFill>
                  <a:schemeClr val="bg1">
                    <a:lumMod val="65000"/>
                  </a:schemeClr>
                </a:solidFill>
              </a:rPr>
              <a:t>vooraf kennis van start, omvang of intensiteit</a:t>
            </a:r>
          </a:p>
          <a:p>
            <a:endParaRPr lang="nl-NL" sz="1400" dirty="0"/>
          </a:p>
          <a:p>
            <a:r>
              <a:rPr lang="nl-NL" sz="1400" dirty="0">
                <a:solidFill>
                  <a:schemeClr val="bg1">
                    <a:lumMod val="50000"/>
                  </a:schemeClr>
                </a:solidFill>
              </a:rPr>
              <a:t>niet verrast worden</a:t>
            </a:r>
          </a:p>
          <a:p>
            <a:endParaRPr lang="x-none" sz="1400" dirty="0"/>
          </a:p>
          <a:p>
            <a:r>
              <a:rPr lang="nl-NL" sz="1400" dirty="0">
                <a:solidFill>
                  <a:srgbClr val="FFC000"/>
                </a:solidFill>
              </a:rPr>
              <a:t>vooraf toetsen is nodig</a:t>
            </a:r>
            <a:endParaRPr lang="x-none" sz="1400" dirty="0">
              <a:solidFill>
                <a:srgbClr val="FFC000"/>
              </a:solidFill>
            </a:endParaRPr>
          </a:p>
          <a:p>
            <a:endParaRPr lang="x-none" sz="1400" dirty="0"/>
          </a:p>
          <a:p>
            <a:r>
              <a:rPr lang="nl-NL" sz="1400" dirty="0">
                <a:solidFill>
                  <a:srgbClr val="FF0000"/>
                </a:solidFill>
              </a:rPr>
              <a:t>het mag niet!</a:t>
            </a:r>
            <a:endParaRPr lang="x-none" sz="1400" b="1" dirty="0">
              <a:solidFill>
                <a:srgbClr val="FF0000"/>
              </a:solidFill>
            </a:endParaRPr>
          </a:p>
          <a:p>
            <a:endParaRPr lang="x-none" sz="2000" b="1" dirty="0"/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800346" y="6036978"/>
            <a:ext cx="2328867" cy="79216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kstvak 1"/>
          <p:cNvSpPr txBox="1"/>
          <p:nvPr/>
        </p:nvSpPr>
        <p:spPr>
          <a:xfrm>
            <a:off x="173040" y="4686821"/>
            <a:ext cx="533896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Voorbeeld: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/>
              <a:t>welstandstoetsing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/>
              <a:t>mantelzorgvoorzieningen op het eigen perceel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/>
              <a:t>2 of meer huishoudingen in 1 woning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err="1"/>
              <a:t>houtsstook</a:t>
            </a:r>
            <a:endParaRPr lang="nl-NL" b="1" dirty="0"/>
          </a:p>
        </p:txBody>
      </p:sp>
      <p:sp>
        <p:nvSpPr>
          <p:cNvPr id="10" name="Tekstvak 8"/>
          <p:cNvSpPr txBox="1"/>
          <p:nvPr/>
        </p:nvSpPr>
        <p:spPr>
          <a:xfrm>
            <a:off x="971600" y="426585"/>
            <a:ext cx="7344816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sz="2400" b="1" i="1" u="none" strike="noStrike" kern="1200" cap="none" spc="0" baseline="0" dirty="0">
                <a:solidFill>
                  <a:srgbClr val="000000"/>
                </a:solidFill>
                <a:uFillTx/>
                <a:latin typeface="Verdana"/>
              </a:rPr>
              <a:t>De raad en</a:t>
            </a:r>
            <a:r>
              <a:rPr lang="nl-NL" sz="2400" b="1" i="1" u="none" strike="noStrike" kern="1200" cap="none" spc="0" dirty="0">
                <a:solidFill>
                  <a:srgbClr val="000000"/>
                </a:solidFill>
                <a:uFillTx/>
                <a:latin typeface="Verdana"/>
              </a:rPr>
              <a:t> het omgevingsplan: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b="1" i="1" u="none" strike="noStrike" kern="1200" cap="none" spc="0" dirty="0">
              <a:solidFill>
                <a:srgbClr val="000000"/>
              </a:solidFill>
              <a:uFillTx/>
              <a:latin typeface="Verdana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b="1" i="1" u="none" strike="noStrike" kern="1200" cap="none" spc="0" dirty="0">
                <a:solidFill>
                  <a:srgbClr val="000000"/>
                </a:solidFill>
                <a:uFillTx/>
                <a:latin typeface="Verdana"/>
              </a:rPr>
              <a:t>welke regels kunnen we stellen?</a:t>
            </a:r>
            <a:endParaRPr lang="nl-NL" b="1" i="1" u="none" strike="noStrike" kern="1200" cap="none" spc="0" baseline="0" dirty="0">
              <a:solidFill>
                <a:srgbClr val="000000"/>
              </a:solidFill>
              <a:uFillTx/>
              <a:latin typeface="Verdana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9" b="12049"/>
          <a:stretch/>
        </p:blipFill>
        <p:spPr bwMode="auto">
          <a:xfrm>
            <a:off x="8148419" y="1185526"/>
            <a:ext cx="980794" cy="1462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641B1892-C2E6-739F-3162-0764A0F368C8}"/>
              </a:ext>
            </a:extLst>
          </p:cNvPr>
          <p:cNvSpPr txBox="1"/>
          <p:nvPr/>
        </p:nvSpPr>
        <p:spPr>
          <a:xfrm>
            <a:off x="6084167" y="4472145"/>
            <a:ext cx="2880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Komen 1 of meer van deze activiteiten in aanmerking voor delegatie aan het college?</a:t>
            </a:r>
          </a:p>
        </p:txBody>
      </p:sp>
      <p:sp>
        <p:nvSpPr>
          <p:cNvPr id="4" name="Tekstballon: rechthoek 3">
            <a:extLst>
              <a:ext uri="{FF2B5EF4-FFF2-40B4-BE49-F238E27FC236}">
                <a16:creationId xmlns:a16="http://schemas.microsoft.com/office/drawing/2014/main" id="{0DF87D90-FF2B-3324-48CE-3298C9A2A08F}"/>
              </a:ext>
            </a:extLst>
          </p:cNvPr>
          <p:cNvSpPr/>
          <p:nvPr/>
        </p:nvSpPr>
        <p:spPr>
          <a:xfrm>
            <a:off x="6012160" y="4437112"/>
            <a:ext cx="3024335" cy="1235362"/>
          </a:xfrm>
          <a:prstGeom prst="wedgeRectCallout">
            <a:avLst>
              <a:gd name="adj1" fmla="val -78497"/>
              <a:gd name="adj2" fmla="val 26636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9812017"/>
      </p:ext>
    </p:extLst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ansende pinguin | Penguins, Penguin quotes, Happy pengui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9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ichting geven aan je leven? Stel doele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>
                        <a14:backgroundMark x1="42479" y1="68400" x2="42479" y2="68400"/>
                        <a14:backgroundMark x1="57436" y1="72000" x2="57436" y2="7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750" y="3802985"/>
            <a:ext cx="7183199" cy="306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kstvak 7"/>
          <p:cNvSpPr txBox="1"/>
          <p:nvPr/>
        </p:nvSpPr>
        <p:spPr>
          <a:xfrm>
            <a:off x="5376714" y="4916232"/>
            <a:ext cx="3054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>
                <a:solidFill>
                  <a:srgbClr val="002060"/>
                </a:solidFill>
              </a:rPr>
              <a:t>Omgevingswet</a:t>
            </a:r>
          </a:p>
        </p:txBody>
      </p:sp>
    </p:spTree>
    <p:extLst>
      <p:ext uri="{BB962C8B-B14F-4D97-AF65-F5344CB8AC3E}">
        <p14:creationId xmlns:p14="http://schemas.microsoft.com/office/powerpoint/2010/main" val="3214899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899592" y="908720"/>
            <a:ext cx="7263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/>
              <a:t>Omgevingswet en het belang van dualisme</a:t>
            </a:r>
          </a:p>
        </p:txBody>
      </p:sp>
      <p:pic>
        <p:nvPicPr>
          <p:cNvPr id="11266" name="Picture 2" descr="Climate Change? &quot;Meh,&quot; Say Gentoo Penguins - Scientific American Blog  Netwo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25" y="0"/>
            <a:ext cx="9178125" cy="688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ichting geven aan je leven? Stel doele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>
                        <a14:backgroundMark x1="42479" y1="68400" x2="42479" y2="68400"/>
                        <a14:backgroundMark x1="57436" y1="72000" x2="57436" y2="7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819090"/>
            <a:ext cx="7183199" cy="306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251520" y="116632"/>
            <a:ext cx="8784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Omgevingswet…</a:t>
            </a:r>
          </a:p>
          <a:p>
            <a:r>
              <a:rPr lang="nl-N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Waarom ook alweer?</a:t>
            </a:r>
          </a:p>
        </p:txBody>
      </p:sp>
      <p:sp>
        <p:nvSpPr>
          <p:cNvPr id="8" name="Tekstvak 7"/>
          <p:cNvSpPr txBox="1"/>
          <p:nvPr/>
        </p:nvSpPr>
        <p:spPr>
          <a:xfrm rot="21400035">
            <a:off x="6968081" y="4873522"/>
            <a:ext cx="2160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 err="1">
                <a:solidFill>
                  <a:srgbClr val="002060"/>
                </a:solidFill>
              </a:rPr>
              <a:t>Owee</a:t>
            </a:r>
            <a:r>
              <a:rPr lang="nl-NL" sz="3200" b="1" dirty="0">
                <a:solidFill>
                  <a:srgbClr val="002060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9541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/>
          <p:cNvSpPr txBox="1"/>
          <p:nvPr/>
        </p:nvSpPr>
        <p:spPr>
          <a:xfrm>
            <a:off x="341047" y="702181"/>
            <a:ext cx="8827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b="1" i="1" dirty="0"/>
              <a:t>Werken met de Omgevingswet</a:t>
            </a:r>
          </a:p>
          <a:p>
            <a:endParaRPr lang="nl-NL" sz="2800" i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149"/>
            <a:ext cx="9144000" cy="6861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4067944" y="4941168"/>
            <a:ext cx="48965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>
                <a:solidFill>
                  <a:srgbClr val="FF0000"/>
                </a:solidFill>
              </a:rPr>
              <a:t>Nieuw gereedschap voor een veranderende samenleving</a:t>
            </a:r>
          </a:p>
        </p:txBody>
      </p:sp>
    </p:spTree>
    <p:extLst>
      <p:ext uri="{BB962C8B-B14F-4D97-AF65-F5344CB8AC3E}">
        <p14:creationId xmlns:p14="http://schemas.microsoft.com/office/powerpoint/2010/main" val="3956235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Afbeeldingsresultaat voor schilderijlijst landscha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569894"/>
            <a:ext cx="1921598" cy="1410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hoek 1"/>
          <p:cNvSpPr/>
          <p:nvPr/>
        </p:nvSpPr>
        <p:spPr>
          <a:xfrm>
            <a:off x="2123728" y="1196752"/>
            <a:ext cx="72008" cy="52565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Afgeronde rechthoek 12"/>
          <p:cNvSpPr/>
          <p:nvPr/>
        </p:nvSpPr>
        <p:spPr>
          <a:xfrm>
            <a:off x="68635" y="1582551"/>
            <a:ext cx="2127101" cy="140051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/>
          </a:p>
        </p:txBody>
      </p:sp>
      <p:sp>
        <p:nvSpPr>
          <p:cNvPr id="14" name="Afgeronde rechthoek 13"/>
          <p:cNvSpPr/>
          <p:nvPr/>
        </p:nvSpPr>
        <p:spPr>
          <a:xfrm>
            <a:off x="68634" y="3861048"/>
            <a:ext cx="2127101" cy="140051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/>
          </a:p>
        </p:txBody>
      </p:sp>
      <p:sp>
        <p:nvSpPr>
          <p:cNvPr id="15" name="Tekstvak 20"/>
          <p:cNvSpPr txBox="1"/>
          <p:nvPr/>
        </p:nvSpPr>
        <p:spPr>
          <a:xfrm>
            <a:off x="251520" y="1909660"/>
            <a:ext cx="24067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>
                <a:solidFill>
                  <a:srgbClr val="CC99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Bestuurlijke </a:t>
            </a:r>
          </a:p>
          <a:p>
            <a:r>
              <a:rPr lang="nl-NL" sz="2000" b="1" dirty="0">
                <a:solidFill>
                  <a:srgbClr val="CC99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doelen</a:t>
            </a:r>
          </a:p>
        </p:txBody>
      </p:sp>
      <p:sp>
        <p:nvSpPr>
          <p:cNvPr id="16" name="Tekstvak 20"/>
          <p:cNvSpPr txBox="1"/>
          <p:nvPr/>
        </p:nvSpPr>
        <p:spPr>
          <a:xfrm>
            <a:off x="286651" y="4207362"/>
            <a:ext cx="24067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>
                <a:solidFill>
                  <a:srgbClr val="CC99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Praktische </a:t>
            </a:r>
          </a:p>
          <a:p>
            <a:r>
              <a:rPr lang="nl-NL" sz="2000" b="1" dirty="0">
                <a:solidFill>
                  <a:srgbClr val="CC99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doelen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74202" y="0"/>
            <a:ext cx="9217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i="1" dirty="0"/>
              <a:t>De vier verbeterdoelen van de Omgevingswet </a:t>
            </a:r>
          </a:p>
        </p:txBody>
      </p:sp>
      <p:sp>
        <p:nvSpPr>
          <p:cNvPr id="6" name="Rechthoek 5"/>
          <p:cNvSpPr/>
          <p:nvPr/>
        </p:nvSpPr>
        <p:spPr>
          <a:xfrm>
            <a:off x="5796136" y="1484784"/>
            <a:ext cx="2736304" cy="798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Tekstvak 2"/>
          <p:cNvSpPr txBox="1"/>
          <p:nvPr/>
        </p:nvSpPr>
        <p:spPr>
          <a:xfrm>
            <a:off x="5768956" y="1422131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Samenhangende benadering</a:t>
            </a:r>
          </a:p>
          <a:p>
            <a:r>
              <a:rPr lang="nl-NL" b="1" dirty="0"/>
              <a:t>In beleid, besluitvorming en regelgeving</a:t>
            </a:r>
          </a:p>
        </p:txBody>
      </p:sp>
      <p:sp>
        <p:nvSpPr>
          <p:cNvPr id="7" name="Rechthoek 6"/>
          <p:cNvSpPr/>
          <p:nvPr/>
        </p:nvSpPr>
        <p:spPr>
          <a:xfrm>
            <a:off x="2267744" y="2983066"/>
            <a:ext cx="2664296" cy="594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/>
          <p:cNvSpPr/>
          <p:nvPr/>
        </p:nvSpPr>
        <p:spPr>
          <a:xfrm>
            <a:off x="2843808" y="4797152"/>
            <a:ext cx="20882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/>
          <p:cNvSpPr/>
          <p:nvPr/>
        </p:nvSpPr>
        <p:spPr>
          <a:xfrm>
            <a:off x="5882187" y="5261563"/>
            <a:ext cx="2564202" cy="591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Tekstvak 24"/>
          <p:cNvSpPr txBox="1"/>
          <p:nvPr/>
        </p:nvSpPr>
        <p:spPr>
          <a:xfrm>
            <a:off x="2548325" y="3248117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Ruimte voor lokaal maatwerk</a:t>
            </a:r>
          </a:p>
        </p:txBody>
      </p:sp>
      <p:sp>
        <p:nvSpPr>
          <p:cNvPr id="20" name="Tekstvak 19"/>
          <p:cNvSpPr txBox="1"/>
          <p:nvPr/>
        </p:nvSpPr>
        <p:spPr>
          <a:xfrm>
            <a:off x="2548325" y="5117995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Snellere besluitvorming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075" y="1255091"/>
            <a:ext cx="6630173" cy="4597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180" y="1353895"/>
            <a:ext cx="2532983" cy="169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093" y="6065837"/>
            <a:ext cx="2328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8966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945673" y="312738"/>
            <a:ext cx="75747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2800" b="1" dirty="0"/>
              <a:t>De Omgevingswet</a:t>
            </a:r>
          </a:p>
        </p:txBody>
      </p:sp>
      <p:sp>
        <p:nvSpPr>
          <p:cNvPr id="2" name="AutoShape 4" descr="Afbeeldingsresultaat voor paradigm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3" name="AutoShape 6" descr="Afbeeldingsresultaat voor paradigm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093" y="6065837"/>
            <a:ext cx="2328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 descr="Afbeeldingsresultaat voor paradigma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778" l="6774" r="93710">
                        <a14:foregroundMark x1="15806" y1="17867" x2="15806" y2="17867"/>
                        <a14:foregroundMark x1="21613" y1="49856" x2="21613" y2="49856"/>
                        <a14:foregroundMark x1="15484" y1="80403" x2="15484" y2="80403"/>
                        <a14:foregroundMark x1="17903" y1="78963" x2="17903" y2="78963"/>
                        <a14:foregroundMark x1="26613" y1="14409" x2="26613" y2="14409"/>
                        <a14:foregroundMark x1="48710" y1="65130" x2="48710" y2="65130"/>
                        <a14:foregroundMark x1="69677" y1="15850" x2="69677" y2="15850"/>
                        <a14:foregroundMark x1="84032" y1="37752" x2="84032" y2="37752"/>
                        <a14:foregroundMark x1="86452" y1="23343" x2="86452" y2="23343"/>
                        <a14:foregroundMark x1="82258" y1="66859" x2="82258" y2="66859"/>
                        <a14:foregroundMark x1="82742" y1="81556" x2="82742" y2="81556"/>
                        <a14:foregroundMark x1="80323" y1="77522" x2="80323" y2="77522"/>
                        <a14:foregroundMark x1="75323" y1="41787" x2="75323" y2="41787"/>
                        <a14:foregroundMark x1="87742" y1="49856" x2="87742" y2="498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59" y="1412776"/>
            <a:ext cx="7998327" cy="4476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fgeronde rechthoek 5"/>
          <p:cNvSpPr/>
          <p:nvPr/>
        </p:nvSpPr>
        <p:spPr>
          <a:xfrm>
            <a:off x="512051" y="980728"/>
            <a:ext cx="7998327" cy="447648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/>
          <p:cNvSpPr/>
          <p:nvPr/>
        </p:nvSpPr>
        <p:spPr>
          <a:xfrm>
            <a:off x="919364" y="5677088"/>
            <a:ext cx="75747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2800" b="1" dirty="0"/>
              <a:t>Transformatie in het ruimtelijk domein?</a:t>
            </a:r>
          </a:p>
        </p:txBody>
      </p:sp>
    </p:spTree>
    <p:extLst>
      <p:ext uri="{BB962C8B-B14F-4D97-AF65-F5344CB8AC3E}">
        <p14:creationId xmlns:p14="http://schemas.microsoft.com/office/powerpoint/2010/main" val="2864614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-138610" y="-242972"/>
            <a:ext cx="9282609" cy="72723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Dienstverlening onder de Omgevingswet: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65441" y="4296196"/>
            <a:ext cx="885698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i="1" dirty="0" err="1"/>
              <a:t>MvT</a:t>
            </a:r>
            <a:r>
              <a:rPr lang="nl-NL" sz="2800" b="1" i="1" dirty="0"/>
              <a:t>: ‘Bestuurders en ambtenaren </a:t>
            </a:r>
            <a:r>
              <a:rPr lang="nl-NL" sz="2800" b="1" i="1" dirty="0">
                <a:solidFill>
                  <a:srgbClr val="FF0000"/>
                </a:solidFill>
              </a:rPr>
              <a:t>hebben de wil</a:t>
            </a:r>
            <a:r>
              <a:rPr lang="nl-NL" sz="2800" b="1" i="1" dirty="0"/>
              <a:t> om de fysieke leefomgeving </a:t>
            </a:r>
            <a:r>
              <a:rPr lang="nl-NL" sz="2800" b="1" i="1" dirty="0">
                <a:solidFill>
                  <a:srgbClr val="FF0000"/>
                </a:solidFill>
              </a:rPr>
              <a:t>integraal</a:t>
            </a:r>
            <a:r>
              <a:rPr lang="nl-NL" sz="2800" b="1" i="1" dirty="0"/>
              <a:t> te benaderen, ze tonen </a:t>
            </a:r>
            <a:r>
              <a:rPr lang="nl-NL" sz="2800" b="1" i="1" dirty="0">
                <a:solidFill>
                  <a:srgbClr val="FF0000"/>
                </a:solidFill>
              </a:rPr>
              <a:t>geen</a:t>
            </a:r>
            <a:r>
              <a:rPr lang="nl-NL" sz="2800" b="1" i="1" dirty="0"/>
              <a:t> </a:t>
            </a:r>
            <a:r>
              <a:rPr lang="nl-NL" sz="2800" b="1" i="1" dirty="0">
                <a:solidFill>
                  <a:srgbClr val="FF0000"/>
                </a:solidFill>
              </a:rPr>
              <a:t>risicomijdend gedrag</a:t>
            </a:r>
            <a:r>
              <a:rPr lang="nl-NL" sz="2800" b="1" i="1" dirty="0"/>
              <a:t>, ze laten </a:t>
            </a:r>
            <a:r>
              <a:rPr lang="nl-NL" sz="2800" b="1" i="1" dirty="0">
                <a:solidFill>
                  <a:srgbClr val="FF0000"/>
                </a:solidFill>
              </a:rPr>
              <a:t>ruimte voor privaat initiatief </a:t>
            </a:r>
            <a:r>
              <a:rPr lang="nl-NL" sz="2800" b="1" i="1" dirty="0"/>
              <a:t>en ze passen de </a:t>
            </a:r>
            <a:r>
              <a:rPr lang="nl-NL" sz="2800" b="1" i="1" dirty="0">
                <a:solidFill>
                  <a:srgbClr val="FF0000"/>
                </a:solidFill>
              </a:rPr>
              <a:t>participatieve aanpak </a:t>
            </a:r>
            <a:r>
              <a:rPr lang="nl-NL" sz="2800" b="1" i="1" dirty="0"/>
              <a:t>toe’</a:t>
            </a:r>
          </a:p>
          <a:p>
            <a:endParaRPr lang="nl-NL" sz="2800" b="1" i="1" dirty="0"/>
          </a:p>
          <a:p>
            <a:endParaRPr lang="nl-NL" sz="2000" i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950" y="6036970"/>
            <a:ext cx="232886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kstvak 8"/>
          <p:cNvSpPr txBox="1"/>
          <p:nvPr/>
        </p:nvSpPr>
        <p:spPr>
          <a:xfrm>
            <a:off x="74202" y="0"/>
            <a:ext cx="9217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i="1" dirty="0"/>
              <a:t>80% Dienstverlening 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275" y="584775"/>
            <a:ext cx="4696927" cy="348700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210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Rechte verbindingslijn 6"/>
          <p:cNvCxnSpPr/>
          <p:nvPr/>
        </p:nvCxnSpPr>
        <p:spPr>
          <a:xfrm>
            <a:off x="4067944" y="1603781"/>
            <a:ext cx="0" cy="520959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vak 16"/>
          <p:cNvSpPr txBox="1"/>
          <p:nvPr/>
        </p:nvSpPr>
        <p:spPr>
          <a:xfrm>
            <a:off x="539551" y="1308519"/>
            <a:ext cx="3456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00B05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Wet ruimtelijke ordening</a:t>
            </a:r>
          </a:p>
        </p:txBody>
      </p:sp>
      <p:cxnSp>
        <p:nvCxnSpPr>
          <p:cNvPr id="18" name="Rechte verbindingslijn met pijl 17"/>
          <p:cNvCxnSpPr/>
          <p:nvPr/>
        </p:nvCxnSpPr>
        <p:spPr>
          <a:xfrm>
            <a:off x="395536" y="1361262"/>
            <a:ext cx="0" cy="485039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kstvak 29"/>
          <p:cNvSpPr txBox="1"/>
          <p:nvPr/>
        </p:nvSpPr>
        <p:spPr>
          <a:xfrm>
            <a:off x="967265" y="171184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rgbClr val="00B0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Structuurvisie</a:t>
            </a:r>
          </a:p>
        </p:txBody>
      </p:sp>
      <p:cxnSp>
        <p:nvCxnSpPr>
          <p:cNvPr id="34" name="Rechte verbindingslijn 33"/>
          <p:cNvCxnSpPr/>
          <p:nvPr/>
        </p:nvCxnSpPr>
        <p:spPr>
          <a:xfrm>
            <a:off x="0" y="2060848"/>
            <a:ext cx="38432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kstvak 25"/>
          <p:cNvSpPr txBox="1"/>
          <p:nvPr/>
        </p:nvSpPr>
        <p:spPr>
          <a:xfrm>
            <a:off x="90672" y="116632"/>
            <a:ext cx="8962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i="1" dirty="0"/>
              <a:t>20% juridisch</a:t>
            </a:r>
            <a:endParaRPr lang="nl-NL" sz="3200" b="1" i="1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87" y="2451215"/>
            <a:ext cx="3669463" cy="3689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5453994"/>
      </p:ext>
    </p:extLst>
  </p:cSld>
  <p:clrMapOvr>
    <a:masterClrMapping/>
  </p:clrMapOvr>
</p:sld>
</file>

<file path=ppt/theme/theme1.xml><?xml version="1.0" encoding="utf-8"?>
<a:theme xmlns:a="http://schemas.openxmlformats.org/drawingml/2006/main" name="1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11889</TotalTime>
  <Words>1548</Words>
  <Application>Microsoft Office PowerPoint</Application>
  <PresentationFormat>Diavoorstelling (4:3)</PresentationFormat>
  <Paragraphs>336</Paragraphs>
  <Slides>34</Slides>
  <Notes>6</Notes>
  <HiddenSlides>3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34</vt:i4>
      </vt:variant>
    </vt:vector>
  </HeadingPairs>
  <TitlesOfParts>
    <vt:vector size="35" baseType="lpstr">
      <vt:lpstr>1_Kantoorthema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Jan Oosterkamp</dc:creator>
  <cp:lastModifiedBy>Jan Oosterkamp</cp:lastModifiedBy>
  <cp:revision>547</cp:revision>
  <cp:lastPrinted>2018-09-21T09:43:13Z</cp:lastPrinted>
  <dcterms:created xsi:type="dcterms:W3CDTF">2016-01-24T13:08:14Z</dcterms:created>
  <dcterms:modified xsi:type="dcterms:W3CDTF">2024-01-09T13:04:17Z</dcterms:modified>
</cp:coreProperties>
</file>