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1"/>
    <p:sldMasterId id="2147483726" r:id="rId2"/>
    <p:sldMasterId id="2147483735" r:id="rId3"/>
  </p:sldMasterIdLst>
  <p:notesMasterIdLst>
    <p:notesMasterId r:id="rId22"/>
  </p:notesMasterIdLst>
  <p:sldIdLst>
    <p:sldId id="256" r:id="rId4"/>
    <p:sldId id="257" r:id="rId5"/>
    <p:sldId id="282" r:id="rId6"/>
    <p:sldId id="259" r:id="rId7"/>
    <p:sldId id="268" r:id="rId8"/>
    <p:sldId id="281" r:id="rId9"/>
    <p:sldId id="267" r:id="rId10"/>
    <p:sldId id="266" r:id="rId11"/>
    <p:sldId id="261" r:id="rId12"/>
    <p:sldId id="265" r:id="rId13"/>
    <p:sldId id="270" r:id="rId14"/>
    <p:sldId id="273" r:id="rId15"/>
    <p:sldId id="274" r:id="rId16"/>
    <p:sldId id="275" r:id="rId17"/>
    <p:sldId id="277" r:id="rId18"/>
    <p:sldId id="260" r:id="rId19"/>
    <p:sldId id="280" r:id="rId20"/>
    <p:sldId id="283" r:id="rId21"/>
  </p:sldIdLst>
  <p:sldSz cx="9144000" cy="6858000" type="screen4x3"/>
  <p:notesSz cx="6797675" cy="9928225"/>
  <p:defaultText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9">
          <p15:clr>
            <a:srgbClr val="A4A3A4"/>
          </p15:clr>
        </p15:guide>
        <p15:guide id="3"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7E1"/>
    <a:srgbClr val="8DC63F"/>
    <a:srgbClr val="EF4123"/>
    <a:srgbClr val="FFF9D1"/>
    <a:srgbClr val="FFED97"/>
    <a:srgbClr val="FFDC45"/>
    <a:srgbClr val="FFF1A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3614" autoAdjust="0"/>
  </p:normalViewPr>
  <p:slideViewPr>
    <p:cSldViewPr snapToGrid="0" snapToObjects="1">
      <p:cViewPr varScale="1">
        <p:scale>
          <a:sx n="104" d="100"/>
          <a:sy n="104" d="100"/>
        </p:scale>
        <p:origin x="1200" y="102"/>
      </p:cViewPr>
      <p:guideLst>
        <p:guide orient="horz" pos="2160"/>
        <p:guide pos="3129"/>
        <p:guide pos="2880"/>
      </p:guideLst>
    </p:cSldViewPr>
  </p:slideViewPr>
  <p:outlineViewPr>
    <p:cViewPr>
      <p:scale>
        <a:sx n="33" d="100"/>
        <a:sy n="33" d="100"/>
      </p:scale>
      <p:origin x="8"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203B9A-6002-4C80-9DED-BD076D3BCEC9}"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nl-NL"/>
        </a:p>
      </dgm:t>
    </dgm:pt>
    <dgm:pt modelId="{F383C332-0117-4F75-9D45-58E94AB604DF}">
      <dgm:prSet phldrT="[Tekst]"/>
      <dgm:spPr/>
      <dgm:t>
        <a:bodyPr/>
        <a:lstStyle/>
        <a:p>
          <a:r>
            <a:rPr lang="nl-NL" dirty="0" smtClean="0"/>
            <a:t>Oprichting </a:t>
          </a:r>
          <a:r>
            <a:rPr lang="nl-NL" dirty="0" smtClean="0"/>
            <a:t>WSO 2018</a:t>
          </a:r>
          <a:endParaRPr lang="nl-NL" dirty="0"/>
        </a:p>
      </dgm:t>
    </dgm:pt>
    <dgm:pt modelId="{5F347006-2BC1-4013-ACAB-084047DCC98E}" type="parTrans" cxnId="{D6932533-2F93-48AE-8422-906E8A576A9E}">
      <dgm:prSet/>
      <dgm:spPr/>
      <dgm:t>
        <a:bodyPr/>
        <a:lstStyle/>
        <a:p>
          <a:endParaRPr lang="nl-NL"/>
        </a:p>
      </dgm:t>
    </dgm:pt>
    <dgm:pt modelId="{68D6A06B-A75D-4BDF-95FD-79F7D5D65E50}" type="sibTrans" cxnId="{D6932533-2F93-48AE-8422-906E8A576A9E}">
      <dgm:prSet/>
      <dgm:spPr/>
      <dgm:t>
        <a:bodyPr/>
        <a:lstStyle/>
        <a:p>
          <a:endParaRPr lang="nl-NL"/>
        </a:p>
      </dgm:t>
    </dgm:pt>
    <dgm:pt modelId="{73A06AB6-8A3C-4EAC-B02C-797ACC58F5B6}">
      <dgm:prSet phldrT="[Tekst]"/>
      <dgm:spPr/>
      <dgm:t>
        <a:bodyPr/>
        <a:lstStyle/>
        <a:p>
          <a:r>
            <a:rPr lang="nl-NL" dirty="0" smtClean="0"/>
            <a:t>Grand design 2018-2020</a:t>
          </a:r>
          <a:endParaRPr lang="nl-NL" dirty="0"/>
        </a:p>
      </dgm:t>
    </dgm:pt>
    <dgm:pt modelId="{0B798498-41B5-48B9-A622-270A509B9724}" type="parTrans" cxnId="{EF4A7C5B-41E4-46C1-B520-D7215A8AC377}">
      <dgm:prSet/>
      <dgm:spPr/>
      <dgm:t>
        <a:bodyPr/>
        <a:lstStyle/>
        <a:p>
          <a:endParaRPr lang="nl-NL"/>
        </a:p>
      </dgm:t>
    </dgm:pt>
    <dgm:pt modelId="{506D7EED-12E9-4232-83A2-ED84FE8A0290}" type="sibTrans" cxnId="{EF4A7C5B-41E4-46C1-B520-D7215A8AC377}">
      <dgm:prSet/>
      <dgm:spPr/>
      <dgm:t>
        <a:bodyPr/>
        <a:lstStyle/>
        <a:p>
          <a:endParaRPr lang="nl-NL"/>
        </a:p>
      </dgm:t>
    </dgm:pt>
    <dgm:pt modelId="{AFE0A0BD-87E3-4AEC-BF27-D9AEFDA7DFC1}">
      <dgm:prSet phldrT="[Tekst]"/>
      <dgm:spPr/>
      <dgm:t>
        <a:bodyPr/>
        <a:lstStyle/>
        <a:p>
          <a:r>
            <a:rPr lang="nl-NL" dirty="0" smtClean="0"/>
            <a:t>Bepalen deelprojecten 2023</a:t>
          </a:r>
          <a:endParaRPr lang="nl-NL" dirty="0"/>
        </a:p>
      </dgm:t>
    </dgm:pt>
    <dgm:pt modelId="{F2BFE75F-B841-47B7-8906-D6F6E6C49053}" type="sibTrans" cxnId="{0DD459AD-46C3-4C5C-8578-2CDB201D17E5}">
      <dgm:prSet/>
      <dgm:spPr/>
      <dgm:t>
        <a:bodyPr/>
        <a:lstStyle/>
        <a:p>
          <a:endParaRPr lang="nl-NL"/>
        </a:p>
      </dgm:t>
    </dgm:pt>
    <dgm:pt modelId="{BE5C843A-E886-436B-9A43-A59B284502A4}" type="parTrans" cxnId="{0DD459AD-46C3-4C5C-8578-2CDB201D17E5}">
      <dgm:prSet/>
      <dgm:spPr/>
      <dgm:t>
        <a:bodyPr/>
        <a:lstStyle/>
        <a:p>
          <a:endParaRPr lang="nl-NL"/>
        </a:p>
      </dgm:t>
    </dgm:pt>
    <dgm:pt modelId="{D5F380FD-F719-408D-9BC2-A4B591A0136F}">
      <dgm:prSet/>
      <dgm:spPr/>
      <dgm:t>
        <a:bodyPr/>
        <a:lstStyle/>
        <a:p>
          <a:r>
            <a:rPr lang="nl-NL" dirty="0" smtClean="0"/>
            <a:t>Bepalen warmtevraag en bronnen</a:t>
          </a:r>
          <a:endParaRPr lang="nl-NL" dirty="0"/>
        </a:p>
      </dgm:t>
    </dgm:pt>
    <dgm:pt modelId="{E0B3F591-77A0-40AD-8BC6-9526ACB9EA08}" type="parTrans" cxnId="{9AF0FF82-94E9-4259-83C1-71914687390C}">
      <dgm:prSet/>
      <dgm:spPr/>
      <dgm:t>
        <a:bodyPr/>
        <a:lstStyle/>
        <a:p>
          <a:endParaRPr lang="nl-NL"/>
        </a:p>
      </dgm:t>
    </dgm:pt>
    <dgm:pt modelId="{AF8610F8-7EF7-4D5D-BCC3-CCC4F14AE364}" type="sibTrans" cxnId="{9AF0FF82-94E9-4259-83C1-71914687390C}">
      <dgm:prSet/>
      <dgm:spPr/>
      <dgm:t>
        <a:bodyPr/>
        <a:lstStyle/>
        <a:p>
          <a:endParaRPr lang="nl-NL"/>
        </a:p>
      </dgm:t>
    </dgm:pt>
    <dgm:pt modelId="{D7CAB983-C5DC-405D-BE05-EA07E86B9393}">
      <dgm:prSet/>
      <dgm:spPr/>
      <dgm:t>
        <a:bodyPr/>
        <a:lstStyle/>
        <a:p>
          <a:r>
            <a:rPr lang="nl-NL" dirty="0" smtClean="0"/>
            <a:t>Convenant </a:t>
          </a:r>
          <a:r>
            <a:rPr lang="nl-NL" dirty="0" err="1" smtClean="0"/>
            <a:t>t-stuk</a:t>
          </a:r>
          <a:r>
            <a:rPr lang="nl-NL" dirty="0" smtClean="0"/>
            <a:t> WLQ 2021</a:t>
          </a:r>
          <a:endParaRPr lang="nl-NL" dirty="0"/>
        </a:p>
      </dgm:t>
    </dgm:pt>
    <dgm:pt modelId="{CABB39CC-00BB-408D-ADFA-E562573C275C}" type="parTrans" cxnId="{A30FEA12-8D3B-4127-AEB1-E402DDF78E71}">
      <dgm:prSet/>
      <dgm:spPr/>
      <dgm:t>
        <a:bodyPr/>
        <a:lstStyle/>
        <a:p>
          <a:endParaRPr lang="nl-NL"/>
        </a:p>
      </dgm:t>
    </dgm:pt>
    <dgm:pt modelId="{A02C1C25-71D6-4E6B-A910-578E1C173AD2}" type="sibTrans" cxnId="{A30FEA12-8D3B-4127-AEB1-E402DDF78E71}">
      <dgm:prSet/>
      <dgm:spPr/>
      <dgm:t>
        <a:bodyPr/>
        <a:lstStyle/>
        <a:p>
          <a:endParaRPr lang="nl-NL"/>
        </a:p>
      </dgm:t>
    </dgm:pt>
    <dgm:pt modelId="{CB59A280-294A-4E75-990F-91150BF0400B}" type="pres">
      <dgm:prSet presAssocID="{C4203B9A-6002-4C80-9DED-BD076D3BCEC9}" presName="Name0" presStyleCnt="0">
        <dgm:presLayoutVars>
          <dgm:dir/>
          <dgm:animLvl val="lvl"/>
          <dgm:resizeHandles val="exact"/>
        </dgm:presLayoutVars>
      </dgm:prSet>
      <dgm:spPr/>
      <dgm:t>
        <a:bodyPr/>
        <a:lstStyle/>
        <a:p>
          <a:endParaRPr lang="nl-NL"/>
        </a:p>
      </dgm:t>
    </dgm:pt>
    <dgm:pt modelId="{C89F415F-D139-40DB-A31A-6B3613CC2A17}" type="pres">
      <dgm:prSet presAssocID="{F383C332-0117-4F75-9D45-58E94AB604DF}" presName="parTxOnly" presStyleLbl="node1" presStyleIdx="0" presStyleCnt="5">
        <dgm:presLayoutVars>
          <dgm:chMax val="0"/>
          <dgm:chPref val="0"/>
          <dgm:bulletEnabled val="1"/>
        </dgm:presLayoutVars>
      </dgm:prSet>
      <dgm:spPr/>
      <dgm:t>
        <a:bodyPr/>
        <a:lstStyle/>
        <a:p>
          <a:endParaRPr lang="nl-NL"/>
        </a:p>
      </dgm:t>
    </dgm:pt>
    <dgm:pt modelId="{6DB7E55B-79AD-460A-AEC4-22D60A319199}" type="pres">
      <dgm:prSet presAssocID="{68D6A06B-A75D-4BDF-95FD-79F7D5D65E50}" presName="parTxOnlySpace" presStyleCnt="0"/>
      <dgm:spPr/>
    </dgm:pt>
    <dgm:pt modelId="{C1D15C19-C437-46EC-A138-3D8AE939E029}" type="pres">
      <dgm:prSet presAssocID="{73A06AB6-8A3C-4EAC-B02C-797ACC58F5B6}" presName="parTxOnly" presStyleLbl="node1" presStyleIdx="1" presStyleCnt="5">
        <dgm:presLayoutVars>
          <dgm:chMax val="0"/>
          <dgm:chPref val="0"/>
          <dgm:bulletEnabled val="1"/>
        </dgm:presLayoutVars>
      </dgm:prSet>
      <dgm:spPr/>
      <dgm:t>
        <a:bodyPr/>
        <a:lstStyle/>
        <a:p>
          <a:endParaRPr lang="nl-NL"/>
        </a:p>
      </dgm:t>
    </dgm:pt>
    <dgm:pt modelId="{15CE29F7-3A10-4300-ACA6-BF124F393C1B}" type="pres">
      <dgm:prSet presAssocID="{506D7EED-12E9-4232-83A2-ED84FE8A0290}" presName="parTxOnlySpace" presStyleCnt="0"/>
      <dgm:spPr/>
    </dgm:pt>
    <dgm:pt modelId="{31DDB4D1-598C-4C3F-86FB-9C991ED03788}" type="pres">
      <dgm:prSet presAssocID="{D5F380FD-F719-408D-9BC2-A4B591A0136F}" presName="parTxOnly" presStyleLbl="node1" presStyleIdx="2" presStyleCnt="5">
        <dgm:presLayoutVars>
          <dgm:chMax val="0"/>
          <dgm:chPref val="0"/>
          <dgm:bulletEnabled val="1"/>
        </dgm:presLayoutVars>
      </dgm:prSet>
      <dgm:spPr/>
      <dgm:t>
        <a:bodyPr/>
        <a:lstStyle/>
        <a:p>
          <a:endParaRPr lang="nl-NL"/>
        </a:p>
      </dgm:t>
    </dgm:pt>
    <dgm:pt modelId="{D4F6716C-05CE-4516-B0D2-8B1C05B64E89}" type="pres">
      <dgm:prSet presAssocID="{AF8610F8-7EF7-4D5D-BCC3-CCC4F14AE364}" presName="parTxOnlySpace" presStyleCnt="0"/>
      <dgm:spPr/>
    </dgm:pt>
    <dgm:pt modelId="{3EE0E3AB-F79C-4B34-AB08-E0171D981817}" type="pres">
      <dgm:prSet presAssocID="{D7CAB983-C5DC-405D-BE05-EA07E86B9393}" presName="parTxOnly" presStyleLbl="node1" presStyleIdx="3" presStyleCnt="5">
        <dgm:presLayoutVars>
          <dgm:chMax val="0"/>
          <dgm:chPref val="0"/>
          <dgm:bulletEnabled val="1"/>
        </dgm:presLayoutVars>
      </dgm:prSet>
      <dgm:spPr/>
      <dgm:t>
        <a:bodyPr/>
        <a:lstStyle/>
        <a:p>
          <a:endParaRPr lang="nl-NL"/>
        </a:p>
      </dgm:t>
    </dgm:pt>
    <dgm:pt modelId="{FDC624C0-2F41-4F26-9F50-A2567208B8FF}" type="pres">
      <dgm:prSet presAssocID="{A02C1C25-71D6-4E6B-A910-578E1C173AD2}" presName="parTxOnlySpace" presStyleCnt="0"/>
      <dgm:spPr/>
    </dgm:pt>
    <dgm:pt modelId="{02B368B4-D55C-47A1-BD7E-D8C2128BF1A1}" type="pres">
      <dgm:prSet presAssocID="{AFE0A0BD-87E3-4AEC-BF27-D9AEFDA7DFC1}" presName="parTxOnly" presStyleLbl="node1" presStyleIdx="4" presStyleCnt="5">
        <dgm:presLayoutVars>
          <dgm:chMax val="0"/>
          <dgm:chPref val="0"/>
          <dgm:bulletEnabled val="1"/>
        </dgm:presLayoutVars>
      </dgm:prSet>
      <dgm:spPr/>
      <dgm:t>
        <a:bodyPr/>
        <a:lstStyle/>
        <a:p>
          <a:endParaRPr lang="nl-NL"/>
        </a:p>
      </dgm:t>
    </dgm:pt>
  </dgm:ptLst>
  <dgm:cxnLst>
    <dgm:cxn modelId="{AB47546E-4F86-4872-A9CF-B7B4E4389E5A}" type="presOf" srcId="{73A06AB6-8A3C-4EAC-B02C-797ACC58F5B6}" destId="{C1D15C19-C437-46EC-A138-3D8AE939E029}" srcOrd="0" destOrd="0" presId="urn:microsoft.com/office/officeart/2005/8/layout/chevron1"/>
    <dgm:cxn modelId="{A30FEA12-8D3B-4127-AEB1-E402DDF78E71}" srcId="{C4203B9A-6002-4C80-9DED-BD076D3BCEC9}" destId="{D7CAB983-C5DC-405D-BE05-EA07E86B9393}" srcOrd="3" destOrd="0" parTransId="{CABB39CC-00BB-408D-ADFA-E562573C275C}" sibTransId="{A02C1C25-71D6-4E6B-A910-578E1C173AD2}"/>
    <dgm:cxn modelId="{EF4A7C5B-41E4-46C1-B520-D7215A8AC377}" srcId="{C4203B9A-6002-4C80-9DED-BD076D3BCEC9}" destId="{73A06AB6-8A3C-4EAC-B02C-797ACC58F5B6}" srcOrd="1" destOrd="0" parTransId="{0B798498-41B5-48B9-A622-270A509B9724}" sibTransId="{506D7EED-12E9-4232-83A2-ED84FE8A0290}"/>
    <dgm:cxn modelId="{FA270E7A-A689-4213-9375-86A8DD8F7A2A}" type="presOf" srcId="{D5F380FD-F719-408D-9BC2-A4B591A0136F}" destId="{31DDB4D1-598C-4C3F-86FB-9C991ED03788}" srcOrd="0" destOrd="0" presId="urn:microsoft.com/office/officeart/2005/8/layout/chevron1"/>
    <dgm:cxn modelId="{D6932533-2F93-48AE-8422-906E8A576A9E}" srcId="{C4203B9A-6002-4C80-9DED-BD076D3BCEC9}" destId="{F383C332-0117-4F75-9D45-58E94AB604DF}" srcOrd="0" destOrd="0" parTransId="{5F347006-2BC1-4013-ACAB-084047DCC98E}" sibTransId="{68D6A06B-A75D-4BDF-95FD-79F7D5D65E50}"/>
    <dgm:cxn modelId="{219A0CA6-E11E-4A31-97EF-87C0649502AA}" type="presOf" srcId="{D7CAB983-C5DC-405D-BE05-EA07E86B9393}" destId="{3EE0E3AB-F79C-4B34-AB08-E0171D981817}" srcOrd="0" destOrd="0" presId="urn:microsoft.com/office/officeart/2005/8/layout/chevron1"/>
    <dgm:cxn modelId="{3FE5A744-2B20-4968-A7F4-6B014EDA2802}" type="presOf" srcId="{AFE0A0BD-87E3-4AEC-BF27-D9AEFDA7DFC1}" destId="{02B368B4-D55C-47A1-BD7E-D8C2128BF1A1}" srcOrd="0" destOrd="0" presId="urn:microsoft.com/office/officeart/2005/8/layout/chevron1"/>
    <dgm:cxn modelId="{E811D138-3D38-4B59-B15E-02B4C5C3238D}" type="presOf" srcId="{C4203B9A-6002-4C80-9DED-BD076D3BCEC9}" destId="{CB59A280-294A-4E75-990F-91150BF0400B}" srcOrd="0" destOrd="0" presId="urn:microsoft.com/office/officeart/2005/8/layout/chevron1"/>
    <dgm:cxn modelId="{C9C93569-6A6D-417C-A81D-AD2C0C018102}" type="presOf" srcId="{F383C332-0117-4F75-9D45-58E94AB604DF}" destId="{C89F415F-D139-40DB-A31A-6B3613CC2A17}" srcOrd="0" destOrd="0" presId="urn:microsoft.com/office/officeart/2005/8/layout/chevron1"/>
    <dgm:cxn modelId="{0DD459AD-46C3-4C5C-8578-2CDB201D17E5}" srcId="{C4203B9A-6002-4C80-9DED-BD076D3BCEC9}" destId="{AFE0A0BD-87E3-4AEC-BF27-D9AEFDA7DFC1}" srcOrd="4" destOrd="0" parTransId="{BE5C843A-E886-436B-9A43-A59B284502A4}" sibTransId="{F2BFE75F-B841-47B7-8906-D6F6E6C49053}"/>
    <dgm:cxn modelId="{9AF0FF82-94E9-4259-83C1-71914687390C}" srcId="{C4203B9A-6002-4C80-9DED-BD076D3BCEC9}" destId="{D5F380FD-F719-408D-9BC2-A4B591A0136F}" srcOrd="2" destOrd="0" parTransId="{E0B3F591-77A0-40AD-8BC6-9526ACB9EA08}" sibTransId="{AF8610F8-7EF7-4D5D-BCC3-CCC4F14AE364}"/>
    <dgm:cxn modelId="{12646EB6-11FB-490B-AEDF-D8542B6F8717}" type="presParOf" srcId="{CB59A280-294A-4E75-990F-91150BF0400B}" destId="{C89F415F-D139-40DB-A31A-6B3613CC2A17}" srcOrd="0" destOrd="0" presId="urn:microsoft.com/office/officeart/2005/8/layout/chevron1"/>
    <dgm:cxn modelId="{9E12A13D-1C91-431B-90A3-7FC6932373E2}" type="presParOf" srcId="{CB59A280-294A-4E75-990F-91150BF0400B}" destId="{6DB7E55B-79AD-460A-AEC4-22D60A319199}" srcOrd="1" destOrd="0" presId="urn:microsoft.com/office/officeart/2005/8/layout/chevron1"/>
    <dgm:cxn modelId="{E7E0107F-5EC2-4252-8FC4-E8F1FCDA6950}" type="presParOf" srcId="{CB59A280-294A-4E75-990F-91150BF0400B}" destId="{C1D15C19-C437-46EC-A138-3D8AE939E029}" srcOrd="2" destOrd="0" presId="urn:microsoft.com/office/officeart/2005/8/layout/chevron1"/>
    <dgm:cxn modelId="{B0295B7E-A805-40BE-8C23-2CE6179F5C83}" type="presParOf" srcId="{CB59A280-294A-4E75-990F-91150BF0400B}" destId="{15CE29F7-3A10-4300-ACA6-BF124F393C1B}" srcOrd="3" destOrd="0" presId="urn:microsoft.com/office/officeart/2005/8/layout/chevron1"/>
    <dgm:cxn modelId="{45EB184A-7AF7-47BF-8B5C-364BA03E3827}" type="presParOf" srcId="{CB59A280-294A-4E75-990F-91150BF0400B}" destId="{31DDB4D1-598C-4C3F-86FB-9C991ED03788}" srcOrd="4" destOrd="0" presId="urn:microsoft.com/office/officeart/2005/8/layout/chevron1"/>
    <dgm:cxn modelId="{802CCE25-C6BC-46F2-8D5C-94EC48A3913B}" type="presParOf" srcId="{CB59A280-294A-4E75-990F-91150BF0400B}" destId="{D4F6716C-05CE-4516-B0D2-8B1C05B64E89}" srcOrd="5" destOrd="0" presId="urn:microsoft.com/office/officeart/2005/8/layout/chevron1"/>
    <dgm:cxn modelId="{35C51958-EC5A-4F75-9C3E-DFC618A458AC}" type="presParOf" srcId="{CB59A280-294A-4E75-990F-91150BF0400B}" destId="{3EE0E3AB-F79C-4B34-AB08-E0171D981817}" srcOrd="6" destOrd="0" presId="urn:microsoft.com/office/officeart/2005/8/layout/chevron1"/>
    <dgm:cxn modelId="{9CB5B691-1E20-4BBA-BD53-6D488BC366DA}" type="presParOf" srcId="{CB59A280-294A-4E75-990F-91150BF0400B}" destId="{FDC624C0-2F41-4F26-9F50-A2567208B8FF}" srcOrd="7" destOrd="0" presId="urn:microsoft.com/office/officeart/2005/8/layout/chevron1"/>
    <dgm:cxn modelId="{B44402DF-A64A-4B5B-B8AB-A6E962FE1C0C}" type="presParOf" srcId="{CB59A280-294A-4E75-990F-91150BF0400B}" destId="{02B368B4-D55C-47A1-BD7E-D8C2128BF1A1}"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190686-C2AA-41A9-BDA4-A262C65B3AEA}"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nl-NL"/>
        </a:p>
      </dgm:t>
    </dgm:pt>
    <dgm:pt modelId="{3E75E6EA-8A14-44AC-B3ED-6B9EBB2B9101}">
      <dgm:prSet phldrT="[Tekst]"/>
      <dgm:spPr/>
      <dgm:t>
        <a:bodyPr/>
        <a:lstStyle/>
        <a:p>
          <a:r>
            <a:rPr lang="nl-NL" dirty="0" smtClean="0"/>
            <a:t>Ontwerp warmtehub, koppelleiding en </a:t>
          </a:r>
          <a:r>
            <a:rPr lang="nl-NL" dirty="0" err="1" smtClean="0"/>
            <a:t>kasnet</a:t>
          </a:r>
          <a:endParaRPr lang="nl-NL" dirty="0"/>
        </a:p>
      </dgm:t>
    </dgm:pt>
    <dgm:pt modelId="{C545B428-5761-4517-821E-72B17CA724B1}" type="parTrans" cxnId="{E503CF3D-5ADA-4C54-AF2D-29C32D524728}">
      <dgm:prSet/>
      <dgm:spPr/>
      <dgm:t>
        <a:bodyPr/>
        <a:lstStyle/>
        <a:p>
          <a:endParaRPr lang="nl-NL"/>
        </a:p>
      </dgm:t>
    </dgm:pt>
    <dgm:pt modelId="{18402BA1-DEA8-4BB6-8BD3-6AA968AB777A}" type="sibTrans" cxnId="{E503CF3D-5ADA-4C54-AF2D-29C32D524728}">
      <dgm:prSet/>
      <dgm:spPr/>
      <dgm:t>
        <a:bodyPr/>
        <a:lstStyle/>
        <a:p>
          <a:endParaRPr lang="nl-NL"/>
        </a:p>
      </dgm:t>
    </dgm:pt>
    <dgm:pt modelId="{FCB579E2-F22A-4EF7-8561-7CDB61831562}">
      <dgm:prSet phldrT="[Tekst]"/>
      <dgm:spPr/>
      <dgm:t>
        <a:bodyPr/>
        <a:lstStyle/>
        <a:p>
          <a:r>
            <a:rPr lang="nl-NL" dirty="0" smtClean="0"/>
            <a:t>Bepalen stakeholders</a:t>
          </a:r>
          <a:endParaRPr lang="nl-NL" dirty="0"/>
        </a:p>
      </dgm:t>
    </dgm:pt>
    <dgm:pt modelId="{1AF0FED6-FC42-44D6-A028-3391471CAF90}" type="parTrans" cxnId="{CE1D1554-B1E1-49A0-9B2B-1BC908B28090}">
      <dgm:prSet/>
      <dgm:spPr/>
      <dgm:t>
        <a:bodyPr/>
        <a:lstStyle/>
        <a:p>
          <a:endParaRPr lang="nl-NL"/>
        </a:p>
      </dgm:t>
    </dgm:pt>
    <dgm:pt modelId="{053863CD-C5FC-469C-83AE-69A5A4A2D37A}" type="sibTrans" cxnId="{CE1D1554-B1E1-49A0-9B2B-1BC908B28090}">
      <dgm:prSet/>
      <dgm:spPr/>
      <dgm:t>
        <a:bodyPr/>
        <a:lstStyle/>
        <a:p>
          <a:endParaRPr lang="nl-NL"/>
        </a:p>
      </dgm:t>
    </dgm:pt>
    <dgm:pt modelId="{958418D7-91E9-41E1-B2C6-6C455F9861A8}">
      <dgm:prSet phldrT="[Tekst]"/>
      <dgm:spPr/>
      <dgm:t>
        <a:bodyPr/>
        <a:lstStyle/>
        <a:p>
          <a:r>
            <a:rPr lang="nl-NL" dirty="0" smtClean="0"/>
            <a:t>Business case in 2023</a:t>
          </a:r>
          <a:endParaRPr lang="nl-NL" dirty="0"/>
        </a:p>
      </dgm:t>
    </dgm:pt>
    <dgm:pt modelId="{6E2FC6F3-87CE-4801-88F2-C701807205CF}" type="parTrans" cxnId="{408D3F88-B234-48F0-94D1-D0B43EE382C0}">
      <dgm:prSet/>
      <dgm:spPr/>
      <dgm:t>
        <a:bodyPr/>
        <a:lstStyle/>
        <a:p>
          <a:endParaRPr lang="nl-NL"/>
        </a:p>
      </dgm:t>
    </dgm:pt>
    <dgm:pt modelId="{5D49BF42-3470-456F-96DE-5AE930E1BAE8}" type="sibTrans" cxnId="{408D3F88-B234-48F0-94D1-D0B43EE382C0}">
      <dgm:prSet/>
      <dgm:spPr/>
      <dgm:t>
        <a:bodyPr/>
        <a:lstStyle/>
        <a:p>
          <a:endParaRPr lang="nl-NL"/>
        </a:p>
      </dgm:t>
    </dgm:pt>
    <dgm:pt modelId="{42FB592D-392A-4AD7-BC86-DE2F031C1024}">
      <dgm:prSet/>
      <dgm:spPr/>
      <dgm:t>
        <a:bodyPr/>
        <a:lstStyle/>
        <a:p>
          <a:r>
            <a:rPr lang="nl-NL" dirty="0" smtClean="0"/>
            <a:t>Aanvragen subsidie eind 2023</a:t>
          </a:r>
          <a:endParaRPr lang="nl-NL" dirty="0"/>
        </a:p>
      </dgm:t>
    </dgm:pt>
    <dgm:pt modelId="{EEFE771E-88C6-4A8A-B770-0BDF7ADD7878}" type="parTrans" cxnId="{4DF774D1-31D5-45BF-924B-28DAD7C9689B}">
      <dgm:prSet/>
      <dgm:spPr/>
      <dgm:t>
        <a:bodyPr/>
        <a:lstStyle/>
        <a:p>
          <a:endParaRPr lang="nl-NL"/>
        </a:p>
      </dgm:t>
    </dgm:pt>
    <dgm:pt modelId="{FCA86D78-A101-4A35-A000-87F610823382}" type="sibTrans" cxnId="{4DF774D1-31D5-45BF-924B-28DAD7C9689B}">
      <dgm:prSet/>
      <dgm:spPr/>
      <dgm:t>
        <a:bodyPr/>
        <a:lstStyle/>
        <a:p>
          <a:endParaRPr lang="nl-NL"/>
        </a:p>
      </dgm:t>
    </dgm:pt>
    <dgm:pt modelId="{A133B643-FFDB-4619-874E-6A7D0B43C4EA}">
      <dgm:prSet/>
      <dgm:spPr/>
      <dgm:t>
        <a:bodyPr/>
        <a:lstStyle/>
        <a:p>
          <a:r>
            <a:rPr lang="nl-NL" dirty="0" smtClean="0"/>
            <a:t>Financial close Q1 of Q2 - 20224</a:t>
          </a:r>
          <a:endParaRPr lang="nl-NL" dirty="0"/>
        </a:p>
      </dgm:t>
    </dgm:pt>
    <dgm:pt modelId="{CAC0A540-5EDB-4053-B5F2-33AAD676087E}" type="parTrans" cxnId="{E41B87C6-AD2A-4E37-97C4-9F40A2A1A057}">
      <dgm:prSet/>
      <dgm:spPr/>
      <dgm:t>
        <a:bodyPr/>
        <a:lstStyle/>
        <a:p>
          <a:endParaRPr lang="nl-NL"/>
        </a:p>
      </dgm:t>
    </dgm:pt>
    <dgm:pt modelId="{067C14DD-143E-4BAD-9CF7-9239D52EBF46}" type="sibTrans" cxnId="{E41B87C6-AD2A-4E37-97C4-9F40A2A1A057}">
      <dgm:prSet/>
      <dgm:spPr/>
      <dgm:t>
        <a:bodyPr/>
        <a:lstStyle/>
        <a:p>
          <a:endParaRPr lang="nl-NL"/>
        </a:p>
      </dgm:t>
    </dgm:pt>
    <dgm:pt modelId="{4AE71B88-4AC0-489D-8B12-52CD60EA2B4F}">
      <dgm:prSet/>
      <dgm:spPr/>
      <dgm:t>
        <a:bodyPr/>
        <a:lstStyle/>
        <a:p>
          <a:r>
            <a:rPr lang="nl-NL" dirty="0" smtClean="0"/>
            <a:t>Aanleg warmtenetten en start leverantie warmte kassen 2024 - 2026</a:t>
          </a:r>
          <a:endParaRPr lang="nl-NL" dirty="0"/>
        </a:p>
      </dgm:t>
    </dgm:pt>
    <dgm:pt modelId="{32011637-CA12-400F-BF4A-E9DE4F485073}" type="parTrans" cxnId="{DD231782-3975-40BC-904D-93C7276A6F90}">
      <dgm:prSet/>
      <dgm:spPr/>
      <dgm:t>
        <a:bodyPr/>
        <a:lstStyle/>
        <a:p>
          <a:endParaRPr lang="nl-NL"/>
        </a:p>
      </dgm:t>
    </dgm:pt>
    <dgm:pt modelId="{423FABC7-FD96-4F1D-8B04-0BDEB78144EB}" type="sibTrans" cxnId="{DD231782-3975-40BC-904D-93C7276A6F90}">
      <dgm:prSet/>
      <dgm:spPr/>
      <dgm:t>
        <a:bodyPr/>
        <a:lstStyle/>
        <a:p>
          <a:endParaRPr lang="nl-NL"/>
        </a:p>
      </dgm:t>
    </dgm:pt>
    <dgm:pt modelId="{3A485C46-FDB1-4C0F-B149-B5B6F3BF1EB1}" type="pres">
      <dgm:prSet presAssocID="{B0190686-C2AA-41A9-BDA4-A262C65B3AEA}" presName="Name0" presStyleCnt="0">
        <dgm:presLayoutVars>
          <dgm:dir/>
          <dgm:animLvl val="lvl"/>
          <dgm:resizeHandles val="exact"/>
        </dgm:presLayoutVars>
      </dgm:prSet>
      <dgm:spPr/>
    </dgm:pt>
    <dgm:pt modelId="{6248C70D-EDE7-4763-B70B-7C855360C478}" type="pres">
      <dgm:prSet presAssocID="{3E75E6EA-8A14-44AC-B3ED-6B9EBB2B9101}" presName="parTxOnly" presStyleLbl="node1" presStyleIdx="0" presStyleCnt="6">
        <dgm:presLayoutVars>
          <dgm:chMax val="0"/>
          <dgm:chPref val="0"/>
          <dgm:bulletEnabled val="1"/>
        </dgm:presLayoutVars>
      </dgm:prSet>
      <dgm:spPr/>
      <dgm:t>
        <a:bodyPr/>
        <a:lstStyle/>
        <a:p>
          <a:endParaRPr lang="nl-NL"/>
        </a:p>
      </dgm:t>
    </dgm:pt>
    <dgm:pt modelId="{AE9A3F88-BEDA-4DAA-B04D-F8F611565402}" type="pres">
      <dgm:prSet presAssocID="{18402BA1-DEA8-4BB6-8BD3-6AA968AB777A}" presName="parTxOnlySpace" presStyleCnt="0"/>
      <dgm:spPr/>
    </dgm:pt>
    <dgm:pt modelId="{C1C416E5-1402-4A6B-BDD4-8818245609DF}" type="pres">
      <dgm:prSet presAssocID="{FCB579E2-F22A-4EF7-8561-7CDB61831562}" presName="parTxOnly" presStyleLbl="node1" presStyleIdx="1" presStyleCnt="6">
        <dgm:presLayoutVars>
          <dgm:chMax val="0"/>
          <dgm:chPref val="0"/>
          <dgm:bulletEnabled val="1"/>
        </dgm:presLayoutVars>
      </dgm:prSet>
      <dgm:spPr/>
      <dgm:t>
        <a:bodyPr/>
        <a:lstStyle/>
        <a:p>
          <a:endParaRPr lang="nl-NL"/>
        </a:p>
      </dgm:t>
    </dgm:pt>
    <dgm:pt modelId="{6CC00715-9481-4A30-B3AD-EB369DB33D1C}" type="pres">
      <dgm:prSet presAssocID="{053863CD-C5FC-469C-83AE-69A5A4A2D37A}" presName="parTxOnlySpace" presStyleCnt="0"/>
      <dgm:spPr/>
    </dgm:pt>
    <dgm:pt modelId="{468C3D2D-4843-4CD2-B593-234F165833DA}" type="pres">
      <dgm:prSet presAssocID="{958418D7-91E9-41E1-B2C6-6C455F9861A8}" presName="parTxOnly" presStyleLbl="node1" presStyleIdx="2" presStyleCnt="6">
        <dgm:presLayoutVars>
          <dgm:chMax val="0"/>
          <dgm:chPref val="0"/>
          <dgm:bulletEnabled val="1"/>
        </dgm:presLayoutVars>
      </dgm:prSet>
      <dgm:spPr/>
      <dgm:t>
        <a:bodyPr/>
        <a:lstStyle/>
        <a:p>
          <a:endParaRPr lang="nl-NL"/>
        </a:p>
      </dgm:t>
    </dgm:pt>
    <dgm:pt modelId="{07F89BF6-0629-426A-96A7-0A5C69E41F83}" type="pres">
      <dgm:prSet presAssocID="{5D49BF42-3470-456F-96DE-5AE930E1BAE8}" presName="parTxOnlySpace" presStyleCnt="0"/>
      <dgm:spPr/>
    </dgm:pt>
    <dgm:pt modelId="{A1E93E83-5051-4908-8252-9367D27A9AC4}" type="pres">
      <dgm:prSet presAssocID="{42FB592D-392A-4AD7-BC86-DE2F031C1024}" presName="parTxOnly" presStyleLbl="node1" presStyleIdx="3" presStyleCnt="6">
        <dgm:presLayoutVars>
          <dgm:chMax val="0"/>
          <dgm:chPref val="0"/>
          <dgm:bulletEnabled val="1"/>
        </dgm:presLayoutVars>
      </dgm:prSet>
      <dgm:spPr/>
      <dgm:t>
        <a:bodyPr/>
        <a:lstStyle/>
        <a:p>
          <a:endParaRPr lang="nl-NL"/>
        </a:p>
      </dgm:t>
    </dgm:pt>
    <dgm:pt modelId="{52BA142B-E44F-43F4-8409-900FE6553CEE}" type="pres">
      <dgm:prSet presAssocID="{FCA86D78-A101-4A35-A000-87F610823382}" presName="parTxOnlySpace" presStyleCnt="0"/>
      <dgm:spPr/>
    </dgm:pt>
    <dgm:pt modelId="{9EC8732F-18DB-489A-95D3-95B08FB05606}" type="pres">
      <dgm:prSet presAssocID="{A133B643-FFDB-4619-874E-6A7D0B43C4EA}" presName="parTxOnly" presStyleLbl="node1" presStyleIdx="4" presStyleCnt="6">
        <dgm:presLayoutVars>
          <dgm:chMax val="0"/>
          <dgm:chPref val="0"/>
          <dgm:bulletEnabled val="1"/>
        </dgm:presLayoutVars>
      </dgm:prSet>
      <dgm:spPr/>
      <dgm:t>
        <a:bodyPr/>
        <a:lstStyle/>
        <a:p>
          <a:endParaRPr lang="nl-NL"/>
        </a:p>
      </dgm:t>
    </dgm:pt>
    <dgm:pt modelId="{DD05B40F-2A5C-445A-9D76-1F163F30E4C0}" type="pres">
      <dgm:prSet presAssocID="{067C14DD-143E-4BAD-9CF7-9239D52EBF46}" presName="parTxOnlySpace" presStyleCnt="0"/>
      <dgm:spPr/>
    </dgm:pt>
    <dgm:pt modelId="{F6EDC5A3-C77F-43F8-8E83-6FC16EFB4561}" type="pres">
      <dgm:prSet presAssocID="{4AE71B88-4AC0-489D-8B12-52CD60EA2B4F}" presName="parTxOnly" presStyleLbl="node1" presStyleIdx="5" presStyleCnt="6">
        <dgm:presLayoutVars>
          <dgm:chMax val="0"/>
          <dgm:chPref val="0"/>
          <dgm:bulletEnabled val="1"/>
        </dgm:presLayoutVars>
      </dgm:prSet>
      <dgm:spPr/>
      <dgm:t>
        <a:bodyPr/>
        <a:lstStyle/>
        <a:p>
          <a:endParaRPr lang="nl-NL"/>
        </a:p>
      </dgm:t>
    </dgm:pt>
  </dgm:ptLst>
  <dgm:cxnLst>
    <dgm:cxn modelId="{D0812EEC-8D6D-449A-AAC2-BD4439A4F05D}" type="presOf" srcId="{B0190686-C2AA-41A9-BDA4-A262C65B3AEA}" destId="{3A485C46-FDB1-4C0F-B149-B5B6F3BF1EB1}" srcOrd="0" destOrd="0" presId="urn:microsoft.com/office/officeart/2005/8/layout/chevron1"/>
    <dgm:cxn modelId="{CE1D1554-B1E1-49A0-9B2B-1BC908B28090}" srcId="{B0190686-C2AA-41A9-BDA4-A262C65B3AEA}" destId="{FCB579E2-F22A-4EF7-8561-7CDB61831562}" srcOrd="1" destOrd="0" parTransId="{1AF0FED6-FC42-44D6-A028-3391471CAF90}" sibTransId="{053863CD-C5FC-469C-83AE-69A5A4A2D37A}"/>
    <dgm:cxn modelId="{D277F9D9-2012-4F78-B590-2C3A084AC8E4}" type="presOf" srcId="{A133B643-FFDB-4619-874E-6A7D0B43C4EA}" destId="{9EC8732F-18DB-489A-95D3-95B08FB05606}" srcOrd="0" destOrd="0" presId="urn:microsoft.com/office/officeart/2005/8/layout/chevron1"/>
    <dgm:cxn modelId="{4DF774D1-31D5-45BF-924B-28DAD7C9689B}" srcId="{B0190686-C2AA-41A9-BDA4-A262C65B3AEA}" destId="{42FB592D-392A-4AD7-BC86-DE2F031C1024}" srcOrd="3" destOrd="0" parTransId="{EEFE771E-88C6-4A8A-B770-0BDF7ADD7878}" sibTransId="{FCA86D78-A101-4A35-A000-87F610823382}"/>
    <dgm:cxn modelId="{DFDC3244-8306-4396-938D-39B91304F534}" type="presOf" srcId="{FCB579E2-F22A-4EF7-8561-7CDB61831562}" destId="{C1C416E5-1402-4A6B-BDD4-8818245609DF}" srcOrd="0" destOrd="0" presId="urn:microsoft.com/office/officeart/2005/8/layout/chevron1"/>
    <dgm:cxn modelId="{DD231782-3975-40BC-904D-93C7276A6F90}" srcId="{B0190686-C2AA-41A9-BDA4-A262C65B3AEA}" destId="{4AE71B88-4AC0-489D-8B12-52CD60EA2B4F}" srcOrd="5" destOrd="0" parTransId="{32011637-CA12-400F-BF4A-E9DE4F485073}" sibTransId="{423FABC7-FD96-4F1D-8B04-0BDEB78144EB}"/>
    <dgm:cxn modelId="{AAD774D7-CDF4-4222-BFE4-89424203D7F4}" type="presOf" srcId="{4AE71B88-4AC0-489D-8B12-52CD60EA2B4F}" destId="{F6EDC5A3-C77F-43F8-8E83-6FC16EFB4561}" srcOrd="0" destOrd="0" presId="urn:microsoft.com/office/officeart/2005/8/layout/chevron1"/>
    <dgm:cxn modelId="{B33C5BD3-6D97-4910-AFA1-96D5FD02F08E}" type="presOf" srcId="{3E75E6EA-8A14-44AC-B3ED-6B9EBB2B9101}" destId="{6248C70D-EDE7-4763-B70B-7C855360C478}" srcOrd="0" destOrd="0" presId="urn:microsoft.com/office/officeart/2005/8/layout/chevron1"/>
    <dgm:cxn modelId="{31920D4E-F15B-46AC-A8DA-5D3ADD6357ED}" type="presOf" srcId="{42FB592D-392A-4AD7-BC86-DE2F031C1024}" destId="{A1E93E83-5051-4908-8252-9367D27A9AC4}" srcOrd="0" destOrd="0" presId="urn:microsoft.com/office/officeart/2005/8/layout/chevron1"/>
    <dgm:cxn modelId="{E41B87C6-AD2A-4E37-97C4-9F40A2A1A057}" srcId="{B0190686-C2AA-41A9-BDA4-A262C65B3AEA}" destId="{A133B643-FFDB-4619-874E-6A7D0B43C4EA}" srcOrd="4" destOrd="0" parTransId="{CAC0A540-5EDB-4053-B5F2-33AAD676087E}" sibTransId="{067C14DD-143E-4BAD-9CF7-9239D52EBF46}"/>
    <dgm:cxn modelId="{733E303C-0D4C-415D-A3DF-49B07AB640B3}" type="presOf" srcId="{958418D7-91E9-41E1-B2C6-6C455F9861A8}" destId="{468C3D2D-4843-4CD2-B593-234F165833DA}" srcOrd="0" destOrd="0" presId="urn:microsoft.com/office/officeart/2005/8/layout/chevron1"/>
    <dgm:cxn modelId="{E503CF3D-5ADA-4C54-AF2D-29C32D524728}" srcId="{B0190686-C2AA-41A9-BDA4-A262C65B3AEA}" destId="{3E75E6EA-8A14-44AC-B3ED-6B9EBB2B9101}" srcOrd="0" destOrd="0" parTransId="{C545B428-5761-4517-821E-72B17CA724B1}" sibTransId="{18402BA1-DEA8-4BB6-8BD3-6AA968AB777A}"/>
    <dgm:cxn modelId="{408D3F88-B234-48F0-94D1-D0B43EE382C0}" srcId="{B0190686-C2AA-41A9-BDA4-A262C65B3AEA}" destId="{958418D7-91E9-41E1-B2C6-6C455F9861A8}" srcOrd="2" destOrd="0" parTransId="{6E2FC6F3-87CE-4801-88F2-C701807205CF}" sibTransId="{5D49BF42-3470-456F-96DE-5AE930E1BAE8}"/>
    <dgm:cxn modelId="{18BC638F-B498-4381-B0F2-2624CA333E56}" type="presParOf" srcId="{3A485C46-FDB1-4C0F-B149-B5B6F3BF1EB1}" destId="{6248C70D-EDE7-4763-B70B-7C855360C478}" srcOrd="0" destOrd="0" presId="urn:microsoft.com/office/officeart/2005/8/layout/chevron1"/>
    <dgm:cxn modelId="{05F0A82F-9F0A-4104-BD98-001DD9FDE621}" type="presParOf" srcId="{3A485C46-FDB1-4C0F-B149-B5B6F3BF1EB1}" destId="{AE9A3F88-BEDA-4DAA-B04D-F8F611565402}" srcOrd="1" destOrd="0" presId="urn:microsoft.com/office/officeart/2005/8/layout/chevron1"/>
    <dgm:cxn modelId="{4F04B5A0-A02C-481B-8195-06AF509D0C5F}" type="presParOf" srcId="{3A485C46-FDB1-4C0F-B149-B5B6F3BF1EB1}" destId="{C1C416E5-1402-4A6B-BDD4-8818245609DF}" srcOrd="2" destOrd="0" presId="urn:microsoft.com/office/officeart/2005/8/layout/chevron1"/>
    <dgm:cxn modelId="{2D17DA88-22AA-4AE1-B18B-20FDAFD5AB53}" type="presParOf" srcId="{3A485C46-FDB1-4C0F-B149-B5B6F3BF1EB1}" destId="{6CC00715-9481-4A30-B3AD-EB369DB33D1C}" srcOrd="3" destOrd="0" presId="urn:microsoft.com/office/officeart/2005/8/layout/chevron1"/>
    <dgm:cxn modelId="{4DDC0D9B-0A4D-46F7-B986-F6A667B8F4C8}" type="presParOf" srcId="{3A485C46-FDB1-4C0F-B149-B5B6F3BF1EB1}" destId="{468C3D2D-4843-4CD2-B593-234F165833DA}" srcOrd="4" destOrd="0" presId="urn:microsoft.com/office/officeart/2005/8/layout/chevron1"/>
    <dgm:cxn modelId="{D05D4345-5C4B-4484-BF95-154D6EE1FCB4}" type="presParOf" srcId="{3A485C46-FDB1-4C0F-B149-B5B6F3BF1EB1}" destId="{07F89BF6-0629-426A-96A7-0A5C69E41F83}" srcOrd="5" destOrd="0" presId="urn:microsoft.com/office/officeart/2005/8/layout/chevron1"/>
    <dgm:cxn modelId="{70E6BD49-F650-43B2-89D4-991AD4EE0602}" type="presParOf" srcId="{3A485C46-FDB1-4C0F-B149-B5B6F3BF1EB1}" destId="{A1E93E83-5051-4908-8252-9367D27A9AC4}" srcOrd="6" destOrd="0" presId="urn:microsoft.com/office/officeart/2005/8/layout/chevron1"/>
    <dgm:cxn modelId="{3B4AD6A4-93A6-4207-BF71-7EACF53110D1}" type="presParOf" srcId="{3A485C46-FDB1-4C0F-B149-B5B6F3BF1EB1}" destId="{52BA142B-E44F-43F4-8409-900FE6553CEE}" srcOrd="7" destOrd="0" presId="urn:microsoft.com/office/officeart/2005/8/layout/chevron1"/>
    <dgm:cxn modelId="{9E7384B2-7D4D-479E-8E1B-D00C1EAAF98F}" type="presParOf" srcId="{3A485C46-FDB1-4C0F-B149-B5B6F3BF1EB1}" destId="{9EC8732F-18DB-489A-95D3-95B08FB05606}" srcOrd="8" destOrd="0" presId="urn:microsoft.com/office/officeart/2005/8/layout/chevron1"/>
    <dgm:cxn modelId="{EE28D40E-CFC8-4F80-A542-28A3F491BA34}" type="presParOf" srcId="{3A485C46-FDB1-4C0F-B149-B5B6F3BF1EB1}" destId="{DD05B40F-2A5C-445A-9D76-1F163F30E4C0}" srcOrd="9" destOrd="0" presId="urn:microsoft.com/office/officeart/2005/8/layout/chevron1"/>
    <dgm:cxn modelId="{9EE56552-60EB-4604-AC4C-49A992713A8F}" type="presParOf" srcId="{3A485C46-FDB1-4C0F-B149-B5B6F3BF1EB1}" destId="{F6EDC5A3-C77F-43F8-8E83-6FC16EFB4561}"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9F415F-D139-40DB-A31A-6B3613CC2A17}">
      <dsp:nvSpPr>
        <dsp:cNvPr id="0" name=""/>
        <dsp:cNvSpPr/>
      </dsp:nvSpPr>
      <dsp:spPr>
        <a:xfrm>
          <a:off x="1650" y="188209"/>
          <a:ext cx="1469068" cy="5876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lvl="0" algn="ctr" defTabSz="444500">
            <a:lnSpc>
              <a:spcPct val="90000"/>
            </a:lnSpc>
            <a:spcBef>
              <a:spcPct val="0"/>
            </a:spcBef>
            <a:spcAft>
              <a:spcPct val="35000"/>
            </a:spcAft>
          </a:pPr>
          <a:r>
            <a:rPr lang="nl-NL" sz="1000" kern="1200" dirty="0" smtClean="0"/>
            <a:t>Oprichting </a:t>
          </a:r>
          <a:r>
            <a:rPr lang="nl-NL" sz="1000" kern="1200" dirty="0" smtClean="0"/>
            <a:t>WSO 2018</a:t>
          </a:r>
          <a:endParaRPr lang="nl-NL" sz="1000" kern="1200" dirty="0"/>
        </a:p>
      </dsp:txBody>
      <dsp:txXfrm>
        <a:off x="295464" y="188209"/>
        <a:ext cx="881441" cy="587627"/>
      </dsp:txXfrm>
    </dsp:sp>
    <dsp:sp modelId="{C1D15C19-C437-46EC-A138-3D8AE939E029}">
      <dsp:nvSpPr>
        <dsp:cNvPr id="0" name=""/>
        <dsp:cNvSpPr/>
      </dsp:nvSpPr>
      <dsp:spPr>
        <a:xfrm>
          <a:off x="1323812" y="188209"/>
          <a:ext cx="1469068" cy="5876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lvl="0" algn="ctr" defTabSz="444500">
            <a:lnSpc>
              <a:spcPct val="90000"/>
            </a:lnSpc>
            <a:spcBef>
              <a:spcPct val="0"/>
            </a:spcBef>
            <a:spcAft>
              <a:spcPct val="35000"/>
            </a:spcAft>
          </a:pPr>
          <a:r>
            <a:rPr lang="nl-NL" sz="1000" kern="1200" dirty="0" smtClean="0"/>
            <a:t>Grand design 2018-2020</a:t>
          </a:r>
          <a:endParaRPr lang="nl-NL" sz="1000" kern="1200" dirty="0"/>
        </a:p>
      </dsp:txBody>
      <dsp:txXfrm>
        <a:off x="1617626" y="188209"/>
        <a:ext cx="881441" cy="587627"/>
      </dsp:txXfrm>
    </dsp:sp>
    <dsp:sp modelId="{31DDB4D1-598C-4C3F-86FB-9C991ED03788}">
      <dsp:nvSpPr>
        <dsp:cNvPr id="0" name=""/>
        <dsp:cNvSpPr/>
      </dsp:nvSpPr>
      <dsp:spPr>
        <a:xfrm>
          <a:off x="2645974" y="188209"/>
          <a:ext cx="1469068" cy="5876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lvl="0" algn="ctr" defTabSz="444500">
            <a:lnSpc>
              <a:spcPct val="90000"/>
            </a:lnSpc>
            <a:spcBef>
              <a:spcPct val="0"/>
            </a:spcBef>
            <a:spcAft>
              <a:spcPct val="35000"/>
            </a:spcAft>
          </a:pPr>
          <a:r>
            <a:rPr lang="nl-NL" sz="1000" kern="1200" dirty="0" smtClean="0"/>
            <a:t>Bepalen warmtevraag en bronnen</a:t>
          </a:r>
          <a:endParaRPr lang="nl-NL" sz="1000" kern="1200" dirty="0"/>
        </a:p>
      </dsp:txBody>
      <dsp:txXfrm>
        <a:off x="2939788" y="188209"/>
        <a:ext cx="881441" cy="587627"/>
      </dsp:txXfrm>
    </dsp:sp>
    <dsp:sp modelId="{3EE0E3AB-F79C-4B34-AB08-E0171D981817}">
      <dsp:nvSpPr>
        <dsp:cNvPr id="0" name=""/>
        <dsp:cNvSpPr/>
      </dsp:nvSpPr>
      <dsp:spPr>
        <a:xfrm>
          <a:off x="3968136" y="188209"/>
          <a:ext cx="1469068" cy="5876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lvl="0" algn="ctr" defTabSz="444500">
            <a:lnSpc>
              <a:spcPct val="90000"/>
            </a:lnSpc>
            <a:spcBef>
              <a:spcPct val="0"/>
            </a:spcBef>
            <a:spcAft>
              <a:spcPct val="35000"/>
            </a:spcAft>
          </a:pPr>
          <a:r>
            <a:rPr lang="nl-NL" sz="1000" kern="1200" dirty="0" smtClean="0"/>
            <a:t>Convenant </a:t>
          </a:r>
          <a:r>
            <a:rPr lang="nl-NL" sz="1000" kern="1200" dirty="0" err="1" smtClean="0"/>
            <a:t>t-stuk</a:t>
          </a:r>
          <a:r>
            <a:rPr lang="nl-NL" sz="1000" kern="1200" dirty="0" smtClean="0"/>
            <a:t> WLQ 2021</a:t>
          </a:r>
          <a:endParaRPr lang="nl-NL" sz="1000" kern="1200" dirty="0"/>
        </a:p>
      </dsp:txBody>
      <dsp:txXfrm>
        <a:off x="4261950" y="188209"/>
        <a:ext cx="881441" cy="587627"/>
      </dsp:txXfrm>
    </dsp:sp>
    <dsp:sp modelId="{02B368B4-D55C-47A1-BD7E-D8C2128BF1A1}">
      <dsp:nvSpPr>
        <dsp:cNvPr id="0" name=""/>
        <dsp:cNvSpPr/>
      </dsp:nvSpPr>
      <dsp:spPr>
        <a:xfrm>
          <a:off x="5290298" y="188209"/>
          <a:ext cx="1469068" cy="5876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lvl="0" algn="ctr" defTabSz="444500">
            <a:lnSpc>
              <a:spcPct val="90000"/>
            </a:lnSpc>
            <a:spcBef>
              <a:spcPct val="0"/>
            </a:spcBef>
            <a:spcAft>
              <a:spcPct val="35000"/>
            </a:spcAft>
          </a:pPr>
          <a:r>
            <a:rPr lang="nl-NL" sz="1000" kern="1200" dirty="0" smtClean="0"/>
            <a:t>Bepalen deelprojecten 2023</a:t>
          </a:r>
          <a:endParaRPr lang="nl-NL" sz="1000" kern="1200" dirty="0"/>
        </a:p>
      </dsp:txBody>
      <dsp:txXfrm>
        <a:off x="5584112" y="188209"/>
        <a:ext cx="881441" cy="5876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8C70D-EDE7-4763-B70B-7C855360C478}">
      <dsp:nvSpPr>
        <dsp:cNvPr id="0" name=""/>
        <dsp:cNvSpPr/>
      </dsp:nvSpPr>
      <dsp:spPr>
        <a:xfrm>
          <a:off x="3653" y="154239"/>
          <a:ext cx="1358936" cy="543574"/>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lvl="0" algn="ctr" defTabSz="311150">
            <a:lnSpc>
              <a:spcPct val="90000"/>
            </a:lnSpc>
            <a:spcBef>
              <a:spcPct val="0"/>
            </a:spcBef>
            <a:spcAft>
              <a:spcPct val="35000"/>
            </a:spcAft>
          </a:pPr>
          <a:r>
            <a:rPr lang="nl-NL" sz="700" kern="1200" dirty="0" smtClean="0"/>
            <a:t>Ontwerp warmtehub, koppelleiding en </a:t>
          </a:r>
          <a:r>
            <a:rPr lang="nl-NL" sz="700" kern="1200" dirty="0" err="1" smtClean="0"/>
            <a:t>kasnet</a:t>
          </a:r>
          <a:endParaRPr lang="nl-NL" sz="700" kern="1200" dirty="0"/>
        </a:p>
      </dsp:txBody>
      <dsp:txXfrm>
        <a:off x="275440" y="154239"/>
        <a:ext cx="815362" cy="543574"/>
      </dsp:txXfrm>
    </dsp:sp>
    <dsp:sp modelId="{C1C416E5-1402-4A6B-BDD4-8818245609DF}">
      <dsp:nvSpPr>
        <dsp:cNvPr id="0" name=""/>
        <dsp:cNvSpPr/>
      </dsp:nvSpPr>
      <dsp:spPr>
        <a:xfrm>
          <a:off x="1226695" y="154239"/>
          <a:ext cx="1358936" cy="543574"/>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lvl="0" algn="ctr" defTabSz="311150">
            <a:lnSpc>
              <a:spcPct val="90000"/>
            </a:lnSpc>
            <a:spcBef>
              <a:spcPct val="0"/>
            </a:spcBef>
            <a:spcAft>
              <a:spcPct val="35000"/>
            </a:spcAft>
          </a:pPr>
          <a:r>
            <a:rPr lang="nl-NL" sz="700" kern="1200" dirty="0" smtClean="0"/>
            <a:t>Bepalen stakeholders</a:t>
          </a:r>
          <a:endParaRPr lang="nl-NL" sz="700" kern="1200" dirty="0"/>
        </a:p>
      </dsp:txBody>
      <dsp:txXfrm>
        <a:off x="1498482" y="154239"/>
        <a:ext cx="815362" cy="543574"/>
      </dsp:txXfrm>
    </dsp:sp>
    <dsp:sp modelId="{468C3D2D-4843-4CD2-B593-234F165833DA}">
      <dsp:nvSpPr>
        <dsp:cNvPr id="0" name=""/>
        <dsp:cNvSpPr/>
      </dsp:nvSpPr>
      <dsp:spPr>
        <a:xfrm>
          <a:off x="2449738" y="154239"/>
          <a:ext cx="1358936" cy="543574"/>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lvl="0" algn="ctr" defTabSz="311150">
            <a:lnSpc>
              <a:spcPct val="90000"/>
            </a:lnSpc>
            <a:spcBef>
              <a:spcPct val="0"/>
            </a:spcBef>
            <a:spcAft>
              <a:spcPct val="35000"/>
            </a:spcAft>
          </a:pPr>
          <a:r>
            <a:rPr lang="nl-NL" sz="700" kern="1200" dirty="0" smtClean="0"/>
            <a:t>Business case in 2023</a:t>
          </a:r>
          <a:endParaRPr lang="nl-NL" sz="700" kern="1200" dirty="0"/>
        </a:p>
      </dsp:txBody>
      <dsp:txXfrm>
        <a:off x="2721525" y="154239"/>
        <a:ext cx="815362" cy="543574"/>
      </dsp:txXfrm>
    </dsp:sp>
    <dsp:sp modelId="{A1E93E83-5051-4908-8252-9367D27A9AC4}">
      <dsp:nvSpPr>
        <dsp:cNvPr id="0" name=""/>
        <dsp:cNvSpPr/>
      </dsp:nvSpPr>
      <dsp:spPr>
        <a:xfrm>
          <a:off x="3672780" y="154239"/>
          <a:ext cx="1358936" cy="543574"/>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lvl="0" algn="ctr" defTabSz="311150">
            <a:lnSpc>
              <a:spcPct val="90000"/>
            </a:lnSpc>
            <a:spcBef>
              <a:spcPct val="0"/>
            </a:spcBef>
            <a:spcAft>
              <a:spcPct val="35000"/>
            </a:spcAft>
          </a:pPr>
          <a:r>
            <a:rPr lang="nl-NL" sz="700" kern="1200" dirty="0" smtClean="0"/>
            <a:t>Aanvragen subsidie eind 2023</a:t>
          </a:r>
          <a:endParaRPr lang="nl-NL" sz="700" kern="1200" dirty="0"/>
        </a:p>
      </dsp:txBody>
      <dsp:txXfrm>
        <a:off x="3944567" y="154239"/>
        <a:ext cx="815362" cy="543574"/>
      </dsp:txXfrm>
    </dsp:sp>
    <dsp:sp modelId="{9EC8732F-18DB-489A-95D3-95B08FB05606}">
      <dsp:nvSpPr>
        <dsp:cNvPr id="0" name=""/>
        <dsp:cNvSpPr/>
      </dsp:nvSpPr>
      <dsp:spPr>
        <a:xfrm>
          <a:off x="4895823" y="154239"/>
          <a:ext cx="1358936" cy="543574"/>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lvl="0" algn="ctr" defTabSz="311150">
            <a:lnSpc>
              <a:spcPct val="90000"/>
            </a:lnSpc>
            <a:spcBef>
              <a:spcPct val="0"/>
            </a:spcBef>
            <a:spcAft>
              <a:spcPct val="35000"/>
            </a:spcAft>
          </a:pPr>
          <a:r>
            <a:rPr lang="nl-NL" sz="700" kern="1200" dirty="0" smtClean="0"/>
            <a:t>Financial close Q1 of Q2 - 20224</a:t>
          </a:r>
          <a:endParaRPr lang="nl-NL" sz="700" kern="1200" dirty="0"/>
        </a:p>
      </dsp:txBody>
      <dsp:txXfrm>
        <a:off x="5167610" y="154239"/>
        <a:ext cx="815362" cy="543574"/>
      </dsp:txXfrm>
    </dsp:sp>
    <dsp:sp modelId="{F6EDC5A3-C77F-43F8-8E83-6FC16EFB4561}">
      <dsp:nvSpPr>
        <dsp:cNvPr id="0" name=""/>
        <dsp:cNvSpPr/>
      </dsp:nvSpPr>
      <dsp:spPr>
        <a:xfrm>
          <a:off x="6118865" y="154239"/>
          <a:ext cx="1358936" cy="543574"/>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lvl="0" algn="ctr" defTabSz="311150">
            <a:lnSpc>
              <a:spcPct val="90000"/>
            </a:lnSpc>
            <a:spcBef>
              <a:spcPct val="0"/>
            </a:spcBef>
            <a:spcAft>
              <a:spcPct val="35000"/>
            </a:spcAft>
          </a:pPr>
          <a:r>
            <a:rPr lang="nl-NL" sz="700" kern="1200" dirty="0" smtClean="0"/>
            <a:t>Aanleg warmtenetten en start leverantie warmte kassen 2024 - 2026</a:t>
          </a:r>
          <a:endParaRPr lang="nl-NL" sz="700" kern="1200" dirty="0"/>
        </a:p>
      </dsp:txBody>
      <dsp:txXfrm>
        <a:off x="6390652" y="154239"/>
        <a:ext cx="815362" cy="54357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1" y="0"/>
            <a:ext cx="2945659" cy="496411"/>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0444" y="0"/>
            <a:ext cx="2945659" cy="496411"/>
          </a:xfrm>
          <a:prstGeom prst="rect">
            <a:avLst/>
          </a:prstGeom>
        </p:spPr>
        <p:txBody>
          <a:bodyPr vert="horz" lIns="91440" tIns="45720" rIns="91440" bIns="45720" rtlCol="0"/>
          <a:lstStyle>
            <a:lvl1pPr algn="r">
              <a:defRPr sz="1200"/>
            </a:lvl1pPr>
          </a:lstStyle>
          <a:p>
            <a:fld id="{076AFA2F-DF4A-B84E-8940-24091842F897}" type="datetimeFigureOut">
              <a:rPr lang="nl-NL" smtClean="0"/>
              <a:t>28-3-2023</a:t>
            </a:fld>
            <a:endParaRPr lang="nl-NL"/>
          </a:p>
        </p:txBody>
      </p:sp>
      <p:sp>
        <p:nvSpPr>
          <p:cNvPr id="4" name="Tijdelijke aanduiding voor dia-afbeelding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1" y="9430091"/>
            <a:ext cx="2945659" cy="496411"/>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0444" y="9430091"/>
            <a:ext cx="2945659" cy="496411"/>
          </a:xfrm>
          <a:prstGeom prst="rect">
            <a:avLst/>
          </a:prstGeom>
        </p:spPr>
        <p:txBody>
          <a:bodyPr vert="horz" lIns="91440" tIns="45720" rIns="91440" bIns="45720" rtlCol="0" anchor="b"/>
          <a:lstStyle>
            <a:lvl1pPr algn="r">
              <a:defRPr sz="1200"/>
            </a:lvl1pPr>
          </a:lstStyle>
          <a:p>
            <a:fld id="{7142FA19-9D42-124D-A483-6D11654F5B1D}" type="slidenum">
              <a:rPr lang="nl-NL" smtClean="0"/>
              <a:t>‹nr.›</a:t>
            </a:fld>
            <a:endParaRPr lang="nl-NL"/>
          </a:p>
        </p:txBody>
      </p:sp>
    </p:spTree>
    <p:extLst>
      <p:ext uri="{BB962C8B-B14F-4D97-AF65-F5344CB8AC3E}">
        <p14:creationId xmlns:p14="http://schemas.microsoft.com/office/powerpoint/2010/main" val="179833866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kern="1200" dirty="0" smtClean="0">
                <a:solidFill>
                  <a:schemeClr val="tx1"/>
                </a:solidFill>
                <a:effectLst/>
                <a:latin typeface="+mn-lt"/>
                <a:ea typeface="+mn-ea"/>
                <a:cs typeface="+mn-cs"/>
              </a:rPr>
              <a:t>Verhaal gaat dan over 32% glastuinbouw voor klein aantal bedrijven </a:t>
            </a:r>
            <a:r>
              <a:rPr lang="nl-NL" sz="1200" kern="1200" dirty="0" err="1" smtClean="0">
                <a:solidFill>
                  <a:schemeClr val="tx1"/>
                </a:solidFill>
                <a:effectLst/>
                <a:latin typeface="+mn-lt"/>
                <a:ea typeface="+mn-ea"/>
                <a:cs typeface="+mn-cs"/>
              </a:rPr>
              <a:t>danwel</a:t>
            </a:r>
            <a:r>
              <a:rPr lang="nl-NL" sz="1200" kern="1200" dirty="0" smtClean="0">
                <a:solidFill>
                  <a:schemeClr val="tx1"/>
                </a:solidFill>
                <a:effectLst/>
                <a:latin typeface="+mn-lt"/>
                <a:ea typeface="+mn-ea"/>
                <a:cs typeface="+mn-cs"/>
              </a:rPr>
              <a:t> klein percentage aardgasverbruik voor heel veel woningen. </a:t>
            </a:r>
          </a:p>
          <a:p>
            <a:r>
              <a:rPr lang="nl-NL" sz="1200" kern="1200" dirty="0" smtClean="0">
                <a:solidFill>
                  <a:schemeClr val="tx1"/>
                </a:solidFill>
                <a:effectLst/>
                <a:latin typeface="+mn-lt"/>
                <a:ea typeface="+mn-ea"/>
                <a:cs typeface="+mn-cs"/>
              </a:rPr>
              <a:t>Daarnaast zegt de TVW dat we wel voldoende bronnen hebben voor inwoners, maar niet voor glastuinbouw</a:t>
            </a:r>
          </a:p>
        </p:txBody>
      </p:sp>
      <p:sp>
        <p:nvSpPr>
          <p:cNvPr id="4" name="Tijdelijke aanduiding voor dianummer 3"/>
          <p:cNvSpPr>
            <a:spLocks noGrp="1"/>
          </p:cNvSpPr>
          <p:nvPr>
            <p:ph type="sldNum" sz="quarter" idx="10"/>
          </p:nvPr>
        </p:nvSpPr>
        <p:spPr/>
        <p:txBody>
          <a:bodyPr/>
          <a:lstStyle/>
          <a:p>
            <a:fld id="{7142FA19-9D42-124D-A483-6D11654F5B1D}" type="slidenum">
              <a:rPr lang="nl-NL" smtClean="0"/>
              <a:t>3</a:t>
            </a:fld>
            <a:endParaRPr lang="nl-NL"/>
          </a:p>
        </p:txBody>
      </p:sp>
    </p:spTree>
    <p:extLst>
      <p:ext uri="{BB962C8B-B14F-4D97-AF65-F5344CB8AC3E}">
        <p14:creationId xmlns:p14="http://schemas.microsoft.com/office/powerpoint/2010/main" val="1865287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2F610051-B3E2-4BBF-853E-331A58022D01}" type="slidenum">
              <a:rPr lang="nl-NL" smtClean="0"/>
              <a:t>4</a:t>
            </a:fld>
            <a:endParaRPr lang="nl-NL"/>
          </a:p>
        </p:txBody>
      </p:sp>
    </p:spTree>
    <p:extLst>
      <p:ext uri="{BB962C8B-B14F-4D97-AF65-F5344CB8AC3E}">
        <p14:creationId xmlns:p14="http://schemas.microsoft.com/office/powerpoint/2010/main" val="3291953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2F610051-B3E2-4BBF-853E-331A58022D01}" type="slidenum">
              <a:rPr lang="nl-NL" smtClean="0"/>
              <a:t>9</a:t>
            </a:fld>
            <a:endParaRPr lang="nl-NL"/>
          </a:p>
        </p:txBody>
      </p:sp>
    </p:spTree>
    <p:extLst>
      <p:ext uri="{BB962C8B-B14F-4D97-AF65-F5344CB8AC3E}">
        <p14:creationId xmlns:p14="http://schemas.microsoft.com/office/powerpoint/2010/main" val="3291953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2F610051-B3E2-4BBF-853E-331A58022D01}" type="slidenum">
              <a:rPr lang="nl-NL" smtClean="0"/>
              <a:t>10</a:t>
            </a:fld>
            <a:endParaRPr lang="nl-NL"/>
          </a:p>
        </p:txBody>
      </p:sp>
    </p:spTree>
    <p:extLst>
      <p:ext uri="{BB962C8B-B14F-4D97-AF65-F5344CB8AC3E}">
        <p14:creationId xmlns:p14="http://schemas.microsoft.com/office/powerpoint/2010/main" val="2824065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2F610051-B3E2-4BBF-853E-331A58022D01}" type="slidenum">
              <a:rPr lang="nl-NL" smtClean="0"/>
              <a:t>16</a:t>
            </a:fld>
            <a:endParaRPr lang="nl-NL"/>
          </a:p>
        </p:txBody>
      </p:sp>
    </p:spTree>
    <p:extLst>
      <p:ext uri="{BB962C8B-B14F-4D97-AF65-F5344CB8AC3E}">
        <p14:creationId xmlns:p14="http://schemas.microsoft.com/office/powerpoint/2010/main" val="3291953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0"/>
          </p:nvPr>
        </p:nvSpPr>
        <p:spPr>
          <a:xfrm>
            <a:off x="0" y="1935388"/>
            <a:ext cx="9144000" cy="4055837"/>
          </a:xfrm>
          <a:noFill/>
        </p:spPr>
        <p:txBody>
          <a:bodyPr/>
          <a:lstStyle>
            <a:lvl1pPr marL="1522800">
              <a:defRPr/>
            </a:lvl1pPr>
          </a:lstStyle>
          <a:p>
            <a:r>
              <a:rPr lang="nl-NL" smtClean="0"/>
              <a:t>Klik op het pictogram als u een afbeelding wilt toevoegen</a:t>
            </a:r>
            <a:endParaRPr lang="nl-NL" dirty="0"/>
          </a:p>
        </p:txBody>
      </p:sp>
      <p:sp>
        <p:nvSpPr>
          <p:cNvPr id="7" name="Titel 1"/>
          <p:cNvSpPr>
            <a:spLocks noGrp="1"/>
          </p:cNvSpPr>
          <p:nvPr>
            <p:ph type="title"/>
          </p:nvPr>
        </p:nvSpPr>
        <p:spPr>
          <a:xfrm>
            <a:off x="457200" y="792388"/>
            <a:ext cx="8229600" cy="1143000"/>
          </a:xfrm>
        </p:spPr>
        <p:txBody>
          <a:bodyPr/>
          <a:lstStyle/>
          <a:p>
            <a:r>
              <a:rPr lang="nl-NL" smtClean="0"/>
              <a:t>Klik om de stijl te bewerken</a:t>
            </a:r>
            <a:endParaRPr lang="nl-NL" dirty="0"/>
          </a:p>
        </p:txBody>
      </p:sp>
    </p:spTree>
    <p:extLst>
      <p:ext uri="{BB962C8B-B14F-4D97-AF65-F5344CB8AC3E}">
        <p14:creationId xmlns:p14="http://schemas.microsoft.com/office/powerpoint/2010/main" val="3992471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inhoud 2"/>
          <p:cNvSpPr>
            <a:spLocks noGrp="1"/>
          </p:cNvSpPr>
          <p:nvPr>
            <p:ph idx="1"/>
          </p:nvPr>
        </p:nvSpPr>
        <p:spPr/>
        <p:txBody>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Tree>
    <p:extLst>
      <p:ext uri="{BB962C8B-B14F-4D97-AF65-F5344CB8AC3E}">
        <p14:creationId xmlns:p14="http://schemas.microsoft.com/office/powerpoint/2010/main" val="1035947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0" cap="none"/>
            </a:lvl1pPr>
          </a:lstStyle>
          <a:p>
            <a:r>
              <a:rPr lang="nl-NL" smtClean="0"/>
              <a:t>Titelstijl van model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b="1">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tekststijl van het model te bewerken</a:t>
            </a:r>
          </a:p>
        </p:txBody>
      </p:sp>
    </p:spTree>
    <p:extLst>
      <p:ext uri="{BB962C8B-B14F-4D97-AF65-F5344CB8AC3E}">
        <p14:creationId xmlns:p14="http://schemas.microsoft.com/office/powerpoint/2010/main" val="34467743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Titelstijl van model bewerken</a:t>
            </a:r>
            <a:endParaRPr lang="nl-NL" dirty="0"/>
          </a:p>
        </p:txBody>
      </p:sp>
      <p:sp>
        <p:nvSpPr>
          <p:cNvPr id="3" name="Tijdelijke aanduiding voor inhoud 2"/>
          <p:cNvSpPr>
            <a:spLocks noGrp="1"/>
          </p:cNvSpPr>
          <p:nvPr>
            <p:ph sz="half" idx="1"/>
          </p:nvPr>
        </p:nvSpPr>
        <p:spPr>
          <a:xfrm>
            <a:off x="457200" y="2052603"/>
            <a:ext cx="4038600" cy="38723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2052603"/>
            <a:ext cx="4038600" cy="38723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18160288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Titelstijl van model bewerken</a:t>
            </a:r>
            <a:endParaRPr lang="nl-NL"/>
          </a:p>
        </p:txBody>
      </p:sp>
      <p:sp>
        <p:nvSpPr>
          <p:cNvPr id="3" name="Tijdelijke aanduiding voor tekst 2"/>
          <p:cNvSpPr>
            <a:spLocks noGrp="1"/>
          </p:cNvSpPr>
          <p:nvPr>
            <p:ph type="body" idx="1"/>
          </p:nvPr>
        </p:nvSpPr>
        <p:spPr>
          <a:xfrm>
            <a:off x="457200" y="2195129"/>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4" name="Tijdelijke aanduiding voor inhoud 3"/>
          <p:cNvSpPr>
            <a:spLocks noGrp="1"/>
          </p:cNvSpPr>
          <p:nvPr>
            <p:ph sz="half" idx="2"/>
          </p:nvPr>
        </p:nvSpPr>
        <p:spPr>
          <a:xfrm>
            <a:off x="457200" y="2834891"/>
            <a:ext cx="4040188" cy="30481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2195129"/>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6" name="Tijdelijke aanduiding voor inhoud 5"/>
          <p:cNvSpPr>
            <a:spLocks noGrp="1"/>
          </p:cNvSpPr>
          <p:nvPr>
            <p:ph sz="quarter" idx="4"/>
          </p:nvPr>
        </p:nvSpPr>
        <p:spPr>
          <a:xfrm>
            <a:off x="4645025" y="2834891"/>
            <a:ext cx="4041775" cy="30481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33162300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Tree>
    <p:extLst>
      <p:ext uri="{BB962C8B-B14F-4D97-AF65-F5344CB8AC3E}">
        <p14:creationId xmlns:p14="http://schemas.microsoft.com/office/powerpoint/2010/main" val="3880670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1312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ZWART">
    <p:spTree>
      <p:nvGrpSpPr>
        <p:cNvPr id="1" name=""/>
        <p:cNvGrpSpPr/>
        <p:nvPr/>
      </p:nvGrpSpPr>
      <p:grpSpPr>
        <a:xfrm>
          <a:off x="0" y="0"/>
          <a:ext cx="0" cy="0"/>
          <a:chOff x="0" y="0"/>
          <a:chExt cx="0" cy="0"/>
        </a:xfrm>
      </p:grpSpPr>
      <p:sp>
        <p:nvSpPr>
          <p:cNvPr id="6" name="Rechthoek 5"/>
          <p:cNvSpPr/>
          <p:nvPr userDrawn="1"/>
        </p:nvSpPr>
        <p:spPr>
          <a:xfrm>
            <a:off x="0" y="0"/>
            <a:ext cx="9144000" cy="685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11813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0"/>
          </p:nvPr>
        </p:nvSpPr>
        <p:spPr>
          <a:xfrm>
            <a:off x="0" y="1935388"/>
            <a:ext cx="9144000" cy="4055837"/>
          </a:xfrm>
          <a:noFill/>
        </p:spPr>
        <p:txBody>
          <a:bodyPr/>
          <a:lstStyle>
            <a:lvl1pPr marL="1524000" indent="-266700">
              <a:defRPr/>
            </a:lvl1pPr>
          </a:lstStyle>
          <a:p>
            <a:endParaRPr lang="nl-NL" dirty="0"/>
          </a:p>
        </p:txBody>
      </p:sp>
      <p:sp>
        <p:nvSpPr>
          <p:cNvPr id="7" name="Titel 1"/>
          <p:cNvSpPr>
            <a:spLocks noGrp="1"/>
          </p:cNvSpPr>
          <p:nvPr>
            <p:ph type="title"/>
          </p:nvPr>
        </p:nvSpPr>
        <p:spPr>
          <a:xfrm>
            <a:off x="457200" y="792388"/>
            <a:ext cx="8229600" cy="1143000"/>
          </a:xfrm>
        </p:spPr>
        <p:txBody>
          <a:bodyPr/>
          <a:lstStyle/>
          <a:p>
            <a:r>
              <a:rPr lang="nl-NL" dirty="0" smtClean="0"/>
              <a:t>Titelstijl van model bewerken</a:t>
            </a:r>
            <a:endParaRPr lang="nl-NL" dirty="0"/>
          </a:p>
        </p:txBody>
      </p:sp>
    </p:spTree>
    <p:extLst>
      <p:ext uri="{BB962C8B-B14F-4D97-AF65-F5344CB8AC3E}">
        <p14:creationId xmlns:p14="http://schemas.microsoft.com/office/powerpoint/2010/main" val="17962101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inhoud 2"/>
          <p:cNvSpPr>
            <a:spLocks noGrp="1"/>
          </p:cNvSpPr>
          <p:nvPr>
            <p:ph idx="1"/>
          </p:nvPr>
        </p:nvSpPr>
        <p:spPr/>
        <p:txBody>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Tree>
    <p:extLst>
      <p:ext uri="{BB962C8B-B14F-4D97-AF65-F5344CB8AC3E}">
        <p14:creationId xmlns:p14="http://schemas.microsoft.com/office/powerpoint/2010/main" val="32510993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0" cap="none"/>
            </a:lvl1pPr>
          </a:lstStyle>
          <a:p>
            <a:r>
              <a:rPr lang="nl-NL" smtClean="0"/>
              <a:t>Titelstijl van model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b="1">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tekststijl van het model te bewerken</a:t>
            </a:r>
          </a:p>
        </p:txBody>
      </p:sp>
    </p:spTree>
    <p:extLst>
      <p:ext uri="{BB962C8B-B14F-4D97-AF65-F5344CB8AC3E}">
        <p14:creationId xmlns:p14="http://schemas.microsoft.com/office/powerpoint/2010/main" val="2893725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extLst>
      <p:ext uri="{BB962C8B-B14F-4D97-AF65-F5344CB8AC3E}">
        <p14:creationId xmlns:p14="http://schemas.microsoft.com/office/powerpoint/2010/main" val="10359473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Titelstijl van model bewerken</a:t>
            </a:r>
            <a:endParaRPr lang="nl-NL" dirty="0"/>
          </a:p>
        </p:txBody>
      </p:sp>
      <p:sp>
        <p:nvSpPr>
          <p:cNvPr id="3" name="Tijdelijke aanduiding voor inhoud 2"/>
          <p:cNvSpPr>
            <a:spLocks noGrp="1"/>
          </p:cNvSpPr>
          <p:nvPr>
            <p:ph sz="half" idx="1"/>
          </p:nvPr>
        </p:nvSpPr>
        <p:spPr>
          <a:xfrm>
            <a:off x="457200" y="2052603"/>
            <a:ext cx="4038600" cy="38723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2052603"/>
            <a:ext cx="4038600" cy="38723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270201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Titelstijl van model bewerken</a:t>
            </a:r>
            <a:endParaRPr lang="nl-NL"/>
          </a:p>
        </p:txBody>
      </p:sp>
      <p:sp>
        <p:nvSpPr>
          <p:cNvPr id="3" name="Tijdelijke aanduiding voor tekst 2"/>
          <p:cNvSpPr>
            <a:spLocks noGrp="1"/>
          </p:cNvSpPr>
          <p:nvPr>
            <p:ph type="body" idx="1"/>
          </p:nvPr>
        </p:nvSpPr>
        <p:spPr>
          <a:xfrm>
            <a:off x="457200" y="2195129"/>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4" name="Tijdelijke aanduiding voor inhoud 3"/>
          <p:cNvSpPr>
            <a:spLocks noGrp="1"/>
          </p:cNvSpPr>
          <p:nvPr>
            <p:ph sz="half" idx="2"/>
          </p:nvPr>
        </p:nvSpPr>
        <p:spPr>
          <a:xfrm>
            <a:off x="457200" y="2834891"/>
            <a:ext cx="4040188" cy="30481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2195129"/>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6" name="Tijdelijke aanduiding voor inhoud 5"/>
          <p:cNvSpPr>
            <a:spLocks noGrp="1"/>
          </p:cNvSpPr>
          <p:nvPr>
            <p:ph sz="quarter" idx="4"/>
          </p:nvPr>
        </p:nvSpPr>
        <p:spPr>
          <a:xfrm>
            <a:off x="4645025" y="2834891"/>
            <a:ext cx="4041775" cy="30481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6273400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Tree>
    <p:extLst>
      <p:ext uri="{BB962C8B-B14F-4D97-AF65-F5344CB8AC3E}">
        <p14:creationId xmlns:p14="http://schemas.microsoft.com/office/powerpoint/2010/main" val="41005881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38135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ZWART">
    <p:spTree>
      <p:nvGrpSpPr>
        <p:cNvPr id="1" name=""/>
        <p:cNvGrpSpPr/>
        <p:nvPr/>
      </p:nvGrpSpPr>
      <p:grpSpPr>
        <a:xfrm>
          <a:off x="0" y="0"/>
          <a:ext cx="0" cy="0"/>
          <a:chOff x="0" y="0"/>
          <a:chExt cx="0" cy="0"/>
        </a:xfrm>
      </p:grpSpPr>
      <p:sp>
        <p:nvSpPr>
          <p:cNvPr id="6" name="Rechthoek 5"/>
          <p:cNvSpPr/>
          <p:nvPr userDrawn="1"/>
        </p:nvSpPr>
        <p:spPr>
          <a:xfrm>
            <a:off x="0" y="0"/>
            <a:ext cx="9144000" cy="685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4496575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0" cap="none"/>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b="1">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Tree>
    <p:extLst>
      <p:ext uri="{BB962C8B-B14F-4D97-AF65-F5344CB8AC3E}">
        <p14:creationId xmlns:p14="http://schemas.microsoft.com/office/powerpoint/2010/main" val="3446774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dirty="0"/>
          </a:p>
        </p:txBody>
      </p:sp>
      <p:sp>
        <p:nvSpPr>
          <p:cNvPr id="3" name="Tijdelijke aanduiding voor inhoud 2"/>
          <p:cNvSpPr>
            <a:spLocks noGrp="1"/>
          </p:cNvSpPr>
          <p:nvPr>
            <p:ph sz="half" idx="1"/>
          </p:nvPr>
        </p:nvSpPr>
        <p:spPr>
          <a:xfrm>
            <a:off x="457200" y="2052603"/>
            <a:ext cx="4038600" cy="38723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2052603"/>
            <a:ext cx="4038600" cy="38723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1816028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2195129"/>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Tijdelijke aanduiding voor inhoud 3"/>
          <p:cNvSpPr>
            <a:spLocks noGrp="1"/>
          </p:cNvSpPr>
          <p:nvPr>
            <p:ph sz="half" idx="2"/>
          </p:nvPr>
        </p:nvSpPr>
        <p:spPr>
          <a:xfrm>
            <a:off x="457200" y="2834891"/>
            <a:ext cx="4040188" cy="30481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2195129"/>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Tijdelijke aanduiding voor inhoud 5"/>
          <p:cNvSpPr>
            <a:spLocks noGrp="1"/>
          </p:cNvSpPr>
          <p:nvPr>
            <p:ph sz="quarter" idx="4"/>
          </p:nvPr>
        </p:nvSpPr>
        <p:spPr>
          <a:xfrm>
            <a:off x="4645025" y="2834891"/>
            <a:ext cx="4041775" cy="30481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3316230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Tree>
    <p:extLst>
      <p:ext uri="{BB962C8B-B14F-4D97-AF65-F5344CB8AC3E}">
        <p14:creationId xmlns:p14="http://schemas.microsoft.com/office/powerpoint/2010/main" val="3880670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131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ZWART">
    <p:spTree>
      <p:nvGrpSpPr>
        <p:cNvPr id="1" name=""/>
        <p:cNvGrpSpPr/>
        <p:nvPr/>
      </p:nvGrpSpPr>
      <p:grpSpPr>
        <a:xfrm>
          <a:off x="0" y="0"/>
          <a:ext cx="0" cy="0"/>
          <a:chOff x="0" y="0"/>
          <a:chExt cx="0" cy="0"/>
        </a:xfrm>
      </p:grpSpPr>
      <p:sp>
        <p:nvSpPr>
          <p:cNvPr id="6" name="Rechthoek 5"/>
          <p:cNvSpPr/>
          <p:nvPr userDrawn="1"/>
        </p:nvSpPr>
        <p:spPr>
          <a:xfrm>
            <a:off x="0" y="0"/>
            <a:ext cx="9144000" cy="685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750136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0"/>
          </p:nvPr>
        </p:nvSpPr>
        <p:spPr>
          <a:xfrm>
            <a:off x="0" y="1935388"/>
            <a:ext cx="9144000" cy="4055837"/>
          </a:xfrm>
          <a:noFill/>
        </p:spPr>
        <p:txBody>
          <a:bodyPr/>
          <a:lstStyle>
            <a:lvl1pPr marL="1522800" indent="-266700">
              <a:buClr>
                <a:srgbClr val="8DC63F"/>
              </a:buClr>
              <a:defRPr/>
            </a:lvl1pPr>
          </a:lstStyle>
          <a:p>
            <a:endParaRPr lang="nl-NL" dirty="0"/>
          </a:p>
        </p:txBody>
      </p:sp>
      <p:sp>
        <p:nvSpPr>
          <p:cNvPr id="7" name="Titel 1"/>
          <p:cNvSpPr>
            <a:spLocks noGrp="1"/>
          </p:cNvSpPr>
          <p:nvPr>
            <p:ph type="title"/>
          </p:nvPr>
        </p:nvSpPr>
        <p:spPr>
          <a:xfrm>
            <a:off x="457200" y="792388"/>
            <a:ext cx="8229600" cy="1143000"/>
          </a:xfrm>
        </p:spPr>
        <p:txBody>
          <a:bodyPr/>
          <a:lstStyle/>
          <a:p>
            <a:r>
              <a:rPr lang="nl-NL" dirty="0" smtClean="0"/>
              <a:t>Titelstijl van model bewerken</a:t>
            </a:r>
            <a:endParaRPr lang="nl-NL" dirty="0"/>
          </a:p>
        </p:txBody>
      </p:sp>
    </p:spTree>
    <p:extLst>
      <p:ext uri="{BB962C8B-B14F-4D97-AF65-F5344CB8AC3E}">
        <p14:creationId xmlns:p14="http://schemas.microsoft.com/office/powerpoint/2010/main" val="3992471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emf"/><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3.emf"/><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image" Target="../media/image2.emf"/><Relationship Id="rId5" Type="http://schemas.openxmlformats.org/officeDocument/2006/relationships/slideLayout" Target="../slideLayouts/slideLayout13.xml"/><Relationship Id="rId10" Type="http://schemas.openxmlformats.org/officeDocument/2006/relationships/image" Target="../media/image1.emf"/><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image" Target="../media/image3.emf"/><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image" Target="../media/image2.emf"/><Relationship Id="rId5" Type="http://schemas.openxmlformats.org/officeDocument/2006/relationships/slideLayout" Target="../slideLayouts/slideLayout21.xml"/><Relationship Id="rId10" Type="http://schemas.openxmlformats.org/officeDocument/2006/relationships/image" Target="../media/image1.emf"/><Relationship Id="rId4" Type="http://schemas.openxmlformats.org/officeDocument/2006/relationships/slideLayout" Target="../slideLayouts/slideLayout20.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hthoek 12"/>
          <p:cNvSpPr/>
          <p:nvPr userDrawn="1"/>
        </p:nvSpPr>
        <p:spPr>
          <a:xfrm>
            <a:off x="0" y="787400"/>
            <a:ext cx="9143999" cy="1147988"/>
          </a:xfrm>
          <a:prstGeom prst="rect">
            <a:avLst/>
          </a:prstGeom>
          <a:solidFill>
            <a:srgbClr val="EF41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pic>
        <p:nvPicPr>
          <p:cNvPr id="7" name="Afbeelding 6"/>
          <p:cNvPicPr>
            <a:picLocks noChangeAspect="1"/>
          </p:cNvPicPr>
          <p:nvPr/>
        </p:nvPicPr>
        <p:blipFill>
          <a:blip r:embed="rId10"/>
          <a:stretch>
            <a:fillRect/>
          </a:stretch>
        </p:blipFill>
        <p:spPr>
          <a:xfrm>
            <a:off x="0" y="6070600"/>
            <a:ext cx="9144000" cy="787400"/>
          </a:xfrm>
          <a:prstGeom prst="rect">
            <a:avLst/>
          </a:prstGeom>
        </p:spPr>
      </p:pic>
      <p:pic>
        <p:nvPicPr>
          <p:cNvPr id="9" name="Afbeelding 8"/>
          <p:cNvPicPr>
            <a:picLocks noChangeAspect="1"/>
          </p:cNvPicPr>
          <p:nvPr/>
        </p:nvPicPr>
        <p:blipFill>
          <a:blip r:embed="rId11"/>
          <a:stretch>
            <a:fillRect/>
          </a:stretch>
        </p:blipFill>
        <p:spPr>
          <a:xfrm flipV="1">
            <a:off x="1" y="6070600"/>
            <a:ext cx="9144000" cy="130009"/>
          </a:xfrm>
          <a:prstGeom prst="rect">
            <a:avLst/>
          </a:prstGeom>
        </p:spPr>
      </p:pic>
      <p:pic>
        <p:nvPicPr>
          <p:cNvPr id="8" name="Afbeelding 7"/>
          <p:cNvPicPr>
            <a:picLocks noChangeAspect="1"/>
          </p:cNvPicPr>
          <p:nvPr/>
        </p:nvPicPr>
        <p:blipFill>
          <a:blip r:embed="rId12"/>
          <a:stretch>
            <a:fillRect/>
          </a:stretch>
        </p:blipFill>
        <p:spPr>
          <a:xfrm>
            <a:off x="0" y="0"/>
            <a:ext cx="9144000" cy="787400"/>
          </a:xfrm>
          <a:prstGeom prst="rect">
            <a:avLst/>
          </a:prstGeom>
        </p:spPr>
      </p:pic>
      <p:sp>
        <p:nvSpPr>
          <p:cNvPr id="2" name="Tijdelijke aanduiding voor titel 1"/>
          <p:cNvSpPr>
            <a:spLocks noGrp="1"/>
          </p:cNvSpPr>
          <p:nvPr>
            <p:ph type="title"/>
          </p:nvPr>
        </p:nvSpPr>
        <p:spPr>
          <a:xfrm>
            <a:off x="457200" y="792388"/>
            <a:ext cx="8229600" cy="1143000"/>
          </a:xfrm>
          <a:prstGeom prst="rect">
            <a:avLst/>
          </a:prstGeom>
        </p:spPr>
        <p:txBody>
          <a:bodyPr vert="horz" lIns="91440" tIns="45720" rIns="91440" bIns="45720" rtlCol="0" anchor="ctr">
            <a:noAutofit/>
          </a:bodyPr>
          <a:lstStyle/>
          <a:p>
            <a:r>
              <a:rPr lang="nl-NL" dirty="0" smtClean="0"/>
              <a:t>Titelstijl van model bewerken</a:t>
            </a:r>
            <a:endParaRPr lang="nl-NL" dirty="0"/>
          </a:p>
        </p:txBody>
      </p:sp>
      <p:sp>
        <p:nvSpPr>
          <p:cNvPr id="3" name="Tijdelijke aanduiding voor tekst 2"/>
          <p:cNvSpPr>
            <a:spLocks noGrp="1"/>
          </p:cNvSpPr>
          <p:nvPr>
            <p:ph type="body" idx="1"/>
          </p:nvPr>
        </p:nvSpPr>
        <p:spPr>
          <a:xfrm>
            <a:off x="457200" y="2125692"/>
            <a:ext cx="8229600" cy="3749319"/>
          </a:xfrm>
          <a:prstGeom prst="rect">
            <a:avLst/>
          </a:prstGeom>
        </p:spPr>
        <p:txBody>
          <a:bodyPr vert="horz" lIns="91440" tIns="45720" rIns="91440" bIns="45720" rtlCol="0">
            <a:noAutofit/>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pic>
        <p:nvPicPr>
          <p:cNvPr id="10" name="Afbeelding 9"/>
          <p:cNvPicPr>
            <a:picLocks noChangeAspect="1"/>
          </p:cNvPicPr>
          <p:nvPr userDrawn="1"/>
        </p:nvPicPr>
        <p:blipFill>
          <a:blip r:embed="rId10"/>
          <a:stretch>
            <a:fillRect/>
          </a:stretch>
        </p:blipFill>
        <p:spPr>
          <a:xfrm>
            <a:off x="0" y="6070600"/>
            <a:ext cx="9144000" cy="787400"/>
          </a:xfrm>
          <a:prstGeom prst="rect">
            <a:avLst/>
          </a:prstGeom>
        </p:spPr>
      </p:pic>
      <p:pic>
        <p:nvPicPr>
          <p:cNvPr id="11" name="Afbeelding 10"/>
          <p:cNvPicPr preferRelativeResize="0">
            <a:picLocks/>
          </p:cNvPicPr>
          <p:nvPr userDrawn="1"/>
        </p:nvPicPr>
        <p:blipFill>
          <a:blip r:embed="rId11"/>
          <a:stretch>
            <a:fillRect/>
          </a:stretch>
        </p:blipFill>
        <p:spPr>
          <a:xfrm flipV="1">
            <a:off x="1" y="5986800"/>
            <a:ext cx="9144000" cy="86400"/>
          </a:xfrm>
          <a:prstGeom prst="rect">
            <a:avLst/>
          </a:prstGeom>
        </p:spPr>
      </p:pic>
      <p:pic>
        <p:nvPicPr>
          <p:cNvPr id="12" name="Afbeelding 11"/>
          <p:cNvPicPr>
            <a:picLocks noChangeAspect="1"/>
          </p:cNvPicPr>
          <p:nvPr userDrawn="1"/>
        </p:nvPicPr>
        <p:blipFill>
          <a:blip r:embed="rId12"/>
          <a:stretch>
            <a:fillRect/>
          </a:stretch>
        </p:blipFill>
        <p:spPr>
          <a:xfrm>
            <a:off x="0" y="0"/>
            <a:ext cx="9144000" cy="787400"/>
          </a:xfrm>
          <a:prstGeom prst="rect">
            <a:avLst/>
          </a:prstGeom>
        </p:spPr>
      </p:pic>
    </p:spTree>
    <p:extLst>
      <p:ext uri="{BB962C8B-B14F-4D97-AF65-F5344CB8AC3E}">
        <p14:creationId xmlns:p14="http://schemas.microsoft.com/office/powerpoint/2010/main" val="2411331950"/>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44" r:id="rId8"/>
  </p:sldLayoutIdLst>
  <p:txStyles>
    <p:titleStyle>
      <a:lvl1pPr algn="l" defTabSz="457200" rtl="0" eaLnBrk="1" latinLnBrk="0" hangingPunct="1">
        <a:spcBef>
          <a:spcPct val="0"/>
        </a:spcBef>
        <a:buNone/>
        <a:defRPr sz="4400" b="0" i="0" kern="1200">
          <a:solidFill>
            <a:schemeClr val="bg1"/>
          </a:solidFill>
          <a:latin typeface="+mj-lt"/>
          <a:ea typeface="+mj-ea"/>
          <a:cs typeface="Fira Sans"/>
        </a:defRPr>
      </a:lvl1pPr>
    </p:titleStyle>
    <p:bodyStyle>
      <a:lvl1pPr marL="266700" indent="-266700" algn="l" defTabSz="457200" rtl="0" eaLnBrk="1" latinLnBrk="0" hangingPunct="1">
        <a:spcBef>
          <a:spcPct val="20000"/>
        </a:spcBef>
        <a:buClr>
          <a:schemeClr val="accent2"/>
        </a:buClr>
        <a:buFont typeface="Arial"/>
        <a:buChar char="•"/>
        <a:defRPr sz="2400" b="0" i="0" kern="1200">
          <a:solidFill>
            <a:schemeClr val="tx1"/>
          </a:solidFill>
          <a:latin typeface="+mn-lt"/>
          <a:ea typeface="+mn-ea"/>
          <a:cs typeface="Fira Sans"/>
        </a:defRPr>
      </a:lvl1pPr>
      <a:lvl2pPr marL="742950" indent="-285750" algn="l" defTabSz="457200" rtl="0" eaLnBrk="1" latinLnBrk="0" hangingPunct="1">
        <a:spcBef>
          <a:spcPct val="20000"/>
        </a:spcBef>
        <a:buClr>
          <a:schemeClr val="accent1"/>
        </a:buClr>
        <a:buFont typeface="Arial"/>
        <a:buChar char="–"/>
        <a:defRPr sz="2400" b="0" i="0" kern="1200">
          <a:solidFill>
            <a:schemeClr val="tx1"/>
          </a:solidFill>
          <a:latin typeface="+mn-lt"/>
          <a:ea typeface="+mn-ea"/>
          <a:cs typeface="Fira Sans"/>
        </a:defRPr>
      </a:lvl2pPr>
      <a:lvl3pPr marL="1143000" indent="-228600" algn="l" defTabSz="457200" rtl="0" eaLnBrk="1" latinLnBrk="0" hangingPunct="1">
        <a:spcBef>
          <a:spcPct val="20000"/>
        </a:spcBef>
        <a:buClr>
          <a:schemeClr val="accent3"/>
        </a:buClr>
        <a:buFont typeface="Arial"/>
        <a:buChar char="•"/>
        <a:defRPr sz="2400" b="0" i="0" kern="1200">
          <a:solidFill>
            <a:schemeClr val="tx1"/>
          </a:solidFill>
          <a:latin typeface="+mn-lt"/>
          <a:ea typeface="+mn-ea"/>
          <a:cs typeface="Fira Sans"/>
        </a:defRPr>
      </a:lvl3pPr>
      <a:lvl4pPr marL="1600200" indent="-228600" algn="l" defTabSz="457200" rtl="0" eaLnBrk="1" latinLnBrk="0" hangingPunct="1">
        <a:spcBef>
          <a:spcPct val="20000"/>
        </a:spcBef>
        <a:buFont typeface="Arial"/>
        <a:buChar char="–"/>
        <a:defRPr sz="2400" b="0" i="0" kern="1200">
          <a:solidFill>
            <a:schemeClr val="tx1"/>
          </a:solidFill>
          <a:latin typeface="+mn-lt"/>
          <a:ea typeface="+mn-ea"/>
          <a:cs typeface="Fira Sans"/>
        </a:defRPr>
      </a:lvl4pPr>
      <a:lvl5pPr marL="2057400" indent="-228600" algn="l" defTabSz="457200" rtl="0" eaLnBrk="1" latinLnBrk="0" hangingPunct="1">
        <a:spcBef>
          <a:spcPct val="20000"/>
        </a:spcBef>
        <a:buFont typeface="Arial"/>
        <a:buChar char="»"/>
        <a:defRPr sz="2400" b="0" i="0" kern="1200">
          <a:solidFill>
            <a:schemeClr val="tx1"/>
          </a:solidFill>
          <a:latin typeface="+mn-lt"/>
          <a:ea typeface="+mn-ea"/>
          <a:cs typeface="Fira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hthoek 12"/>
          <p:cNvSpPr/>
          <p:nvPr userDrawn="1"/>
        </p:nvSpPr>
        <p:spPr>
          <a:xfrm>
            <a:off x="0" y="787400"/>
            <a:ext cx="9143999" cy="1147988"/>
          </a:xfrm>
          <a:prstGeom prst="rect">
            <a:avLst/>
          </a:prstGeom>
          <a:solidFill>
            <a:srgbClr val="8DC63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pic>
        <p:nvPicPr>
          <p:cNvPr id="7" name="Afbeelding 6"/>
          <p:cNvPicPr>
            <a:picLocks noChangeAspect="1"/>
          </p:cNvPicPr>
          <p:nvPr/>
        </p:nvPicPr>
        <p:blipFill>
          <a:blip r:embed="rId10"/>
          <a:stretch>
            <a:fillRect/>
          </a:stretch>
        </p:blipFill>
        <p:spPr>
          <a:xfrm>
            <a:off x="0" y="6070600"/>
            <a:ext cx="9144000" cy="787400"/>
          </a:xfrm>
          <a:prstGeom prst="rect">
            <a:avLst/>
          </a:prstGeom>
        </p:spPr>
      </p:pic>
      <p:pic>
        <p:nvPicPr>
          <p:cNvPr id="9" name="Afbeelding 8"/>
          <p:cNvPicPr>
            <a:picLocks noChangeAspect="1"/>
          </p:cNvPicPr>
          <p:nvPr/>
        </p:nvPicPr>
        <p:blipFill>
          <a:blip r:embed="rId11"/>
          <a:stretch>
            <a:fillRect/>
          </a:stretch>
        </p:blipFill>
        <p:spPr>
          <a:xfrm flipV="1">
            <a:off x="1" y="6070600"/>
            <a:ext cx="9144000" cy="130009"/>
          </a:xfrm>
          <a:prstGeom prst="rect">
            <a:avLst/>
          </a:prstGeom>
        </p:spPr>
      </p:pic>
      <p:pic>
        <p:nvPicPr>
          <p:cNvPr id="8" name="Afbeelding 7"/>
          <p:cNvPicPr>
            <a:picLocks noChangeAspect="1"/>
          </p:cNvPicPr>
          <p:nvPr/>
        </p:nvPicPr>
        <p:blipFill>
          <a:blip r:embed="rId12"/>
          <a:stretch>
            <a:fillRect/>
          </a:stretch>
        </p:blipFill>
        <p:spPr>
          <a:xfrm>
            <a:off x="0" y="0"/>
            <a:ext cx="9144000" cy="787400"/>
          </a:xfrm>
          <a:prstGeom prst="rect">
            <a:avLst/>
          </a:prstGeom>
        </p:spPr>
      </p:pic>
      <p:sp>
        <p:nvSpPr>
          <p:cNvPr id="2" name="Tijdelijke aanduiding voor titel 1"/>
          <p:cNvSpPr>
            <a:spLocks noGrp="1"/>
          </p:cNvSpPr>
          <p:nvPr>
            <p:ph type="title"/>
          </p:nvPr>
        </p:nvSpPr>
        <p:spPr>
          <a:xfrm>
            <a:off x="457200" y="792388"/>
            <a:ext cx="8229600" cy="1143000"/>
          </a:xfrm>
          <a:prstGeom prst="rect">
            <a:avLst/>
          </a:prstGeom>
        </p:spPr>
        <p:txBody>
          <a:bodyPr vert="horz" lIns="91440" tIns="45720" rIns="91440" bIns="45720" rtlCol="0" anchor="ctr">
            <a:noAutofit/>
          </a:bodyPr>
          <a:lstStyle/>
          <a:p>
            <a:r>
              <a:rPr lang="nl-NL" dirty="0" smtClean="0"/>
              <a:t>Titelstijl van model bewerken</a:t>
            </a:r>
            <a:endParaRPr lang="nl-NL" dirty="0"/>
          </a:p>
        </p:txBody>
      </p:sp>
      <p:sp>
        <p:nvSpPr>
          <p:cNvPr id="3" name="Tijdelijke aanduiding voor tekst 2"/>
          <p:cNvSpPr>
            <a:spLocks noGrp="1"/>
          </p:cNvSpPr>
          <p:nvPr>
            <p:ph type="body" idx="1"/>
          </p:nvPr>
        </p:nvSpPr>
        <p:spPr>
          <a:xfrm>
            <a:off x="457200" y="2125692"/>
            <a:ext cx="8229600" cy="3749319"/>
          </a:xfrm>
          <a:prstGeom prst="rect">
            <a:avLst/>
          </a:prstGeom>
        </p:spPr>
        <p:txBody>
          <a:bodyPr vert="horz" lIns="91440" tIns="45720" rIns="91440" bIns="45720" rtlCol="0">
            <a:noAutofit/>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Fira Sans"/>
                <a:cs typeface="Fira Sans"/>
              </a:defRPr>
            </a:lvl1pPr>
          </a:lstStyle>
          <a:p>
            <a:fld id="{568DDA06-DD3D-5542-8EBA-0F8AEAEF2A64}" type="datetimeFigureOut">
              <a:rPr lang="nl-NL" smtClean="0"/>
              <a:pPr/>
              <a:t>28-3-2023</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Fira Sans"/>
                <a:cs typeface="Fira Sans"/>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Fira Sans"/>
                <a:cs typeface="Fira Sans"/>
              </a:defRPr>
            </a:lvl1pPr>
          </a:lstStyle>
          <a:p>
            <a:fld id="{ED94645D-E962-654F-9C8E-3B7E35AB39B6}" type="slidenum">
              <a:rPr lang="nl-NL" smtClean="0"/>
              <a:pPr/>
              <a:t>‹nr.›</a:t>
            </a:fld>
            <a:endParaRPr lang="nl-NL"/>
          </a:p>
        </p:txBody>
      </p:sp>
      <p:pic>
        <p:nvPicPr>
          <p:cNvPr id="10" name="Afbeelding 9"/>
          <p:cNvPicPr>
            <a:picLocks noChangeAspect="1"/>
          </p:cNvPicPr>
          <p:nvPr userDrawn="1"/>
        </p:nvPicPr>
        <p:blipFill>
          <a:blip r:embed="rId10"/>
          <a:stretch>
            <a:fillRect/>
          </a:stretch>
        </p:blipFill>
        <p:spPr>
          <a:xfrm>
            <a:off x="0" y="6070600"/>
            <a:ext cx="9144000" cy="787400"/>
          </a:xfrm>
          <a:prstGeom prst="rect">
            <a:avLst/>
          </a:prstGeom>
        </p:spPr>
      </p:pic>
      <p:pic>
        <p:nvPicPr>
          <p:cNvPr id="11" name="Afbeelding 10"/>
          <p:cNvPicPr preferRelativeResize="0">
            <a:picLocks/>
          </p:cNvPicPr>
          <p:nvPr userDrawn="1"/>
        </p:nvPicPr>
        <p:blipFill>
          <a:blip r:embed="rId11"/>
          <a:stretch>
            <a:fillRect/>
          </a:stretch>
        </p:blipFill>
        <p:spPr>
          <a:xfrm flipV="1">
            <a:off x="1" y="5986800"/>
            <a:ext cx="9144000" cy="86400"/>
          </a:xfrm>
          <a:prstGeom prst="rect">
            <a:avLst/>
          </a:prstGeom>
        </p:spPr>
      </p:pic>
      <p:pic>
        <p:nvPicPr>
          <p:cNvPr id="12" name="Afbeelding 11"/>
          <p:cNvPicPr>
            <a:picLocks noChangeAspect="1"/>
          </p:cNvPicPr>
          <p:nvPr userDrawn="1"/>
        </p:nvPicPr>
        <p:blipFill>
          <a:blip r:embed="rId12"/>
          <a:stretch>
            <a:fillRect/>
          </a:stretch>
        </p:blipFill>
        <p:spPr>
          <a:xfrm>
            <a:off x="0" y="0"/>
            <a:ext cx="9144000" cy="787400"/>
          </a:xfrm>
          <a:prstGeom prst="rect">
            <a:avLst/>
          </a:prstGeom>
        </p:spPr>
      </p:pic>
    </p:spTree>
    <p:extLst>
      <p:ext uri="{BB962C8B-B14F-4D97-AF65-F5344CB8AC3E}">
        <p14:creationId xmlns:p14="http://schemas.microsoft.com/office/powerpoint/2010/main" val="2411331950"/>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Lst>
  <p:txStyles>
    <p:titleStyle>
      <a:lvl1pPr algn="l" defTabSz="457200" rtl="0" eaLnBrk="1" latinLnBrk="0" hangingPunct="1">
        <a:spcBef>
          <a:spcPct val="0"/>
        </a:spcBef>
        <a:buNone/>
        <a:defRPr sz="4400" b="0" i="0" kern="1200">
          <a:solidFill>
            <a:schemeClr val="bg1"/>
          </a:solidFill>
          <a:latin typeface="+mj-lt"/>
          <a:ea typeface="+mj-ea"/>
          <a:cs typeface="Fira Sans"/>
        </a:defRPr>
      </a:lvl1pPr>
    </p:titleStyle>
    <p:bodyStyle>
      <a:lvl1pPr marL="266700" indent="-266700" algn="l" defTabSz="457200" rtl="0" eaLnBrk="1" latinLnBrk="0" hangingPunct="1">
        <a:spcBef>
          <a:spcPct val="20000"/>
        </a:spcBef>
        <a:buClr>
          <a:srgbClr val="8DC63F"/>
        </a:buClr>
        <a:buFont typeface="Arial"/>
        <a:buChar char="•"/>
        <a:defRPr sz="2400" b="0" i="0" kern="1200">
          <a:solidFill>
            <a:schemeClr val="tx1"/>
          </a:solidFill>
          <a:latin typeface="+mn-lt"/>
          <a:ea typeface="+mn-ea"/>
          <a:cs typeface="Fira Sans"/>
        </a:defRPr>
      </a:lvl1pPr>
      <a:lvl2pPr marL="742950" indent="-285750" algn="l" defTabSz="457200" rtl="0" eaLnBrk="1" latinLnBrk="0" hangingPunct="1">
        <a:spcBef>
          <a:spcPct val="20000"/>
        </a:spcBef>
        <a:buClr>
          <a:srgbClr val="EF4123"/>
        </a:buClr>
        <a:buFont typeface="Arial"/>
        <a:buChar char="–"/>
        <a:defRPr sz="2400" b="0" i="0" kern="1200">
          <a:solidFill>
            <a:schemeClr val="tx1"/>
          </a:solidFill>
          <a:latin typeface="+mn-lt"/>
          <a:ea typeface="+mn-ea"/>
          <a:cs typeface="Fira Sans"/>
        </a:defRPr>
      </a:lvl2pPr>
      <a:lvl3pPr marL="1143000" indent="-228600" algn="l" defTabSz="457200" rtl="0" eaLnBrk="1" latinLnBrk="0" hangingPunct="1">
        <a:spcBef>
          <a:spcPct val="20000"/>
        </a:spcBef>
        <a:buClr>
          <a:srgbClr val="00A7E1"/>
        </a:buClr>
        <a:buFont typeface="Arial"/>
        <a:buChar char="•"/>
        <a:defRPr sz="2400" b="0" i="0" kern="1200">
          <a:solidFill>
            <a:schemeClr val="tx1"/>
          </a:solidFill>
          <a:latin typeface="+mn-lt"/>
          <a:ea typeface="+mn-ea"/>
          <a:cs typeface="Fira Sans"/>
        </a:defRPr>
      </a:lvl3pPr>
      <a:lvl4pPr marL="1600200" indent="-228600" algn="l" defTabSz="457200" rtl="0" eaLnBrk="1" latinLnBrk="0" hangingPunct="1">
        <a:spcBef>
          <a:spcPct val="20000"/>
        </a:spcBef>
        <a:buFont typeface="Arial"/>
        <a:buChar char="–"/>
        <a:defRPr sz="2400" b="0" i="0" kern="1200">
          <a:solidFill>
            <a:schemeClr val="tx1"/>
          </a:solidFill>
          <a:latin typeface="+mn-lt"/>
          <a:ea typeface="+mn-ea"/>
          <a:cs typeface="Fira Sans"/>
        </a:defRPr>
      </a:lvl4pPr>
      <a:lvl5pPr marL="2057400" indent="-228600" algn="l" defTabSz="457200" rtl="0" eaLnBrk="1" latinLnBrk="0" hangingPunct="1">
        <a:spcBef>
          <a:spcPct val="20000"/>
        </a:spcBef>
        <a:buFont typeface="Arial"/>
        <a:buChar char="»"/>
        <a:defRPr sz="2400" b="0" i="0" kern="1200">
          <a:solidFill>
            <a:schemeClr val="tx1"/>
          </a:solidFill>
          <a:latin typeface="+mn-lt"/>
          <a:ea typeface="+mn-ea"/>
          <a:cs typeface="Fira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hthoek 12"/>
          <p:cNvSpPr/>
          <p:nvPr userDrawn="1"/>
        </p:nvSpPr>
        <p:spPr>
          <a:xfrm>
            <a:off x="0" y="787400"/>
            <a:ext cx="9143999" cy="1147988"/>
          </a:xfrm>
          <a:prstGeom prst="rect">
            <a:avLst/>
          </a:prstGeom>
          <a:solidFill>
            <a:srgbClr val="00A7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pic>
        <p:nvPicPr>
          <p:cNvPr id="7" name="Afbeelding 6"/>
          <p:cNvPicPr>
            <a:picLocks noChangeAspect="1"/>
          </p:cNvPicPr>
          <p:nvPr/>
        </p:nvPicPr>
        <p:blipFill>
          <a:blip r:embed="rId10"/>
          <a:stretch>
            <a:fillRect/>
          </a:stretch>
        </p:blipFill>
        <p:spPr>
          <a:xfrm>
            <a:off x="0" y="6070600"/>
            <a:ext cx="9144000" cy="787400"/>
          </a:xfrm>
          <a:prstGeom prst="rect">
            <a:avLst/>
          </a:prstGeom>
        </p:spPr>
      </p:pic>
      <p:pic>
        <p:nvPicPr>
          <p:cNvPr id="9" name="Afbeelding 8"/>
          <p:cNvPicPr>
            <a:picLocks noChangeAspect="1"/>
          </p:cNvPicPr>
          <p:nvPr/>
        </p:nvPicPr>
        <p:blipFill>
          <a:blip r:embed="rId11"/>
          <a:stretch>
            <a:fillRect/>
          </a:stretch>
        </p:blipFill>
        <p:spPr>
          <a:xfrm flipV="1">
            <a:off x="1" y="6070600"/>
            <a:ext cx="9144000" cy="130009"/>
          </a:xfrm>
          <a:prstGeom prst="rect">
            <a:avLst/>
          </a:prstGeom>
        </p:spPr>
      </p:pic>
      <p:pic>
        <p:nvPicPr>
          <p:cNvPr id="8" name="Afbeelding 7"/>
          <p:cNvPicPr>
            <a:picLocks noChangeAspect="1"/>
          </p:cNvPicPr>
          <p:nvPr/>
        </p:nvPicPr>
        <p:blipFill>
          <a:blip r:embed="rId12"/>
          <a:stretch>
            <a:fillRect/>
          </a:stretch>
        </p:blipFill>
        <p:spPr>
          <a:xfrm>
            <a:off x="0" y="0"/>
            <a:ext cx="9144000" cy="787400"/>
          </a:xfrm>
          <a:prstGeom prst="rect">
            <a:avLst/>
          </a:prstGeom>
        </p:spPr>
      </p:pic>
      <p:sp>
        <p:nvSpPr>
          <p:cNvPr id="2" name="Tijdelijke aanduiding voor titel 1"/>
          <p:cNvSpPr>
            <a:spLocks noGrp="1"/>
          </p:cNvSpPr>
          <p:nvPr>
            <p:ph type="title"/>
          </p:nvPr>
        </p:nvSpPr>
        <p:spPr>
          <a:xfrm>
            <a:off x="457200" y="792388"/>
            <a:ext cx="8229600" cy="1143000"/>
          </a:xfrm>
          <a:prstGeom prst="rect">
            <a:avLst/>
          </a:prstGeom>
        </p:spPr>
        <p:txBody>
          <a:bodyPr vert="horz" lIns="91440" tIns="45720" rIns="91440" bIns="45720" rtlCol="0" anchor="ctr">
            <a:noAutofit/>
          </a:bodyPr>
          <a:lstStyle/>
          <a:p>
            <a:r>
              <a:rPr lang="nl-NL" dirty="0" smtClean="0"/>
              <a:t>Titelstijl van model bewerken</a:t>
            </a:r>
            <a:endParaRPr lang="nl-NL" dirty="0"/>
          </a:p>
        </p:txBody>
      </p:sp>
      <p:sp>
        <p:nvSpPr>
          <p:cNvPr id="3" name="Tijdelijke aanduiding voor tekst 2"/>
          <p:cNvSpPr>
            <a:spLocks noGrp="1"/>
          </p:cNvSpPr>
          <p:nvPr>
            <p:ph type="body" idx="1"/>
          </p:nvPr>
        </p:nvSpPr>
        <p:spPr>
          <a:xfrm>
            <a:off x="457200" y="2125692"/>
            <a:ext cx="8229600" cy="3749319"/>
          </a:xfrm>
          <a:prstGeom prst="rect">
            <a:avLst/>
          </a:prstGeom>
        </p:spPr>
        <p:txBody>
          <a:bodyPr vert="horz" lIns="91440" tIns="45720" rIns="91440" bIns="45720" rtlCol="0">
            <a:noAutofit/>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pic>
        <p:nvPicPr>
          <p:cNvPr id="10" name="Afbeelding 9"/>
          <p:cNvPicPr>
            <a:picLocks noChangeAspect="1"/>
          </p:cNvPicPr>
          <p:nvPr userDrawn="1"/>
        </p:nvPicPr>
        <p:blipFill>
          <a:blip r:embed="rId10"/>
          <a:stretch>
            <a:fillRect/>
          </a:stretch>
        </p:blipFill>
        <p:spPr>
          <a:xfrm>
            <a:off x="0" y="6070600"/>
            <a:ext cx="9144000" cy="787400"/>
          </a:xfrm>
          <a:prstGeom prst="rect">
            <a:avLst/>
          </a:prstGeom>
        </p:spPr>
      </p:pic>
      <p:pic>
        <p:nvPicPr>
          <p:cNvPr id="11" name="Afbeelding 10"/>
          <p:cNvPicPr preferRelativeResize="0">
            <a:picLocks/>
          </p:cNvPicPr>
          <p:nvPr userDrawn="1"/>
        </p:nvPicPr>
        <p:blipFill>
          <a:blip r:embed="rId11"/>
          <a:stretch>
            <a:fillRect/>
          </a:stretch>
        </p:blipFill>
        <p:spPr>
          <a:xfrm flipV="1">
            <a:off x="1" y="5986800"/>
            <a:ext cx="9144000" cy="86400"/>
          </a:xfrm>
          <a:prstGeom prst="rect">
            <a:avLst/>
          </a:prstGeom>
        </p:spPr>
      </p:pic>
      <p:pic>
        <p:nvPicPr>
          <p:cNvPr id="12" name="Afbeelding 11"/>
          <p:cNvPicPr>
            <a:picLocks noChangeAspect="1"/>
          </p:cNvPicPr>
          <p:nvPr userDrawn="1"/>
        </p:nvPicPr>
        <p:blipFill>
          <a:blip r:embed="rId12"/>
          <a:stretch>
            <a:fillRect/>
          </a:stretch>
        </p:blipFill>
        <p:spPr>
          <a:xfrm>
            <a:off x="0" y="0"/>
            <a:ext cx="9144000" cy="787400"/>
          </a:xfrm>
          <a:prstGeom prst="rect">
            <a:avLst/>
          </a:prstGeom>
        </p:spPr>
      </p:pic>
    </p:spTree>
    <p:extLst>
      <p:ext uri="{BB962C8B-B14F-4D97-AF65-F5344CB8AC3E}">
        <p14:creationId xmlns:p14="http://schemas.microsoft.com/office/powerpoint/2010/main" val="399223675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Lst>
  <p:txStyles>
    <p:titleStyle>
      <a:lvl1pPr algn="l" defTabSz="457200" rtl="0" eaLnBrk="1" latinLnBrk="0" hangingPunct="1">
        <a:spcBef>
          <a:spcPct val="0"/>
        </a:spcBef>
        <a:buNone/>
        <a:defRPr sz="4400" b="0" i="0" kern="1200">
          <a:solidFill>
            <a:schemeClr val="bg1"/>
          </a:solidFill>
          <a:latin typeface="+mj-lt"/>
          <a:ea typeface="+mj-ea"/>
          <a:cs typeface="Fira Sans"/>
        </a:defRPr>
      </a:lvl1pPr>
    </p:titleStyle>
    <p:bodyStyle>
      <a:lvl1pPr marL="266700" indent="-266700" algn="l" defTabSz="457200" rtl="0" eaLnBrk="1" latinLnBrk="0" hangingPunct="1">
        <a:spcBef>
          <a:spcPct val="20000"/>
        </a:spcBef>
        <a:buClr>
          <a:schemeClr val="accent2"/>
        </a:buClr>
        <a:buFont typeface="Arial"/>
        <a:buChar char="•"/>
        <a:defRPr sz="2400" b="0" i="0" kern="1200">
          <a:solidFill>
            <a:schemeClr val="tx1"/>
          </a:solidFill>
          <a:latin typeface="+mn-lt"/>
          <a:ea typeface="+mn-ea"/>
          <a:cs typeface="Fira Sans"/>
        </a:defRPr>
      </a:lvl1pPr>
      <a:lvl2pPr marL="742950" indent="-285750" algn="l" defTabSz="457200" rtl="0" eaLnBrk="1" latinLnBrk="0" hangingPunct="1">
        <a:spcBef>
          <a:spcPct val="20000"/>
        </a:spcBef>
        <a:buClr>
          <a:srgbClr val="8DC63F"/>
        </a:buClr>
        <a:buFont typeface="Arial"/>
        <a:buChar char="–"/>
        <a:defRPr sz="2400" b="0" i="0" kern="1200">
          <a:solidFill>
            <a:schemeClr val="tx1"/>
          </a:solidFill>
          <a:latin typeface="+mn-lt"/>
          <a:ea typeface="+mn-ea"/>
          <a:cs typeface="Fira Sans"/>
        </a:defRPr>
      </a:lvl2pPr>
      <a:lvl3pPr marL="1143000" indent="-228600" algn="l" defTabSz="457200" rtl="0" eaLnBrk="1" latinLnBrk="0" hangingPunct="1">
        <a:spcBef>
          <a:spcPct val="20000"/>
        </a:spcBef>
        <a:buClr>
          <a:srgbClr val="EF4123"/>
        </a:buClr>
        <a:buFont typeface="Arial"/>
        <a:buChar char="•"/>
        <a:defRPr sz="2400" b="0" i="0" kern="1200">
          <a:solidFill>
            <a:schemeClr val="tx1"/>
          </a:solidFill>
          <a:latin typeface="+mn-lt"/>
          <a:ea typeface="+mn-ea"/>
          <a:cs typeface="Fira Sans"/>
        </a:defRPr>
      </a:lvl3pPr>
      <a:lvl4pPr marL="1600200" indent="-228600" algn="l" defTabSz="457200" rtl="0" eaLnBrk="1" latinLnBrk="0" hangingPunct="1">
        <a:spcBef>
          <a:spcPct val="20000"/>
        </a:spcBef>
        <a:buFont typeface="Arial"/>
        <a:buChar char="–"/>
        <a:defRPr sz="2400" b="0" i="0" kern="1200">
          <a:solidFill>
            <a:schemeClr val="tx1"/>
          </a:solidFill>
          <a:latin typeface="+mn-lt"/>
          <a:ea typeface="+mn-ea"/>
          <a:cs typeface="Fira Sans"/>
        </a:defRPr>
      </a:lvl4pPr>
      <a:lvl5pPr marL="2057400" indent="-228600" algn="l" defTabSz="457200" rtl="0" eaLnBrk="1" latinLnBrk="0" hangingPunct="1">
        <a:spcBef>
          <a:spcPct val="20000"/>
        </a:spcBef>
        <a:buFont typeface="Arial"/>
        <a:buChar char="»"/>
        <a:defRPr sz="2400" b="0" i="0" kern="1200">
          <a:solidFill>
            <a:schemeClr val="tx1"/>
          </a:solidFill>
          <a:latin typeface="+mn-lt"/>
          <a:ea typeface="+mn-ea"/>
          <a:cs typeface="Fira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ige driehoek 2"/>
          <p:cNvSpPr/>
          <p:nvPr/>
        </p:nvSpPr>
        <p:spPr>
          <a:xfrm flipV="1">
            <a:off x="1" y="1935387"/>
            <a:ext cx="1226634" cy="1844875"/>
          </a:xfrm>
          <a:prstGeom prst="rtTriangl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4" name="Titel 3"/>
          <p:cNvSpPr>
            <a:spLocks noGrp="1"/>
          </p:cNvSpPr>
          <p:nvPr>
            <p:ph type="title"/>
          </p:nvPr>
        </p:nvSpPr>
        <p:spPr/>
        <p:txBody>
          <a:bodyPr/>
          <a:lstStyle/>
          <a:p>
            <a:r>
              <a:rPr lang="nl-NL" dirty="0" smtClean="0"/>
              <a:t>Warmtesamenwerking Oostland</a:t>
            </a:r>
            <a:endParaRPr lang="nl-NL" dirty="0"/>
          </a:p>
        </p:txBody>
      </p:sp>
      <p:pic>
        <p:nvPicPr>
          <p:cNvPr id="1028" name="Picture 4" descr="warmte-samenwerking-oostland"/>
          <p:cNvPicPr>
            <a:picLocks noChangeAspect="1" noChangeArrowheads="1"/>
          </p:cNvPicPr>
          <p:nvPr/>
        </p:nvPicPr>
        <p:blipFill rotWithShape="1">
          <a:blip r:embed="rId2">
            <a:extLst>
              <a:ext uri="{28A0092B-C50C-407E-A947-70E740481C1C}">
                <a14:useLocalDpi xmlns:a14="http://schemas.microsoft.com/office/drawing/2010/main" val="0"/>
              </a:ext>
            </a:extLst>
          </a:blip>
          <a:srcRect l="16506" r="18471"/>
          <a:stretch/>
        </p:blipFill>
        <p:spPr bwMode="auto">
          <a:xfrm>
            <a:off x="2078181" y="1935387"/>
            <a:ext cx="5029201" cy="4033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33394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a:spLocks noGrp="1" noChangeArrowheads="1"/>
          </p:cNvSpPr>
          <p:nvPr>
            <p:ph type="title"/>
          </p:nvPr>
        </p:nvSpPr>
        <p:spPr/>
        <p:txBody>
          <a:bodyPr/>
          <a:lstStyle/>
          <a:p>
            <a:r>
              <a:rPr lang="nl-NL" altLang="nl-NL" dirty="0" smtClean="0"/>
              <a:t>Overzicht fase 1</a:t>
            </a:r>
            <a:endParaRPr lang="nl-NL" altLang="nl-NL" dirty="0"/>
          </a:p>
        </p:txBody>
      </p:sp>
      <p:pic>
        <p:nvPicPr>
          <p:cNvPr id="4" name="Picture 4">
            <a:extLst>
              <a:ext uri="{FF2B5EF4-FFF2-40B4-BE49-F238E27FC236}">
                <a16:creationId xmlns:a16="http://schemas.microsoft.com/office/drawing/2014/main" id="{38DAF08C-31D6-03BA-505B-02D9ECAF9CEB}"/>
              </a:ext>
            </a:extLst>
          </p:cNvPr>
          <p:cNvPicPr>
            <a:picLocks noGrp="1" noChangeAspect="1"/>
          </p:cNvPicPr>
          <p:nvPr>
            <p:ph idx="1"/>
          </p:nvPr>
        </p:nvPicPr>
        <p:blipFill>
          <a:blip r:embed="rId3"/>
          <a:stretch>
            <a:fillRect/>
          </a:stretch>
        </p:blipFill>
        <p:spPr>
          <a:xfrm>
            <a:off x="1173976" y="1935387"/>
            <a:ext cx="4631963" cy="4058483"/>
          </a:xfrm>
          <a:prstGeom prst="rect">
            <a:avLst/>
          </a:prstGeom>
        </p:spPr>
      </p:pic>
      <p:grpSp>
        <p:nvGrpSpPr>
          <p:cNvPr id="5" name="Group 37">
            <a:extLst>
              <a:ext uri="{FF2B5EF4-FFF2-40B4-BE49-F238E27FC236}">
                <a16:creationId xmlns:a16="http://schemas.microsoft.com/office/drawing/2014/main" id="{CCB4F080-6912-09CE-5417-5AB2F793C95C}"/>
              </a:ext>
            </a:extLst>
          </p:cNvPr>
          <p:cNvGrpSpPr/>
          <p:nvPr/>
        </p:nvGrpSpPr>
        <p:grpSpPr>
          <a:xfrm>
            <a:off x="1555923" y="2291902"/>
            <a:ext cx="3540982" cy="1404604"/>
            <a:chOff x="4113802" y="3799523"/>
            <a:chExt cx="9944072" cy="3284183"/>
          </a:xfrm>
        </p:grpSpPr>
        <p:sp>
          <p:nvSpPr>
            <p:cNvPr id="6" name="Oval 20">
              <a:extLst>
                <a:ext uri="{FF2B5EF4-FFF2-40B4-BE49-F238E27FC236}">
                  <a16:creationId xmlns:a16="http://schemas.microsoft.com/office/drawing/2014/main" id="{B0669840-D4AF-B7DA-56B3-D2E23C4E2082}"/>
                </a:ext>
              </a:extLst>
            </p:cNvPr>
            <p:cNvSpPr/>
            <p:nvPr/>
          </p:nvSpPr>
          <p:spPr>
            <a:xfrm>
              <a:off x="8843205" y="4398088"/>
              <a:ext cx="314574" cy="33650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cxnSp>
          <p:nvCxnSpPr>
            <p:cNvPr id="7" name="Straight Connector 39">
              <a:extLst>
                <a:ext uri="{FF2B5EF4-FFF2-40B4-BE49-F238E27FC236}">
                  <a16:creationId xmlns:a16="http://schemas.microsoft.com/office/drawing/2014/main" id="{D39DDB77-8CEA-7E8B-A7C7-5E3B1A750CA3}"/>
                </a:ext>
              </a:extLst>
            </p:cNvPr>
            <p:cNvCxnSpPr>
              <a:cxnSpLocks/>
            </p:cNvCxnSpPr>
            <p:nvPr/>
          </p:nvCxnSpPr>
          <p:spPr>
            <a:xfrm flipH="1">
              <a:off x="8805928" y="4694167"/>
              <a:ext cx="192641" cy="1201191"/>
            </a:xfrm>
            <a:prstGeom prst="line">
              <a:avLst/>
            </a:prstGeom>
            <a:ln w="76200">
              <a:solidFill>
                <a:srgbClr val="00B0F0"/>
              </a:solidFill>
              <a:prstDash val="sysDot"/>
            </a:ln>
          </p:spPr>
          <p:style>
            <a:lnRef idx="1">
              <a:schemeClr val="accent2"/>
            </a:lnRef>
            <a:fillRef idx="0">
              <a:schemeClr val="accent2"/>
            </a:fillRef>
            <a:effectRef idx="0">
              <a:schemeClr val="accent2"/>
            </a:effectRef>
            <a:fontRef idx="minor">
              <a:schemeClr val="tx1"/>
            </a:fontRef>
          </p:style>
        </p:cxnSp>
        <p:cxnSp>
          <p:nvCxnSpPr>
            <p:cNvPr id="8" name="Straight Connector 42">
              <a:extLst>
                <a:ext uri="{FF2B5EF4-FFF2-40B4-BE49-F238E27FC236}">
                  <a16:creationId xmlns:a16="http://schemas.microsoft.com/office/drawing/2014/main" id="{6D7DD699-ED0F-20A1-5C9F-29DB298D7463}"/>
                </a:ext>
              </a:extLst>
            </p:cNvPr>
            <p:cNvCxnSpPr>
              <a:cxnSpLocks/>
            </p:cNvCxnSpPr>
            <p:nvPr/>
          </p:nvCxnSpPr>
          <p:spPr>
            <a:xfrm flipH="1" flipV="1">
              <a:off x="9145418" y="4628410"/>
              <a:ext cx="1868135" cy="690202"/>
            </a:xfrm>
            <a:prstGeom prst="line">
              <a:avLst/>
            </a:prstGeom>
            <a:ln w="76200">
              <a:solidFill>
                <a:srgbClr val="00B0F0"/>
              </a:solidFill>
              <a:prstDash val="sysDot"/>
            </a:ln>
          </p:spPr>
          <p:style>
            <a:lnRef idx="1">
              <a:schemeClr val="accent2"/>
            </a:lnRef>
            <a:fillRef idx="0">
              <a:schemeClr val="accent2"/>
            </a:fillRef>
            <a:effectRef idx="0">
              <a:schemeClr val="accent2"/>
            </a:effectRef>
            <a:fontRef idx="minor">
              <a:schemeClr val="tx1"/>
            </a:fontRef>
          </p:style>
        </p:cxnSp>
        <p:cxnSp>
          <p:nvCxnSpPr>
            <p:cNvPr id="9" name="Straight Connector 47">
              <a:extLst>
                <a:ext uri="{FF2B5EF4-FFF2-40B4-BE49-F238E27FC236}">
                  <a16:creationId xmlns:a16="http://schemas.microsoft.com/office/drawing/2014/main" id="{DA8FE9D0-67EA-F654-3325-1D22C73B31D2}"/>
                </a:ext>
              </a:extLst>
            </p:cNvPr>
            <p:cNvCxnSpPr>
              <a:cxnSpLocks/>
            </p:cNvCxnSpPr>
            <p:nvPr/>
          </p:nvCxnSpPr>
          <p:spPr>
            <a:xfrm flipH="1">
              <a:off x="11013553" y="4809788"/>
              <a:ext cx="186038" cy="508824"/>
            </a:xfrm>
            <a:prstGeom prst="line">
              <a:avLst/>
            </a:prstGeom>
            <a:ln w="76200">
              <a:solidFill>
                <a:srgbClr val="00B0F0"/>
              </a:solidFill>
              <a:prstDash val="sysDot"/>
            </a:ln>
          </p:spPr>
          <p:style>
            <a:lnRef idx="1">
              <a:schemeClr val="accent2"/>
            </a:lnRef>
            <a:fillRef idx="0">
              <a:schemeClr val="accent2"/>
            </a:fillRef>
            <a:effectRef idx="0">
              <a:schemeClr val="accent2"/>
            </a:effectRef>
            <a:fontRef idx="minor">
              <a:schemeClr val="tx1"/>
            </a:fontRef>
          </p:style>
        </p:cxnSp>
        <p:cxnSp>
          <p:nvCxnSpPr>
            <p:cNvPr id="10" name="Straight Connector 49">
              <a:extLst>
                <a:ext uri="{FF2B5EF4-FFF2-40B4-BE49-F238E27FC236}">
                  <a16:creationId xmlns:a16="http://schemas.microsoft.com/office/drawing/2014/main" id="{E9AF813F-920D-F672-8934-4732F86AF9A1}"/>
                </a:ext>
              </a:extLst>
            </p:cNvPr>
            <p:cNvCxnSpPr>
              <a:cxnSpLocks/>
            </p:cNvCxnSpPr>
            <p:nvPr/>
          </p:nvCxnSpPr>
          <p:spPr>
            <a:xfrm flipH="1" flipV="1">
              <a:off x="11201167" y="4802954"/>
              <a:ext cx="537281" cy="170557"/>
            </a:xfrm>
            <a:prstGeom prst="line">
              <a:avLst/>
            </a:prstGeom>
            <a:ln w="76200">
              <a:solidFill>
                <a:srgbClr val="00B0F0"/>
              </a:solidFill>
              <a:prstDash val="sysDot"/>
            </a:ln>
          </p:spPr>
          <p:style>
            <a:lnRef idx="1">
              <a:schemeClr val="accent2"/>
            </a:lnRef>
            <a:fillRef idx="0">
              <a:schemeClr val="accent2"/>
            </a:fillRef>
            <a:effectRef idx="0">
              <a:schemeClr val="accent2"/>
            </a:effectRef>
            <a:fontRef idx="minor">
              <a:schemeClr val="tx1"/>
            </a:fontRef>
          </p:style>
        </p:cxnSp>
        <p:cxnSp>
          <p:nvCxnSpPr>
            <p:cNvPr id="11" name="Straight Connector 54">
              <a:extLst>
                <a:ext uri="{FF2B5EF4-FFF2-40B4-BE49-F238E27FC236}">
                  <a16:creationId xmlns:a16="http://schemas.microsoft.com/office/drawing/2014/main" id="{FD2940D6-E0AE-BB3B-490C-8CFA9571B8D8}"/>
                </a:ext>
              </a:extLst>
            </p:cNvPr>
            <p:cNvCxnSpPr>
              <a:cxnSpLocks/>
            </p:cNvCxnSpPr>
            <p:nvPr/>
          </p:nvCxnSpPr>
          <p:spPr>
            <a:xfrm flipH="1">
              <a:off x="7398909" y="4566341"/>
              <a:ext cx="1433231" cy="1324510"/>
            </a:xfrm>
            <a:prstGeom prst="line">
              <a:avLst/>
            </a:prstGeom>
            <a:ln w="76200">
              <a:solidFill>
                <a:srgbClr val="00B0F0"/>
              </a:solidFill>
              <a:prstDash val="sysDot"/>
            </a:ln>
          </p:spPr>
          <p:style>
            <a:lnRef idx="1">
              <a:schemeClr val="accent2"/>
            </a:lnRef>
            <a:fillRef idx="0">
              <a:schemeClr val="accent2"/>
            </a:fillRef>
            <a:effectRef idx="0">
              <a:schemeClr val="accent2"/>
            </a:effectRef>
            <a:fontRef idx="minor">
              <a:schemeClr val="tx1"/>
            </a:fontRef>
          </p:style>
        </p:cxnSp>
        <p:sp>
          <p:nvSpPr>
            <p:cNvPr id="12" name="Oval 59">
              <a:extLst>
                <a:ext uri="{FF2B5EF4-FFF2-40B4-BE49-F238E27FC236}">
                  <a16:creationId xmlns:a16="http://schemas.microsoft.com/office/drawing/2014/main" id="{87EBB795-1190-BD5D-1472-9DC80B9BA5E5}"/>
                </a:ext>
              </a:extLst>
            </p:cNvPr>
            <p:cNvSpPr/>
            <p:nvPr/>
          </p:nvSpPr>
          <p:spPr>
            <a:xfrm>
              <a:off x="11738448" y="3833847"/>
              <a:ext cx="2319426" cy="2541948"/>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13" name="TextBox 60">
              <a:extLst>
                <a:ext uri="{FF2B5EF4-FFF2-40B4-BE49-F238E27FC236}">
                  <a16:creationId xmlns:a16="http://schemas.microsoft.com/office/drawing/2014/main" id="{A5E9E7C6-7DD0-7EEC-AF73-2143DB0521A8}"/>
                </a:ext>
              </a:extLst>
            </p:cNvPr>
            <p:cNvSpPr txBox="1"/>
            <p:nvPr/>
          </p:nvSpPr>
          <p:spPr>
            <a:xfrm>
              <a:off x="11914723" y="4713520"/>
              <a:ext cx="1863011" cy="782597"/>
            </a:xfrm>
            <a:prstGeom prst="rect">
              <a:avLst/>
            </a:prstGeom>
            <a:solidFill>
              <a:schemeClr val="bg1"/>
            </a:solidFill>
            <a:ln w="12700">
              <a:solidFill>
                <a:srgbClr val="00B0F0"/>
              </a:solidFill>
            </a:ln>
          </p:spPr>
          <p:txBody>
            <a:bodyPr wrap="square" rtlCol="0">
              <a:spAutoFit/>
            </a:bodyPr>
            <a:lstStyle/>
            <a:p>
              <a:pPr algn="ctr"/>
              <a:r>
                <a:rPr lang="en-US" sz="525" dirty="0" err="1">
                  <a:solidFill>
                    <a:srgbClr val="00B0F0"/>
                  </a:solidFill>
                  <a:latin typeface="Verdana" panose="020B0604030504040204" pitchFamily="34" charset="0"/>
                  <a:ea typeface="Verdana" panose="020B0604030504040204" pitchFamily="34" charset="0"/>
                  <a:cs typeface="Verdana" panose="020B0604030504040204" pitchFamily="34" charset="0"/>
                </a:rPr>
                <a:t>Glastuinbouw</a:t>
              </a:r>
              <a:endParaRPr lang="en-US" sz="525" dirty="0">
                <a:solidFill>
                  <a:srgbClr val="00B0F0"/>
                </a:solidFill>
                <a:latin typeface="Verdana" panose="020B0604030504040204" pitchFamily="34" charset="0"/>
                <a:ea typeface="Verdana" panose="020B0604030504040204" pitchFamily="34" charset="0"/>
                <a:cs typeface="Verdana" panose="020B0604030504040204" pitchFamily="34" charset="0"/>
              </a:endParaRPr>
            </a:p>
            <a:p>
              <a:pPr algn="ctr"/>
              <a:r>
                <a:rPr lang="en-US" sz="525" dirty="0" err="1">
                  <a:solidFill>
                    <a:srgbClr val="00B0F0"/>
                  </a:solidFill>
                  <a:latin typeface="Verdana" panose="020B0604030504040204" pitchFamily="34" charset="0"/>
                  <a:ea typeface="Verdana" panose="020B0604030504040204" pitchFamily="34" charset="0"/>
                  <a:cs typeface="Verdana" panose="020B0604030504040204" pitchFamily="34" charset="0"/>
                </a:rPr>
                <a:t>Zuidplas</a:t>
              </a:r>
              <a:r>
                <a:rPr lang="en-US" sz="525" dirty="0">
                  <a:solidFill>
                    <a:srgbClr val="00B0F0"/>
                  </a:solidFill>
                  <a:latin typeface="Verdana" panose="020B0604030504040204" pitchFamily="34" charset="0"/>
                  <a:ea typeface="Verdana" panose="020B0604030504040204" pitchFamily="34" charset="0"/>
                  <a:cs typeface="Verdana" panose="020B0604030504040204" pitchFamily="34" charset="0"/>
                </a:rPr>
                <a:t>-</a:t>
              </a:r>
            </a:p>
            <a:p>
              <a:pPr algn="ctr"/>
              <a:r>
                <a:rPr lang="en-US" sz="525" dirty="0" err="1">
                  <a:solidFill>
                    <a:srgbClr val="00B0F0"/>
                  </a:solidFill>
                  <a:latin typeface="Verdana" panose="020B0604030504040204" pitchFamily="34" charset="0"/>
                  <a:ea typeface="Verdana" panose="020B0604030504040204" pitchFamily="34" charset="0"/>
                  <a:cs typeface="Verdana" panose="020B0604030504040204" pitchFamily="34" charset="0"/>
                </a:rPr>
                <a:t>Waddinxveen</a:t>
              </a:r>
              <a:endParaRPr lang="en-GB" sz="525" dirty="0" err="1">
                <a:solidFill>
                  <a:srgbClr val="00B0F0"/>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Box 61">
              <a:extLst>
                <a:ext uri="{FF2B5EF4-FFF2-40B4-BE49-F238E27FC236}">
                  <a16:creationId xmlns:a16="http://schemas.microsoft.com/office/drawing/2014/main" id="{8542584B-9A0D-7539-7871-A97902D14352}"/>
                </a:ext>
              </a:extLst>
            </p:cNvPr>
            <p:cNvSpPr txBox="1"/>
            <p:nvPr/>
          </p:nvSpPr>
          <p:spPr>
            <a:xfrm>
              <a:off x="8103358" y="3799523"/>
              <a:ext cx="1642342" cy="404791"/>
            </a:xfrm>
            <a:prstGeom prst="rect">
              <a:avLst/>
            </a:prstGeom>
            <a:solidFill>
              <a:schemeClr val="bg1"/>
            </a:solidFill>
            <a:ln w="12700">
              <a:solidFill>
                <a:srgbClr val="00B0F0"/>
              </a:solidFill>
            </a:ln>
          </p:spPr>
          <p:txBody>
            <a:bodyPr wrap="square" rtlCol="0">
              <a:spAutoFit/>
            </a:bodyPr>
            <a:lstStyle/>
            <a:p>
              <a:pPr algn="ctr"/>
              <a:r>
                <a:rPr lang="en-US" sz="525" dirty="0" err="1">
                  <a:solidFill>
                    <a:srgbClr val="00B0F0"/>
                  </a:solidFill>
                  <a:latin typeface="Verdana" panose="020B0604030504040204" pitchFamily="34" charset="0"/>
                  <a:ea typeface="Verdana" panose="020B0604030504040204" pitchFamily="34" charset="0"/>
                  <a:cs typeface="Verdana" panose="020B0604030504040204" pitchFamily="34" charset="0"/>
                </a:rPr>
                <a:t>Warmtehub</a:t>
              </a:r>
              <a:endParaRPr lang="en-GB" sz="525" dirty="0" err="1">
                <a:solidFill>
                  <a:srgbClr val="00B0F0"/>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Oval 64">
              <a:extLst>
                <a:ext uri="{FF2B5EF4-FFF2-40B4-BE49-F238E27FC236}">
                  <a16:creationId xmlns:a16="http://schemas.microsoft.com/office/drawing/2014/main" id="{E6508C43-F30D-3711-570A-BA6EC985B591}"/>
                </a:ext>
              </a:extLst>
            </p:cNvPr>
            <p:cNvSpPr/>
            <p:nvPr/>
          </p:nvSpPr>
          <p:spPr>
            <a:xfrm>
              <a:off x="6858192" y="5562257"/>
              <a:ext cx="314574" cy="33650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16" name="Oval 65">
              <a:extLst>
                <a:ext uri="{FF2B5EF4-FFF2-40B4-BE49-F238E27FC236}">
                  <a16:creationId xmlns:a16="http://schemas.microsoft.com/office/drawing/2014/main" id="{9C7E810F-3BA1-371C-BB3F-318B77A93E84}"/>
                </a:ext>
              </a:extLst>
            </p:cNvPr>
            <p:cNvSpPr/>
            <p:nvPr/>
          </p:nvSpPr>
          <p:spPr>
            <a:xfrm rot="21259183">
              <a:off x="6832703" y="6554062"/>
              <a:ext cx="314574" cy="33650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17" name="Oval 30">
              <a:extLst>
                <a:ext uri="{FF2B5EF4-FFF2-40B4-BE49-F238E27FC236}">
                  <a16:creationId xmlns:a16="http://schemas.microsoft.com/office/drawing/2014/main" id="{7ACECDF8-C2D9-2F5C-F669-38B22CF0D59C}"/>
                </a:ext>
              </a:extLst>
            </p:cNvPr>
            <p:cNvSpPr/>
            <p:nvPr/>
          </p:nvSpPr>
          <p:spPr>
            <a:xfrm>
              <a:off x="6591509" y="5318612"/>
              <a:ext cx="796963" cy="1765094"/>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18" name="TextBox 66">
              <a:extLst>
                <a:ext uri="{FF2B5EF4-FFF2-40B4-BE49-F238E27FC236}">
                  <a16:creationId xmlns:a16="http://schemas.microsoft.com/office/drawing/2014/main" id="{20DF5AF1-4A63-2DA2-7A7A-763CF8F1F344}"/>
                </a:ext>
              </a:extLst>
            </p:cNvPr>
            <p:cNvSpPr txBox="1"/>
            <p:nvPr/>
          </p:nvSpPr>
          <p:spPr>
            <a:xfrm>
              <a:off x="4113802" y="5996912"/>
              <a:ext cx="2446282" cy="593695"/>
            </a:xfrm>
            <a:prstGeom prst="rect">
              <a:avLst/>
            </a:prstGeom>
            <a:solidFill>
              <a:schemeClr val="bg1"/>
            </a:solidFill>
            <a:ln w="12700">
              <a:solidFill>
                <a:srgbClr val="00B0F0"/>
              </a:solidFill>
            </a:ln>
          </p:spPr>
          <p:txBody>
            <a:bodyPr wrap="square" rtlCol="0">
              <a:spAutoFit/>
            </a:bodyPr>
            <a:lstStyle/>
            <a:p>
              <a:pPr algn="ctr"/>
              <a:r>
                <a:rPr lang="en-US" sz="525" dirty="0" err="1">
                  <a:solidFill>
                    <a:srgbClr val="00B0F0"/>
                  </a:solidFill>
                  <a:latin typeface="Verdana" panose="020B0604030504040204" pitchFamily="34" charset="0"/>
                  <a:ea typeface="Verdana" panose="020B0604030504040204" pitchFamily="34" charset="0"/>
                  <a:cs typeface="Verdana" panose="020B0604030504040204" pitchFamily="34" charset="0"/>
                </a:rPr>
                <a:t>Mogelijke</a:t>
              </a:r>
              <a:r>
                <a:rPr lang="en-US" sz="525" dirty="0">
                  <a:solidFill>
                    <a:srgbClr val="00B0F0"/>
                  </a:solidFill>
                  <a:latin typeface="Verdana" panose="020B0604030504040204" pitchFamily="34" charset="0"/>
                  <a:ea typeface="Verdana" panose="020B0604030504040204" pitchFamily="34" charset="0"/>
                  <a:cs typeface="Verdana" panose="020B0604030504040204" pitchFamily="34" charset="0"/>
                </a:rPr>
                <a:t> </a:t>
              </a:r>
            </a:p>
            <a:p>
              <a:pPr algn="ctr"/>
              <a:r>
                <a:rPr lang="en-US" sz="525" dirty="0" err="1">
                  <a:solidFill>
                    <a:srgbClr val="00B0F0"/>
                  </a:solidFill>
                  <a:latin typeface="Verdana" panose="020B0604030504040204" pitchFamily="34" charset="0"/>
                  <a:ea typeface="Verdana" panose="020B0604030504040204" pitchFamily="34" charset="0"/>
                  <a:cs typeface="Verdana" panose="020B0604030504040204" pitchFamily="34" charset="0"/>
                </a:rPr>
                <a:t>geothermiebronnen</a:t>
              </a:r>
              <a:endParaRPr lang="en-GB" sz="525" dirty="0" err="1">
                <a:solidFill>
                  <a:srgbClr val="00B0F0"/>
                </a:solidFill>
                <a:latin typeface="Verdana" panose="020B0604030504040204" pitchFamily="34" charset="0"/>
                <a:ea typeface="Verdana" panose="020B0604030504040204" pitchFamily="34" charset="0"/>
                <a:cs typeface="Verdana" panose="020B0604030504040204" pitchFamily="34" charset="0"/>
              </a:endParaRPr>
            </a:p>
          </p:txBody>
        </p:sp>
        <p:sp>
          <p:nvSpPr>
            <p:cNvPr id="19" name="TextBox 33">
              <a:extLst>
                <a:ext uri="{FF2B5EF4-FFF2-40B4-BE49-F238E27FC236}">
                  <a16:creationId xmlns:a16="http://schemas.microsoft.com/office/drawing/2014/main" id="{33996FEA-D2A1-B073-7502-D7651650376A}"/>
                </a:ext>
              </a:extLst>
            </p:cNvPr>
            <p:cNvSpPr txBox="1"/>
            <p:nvPr/>
          </p:nvSpPr>
          <p:spPr>
            <a:xfrm>
              <a:off x="8127147" y="6043692"/>
              <a:ext cx="2227916" cy="782597"/>
            </a:xfrm>
            <a:prstGeom prst="rect">
              <a:avLst/>
            </a:prstGeom>
            <a:solidFill>
              <a:schemeClr val="bg1"/>
            </a:solidFill>
            <a:ln w="12700">
              <a:solidFill>
                <a:srgbClr val="00B0F0"/>
              </a:solidFill>
            </a:ln>
          </p:spPr>
          <p:txBody>
            <a:bodyPr wrap="square" rtlCol="0">
              <a:spAutoFit/>
            </a:bodyPr>
            <a:lstStyle/>
            <a:p>
              <a:pPr algn="ctr"/>
              <a:r>
                <a:rPr lang="nl-NL" sz="525" dirty="0">
                  <a:solidFill>
                    <a:srgbClr val="00B0F0"/>
                  </a:solidFill>
                  <a:latin typeface="Verdana" panose="020B0604030504040204" pitchFamily="34" charset="0"/>
                  <a:ea typeface="Verdana" panose="020B0604030504040204" pitchFamily="34" charset="0"/>
                  <a:cs typeface="Verdana" panose="020B0604030504040204" pitchFamily="34" charset="0"/>
                </a:rPr>
                <a:t>Verlenging </a:t>
              </a:r>
              <a:r>
                <a:rPr lang="nl-NL" sz="525" dirty="0" err="1">
                  <a:solidFill>
                    <a:srgbClr val="00B0F0"/>
                  </a:solidFill>
                  <a:latin typeface="Verdana" panose="020B0604030504040204" pitchFamily="34" charset="0"/>
                  <a:ea typeface="Verdana" panose="020B0604030504040204" pitchFamily="34" charset="0"/>
                  <a:cs typeface="Verdana" panose="020B0604030504040204" pitchFamily="34" charset="0"/>
                </a:rPr>
                <a:t>Uniper</a:t>
              </a:r>
              <a:r>
                <a:rPr lang="nl-NL" sz="525" dirty="0">
                  <a:solidFill>
                    <a:srgbClr val="00B0F0"/>
                  </a:solidFill>
                  <a:latin typeface="Verdana" panose="020B0604030504040204" pitchFamily="34" charset="0"/>
                  <a:ea typeface="Verdana" panose="020B0604030504040204" pitchFamily="34" charset="0"/>
                  <a:cs typeface="Verdana" panose="020B0604030504040204" pitchFamily="34" charset="0"/>
                </a:rPr>
                <a:t> transportleiding naar </a:t>
              </a:r>
              <a:r>
                <a:rPr lang="nl-NL" sz="525" dirty="0" err="1">
                  <a:solidFill>
                    <a:srgbClr val="00B0F0"/>
                  </a:solidFill>
                  <a:latin typeface="Verdana" panose="020B0604030504040204" pitchFamily="34" charset="0"/>
                  <a:ea typeface="Verdana" panose="020B0604030504040204" pitchFamily="34" charset="0"/>
                  <a:cs typeface="Verdana" panose="020B0604030504040204" pitchFamily="34" charset="0"/>
                </a:rPr>
                <a:t>Warmtehub</a:t>
              </a:r>
              <a:endParaRPr lang="nl-NL" sz="525" dirty="0">
                <a:solidFill>
                  <a:srgbClr val="00B0F0"/>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TextBox 35">
              <a:extLst>
                <a:ext uri="{FF2B5EF4-FFF2-40B4-BE49-F238E27FC236}">
                  <a16:creationId xmlns:a16="http://schemas.microsoft.com/office/drawing/2014/main" id="{5C6D6753-BE35-2408-9476-D11CF4D0B037}"/>
                </a:ext>
              </a:extLst>
            </p:cNvPr>
            <p:cNvSpPr txBox="1"/>
            <p:nvPr/>
          </p:nvSpPr>
          <p:spPr>
            <a:xfrm>
              <a:off x="9598933" y="4018599"/>
              <a:ext cx="2054583" cy="782597"/>
            </a:xfrm>
            <a:prstGeom prst="rect">
              <a:avLst/>
            </a:prstGeom>
            <a:solidFill>
              <a:schemeClr val="bg1"/>
            </a:solidFill>
            <a:ln w="12700">
              <a:solidFill>
                <a:srgbClr val="00B0F0"/>
              </a:solidFill>
            </a:ln>
          </p:spPr>
          <p:txBody>
            <a:bodyPr wrap="square" rtlCol="0">
              <a:spAutoFit/>
            </a:bodyPr>
            <a:lstStyle/>
            <a:p>
              <a:pPr algn="ctr"/>
              <a:r>
                <a:rPr lang="nl-NL" sz="525" dirty="0">
                  <a:solidFill>
                    <a:srgbClr val="00B0F0"/>
                  </a:solidFill>
                  <a:latin typeface="Verdana" panose="020B0604030504040204" pitchFamily="34" charset="0"/>
                  <a:ea typeface="Verdana" panose="020B0604030504040204" pitchFamily="34" charset="0"/>
                  <a:cs typeface="Verdana" panose="020B0604030504040204" pitchFamily="34" charset="0"/>
                </a:rPr>
                <a:t>Transportleiding naar Glastuinbouw</a:t>
              </a:r>
            </a:p>
          </p:txBody>
        </p:sp>
        <p:sp>
          <p:nvSpPr>
            <p:cNvPr id="21" name="TextBox 36">
              <a:extLst>
                <a:ext uri="{FF2B5EF4-FFF2-40B4-BE49-F238E27FC236}">
                  <a16:creationId xmlns:a16="http://schemas.microsoft.com/office/drawing/2014/main" id="{CC0992E3-FA6D-70A0-446B-F5969F5A38C7}"/>
                </a:ext>
              </a:extLst>
            </p:cNvPr>
            <p:cNvSpPr txBox="1"/>
            <p:nvPr/>
          </p:nvSpPr>
          <p:spPr>
            <a:xfrm>
              <a:off x="5617892" y="4214433"/>
              <a:ext cx="2441062" cy="782597"/>
            </a:xfrm>
            <a:prstGeom prst="rect">
              <a:avLst/>
            </a:prstGeom>
            <a:solidFill>
              <a:schemeClr val="bg1"/>
            </a:solidFill>
            <a:ln w="12700">
              <a:solidFill>
                <a:srgbClr val="00B0F0"/>
              </a:solidFill>
            </a:ln>
          </p:spPr>
          <p:txBody>
            <a:bodyPr wrap="square" rtlCol="0">
              <a:spAutoFit/>
            </a:bodyPr>
            <a:lstStyle/>
            <a:p>
              <a:pPr algn="ctr"/>
              <a:r>
                <a:rPr lang="nl-NL" sz="525" dirty="0" err="1">
                  <a:solidFill>
                    <a:srgbClr val="00B0F0"/>
                  </a:solidFill>
                  <a:latin typeface="Verdana" panose="020B0604030504040204" pitchFamily="34" charset="0"/>
                  <a:ea typeface="Verdana" panose="020B0604030504040204" pitchFamily="34" charset="0"/>
                  <a:cs typeface="Verdana" panose="020B0604030504040204" pitchFamily="34" charset="0"/>
                </a:rPr>
                <a:t>Transportleidingvan</a:t>
              </a:r>
              <a:r>
                <a:rPr lang="nl-NL" sz="525" dirty="0">
                  <a:solidFill>
                    <a:srgbClr val="00B0F0"/>
                  </a:solidFill>
                  <a:latin typeface="Verdana" panose="020B0604030504040204" pitchFamily="34" charset="0"/>
                  <a:ea typeface="Verdana" panose="020B0604030504040204" pitchFamily="34" charset="0"/>
                  <a:cs typeface="Verdana" panose="020B0604030504040204" pitchFamily="34" charset="0"/>
                </a:rPr>
                <a:t> geothermiebronnen naar </a:t>
              </a:r>
              <a:r>
                <a:rPr lang="nl-NL" sz="525" dirty="0" err="1">
                  <a:solidFill>
                    <a:srgbClr val="00B0F0"/>
                  </a:solidFill>
                  <a:latin typeface="Verdana" panose="020B0604030504040204" pitchFamily="34" charset="0"/>
                  <a:ea typeface="Verdana" panose="020B0604030504040204" pitchFamily="34" charset="0"/>
                  <a:cs typeface="Verdana" panose="020B0604030504040204" pitchFamily="34" charset="0"/>
                </a:rPr>
                <a:t>Warmtehub</a:t>
              </a:r>
              <a:endParaRPr lang="nl-NL" sz="525" dirty="0">
                <a:solidFill>
                  <a:srgbClr val="00B0F0"/>
                </a:solidFill>
                <a:latin typeface="Verdana" panose="020B0604030504040204" pitchFamily="34" charset="0"/>
                <a:ea typeface="Verdana" panose="020B0604030504040204" pitchFamily="34" charset="0"/>
                <a:cs typeface="Verdana" panose="020B0604030504040204" pitchFamily="34" charset="0"/>
              </a:endParaRPr>
            </a:p>
          </p:txBody>
        </p:sp>
      </p:grpSp>
      <p:sp>
        <p:nvSpPr>
          <p:cNvPr id="22" name="TextBox 67">
            <a:extLst>
              <a:ext uri="{FF2B5EF4-FFF2-40B4-BE49-F238E27FC236}">
                <a16:creationId xmlns:a16="http://schemas.microsoft.com/office/drawing/2014/main" id="{FF28909F-F695-B2DB-13EC-C5BC694BB575}"/>
              </a:ext>
            </a:extLst>
          </p:cNvPr>
          <p:cNvSpPr txBox="1"/>
          <p:nvPr/>
        </p:nvSpPr>
        <p:spPr>
          <a:xfrm>
            <a:off x="6433030" y="2321256"/>
            <a:ext cx="2347117" cy="1015663"/>
          </a:xfrm>
          <a:prstGeom prst="rect">
            <a:avLst/>
          </a:prstGeom>
          <a:noFill/>
        </p:spPr>
        <p:txBody>
          <a:bodyPr wrap="none" rtlCol="0">
            <a:spAutoFit/>
          </a:bodyPr>
          <a:lstStyle/>
          <a:p>
            <a:pPr algn="l"/>
            <a:r>
              <a:rPr lang="en-US" sz="1500" dirty="0" err="1">
                <a:latin typeface="Verdana" panose="020B0604030504040204" pitchFamily="34" charset="0"/>
                <a:ea typeface="Verdana" panose="020B0604030504040204" pitchFamily="34" charset="0"/>
                <a:cs typeface="Verdana" panose="020B0604030504040204" pitchFamily="34" charset="0"/>
              </a:rPr>
              <a:t>Leiding-tracés</a:t>
            </a:r>
            <a:r>
              <a:rPr lang="en-US" sz="1500" dirty="0">
                <a:latin typeface="Verdana" panose="020B0604030504040204" pitchFamily="34" charset="0"/>
                <a:ea typeface="Verdana" panose="020B0604030504040204" pitchFamily="34" charset="0"/>
                <a:cs typeface="Verdana" panose="020B0604030504040204" pitchFamily="34" charset="0"/>
              </a:rPr>
              <a:t> </a:t>
            </a:r>
            <a:r>
              <a:rPr lang="en-US" sz="1500" b="1" dirty="0">
                <a:solidFill>
                  <a:srgbClr val="00B0F0"/>
                </a:solidFill>
                <a:latin typeface="Verdana" panose="020B0604030504040204" pitchFamily="34" charset="0"/>
                <a:ea typeface="Verdana" panose="020B0604030504040204" pitchFamily="34" charset="0"/>
                <a:cs typeface="Verdana" panose="020B0604030504040204" pitchFamily="34" charset="0"/>
              </a:rPr>
              <a:t>-----</a:t>
            </a:r>
          </a:p>
          <a:p>
            <a:pPr algn="l"/>
            <a:r>
              <a:rPr lang="en-US" sz="1500" dirty="0">
                <a:latin typeface="Verdana" panose="020B0604030504040204" pitchFamily="34" charset="0"/>
                <a:ea typeface="Verdana" panose="020B0604030504040204" pitchFamily="34" charset="0"/>
                <a:cs typeface="Verdana" panose="020B0604030504040204" pitchFamily="34" charset="0"/>
              </a:rPr>
              <a:t>en </a:t>
            </a:r>
            <a:r>
              <a:rPr lang="en-US" sz="1500" dirty="0" err="1">
                <a:latin typeface="Verdana" panose="020B0604030504040204" pitchFamily="34" charset="0"/>
                <a:ea typeface="Verdana" panose="020B0604030504040204" pitchFamily="34" charset="0"/>
                <a:cs typeface="Verdana" panose="020B0604030504040204" pitchFamily="34" charset="0"/>
              </a:rPr>
              <a:t>locaties</a:t>
            </a:r>
            <a:r>
              <a:rPr lang="en-US" sz="1500" dirty="0">
                <a:latin typeface="Verdana" panose="020B0604030504040204" pitchFamily="34" charset="0"/>
                <a:ea typeface="Verdana" panose="020B0604030504040204" pitchFamily="34" charset="0"/>
                <a:cs typeface="Verdana" panose="020B0604030504040204" pitchFamily="34" charset="0"/>
              </a:rPr>
              <a:t> </a:t>
            </a:r>
          </a:p>
          <a:p>
            <a:pPr algn="l"/>
            <a:r>
              <a:rPr lang="en-US" sz="1500" dirty="0" err="1">
                <a:latin typeface="Verdana" panose="020B0604030504040204" pitchFamily="34" charset="0"/>
                <a:ea typeface="Verdana" panose="020B0604030504040204" pitchFamily="34" charset="0"/>
                <a:cs typeface="Verdana" panose="020B0604030504040204" pitchFamily="34" charset="0"/>
              </a:rPr>
              <a:t>geothermiebronnen</a:t>
            </a:r>
            <a:r>
              <a:rPr lang="en-US" sz="1500" dirty="0">
                <a:latin typeface="Verdana" panose="020B0604030504040204" pitchFamily="34" charset="0"/>
                <a:ea typeface="Verdana" panose="020B0604030504040204" pitchFamily="34" charset="0"/>
                <a:cs typeface="Verdana" panose="020B0604030504040204" pitchFamily="34" charset="0"/>
              </a:rPr>
              <a:t> </a:t>
            </a:r>
            <a:r>
              <a:rPr lang="en-US" sz="1500" b="1" dirty="0">
                <a:solidFill>
                  <a:srgbClr val="00B0F0"/>
                </a:solidFill>
                <a:latin typeface="Verdana" panose="020B0604030504040204" pitchFamily="34" charset="0"/>
                <a:ea typeface="Verdana" panose="020B0604030504040204" pitchFamily="34" charset="0"/>
                <a:cs typeface="Verdana" panose="020B0604030504040204" pitchFamily="34" charset="0"/>
              </a:rPr>
              <a:t>o</a:t>
            </a:r>
            <a:r>
              <a:rPr lang="en-US" sz="1500" dirty="0">
                <a:latin typeface="Verdana" panose="020B0604030504040204" pitchFamily="34" charset="0"/>
                <a:ea typeface="Verdana" panose="020B0604030504040204" pitchFamily="34" charset="0"/>
                <a:cs typeface="Verdana" panose="020B0604030504040204" pitchFamily="34" charset="0"/>
              </a:rPr>
              <a:t> </a:t>
            </a:r>
          </a:p>
          <a:p>
            <a:pPr algn="l"/>
            <a:r>
              <a:rPr lang="en-US" sz="1500" dirty="0" err="1">
                <a:latin typeface="Verdana" panose="020B0604030504040204" pitchFamily="34" charset="0"/>
                <a:ea typeface="Verdana" panose="020B0604030504040204" pitchFamily="34" charset="0"/>
                <a:cs typeface="Verdana" panose="020B0604030504040204" pitchFamily="34" charset="0"/>
              </a:rPr>
              <a:t>nog</a:t>
            </a:r>
            <a:r>
              <a:rPr lang="en-US" sz="1500" dirty="0">
                <a:latin typeface="Verdana" panose="020B0604030504040204" pitchFamily="34" charset="0"/>
                <a:ea typeface="Verdana" panose="020B0604030504040204" pitchFamily="34" charset="0"/>
                <a:cs typeface="Verdana" panose="020B0604030504040204" pitchFamily="34" charset="0"/>
              </a:rPr>
              <a:t> </a:t>
            </a:r>
            <a:r>
              <a:rPr lang="en-US" sz="1500" dirty="0" err="1">
                <a:latin typeface="Verdana" panose="020B0604030504040204" pitchFamily="34" charset="0"/>
                <a:ea typeface="Verdana" panose="020B0604030504040204" pitchFamily="34" charset="0"/>
                <a:cs typeface="Verdana" panose="020B0604030504040204" pitchFamily="34" charset="0"/>
              </a:rPr>
              <a:t>te</a:t>
            </a:r>
            <a:r>
              <a:rPr lang="en-US" sz="1500" dirty="0">
                <a:latin typeface="Verdana" panose="020B0604030504040204" pitchFamily="34" charset="0"/>
                <a:ea typeface="Verdana" panose="020B0604030504040204" pitchFamily="34" charset="0"/>
                <a:cs typeface="Verdana" panose="020B0604030504040204" pitchFamily="34" charset="0"/>
              </a:rPr>
              <a:t> </a:t>
            </a:r>
            <a:r>
              <a:rPr lang="en-US" sz="1500" dirty="0" err="1">
                <a:latin typeface="Verdana" panose="020B0604030504040204" pitchFamily="34" charset="0"/>
                <a:ea typeface="Verdana" panose="020B0604030504040204" pitchFamily="34" charset="0"/>
                <a:cs typeface="Verdana" panose="020B0604030504040204" pitchFamily="34" charset="0"/>
              </a:rPr>
              <a:t>bepalen</a:t>
            </a:r>
            <a:endParaRPr lang="en-GB" sz="1500" dirty="0" err="1">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350597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Schematische weergave project</a:t>
            </a:r>
            <a:endParaRPr lang="nl-NL" dirty="0"/>
          </a:p>
        </p:txBody>
      </p:sp>
      <p:pic>
        <p:nvPicPr>
          <p:cNvPr id="60" name="Afbeelding 59"/>
          <p:cNvPicPr>
            <a:picLocks noChangeAspect="1"/>
          </p:cNvPicPr>
          <p:nvPr/>
        </p:nvPicPr>
        <p:blipFill>
          <a:blip r:embed="rId2"/>
          <a:stretch>
            <a:fillRect/>
          </a:stretch>
        </p:blipFill>
        <p:spPr>
          <a:xfrm>
            <a:off x="1762125" y="1935388"/>
            <a:ext cx="5619750" cy="4047010"/>
          </a:xfrm>
          <a:prstGeom prst="rect">
            <a:avLst/>
          </a:prstGeom>
        </p:spPr>
      </p:pic>
    </p:spTree>
    <p:extLst>
      <p:ext uri="{BB962C8B-B14F-4D97-AF65-F5344CB8AC3E}">
        <p14:creationId xmlns:p14="http://schemas.microsoft.com/office/powerpoint/2010/main" val="512097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5. </a:t>
            </a:r>
            <a:r>
              <a:rPr lang="nl-NL" dirty="0"/>
              <a:t>Rollen van de diverse partijen</a:t>
            </a:r>
          </a:p>
        </p:txBody>
      </p:sp>
      <p:sp>
        <p:nvSpPr>
          <p:cNvPr id="3" name="Tijdelijke aanduiding voor inhoud 2"/>
          <p:cNvSpPr>
            <a:spLocks noGrp="1"/>
          </p:cNvSpPr>
          <p:nvPr>
            <p:ph idx="1"/>
          </p:nvPr>
        </p:nvSpPr>
        <p:spPr/>
        <p:txBody>
          <a:bodyPr/>
          <a:lstStyle/>
          <a:p>
            <a:pPr marL="457200" indent="-457200">
              <a:buFont typeface="+mj-lt"/>
              <a:buAutoNum type="alphaUcPeriod"/>
            </a:pPr>
            <a:r>
              <a:rPr lang="nl-NL" dirty="0" smtClean="0"/>
              <a:t>Rol van </a:t>
            </a:r>
            <a:r>
              <a:rPr lang="nl-NL" dirty="0"/>
              <a:t>de </a:t>
            </a:r>
            <a:r>
              <a:rPr lang="nl-NL" dirty="0" smtClean="0"/>
              <a:t>gemeente;</a:t>
            </a:r>
          </a:p>
          <a:p>
            <a:pPr marL="457200" indent="-457200">
              <a:buFont typeface="+mj-lt"/>
              <a:buAutoNum type="alphaUcPeriod"/>
            </a:pPr>
            <a:r>
              <a:rPr lang="nl-NL" dirty="0" smtClean="0"/>
              <a:t>Rol van Warmtecoöperatie Zuidplaspolder;</a:t>
            </a:r>
          </a:p>
          <a:p>
            <a:pPr marL="457200" indent="-457200">
              <a:buFont typeface="+mj-lt"/>
              <a:buAutoNum type="alphaUcPeriod"/>
            </a:pPr>
            <a:r>
              <a:rPr lang="nl-NL" dirty="0" smtClean="0"/>
              <a:t>Rol Glastuinbouw Nederland;</a:t>
            </a:r>
          </a:p>
          <a:p>
            <a:pPr marL="457200" indent="-457200">
              <a:buFont typeface="+mj-lt"/>
              <a:buAutoNum type="alphaUcPeriod"/>
            </a:pPr>
            <a:r>
              <a:rPr lang="nl-NL" dirty="0" smtClean="0"/>
              <a:t>Rol Warmtenetwerkbedrijf (hub + transportleiding).</a:t>
            </a:r>
            <a:endParaRPr lang="nl-NL" dirty="0"/>
          </a:p>
        </p:txBody>
      </p:sp>
    </p:spTree>
    <p:extLst>
      <p:ext uri="{BB962C8B-B14F-4D97-AF65-F5344CB8AC3E}">
        <p14:creationId xmlns:p14="http://schemas.microsoft.com/office/powerpoint/2010/main" val="15434022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Gemeente</a:t>
            </a:r>
            <a:endParaRPr lang="nl-NL" dirty="0"/>
          </a:p>
        </p:txBody>
      </p:sp>
      <p:sp>
        <p:nvSpPr>
          <p:cNvPr id="3" name="Tijdelijke aanduiding voor inhoud 2"/>
          <p:cNvSpPr>
            <a:spLocks noGrp="1"/>
          </p:cNvSpPr>
          <p:nvPr>
            <p:ph idx="1"/>
          </p:nvPr>
        </p:nvSpPr>
        <p:spPr/>
        <p:txBody>
          <a:bodyPr/>
          <a:lstStyle/>
          <a:p>
            <a:pPr marL="457200" indent="-457200">
              <a:buAutoNum type="alphaUcPeriod"/>
            </a:pPr>
            <a:r>
              <a:rPr lang="nl-NL" dirty="0" smtClean="0"/>
              <a:t>Rol van </a:t>
            </a:r>
            <a:r>
              <a:rPr lang="nl-NL" dirty="0"/>
              <a:t>de </a:t>
            </a:r>
            <a:r>
              <a:rPr lang="nl-NL" dirty="0" smtClean="0"/>
              <a:t>gemeente:</a:t>
            </a:r>
          </a:p>
          <a:p>
            <a:pPr marL="933450" lvl="1" indent="-457200">
              <a:buAutoNum type="alphaUcPeriod"/>
            </a:pPr>
            <a:r>
              <a:rPr lang="nl-NL" dirty="0" smtClean="0"/>
              <a:t>Verlenen van vergunningen voor aanleg;</a:t>
            </a:r>
          </a:p>
          <a:p>
            <a:pPr marL="933450" lvl="1" indent="-457200">
              <a:buAutoNum type="alphaUcPeriod"/>
            </a:pPr>
            <a:r>
              <a:rPr lang="nl-NL" dirty="0" smtClean="0"/>
              <a:t>Faciliteren en meewerken aan aanleg;</a:t>
            </a:r>
          </a:p>
          <a:p>
            <a:pPr marL="933450" lvl="1" indent="-457200">
              <a:buAutoNum type="alphaUcPeriod"/>
            </a:pPr>
            <a:r>
              <a:rPr lang="nl-NL" dirty="0" smtClean="0"/>
              <a:t>Actief vanuit WSO deelnemen aan overleggen met stakeholders;</a:t>
            </a:r>
          </a:p>
          <a:p>
            <a:pPr marL="933450" lvl="1" indent="-457200">
              <a:buAutoNum type="alphaUcPeriod"/>
            </a:pPr>
            <a:r>
              <a:rPr lang="nl-NL" dirty="0" smtClean="0"/>
              <a:t>Overleggen met Rijk en provincie over kaders (bijv. subsidie).</a:t>
            </a:r>
          </a:p>
          <a:p>
            <a:pPr marL="476250" lvl="1" indent="0">
              <a:buNone/>
            </a:pPr>
            <a:endParaRPr lang="nl-NL" dirty="0" smtClean="0"/>
          </a:p>
        </p:txBody>
      </p:sp>
    </p:spTree>
    <p:extLst>
      <p:ext uri="{BB962C8B-B14F-4D97-AF65-F5344CB8AC3E}">
        <p14:creationId xmlns:p14="http://schemas.microsoft.com/office/powerpoint/2010/main" val="2230146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Warmtecoöperatie</a:t>
            </a:r>
            <a:endParaRPr lang="nl-NL" dirty="0"/>
          </a:p>
        </p:txBody>
      </p:sp>
      <p:sp>
        <p:nvSpPr>
          <p:cNvPr id="3" name="Tijdelijke aanduiding voor inhoud 2"/>
          <p:cNvSpPr>
            <a:spLocks noGrp="1"/>
          </p:cNvSpPr>
          <p:nvPr>
            <p:ph idx="1"/>
          </p:nvPr>
        </p:nvSpPr>
        <p:spPr/>
        <p:txBody>
          <a:bodyPr/>
          <a:lstStyle/>
          <a:p>
            <a:pPr marL="0" indent="0">
              <a:buNone/>
            </a:pPr>
            <a:r>
              <a:rPr lang="nl-NL" dirty="0" smtClean="0"/>
              <a:t>B. Rol van Warmtecoöperatie Zuidplaspolder / glastuinbouw ondernemers / Glastuinbouw Nederland</a:t>
            </a:r>
          </a:p>
          <a:p>
            <a:pPr marL="0" indent="0">
              <a:buNone/>
            </a:pPr>
            <a:endParaRPr lang="nl-NL" dirty="0"/>
          </a:p>
          <a:p>
            <a:pPr marL="0" indent="0">
              <a:buNone/>
            </a:pPr>
            <a:r>
              <a:rPr lang="nl-NL" dirty="0" smtClean="0"/>
              <a:t>Zie presentatie Waco ZPP</a:t>
            </a:r>
          </a:p>
          <a:p>
            <a:pPr marL="0" indent="0">
              <a:buNone/>
            </a:pPr>
            <a:endParaRPr lang="nl-NL" dirty="0"/>
          </a:p>
        </p:txBody>
      </p:sp>
    </p:spTree>
    <p:extLst>
      <p:ext uri="{BB962C8B-B14F-4D97-AF65-F5344CB8AC3E}">
        <p14:creationId xmlns:p14="http://schemas.microsoft.com/office/powerpoint/2010/main" val="3706401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Warmtenetwerkbedrijf</a:t>
            </a:r>
            <a:endParaRPr lang="nl-NL" dirty="0"/>
          </a:p>
        </p:txBody>
      </p:sp>
      <p:sp>
        <p:nvSpPr>
          <p:cNvPr id="3" name="Tijdelijke aanduiding voor inhoud 2"/>
          <p:cNvSpPr>
            <a:spLocks noGrp="1"/>
          </p:cNvSpPr>
          <p:nvPr>
            <p:ph idx="1"/>
          </p:nvPr>
        </p:nvSpPr>
        <p:spPr>
          <a:xfrm>
            <a:off x="413238" y="2037769"/>
            <a:ext cx="8229600" cy="3749319"/>
          </a:xfrm>
        </p:spPr>
        <p:txBody>
          <a:bodyPr/>
          <a:lstStyle/>
          <a:p>
            <a:pPr marL="0" indent="0">
              <a:buNone/>
            </a:pPr>
            <a:r>
              <a:rPr lang="nl-NL" dirty="0" smtClean="0"/>
              <a:t>D</a:t>
            </a:r>
            <a:r>
              <a:rPr lang="nl-NL" dirty="0"/>
              <a:t>. Rol </a:t>
            </a:r>
            <a:r>
              <a:rPr lang="nl-NL" dirty="0" smtClean="0"/>
              <a:t>Warmtenetwerkbedrijf:</a:t>
            </a:r>
          </a:p>
          <a:p>
            <a:pPr marL="933450" lvl="1" indent="-457200">
              <a:buFont typeface="Arial"/>
              <a:buAutoNum type="alphaUcPeriod"/>
            </a:pPr>
            <a:r>
              <a:rPr lang="nl-NL" dirty="0"/>
              <a:t>Opstellen BC</a:t>
            </a:r>
          </a:p>
          <a:p>
            <a:pPr marL="933450" lvl="1" indent="-457200">
              <a:buFont typeface="Arial"/>
              <a:buAutoNum type="alphaUcPeriod"/>
            </a:pPr>
            <a:r>
              <a:rPr lang="nl-NL" dirty="0"/>
              <a:t>Aanvragen subsidie</a:t>
            </a:r>
          </a:p>
          <a:p>
            <a:pPr marL="933450" lvl="1" indent="-457200">
              <a:buFont typeface="Arial"/>
              <a:buAutoNum type="alphaUcPeriod"/>
            </a:pPr>
            <a:r>
              <a:rPr lang="nl-NL" dirty="0"/>
              <a:t>Aanleg warmtetransportleiding</a:t>
            </a:r>
          </a:p>
          <a:p>
            <a:pPr marL="933450" lvl="1" indent="-457200">
              <a:buFont typeface="Arial"/>
              <a:buAutoNum type="alphaUcPeriod"/>
            </a:pPr>
            <a:r>
              <a:rPr lang="nl-NL" dirty="0"/>
              <a:t>Exploitatie warmtetransportleiding</a:t>
            </a:r>
          </a:p>
        </p:txBody>
      </p:sp>
    </p:spTree>
    <p:extLst>
      <p:ext uri="{BB962C8B-B14F-4D97-AF65-F5344CB8AC3E}">
        <p14:creationId xmlns:p14="http://schemas.microsoft.com/office/powerpoint/2010/main" val="710453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a:spLocks noGrp="1" noChangeArrowheads="1"/>
          </p:cNvSpPr>
          <p:nvPr>
            <p:ph type="title"/>
          </p:nvPr>
        </p:nvSpPr>
        <p:spPr/>
        <p:txBody>
          <a:bodyPr/>
          <a:lstStyle/>
          <a:p>
            <a:r>
              <a:rPr lang="nl-NL" altLang="nl-NL" dirty="0"/>
              <a:t>6</a:t>
            </a:r>
            <a:r>
              <a:rPr lang="nl-NL" altLang="nl-NL" dirty="0" smtClean="0"/>
              <a:t>. Wat zijn de dilemma’s?</a:t>
            </a:r>
            <a:endParaRPr lang="nl-NL" altLang="nl-NL" dirty="0"/>
          </a:p>
        </p:txBody>
      </p:sp>
      <p:sp>
        <p:nvSpPr>
          <p:cNvPr id="2" name="Tijdelijke aanduiding voor inhoud 1"/>
          <p:cNvSpPr>
            <a:spLocks noGrp="1"/>
          </p:cNvSpPr>
          <p:nvPr>
            <p:ph idx="1"/>
          </p:nvPr>
        </p:nvSpPr>
        <p:spPr/>
        <p:txBody>
          <a:bodyPr/>
          <a:lstStyle/>
          <a:p>
            <a:r>
              <a:rPr lang="nl-NL" dirty="0" smtClean="0"/>
              <a:t>Onrendabele top van de verschillende onderdelen van het warmtetransportnet;</a:t>
            </a:r>
          </a:p>
          <a:p>
            <a:r>
              <a:rPr lang="nl-NL" dirty="0" smtClean="0"/>
              <a:t>Onrendabele top </a:t>
            </a:r>
            <a:r>
              <a:rPr lang="nl-NL" dirty="0" err="1" smtClean="0"/>
              <a:t>kasnet</a:t>
            </a:r>
            <a:r>
              <a:rPr lang="nl-NL" dirty="0" smtClean="0"/>
              <a:t>;</a:t>
            </a:r>
          </a:p>
          <a:p>
            <a:r>
              <a:rPr lang="nl-NL" dirty="0" smtClean="0"/>
              <a:t>Levering van warmte aan de gebouwde omgeving (participatie);</a:t>
            </a:r>
          </a:p>
          <a:p>
            <a:r>
              <a:rPr lang="nl-NL" dirty="0" smtClean="0"/>
              <a:t>Publiek eigendom / zeggenschap warmtenet (</a:t>
            </a:r>
            <a:r>
              <a:rPr lang="nl-NL" dirty="0" err="1" smtClean="0"/>
              <a:t>Wcw</a:t>
            </a:r>
            <a:r>
              <a:rPr lang="nl-NL" dirty="0" smtClean="0"/>
              <a:t>).</a:t>
            </a:r>
          </a:p>
          <a:p>
            <a:endParaRPr lang="nl-NL" dirty="0"/>
          </a:p>
        </p:txBody>
      </p:sp>
    </p:spTree>
    <p:extLst>
      <p:ext uri="{BB962C8B-B14F-4D97-AF65-F5344CB8AC3E}">
        <p14:creationId xmlns:p14="http://schemas.microsoft.com/office/powerpoint/2010/main" val="22102042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2364" y="799685"/>
            <a:ext cx="9328727" cy="1143000"/>
          </a:xfrm>
        </p:spPr>
        <p:txBody>
          <a:bodyPr/>
          <a:lstStyle/>
          <a:p>
            <a:r>
              <a:rPr lang="nl-NL" dirty="0"/>
              <a:t>7. Kansen voor gebouwde omgeving</a:t>
            </a:r>
            <a:endParaRPr lang="nl-NL" dirty="0"/>
          </a:p>
        </p:txBody>
      </p:sp>
      <p:sp>
        <p:nvSpPr>
          <p:cNvPr id="3" name="Tijdelijke aanduiding voor inhoud 2"/>
          <p:cNvSpPr>
            <a:spLocks noGrp="1"/>
          </p:cNvSpPr>
          <p:nvPr>
            <p:ph idx="1"/>
          </p:nvPr>
        </p:nvSpPr>
        <p:spPr/>
        <p:txBody>
          <a:bodyPr/>
          <a:lstStyle/>
          <a:p>
            <a:r>
              <a:rPr lang="nl-NL" dirty="0" smtClean="0"/>
              <a:t>Door de aanleg van het warmtenet in de gebouwde omgeving ontstaat de mogelijkheid om ook in de gebouwde omgeving van Waddinxveen en Zuidplas een warmtenet (collectieve oplossing) te realiseren. Dit draagt bij aan de gemeentelijke doelstellingen (betaalbaar, betrouwbaar en duurzaam).</a:t>
            </a:r>
          </a:p>
          <a:p>
            <a:r>
              <a:rPr lang="nl-NL" dirty="0" smtClean="0"/>
              <a:t>Of het ook aangelegd wordt in de woonwijk is afhankelijk van uitkomst participatieproces.</a:t>
            </a:r>
            <a:endParaRPr lang="nl-NL" dirty="0"/>
          </a:p>
        </p:txBody>
      </p:sp>
    </p:spTree>
    <p:extLst>
      <p:ext uri="{BB962C8B-B14F-4D97-AF65-F5344CB8AC3E}">
        <p14:creationId xmlns:p14="http://schemas.microsoft.com/office/powerpoint/2010/main" val="18418651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Bedankt voor uw aandacht</a:t>
            </a:r>
            <a:endParaRPr lang="nl-NL" dirty="0"/>
          </a:p>
        </p:txBody>
      </p:sp>
      <p:pic>
        <p:nvPicPr>
          <p:cNvPr id="1026" name="Picture 2" descr="PPT - Analyse verkeersonderzoek febr. '13 PowerPoint Presentation, free  download - ID:486907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01308" y="2018515"/>
            <a:ext cx="5141383" cy="3856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7568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Programma</a:t>
            </a:r>
            <a:endParaRPr lang="nl-NL" dirty="0"/>
          </a:p>
        </p:txBody>
      </p:sp>
      <p:sp>
        <p:nvSpPr>
          <p:cNvPr id="3" name="Tijdelijke aanduiding voor inhoud 2"/>
          <p:cNvSpPr>
            <a:spLocks noGrp="1"/>
          </p:cNvSpPr>
          <p:nvPr>
            <p:ph idx="1"/>
          </p:nvPr>
        </p:nvSpPr>
        <p:spPr/>
        <p:txBody>
          <a:bodyPr/>
          <a:lstStyle/>
          <a:p>
            <a:pPr marL="457200" indent="-457200">
              <a:buFont typeface="+mj-lt"/>
              <a:buAutoNum type="arabicPeriod"/>
            </a:pPr>
            <a:r>
              <a:rPr lang="nl-NL" dirty="0" smtClean="0"/>
              <a:t>Opening wethouder;</a:t>
            </a:r>
          </a:p>
          <a:p>
            <a:pPr marL="457200" indent="-457200">
              <a:buFont typeface="+mj-lt"/>
              <a:buAutoNum type="arabicPeriod"/>
            </a:pPr>
            <a:r>
              <a:rPr lang="nl-NL" dirty="0" smtClean="0"/>
              <a:t>Waarom WSO;</a:t>
            </a:r>
          </a:p>
          <a:p>
            <a:pPr marL="457200" indent="-457200">
              <a:buFont typeface="+mj-lt"/>
              <a:buAutoNum type="arabicPeriod"/>
            </a:pPr>
            <a:r>
              <a:rPr lang="nl-NL" dirty="0" smtClean="0"/>
              <a:t>Waar staan we;</a:t>
            </a:r>
          </a:p>
          <a:p>
            <a:pPr marL="457200" indent="-457200">
              <a:buFont typeface="+mj-lt"/>
              <a:buAutoNum type="arabicPeriod"/>
            </a:pPr>
            <a:r>
              <a:rPr lang="nl-NL" dirty="0" smtClean="0"/>
              <a:t>Wat gaan we doen / wat willen we bereiken;</a:t>
            </a:r>
          </a:p>
          <a:p>
            <a:pPr marL="457200" indent="-457200">
              <a:buFont typeface="+mj-lt"/>
              <a:buAutoNum type="arabicPeriod"/>
            </a:pPr>
            <a:r>
              <a:rPr lang="nl-NL" dirty="0" smtClean="0"/>
              <a:t>Rollen </a:t>
            </a:r>
            <a:r>
              <a:rPr lang="nl-NL" dirty="0"/>
              <a:t>van de diverse </a:t>
            </a:r>
            <a:r>
              <a:rPr lang="nl-NL" dirty="0" smtClean="0"/>
              <a:t>partijen;</a:t>
            </a:r>
            <a:endParaRPr lang="nl-NL" dirty="0"/>
          </a:p>
          <a:p>
            <a:pPr marL="457200" indent="-457200">
              <a:buFont typeface="+mj-lt"/>
              <a:buAutoNum type="arabicPeriod"/>
            </a:pPr>
            <a:r>
              <a:rPr lang="nl-NL" dirty="0" smtClean="0"/>
              <a:t>Wat zijn de dilemma’s;</a:t>
            </a:r>
          </a:p>
          <a:p>
            <a:pPr marL="457200" indent="-457200">
              <a:buFont typeface="+mj-lt"/>
              <a:buAutoNum type="arabicPeriod"/>
            </a:pPr>
            <a:r>
              <a:rPr lang="nl-NL" dirty="0" smtClean="0"/>
              <a:t>Kansen voor gebouwde omgeving</a:t>
            </a:r>
            <a:r>
              <a:rPr lang="nl-NL" dirty="0"/>
              <a:t>.</a:t>
            </a:r>
            <a:endParaRPr lang="nl-NL" dirty="0" smtClean="0"/>
          </a:p>
        </p:txBody>
      </p:sp>
    </p:spTree>
    <p:extLst>
      <p:ext uri="{BB962C8B-B14F-4D97-AF65-F5344CB8AC3E}">
        <p14:creationId xmlns:p14="http://schemas.microsoft.com/office/powerpoint/2010/main" val="17114238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2. Waarom</a:t>
            </a:r>
            <a:endParaRPr lang="nl-NL" dirty="0"/>
          </a:p>
        </p:txBody>
      </p:sp>
      <p:grpSp>
        <p:nvGrpSpPr>
          <p:cNvPr id="4" name="Groep 3"/>
          <p:cNvGrpSpPr/>
          <p:nvPr/>
        </p:nvGrpSpPr>
        <p:grpSpPr>
          <a:xfrm>
            <a:off x="1671266" y="1955339"/>
            <a:ext cx="5801467" cy="4021217"/>
            <a:chOff x="3354326" y="1935388"/>
            <a:chExt cx="5801467" cy="4057449"/>
          </a:xfrm>
        </p:grpSpPr>
        <p:grpSp>
          <p:nvGrpSpPr>
            <p:cNvPr id="5" name="Groep 4"/>
            <p:cNvGrpSpPr/>
            <p:nvPr/>
          </p:nvGrpSpPr>
          <p:grpSpPr>
            <a:xfrm>
              <a:off x="3354326" y="1935388"/>
              <a:ext cx="5681822" cy="4057449"/>
              <a:chOff x="3488946" y="1935388"/>
              <a:chExt cx="5655054" cy="4701781"/>
            </a:xfrm>
          </p:grpSpPr>
          <p:pic>
            <p:nvPicPr>
              <p:cNvPr id="12" name="Afbeelding 11"/>
              <p:cNvPicPr>
                <a:picLocks noChangeAspect="1"/>
              </p:cNvPicPr>
              <p:nvPr/>
            </p:nvPicPr>
            <p:blipFill rotWithShape="1">
              <a:blip r:embed="rId3"/>
              <a:srcRect b="4486"/>
              <a:stretch/>
            </p:blipFill>
            <p:spPr>
              <a:xfrm>
                <a:off x="3488946" y="1935388"/>
                <a:ext cx="5655054" cy="4701781"/>
              </a:xfrm>
              <a:prstGeom prst="rect">
                <a:avLst/>
              </a:prstGeom>
            </p:spPr>
          </p:pic>
          <p:pic>
            <p:nvPicPr>
              <p:cNvPr id="13" name="Afbeelding 12"/>
              <p:cNvPicPr>
                <a:picLocks noChangeAspect="1"/>
              </p:cNvPicPr>
              <p:nvPr/>
            </p:nvPicPr>
            <p:blipFill rotWithShape="1">
              <a:blip r:embed="rId3"/>
              <a:srcRect l="65471" t="40579" r="23749" b="53229"/>
              <a:stretch/>
            </p:blipFill>
            <p:spPr>
              <a:xfrm>
                <a:off x="4571999" y="3952875"/>
                <a:ext cx="771525" cy="304800"/>
              </a:xfrm>
              <a:prstGeom prst="rect">
                <a:avLst/>
              </a:prstGeom>
            </p:spPr>
          </p:pic>
          <p:pic>
            <p:nvPicPr>
              <p:cNvPr id="14" name="Afbeelding 13"/>
              <p:cNvPicPr>
                <a:picLocks noChangeAspect="1"/>
              </p:cNvPicPr>
              <p:nvPr/>
            </p:nvPicPr>
            <p:blipFill rotWithShape="1">
              <a:blip r:embed="rId3"/>
              <a:srcRect l="65471" t="40579" r="23749" b="53229"/>
              <a:stretch/>
            </p:blipFill>
            <p:spPr>
              <a:xfrm>
                <a:off x="6316473" y="3939494"/>
                <a:ext cx="771525" cy="304800"/>
              </a:xfrm>
              <a:prstGeom prst="rect">
                <a:avLst/>
              </a:prstGeom>
            </p:spPr>
          </p:pic>
        </p:grpSp>
        <p:sp>
          <p:nvSpPr>
            <p:cNvPr id="6" name="Ovaal 5"/>
            <p:cNvSpPr/>
            <p:nvPr/>
          </p:nvSpPr>
          <p:spPr>
            <a:xfrm>
              <a:off x="6123888" y="3984244"/>
              <a:ext cx="846526" cy="368558"/>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nl-NL">
                <a:solidFill>
                  <a:prstClr val="white"/>
                </a:solidFill>
                <a:latin typeface="Arial"/>
              </a:endParaRPr>
            </a:p>
          </p:txBody>
        </p:sp>
        <p:sp>
          <p:nvSpPr>
            <p:cNvPr id="7" name="Tekstvak 6"/>
            <p:cNvSpPr txBox="1"/>
            <p:nvPr/>
          </p:nvSpPr>
          <p:spPr>
            <a:xfrm>
              <a:off x="3937973" y="4144458"/>
              <a:ext cx="490840" cy="338554"/>
            </a:xfrm>
            <a:prstGeom prst="rect">
              <a:avLst/>
            </a:prstGeom>
            <a:noFill/>
          </p:spPr>
          <p:txBody>
            <a:bodyPr wrap="none" rtlCol="0">
              <a:spAutoFit/>
            </a:bodyPr>
            <a:lstStyle/>
            <a:p>
              <a:pPr defTabSz="457200"/>
              <a:r>
                <a:rPr lang="nl-NL" sz="800" dirty="0">
                  <a:solidFill>
                    <a:srgbClr val="BCBCBC"/>
                  </a:solidFill>
                  <a:latin typeface="Arial"/>
                </a:rPr>
                <a:t>Gas=8</a:t>
              </a:r>
            </a:p>
            <a:p>
              <a:pPr defTabSz="457200"/>
              <a:r>
                <a:rPr lang="nl-NL" sz="800" dirty="0">
                  <a:solidFill>
                    <a:srgbClr val="BCBCBC"/>
                  </a:solidFill>
                  <a:latin typeface="Arial"/>
                </a:rPr>
                <a:t>E=5</a:t>
              </a:r>
            </a:p>
          </p:txBody>
        </p:sp>
        <p:sp>
          <p:nvSpPr>
            <p:cNvPr id="8" name="Tekstvak 7"/>
            <p:cNvSpPr txBox="1"/>
            <p:nvPr/>
          </p:nvSpPr>
          <p:spPr>
            <a:xfrm>
              <a:off x="3911855" y="4602529"/>
              <a:ext cx="490840" cy="338554"/>
            </a:xfrm>
            <a:prstGeom prst="rect">
              <a:avLst/>
            </a:prstGeom>
            <a:noFill/>
          </p:spPr>
          <p:txBody>
            <a:bodyPr wrap="none" rtlCol="0">
              <a:spAutoFit/>
            </a:bodyPr>
            <a:lstStyle/>
            <a:p>
              <a:pPr defTabSz="457200"/>
              <a:r>
                <a:rPr lang="nl-NL" sz="800" dirty="0">
                  <a:solidFill>
                    <a:srgbClr val="BCBCBC"/>
                  </a:solidFill>
                  <a:latin typeface="Arial"/>
                </a:rPr>
                <a:t>Gas=2</a:t>
              </a:r>
            </a:p>
            <a:p>
              <a:pPr defTabSz="457200"/>
              <a:r>
                <a:rPr lang="nl-NL" sz="800" dirty="0">
                  <a:solidFill>
                    <a:srgbClr val="BCBCBC"/>
                  </a:solidFill>
                  <a:latin typeface="Arial"/>
                </a:rPr>
                <a:t>E=8</a:t>
              </a:r>
            </a:p>
          </p:txBody>
        </p:sp>
        <p:sp>
          <p:nvSpPr>
            <p:cNvPr id="9" name="Ovaal 8"/>
            <p:cNvSpPr/>
            <p:nvPr/>
          </p:nvSpPr>
          <p:spPr>
            <a:xfrm>
              <a:off x="3854623" y="4131775"/>
              <a:ext cx="564256" cy="197804"/>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nl-NL">
                <a:solidFill>
                  <a:prstClr val="white"/>
                </a:solidFill>
                <a:latin typeface="Arial"/>
              </a:endParaRPr>
            </a:p>
          </p:txBody>
        </p:sp>
        <p:sp>
          <p:nvSpPr>
            <p:cNvPr id="10" name="Ovaal 9"/>
            <p:cNvSpPr/>
            <p:nvPr/>
          </p:nvSpPr>
          <p:spPr>
            <a:xfrm>
              <a:off x="3861367" y="4575487"/>
              <a:ext cx="564256" cy="197804"/>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nl-NL">
                <a:solidFill>
                  <a:prstClr val="white"/>
                </a:solidFill>
                <a:latin typeface="Arial"/>
              </a:endParaRPr>
            </a:p>
          </p:txBody>
        </p:sp>
        <p:sp>
          <p:nvSpPr>
            <p:cNvPr id="11" name="Tekstvak 10"/>
            <p:cNvSpPr txBox="1"/>
            <p:nvPr/>
          </p:nvSpPr>
          <p:spPr>
            <a:xfrm>
              <a:off x="6347011" y="5731227"/>
              <a:ext cx="2808782" cy="261610"/>
            </a:xfrm>
            <a:prstGeom prst="rect">
              <a:avLst/>
            </a:prstGeom>
            <a:noFill/>
          </p:spPr>
          <p:txBody>
            <a:bodyPr wrap="none" rtlCol="0">
              <a:spAutoFit/>
            </a:bodyPr>
            <a:lstStyle/>
            <a:p>
              <a:r>
                <a:rPr lang="nl-NL" sz="1100" dirty="0" smtClean="0"/>
                <a:t>Bron: klimaatmonitor Waddinxveen, 2020)</a:t>
              </a:r>
              <a:endParaRPr lang="nl-NL" sz="1100" dirty="0"/>
            </a:p>
          </p:txBody>
        </p:sp>
      </p:grpSp>
    </p:spTree>
    <p:extLst>
      <p:ext uri="{BB962C8B-B14F-4D97-AF65-F5344CB8AC3E}">
        <p14:creationId xmlns:p14="http://schemas.microsoft.com/office/powerpoint/2010/main" val="2843694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a:spLocks noGrp="1" noChangeArrowheads="1"/>
          </p:cNvSpPr>
          <p:nvPr>
            <p:ph type="title"/>
          </p:nvPr>
        </p:nvSpPr>
        <p:spPr/>
        <p:txBody>
          <a:bodyPr/>
          <a:lstStyle/>
          <a:p>
            <a:r>
              <a:rPr lang="nl-NL" altLang="nl-NL" dirty="0" smtClean="0"/>
              <a:t>3. Waar staan we</a:t>
            </a:r>
            <a:endParaRPr lang="nl-NL" altLang="nl-NL" dirty="0"/>
          </a:p>
        </p:txBody>
      </p:sp>
      <p:sp>
        <p:nvSpPr>
          <p:cNvPr id="4" name="Tijdelijke aanduiding voor inhoud 2"/>
          <p:cNvSpPr>
            <a:spLocks noGrp="1"/>
          </p:cNvSpPr>
          <p:nvPr>
            <p:ph idx="1"/>
          </p:nvPr>
        </p:nvSpPr>
        <p:spPr>
          <a:xfrm>
            <a:off x="457200" y="1935388"/>
            <a:ext cx="8686800" cy="4059012"/>
          </a:xfrm>
        </p:spPr>
        <p:txBody>
          <a:bodyPr/>
          <a:lstStyle/>
          <a:p>
            <a:pPr marL="0" indent="0">
              <a:buNone/>
            </a:pPr>
            <a:r>
              <a:rPr lang="nl-NL" dirty="0" smtClean="0"/>
              <a:t>Korte terugblik</a:t>
            </a:r>
          </a:p>
          <a:p>
            <a:pPr marL="0" indent="0">
              <a:buNone/>
            </a:pPr>
            <a:endParaRPr lang="nl-NL" dirty="0" smtClean="0"/>
          </a:p>
          <a:p>
            <a:pPr marL="0" indent="0">
              <a:buNone/>
            </a:pPr>
            <a:r>
              <a:rPr lang="nl-NL" dirty="0" smtClean="0"/>
              <a:t>Warmtesamenwerking </a:t>
            </a:r>
            <a:r>
              <a:rPr lang="nl-NL" dirty="0"/>
              <a:t>Oostland (WSO) in 2018 opgericht als bestuurlijke en ambtelijke samenwerking in Oostland met als doel om de verduurzaming van de warmtevraag in de glastuinbouw en gebouwde omgeving te versnellen</a:t>
            </a:r>
            <a:r>
              <a:rPr lang="nl-NL" dirty="0" smtClean="0"/>
              <a:t>. Om dit te bereiken moeten op regionale schaal warmtenetten en bronnen ontwikkeld worden. Dit is het grand design.</a:t>
            </a:r>
          </a:p>
          <a:p>
            <a:pPr marL="0" indent="0">
              <a:buNone/>
            </a:pPr>
            <a:endParaRPr lang="nl-NL" dirty="0"/>
          </a:p>
        </p:txBody>
      </p:sp>
      <p:graphicFrame>
        <p:nvGraphicFramePr>
          <p:cNvPr id="2" name="Diagram 1"/>
          <p:cNvGraphicFramePr/>
          <p:nvPr>
            <p:extLst>
              <p:ext uri="{D42A27DB-BD31-4B8C-83A1-F6EECF244321}">
                <p14:modId xmlns:p14="http://schemas.microsoft.com/office/powerpoint/2010/main" val="3784271736"/>
              </p:ext>
            </p:extLst>
          </p:nvPr>
        </p:nvGraphicFramePr>
        <p:xfrm>
          <a:off x="988291" y="5030353"/>
          <a:ext cx="6761018" cy="9640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907800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Partners</a:t>
            </a:r>
            <a:endParaRPr lang="nl-NL" dirty="0"/>
          </a:p>
        </p:txBody>
      </p:sp>
      <p:sp>
        <p:nvSpPr>
          <p:cNvPr id="3" name="Tijdelijke aanduiding voor inhoud 2"/>
          <p:cNvSpPr>
            <a:spLocks noGrp="1"/>
          </p:cNvSpPr>
          <p:nvPr>
            <p:ph idx="1"/>
          </p:nvPr>
        </p:nvSpPr>
        <p:spPr>
          <a:xfrm>
            <a:off x="457200" y="1935388"/>
            <a:ext cx="8229600" cy="4078550"/>
          </a:xfrm>
        </p:spPr>
        <p:txBody>
          <a:bodyPr/>
          <a:lstStyle/>
          <a:p>
            <a:r>
              <a:rPr lang="nl-NL" dirty="0" smtClean="0"/>
              <a:t>Warmtesamenwerking Oostland </a:t>
            </a:r>
            <a:r>
              <a:rPr lang="nl-NL" dirty="0"/>
              <a:t>bestaat uit:</a:t>
            </a:r>
          </a:p>
          <a:p>
            <a:pPr lvl="1"/>
            <a:r>
              <a:rPr lang="nl-NL" dirty="0"/>
              <a:t>Lansingerland;</a:t>
            </a:r>
          </a:p>
          <a:p>
            <a:pPr lvl="1"/>
            <a:r>
              <a:rPr lang="nl-NL" dirty="0"/>
              <a:t>Pijnacker </a:t>
            </a:r>
            <a:r>
              <a:rPr lang="nl-NL" dirty="0" smtClean="0"/>
              <a:t>Nooddorp;</a:t>
            </a:r>
            <a:endParaRPr lang="nl-NL" dirty="0"/>
          </a:p>
          <a:p>
            <a:pPr lvl="1"/>
            <a:r>
              <a:rPr lang="nl-NL" dirty="0"/>
              <a:t>Waddinxveen;</a:t>
            </a:r>
          </a:p>
          <a:p>
            <a:pPr lvl="1"/>
            <a:r>
              <a:rPr lang="nl-NL" dirty="0" smtClean="0"/>
              <a:t>Zoetermeer;</a:t>
            </a:r>
            <a:endParaRPr lang="nl-NL" dirty="0"/>
          </a:p>
          <a:p>
            <a:pPr lvl="1"/>
            <a:r>
              <a:rPr lang="nl-NL" dirty="0"/>
              <a:t>Zuidplas;</a:t>
            </a:r>
          </a:p>
          <a:p>
            <a:pPr lvl="1"/>
            <a:r>
              <a:rPr lang="nl-NL" dirty="0" smtClean="0"/>
              <a:t>Glastuinbouw Nederland;</a:t>
            </a:r>
            <a:endParaRPr lang="nl-NL" dirty="0"/>
          </a:p>
          <a:p>
            <a:pPr marL="457200" lvl="1" indent="0">
              <a:buNone/>
            </a:pPr>
            <a:r>
              <a:rPr lang="nl-NL" dirty="0" smtClean="0"/>
              <a:t>Daarnaast overleg met </a:t>
            </a:r>
            <a:r>
              <a:rPr lang="nl-NL" dirty="0" err="1" smtClean="0"/>
              <a:t>convenantparnters</a:t>
            </a:r>
            <a:r>
              <a:rPr lang="nl-NL" dirty="0" smtClean="0"/>
              <a:t> PZH, EZK, LNV, </a:t>
            </a:r>
            <a:r>
              <a:rPr lang="nl-NL" dirty="0" err="1" smtClean="0"/>
              <a:t>Gasunie</a:t>
            </a:r>
            <a:r>
              <a:rPr lang="nl-NL" dirty="0" smtClean="0"/>
              <a:t>.</a:t>
            </a:r>
          </a:p>
        </p:txBody>
      </p:sp>
    </p:spTree>
    <p:extLst>
      <p:ext uri="{BB962C8B-B14F-4D97-AF65-F5344CB8AC3E}">
        <p14:creationId xmlns:p14="http://schemas.microsoft.com/office/powerpoint/2010/main" val="3199879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endParaRPr lang="nl-NL"/>
          </a:p>
        </p:txBody>
      </p:sp>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858057"/>
            <a:ext cx="9143102" cy="5141886"/>
          </a:xfrm>
          <a:prstGeom prst="rect">
            <a:avLst/>
          </a:prstGeom>
        </p:spPr>
      </p:pic>
      <p:sp>
        <p:nvSpPr>
          <p:cNvPr id="6" name="Titel 1">
            <a:extLst>
              <a:ext uri="{FF2B5EF4-FFF2-40B4-BE49-F238E27FC236}">
                <a16:creationId xmlns:a16="http://schemas.microsoft.com/office/drawing/2014/main" id="{EE53B854-1494-4967-A7C3-C5C64F82817E}"/>
              </a:ext>
            </a:extLst>
          </p:cNvPr>
          <p:cNvSpPr txBox="1">
            <a:spLocks/>
          </p:cNvSpPr>
          <p:nvPr/>
        </p:nvSpPr>
        <p:spPr>
          <a:xfrm>
            <a:off x="208601" y="1110208"/>
            <a:ext cx="2791429" cy="570968"/>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lnSpc>
                <a:spcPct val="100000"/>
              </a:lnSpc>
              <a:defRPr/>
            </a:pPr>
            <a:r>
              <a:rPr lang="nl-NL" sz="1400" dirty="0" smtClean="0">
                <a:latin typeface="+mn-lt"/>
                <a:ea typeface="+mn-ea"/>
                <a:cs typeface="+mn-cs"/>
              </a:rPr>
              <a:t>Duurzame warmte voor GTB en gebouwde omgeving</a:t>
            </a:r>
            <a:endParaRPr lang="nl-NL" sz="1400" dirty="0">
              <a:latin typeface="+mn-lt"/>
              <a:ea typeface="+mn-ea"/>
              <a:cs typeface="+mn-cs"/>
            </a:endParaRPr>
          </a:p>
        </p:txBody>
      </p:sp>
      <p:cxnSp>
        <p:nvCxnSpPr>
          <p:cNvPr id="4" name="Rechte verbindingslijn 3">
            <a:extLst>
              <a:ext uri="{FF2B5EF4-FFF2-40B4-BE49-F238E27FC236}">
                <a16:creationId xmlns:a16="http://schemas.microsoft.com/office/drawing/2014/main" id="{25588108-6773-49D6-85C5-C70C34CD78B0}"/>
              </a:ext>
            </a:extLst>
          </p:cNvPr>
          <p:cNvCxnSpPr>
            <a:cxnSpLocks/>
          </p:cNvCxnSpPr>
          <p:nvPr/>
        </p:nvCxnSpPr>
        <p:spPr>
          <a:xfrm flipH="1">
            <a:off x="4428309" y="3123656"/>
            <a:ext cx="1432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Rechte verbindingslijn 10">
            <a:extLst>
              <a:ext uri="{FF2B5EF4-FFF2-40B4-BE49-F238E27FC236}">
                <a16:creationId xmlns:a16="http://schemas.microsoft.com/office/drawing/2014/main" id="{9C3A8319-9B73-484D-BDA0-56D492FE29E5}"/>
              </a:ext>
            </a:extLst>
          </p:cNvPr>
          <p:cNvCxnSpPr>
            <a:cxnSpLocks/>
          </p:cNvCxnSpPr>
          <p:nvPr/>
        </p:nvCxnSpPr>
        <p:spPr>
          <a:xfrm flipH="1" flipV="1">
            <a:off x="4571552" y="3123656"/>
            <a:ext cx="735254" cy="254727"/>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C120036E-BA87-4A53-A663-FB3AC51E6B4A}"/>
              </a:ext>
            </a:extLst>
          </p:cNvPr>
          <p:cNvCxnSpPr>
            <a:cxnSpLocks/>
          </p:cNvCxnSpPr>
          <p:nvPr/>
        </p:nvCxnSpPr>
        <p:spPr>
          <a:xfrm flipH="1">
            <a:off x="5295961" y="3123655"/>
            <a:ext cx="445166" cy="254728"/>
          </a:xfrm>
          <a:prstGeom prst="line">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E3BFB92F-F245-4FAF-B6AE-A5D3313FD0DC}"/>
              </a:ext>
            </a:extLst>
          </p:cNvPr>
          <p:cNvCxnSpPr>
            <a:cxnSpLocks/>
          </p:cNvCxnSpPr>
          <p:nvPr/>
        </p:nvCxnSpPr>
        <p:spPr>
          <a:xfrm flipH="1" flipV="1">
            <a:off x="4037492" y="3057535"/>
            <a:ext cx="319787" cy="73877"/>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Rechte verbindingslijn 17">
            <a:extLst>
              <a:ext uri="{FF2B5EF4-FFF2-40B4-BE49-F238E27FC236}">
                <a16:creationId xmlns:a16="http://schemas.microsoft.com/office/drawing/2014/main" id="{92AD2B2F-FCE3-431C-B790-331FC88FCABC}"/>
              </a:ext>
            </a:extLst>
          </p:cNvPr>
          <p:cNvCxnSpPr>
            <a:cxnSpLocks/>
          </p:cNvCxnSpPr>
          <p:nvPr/>
        </p:nvCxnSpPr>
        <p:spPr>
          <a:xfrm flipH="1">
            <a:off x="3976672" y="3058342"/>
            <a:ext cx="79121" cy="130628"/>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Rechte verbindingslijn 19">
            <a:extLst>
              <a:ext uri="{FF2B5EF4-FFF2-40B4-BE49-F238E27FC236}">
                <a16:creationId xmlns:a16="http://schemas.microsoft.com/office/drawing/2014/main" id="{5A9D3F20-1EA4-41AE-AC58-FA4E17038AAC}"/>
              </a:ext>
            </a:extLst>
          </p:cNvPr>
          <p:cNvCxnSpPr>
            <a:cxnSpLocks/>
          </p:cNvCxnSpPr>
          <p:nvPr/>
        </p:nvCxnSpPr>
        <p:spPr>
          <a:xfrm flipH="1">
            <a:off x="3638301" y="3184274"/>
            <a:ext cx="332957" cy="64295"/>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308C789F-8E1D-4F9F-BF3F-DAAB5F899509}"/>
              </a:ext>
            </a:extLst>
          </p:cNvPr>
          <p:cNvCxnSpPr>
            <a:cxnSpLocks/>
          </p:cNvCxnSpPr>
          <p:nvPr/>
        </p:nvCxnSpPr>
        <p:spPr>
          <a:xfrm flipH="1">
            <a:off x="3638301" y="3248569"/>
            <a:ext cx="5415" cy="235193"/>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Ster: 5 punten 1">
            <a:extLst>
              <a:ext uri="{FF2B5EF4-FFF2-40B4-BE49-F238E27FC236}">
                <a16:creationId xmlns:a16="http://schemas.microsoft.com/office/drawing/2014/main" id="{4F7C8D38-BC5F-4E39-A09C-B9537A35CCFA}"/>
              </a:ext>
            </a:extLst>
          </p:cNvPr>
          <p:cNvSpPr/>
          <p:nvPr/>
        </p:nvSpPr>
        <p:spPr>
          <a:xfrm>
            <a:off x="2274435" y="2653904"/>
            <a:ext cx="183016" cy="18930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nl-NL" sz="1350">
              <a:solidFill>
                <a:prstClr val="white"/>
              </a:solidFill>
              <a:latin typeface="Calibri"/>
            </a:endParaRPr>
          </a:p>
        </p:txBody>
      </p:sp>
      <p:sp>
        <p:nvSpPr>
          <p:cNvPr id="8" name="Ster: 5 punten 7">
            <a:extLst>
              <a:ext uri="{FF2B5EF4-FFF2-40B4-BE49-F238E27FC236}">
                <a16:creationId xmlns:a16="http://schemas.microsoft.com/office/drawing/2014/main" id="{13D8D84C-39FA-476D-B0F1-75450B09B763}"/>
              </a:ext>
            </a:extLst>
          </p:cNvPr>
          <p:cNvSpPr/>
          <p:nvPr/>
        </p:nvSpPr>
        <p:spPr>
          <a:xfrm>
            <a:off x="3076032" y="3386168"/>
            <a:ext cx="183016" cy="18930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nl-NL" sz="1350">
              <a:solidFill>
                <a:prstClr val="white"/>
              </a:solidFill>
              <a:latin typeface="Calibri"/>
            </a:endParaRPr>
          </a:p>
        </p:txBody>
      </p:sp>
      <p:sp>
        <p:nvSpPr>
          <p:cNvPr id="9" name="Ster: 5 punten 8">
            <a:extLst>
              <a:ext uri="{FF2B5EF4-FFF2-40B4-BE49-F238E27FC236}">
                <a16:creationId xmlns:a16="http://schemas.microsoft.com/office/drawing/2014/main" id="{BA13476F-7C0F-4B67-B874-039B07BC333F}"/>
              </a:ext>
            </a:extLst>
          </p:cNvPr>
          <p:cNvSpPr/>
          <p:nvPr/>
        </p:nvSpPr>
        <p:spPr>
          <a:xfrm>
            <a:off x="5719083" y="3019419"/>
            <a:ext cx="183016" cy="18930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nl-NL" sz="1350">
              <a:solidFill>
                <a:prstClr val="white"/>
              </a:solidFill>
              <a:latin typeface="Calibri"/>
            </a:endParaRPr>
          </a:p>
        </p:txBody>
      </p:sp>
      <p:sp>
        <p:nvSpPr>
          <p:cNvPr id="10" name="Ster: 5 punten 9">
            <a:extLst>
              <a:ext uri="{FF2B5EF4-FFF2-40B4-BE49-F238E27FC236}">
                <a16:creationId xmlns:a16="http://schemas.microsoft.com/office/drawing/2014/main" id="{775E9FFB-063B-49EB-95D0-C9948C3C94CC}"/>
              </a:ext>
            </a:extLst>
          </p:cNvPr>
          <p:cNvSpPr/>
          <p:nvPr/>
        </p:nvSpPr>
        <p:spPr>
          <a:xfrm>
            <a:off x="4480044" y="4076694"/>
            <a:ext cx="183016" cy="18930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nl-NL" sz="1350">
              <a:solidFill>
                <a:prstClr val="white"/>
              </a:solidFill>
              <a:latin typeface="Calibri"/>
            </a:endParaRPr>
          </a:p>
        </p:txBody>
      </p:sp>
      <p:sp>
        <p:nvSpPr>
          <p:cNvPr id="33" name="Titel 1">
            <a:extLst>
              <a:ext uri="{FF2B5EF4-FFF2-40B4-BE49-F238E27FC236}">
                <a16:creationId xmlns:a16="http://schemas.microsoft.com/office/drawing/2014/main" id="{4964F28D-FC20-4030-9680-91C912C0B901}"/>
              </a:ext>
            </a:extLst>
          </p:cNvPr>
          <p:cNvSpPr txBox="1">
            <a:spLocks/>
          </p:cNvSpPr>
          <p:nvPr/>
        </p:nvSpPr>
        <p:spPr>
          <a:xfrm>
            <a:off x="2353296" y="2778179"/>
            <a:ext cx="806935" cy="333212"/>
          </a:xfrm>
          <a:prstGeom prst="rect">
            <a:avLst/>
          </a:prstGeom>
          <a:solidFill>
            <a:schemeClr val="accent5">
              <a:lumMod val="40000"/>
              <a:lumOff val="60000"/>
            </a:schemeClr>
          </a:solid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lnSpc>
                <a:spcPct val="100000"/>
              </a:lnSpc>
              <a:defRPr/>
            </a:pPr>
            <a:r>
              <a:rPr lang="nl-NL" sz="1050" b="1" dirty="0">
                <a:solidFill>
                  <a:prstClr val="black"/>
                </a:solidFill>
                <a:latin typeface="Arial"/>
                <a:cs typeface="Arial"/>
              </a:rPr>
              <a:t>Ca 50 MW</a:t>
            </a:r>
          </a:p>
        </p:txBody>
      </p:sp>
      <p:sp>
        <p:nvSpPr>
          <p:cNvPr id="34" name="Titel 1">
            <a:extLst>
              <a:ext uri="{FF2B5EF4-FFF2-40B4-BE49-F238E27FC236}">
                <a16:creationId xmlns:a16="http://schemas.microsoft.com/office/drawing/2014/main" id="{632F701B-7F99-49C0-8AE0-E1AFC2D878BB}"/>
              </a:ext>
            </a:extLst>
          </p:cNvPr>
          <p:cNvSpPr txBox="1">
            <a:spLocks/>
          </p:cNvSpPr>
          <p:nvPr/>
        </p:nvSpPr>
        <p:spPr>
          <a:xfrm>
            <a:off x="796653" y="4847062"/>
            <a:ext cx="1234188" cy="432435"/>
          </a:xfrm>
          <a:prstGeom prst="rect">
            <a:avLst/>
          </a:prstGeom>
          <a:solidFill>
            <a:schemeClr val="accent5">
              <a:lumMod val="40000"/>
              <a:lumOff val="60000"/>
            </a:schemeClr>
          </a:solid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lnSpc>
                <a:spcPct val="100000"/>
              </a:lnSpc>
              <a:defRPr/>
            </a:pPr>
            <a:r>
              <a:rPr lang="nl-NL" sz="900" b="1" dirty="0">
                <a:solidFill>
                  <a:prstClr val="black"/>
                </a:solidFill>
                <a:latin typeface="Arial"/>
                <a:cs typeface="Arial"/>
              </a:rPr>
              <a:t>Aansluiting op WLQ</a:t>
            </a:r>
          </a:p>
          <a:p>
            <a:pPr defTabSz="685800">
              <a:lnSpc>
                <a:spcPct val="100000"/>
              </a:lnSpc>
              <a:defRPr/>
            </a:pPr>
            <a:r>
              <a:rPr lang="nl-NL" sz="900" b="1" dirty="0">
                <a:solidFill>
                  <a:prstClr val="black"/>
                </a:solidFill>
                <a:latin typeface="Arial"/>
                <a:cs typeface="Arial"/>
              </a:rPr>
              <a:t>Potentieel 100 MW</a:t>
            </a:r>
          </a:p>
        </p:txBody>
      </p:sp>
      <p:sp>
        <p:nvSpPr>
          <p:cNvPr id="7" name="Ovaal 6">
            <a:extLst>
              <a:ext uri="{FF2B5EF4-FFF2-40B4-BE49-F238E27FC236}">
                <a16:creationId xmlns:a16="http://schemas.microsoft.com/office/drawing/2014/main" id="{C59A2B2A-AA1B-47D0-B945-21FE3D9205BE}"/>
              </a:ext>
            </a:extLst>
          </p:cNvPr>
          <p:cNvSpPr/>
          <p:nvPr/>
        </p:nvSpPr>
        <p:spPr>
          <a:xfrm>
            <a:off x="4304212" y="3058342"/>
            <a:ext cx="124097" cy="130628"/>
          </a:xfrm>
          <a:prstGeom prst="ellipse">
            <a:avLst/>
          </a:prstGeom>
          <a:solidFill>
            <a:srgbClr val="00206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nl-NL" sz="1350">
              <a:solidFill>
                <a:prstClr val="white"/>
              </a:solidFill>
              <a:latin typeface="Calibri"/>
            </a:endParaRPr>
          </a:p>
        </p:txBody>
      </p:sp>
      <p:cxnSp>
        <p:nvCxnSpPr>
          <p:cNvPr id="37" name="Rechte verbindingslijn 36">
            <a:extLst>
              <a:ext uri="{FF2B5EF4-FFF2-40B4-BE49-F238E27FC236}">
                <a16:creationId xmlns:a16="http://schemas.microsoft.com/office/drawing/2014/main" id="{FFBF2011-9FCB-43D4-B53B-AC0679F098B6}"/>
              </a:ext>
            </a:extLst>
          </p:cNvPr>
          <p:cNvCxnSpPr>
            <a:cxnSpLocks/>
          </p:cNvCxnSpPr>
          <p:nvPr/>
        </p:nvCxnSpPr>
        <p:spPr>
          <a:xfrm flipH="1">
            <a:off x="978026" y="4401026"/>
            <a:ext cx="788206" cy="303287"/>
          </a:xfrm>
          <a:prstGeom prst="line">
            <a:avLst/>
          </a:prstGeom>
          <a:ln w="38100">
            <a:solidFill>
              <a:schemeClr val="tx2"/>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Rechte verbindingslijn 23">
            <a:extLst>
              <a:ext uri="{FF2B5EF4-FFF2-40B4-BE49-F238E27FC236}">
                <a16:creationId xmlns:a16="http://schemas.microsoft.com/office/drawing/2014/main" id="{DCCBE293-FF1C-46F4-AEF9-A69C06B1617B}"/>
              </a:ext>
            </a:extLst>
          </p:cNvPr>
          <p:cNvCxnSpPr>
            <a:cxnSpLocks/>
          </p:cNvCxnSpPr>
          <p:nvPr/>
        </p:nvCxnSpPr>
        <p:spPr>
          <a:xfrm flipH="1" flipV="1">
            <a:off x="522508" y="4847062"/>
            <a:ext cx="504834" cy="1153689"/>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41" name="Rechte verbindingslijn 40">
            <a:extLst>
              <a:ext uri="{FF2B5EF4-FFF2-40B4-BE49-F238E27FC236}">
                <a16:creationId xmlns:a16="http://schemas.microsoft.com/office/drawing/2014/main" id="{97F8854C-AE5A-43F9-9C7A-612A9218DF1B}"/>
              </a:ext>
            </a:extLst>
          </p:cNvPr>
          <p:cNvCxnSpPr>
            <a:cxnSpLocks/>
          </p:cNvCxnSpPr>
          <p:nvPr/>
        </p:nvCxnSpPr>
        <p:spPr>
          <a:xfrm flipH="1" flipV="1">
            <a:off x="-18378" y="2671725"/>
            <a:ext cx="920612" cy="1499624"/>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43" name="Rechte verbindingslijn 42">
            <a:extLst>
              <a:ext uri="{FF2B5EF4-FFF2-40B4-BE49-F238E27FC236}">
                <a16:creationId xmlns:a16="http://schemas.microsoft.com/office/drawing/2014/main" id="{DD4FCAB7-6B9C-47DE-853C-82663868F93B}"/>
              </a:ext>
            </a:extLst>
          </p:cNvPr>
          <p:cNvCxnSpPr>
            <a:cxnSpLocks/>
          </p:cNvCxnSpPr>
          <p:nvPr/>
        </p:nvCxnSpPr>
        <p:spPr>
          <a:xfrm flipH="1" flipV="1">
            <a:off x="891055" y="4140155"/>
            <a:ext cx="86074" cy="577652"/>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45" name="Rechte verbindingslijn 44">
            <a:extLst>
              <a:ext uri="{FF2B5EF4-FFF2-40B4-BE49-F238E27FC236}">
                <a16:creationId xmlns:a16="http://schemas.microsoft.com/office/drawing/2014/main" id="{1AD5653F-9840-45B1-B749-EF5273A2BE71}"/>
              </a:ext>
            </a:extLst>
          </p:cNvPr>
          <p:cNvCxnSpPr>
            <a:cxnSpLocks/>
          </p:cNvCxnSpPr>
          <p:nvPr/>
        </p:nvCxnSpPr>
        <p:spPr>
          <a:xfrm flipV="1">
            <a:off x="521611" y="4704313"/>
            <a:ext cx="455518" cy="14275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57" name="Rechte verbindingslijn 56">
            <a:extLst>
              <a:ext uri="{FF2B5EF4-FFF2-40B4-BE49-F238E27FC236}">
                <a16:creationId xmlns:a16="http://schemas.microsoft.com/office/drawing/2014/main" id="{AD0B48F9-E4DA-47AB-A183-486255CBE815}"/>
              </a:ext>
            </a:extLst>
          </p:cNvPr>
          <p:cNvCxnSpPr>
            <a:cxnSpLocks/>
          </p:cNvCxnSpPr>
          <p:nvPr/>
        </p:nvCxnSpPr>
        <p:spPr>
          <a:xfrm flipH="1">
            <a:off x="3000030" y="3427617"/>
            <a:ext cx="629083" cy="371866"/>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Ster: 5 punten 11">
            <a:extLst>
              <a:ext uri="{FF2B5EF4-FFF2-40B4-BE49-F238E27FC236}">
                <a16:creationId xmlns:a16="http://schemas.microsoft.com/office/drawing/2014/main" id="{F4CBAF59-87A4-4BA3-8859-557A3F3D66B1}"/>
              </a:ext>
            </a:extLst>
          </p:cNvPr>
          <p:cNvSpPr/>
          <p:nvPr/>
        </p:nvSpPr>
        <p:spPr>
          <a:xfrm>
            <a:off x="3575958" y="3334346"/>
            <a:ext cx="183016" cy="18930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nl-NL" sz="1350">
              <a:solidFill>
                <a:prstClr val="white"/>
              </a:solidFill>
              <a:latin typeface="Calibri"/>
            </a:endParaRPr>
          </a:p>
        </p:txBody>
      </p:sp>
      <p:cxnSp>
        <p:nvCxnSpPr>
          <p:cNvPr id="59" name="Rechte verbindingslijn 58">
            <a:extLst>
              <a:ext uri="{FF2B5EF4-FFF2-40B4-BE49-F238E27FC236}">
                <a16:creationId xmlns:a16="http://schemas.microsoft.com/office/drawing/2014/main" id="{F82E9018-296D-4C3D-8F02-D335CE869AE3}"/>
              </a:ext>
            </a:extLst>
          </p:cNvPr>
          <p:cNvCxnSpPr>
            <a:cxnSpLocks/>
          </p:cNvCxnSpPr>
          <p:nvPr/>
        </p:nvCxnSpPr>
        <p:spPr>
          <a:xfrm>
            <a:off x="3000030" y="3799483"/>
            <a:ext cx="21484" cy="42192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1" name="Rechte verbindingslijn 60">
            <a:extLst>
              <a:ext uri="{FF2B5EF4-FFF2-40B4-BE49-F238E27FC236}">
                <a16:creationId xmlns:a16="http://schemas.microsoft.com/office/drawing/2014/main" id="{40AB7347-C176-47FD-A87A-D32E5359E499}"/>
              </a:ext>
            </a:extLst>
          </p:cNvPr>
          <p:cNvCxnSpPr>
            <a:cxnSpLocks/>
          </p:cNvCxnSpPr>
          <p:nvPr/>
        </p:nvCxnSpPr>
        <p:spPr>
          <a:xfrm flipH="1">
            <a:off x="2711749" y="4211495"/>
            <a:ext cx="309317" cy="75355"/>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8" name="Rechte verbindingslijn 67">
            <a:extLst>
              <a:ext uri="{FF2B5EF4-FFF2-40B4-BE49-F238E27FC236}">
                <a16:creationId xmlns:a16="http://schemas.microsoft.com/office/drawing/2014/main" id="{3EB502B7-595C-4471-AFA6-828E65342E3E}"/>
              </a:ext>
            </a:extLst>
          </p:cNvPr>
          <p:cNvCxnSpPr>
            <a:cxnSpLocks/>
          </p:cNvCxnSpPr>
          <p:nvPr/>
        </p:nvCxnSpPr>
        <p:spPr>
          <a:xfrm>
            <a:off x="2511366" y="4113988"/>
            <a:ext cx="211125" cy="17286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2" name="Rechte verbindingslijn 71">
            <a:extLst>
              <a:ext uri="{FF2B5EF4-FFF2-40B4-BE49-F238E27FC236}">
                <a16:creationId xmlns:a16="http://schemas.microsoft.com/office/drawing/2014/main" id="{A466688C-7825-4A20-AACE-52D2D907772D}"/>
              </a:ext>
            </a:extLst>
          </p:cNvPr>
          <p:cNvCxnSpPr>
            <a:cxnSpLocks/>
          </p:cNvCxnSpPr>
          <p:nvPr/>
        </p:nvCxnSpPr>
        <p:spPr>
          <a:xfrm>
            <a:off x="2107549" y="4086275"/>
            <a:ext cx="422251" cy="27713"/>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6" name="Rechte verbindingslijn 75">
            <a:extLst>
              <a:ext uri="{FF2B5EF4-FFF2-40B4-BE49-F238E27FC236}">
                <a16:creationId xmlns:a16="http://schemas.microsoft.com/office/drawing/2014/main" id="{01309837-DB08-4EDD-929D-607B1EA751A0}"/>
              </a:ext>
            </a:extLst>
          </p:cNvPr>
          <p:cNvCxnSpPr>
            <a:cxnSpLocks/>
          </p:cNvCxnSpPr>
          <p:nvPr/>
        </p:nvCxnSpPr>
        <p:spPr>
          <a:xfrm flipV="1">
            <a:off x="2011203" y="4081914"/>
            <a:ext cx="111326" cy="23388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9" name="Rechte verbindingslijn 78">
            <a:extLst>
              <a:ext uri="{FF2B5EF4-FFF2-40B4-BE49-F238E27FC236}">
                <a16:creationId xmlns:a16="http://schemas.microsoft.com/office/drawing/2014/main" id="{8450B08B-45A9-4928-B105-8A7BE53DCA06}"/>
              </a:ext>
            </a:extLst>
          </p:cNvPr>
          <p:cNvCxnSpPr>
            <a:cxnSpLocks/>
          </p:cNvCxnSpPr>
          <p:nvPr/>
        </p:nvCxnSpPr>
        <p:spPr>
          <a:xfrm flipV="1">
            <a:off x="1766230" y="4308686"/>
            <a:ext cx="264611" cy="9153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3" name="Rechte verbindingslijn 82">
            <a:extLst>
              <a:ext uri="{FF2B5EF4-FFF2-40B4-BE49-F238E27FC236}">
                <a16:creationId xmlns:a16="http://schemas.microsoft.com/office/drawing/2014/main" id="{286EE7E8-BDDF-406B-84A2-97B1EB7223FA}"/>
              </a:ext>
            </a:extLst>
          </p:cNvPr>
          <p:cNvCxnSpPr>
            <a:cxnSpLocks/>
          </p:cNvCxnSpPr>
          <p:nvPr/>
        </p:nvCxnSpPr>
        <p:spPr>
          <a:xfrm flipH="1" flipV="1">
            <a:off x="2705202" y="3184275"/>
            <a:ext cx="53919" cy="807773"/>
          </a:xfrm>
          <a:prstGeom prst="line">
            <a:avLst/>
          </a:prstGeom>
          <a:ln w="19050"/>
        </p:spPr>
        <p:style>
          <a:lnRef idx="1">
            <a:schemeClr val="dk1"/>
          </a:lnRef>
          <a:fillRef idx="0">
            <a:schemeClr val="dk1"/>
          </a:fillRef>
          <a:effectRef idx="0">
            <a:schemeClr val="dk1"/>
          </a:effectRef>
          <a:fontRef idx="minor">
            <a:schemeClr val="tx1"/>
          </a:fontRef>
        </p:style>
      </p:cxnSp>
      <p:cxnSp>
        <p:nvCxnSpPr>
          <p:cNvPr id="87" name="Rechte verbindingslijn 86">
            <a:extLst>
              <a:ext uri="{FF2B5EF4-FFF2-40B4-BE49-F238E27FC236}">
                <a16:creationId xmlns:a16="http://schemas.microsoft.com/office/drawing/2014/main" id="{6C8D06A7-778C-46C2-B862-05A1BA8EA491}"/>
              </a:ext>
            </a:extLst>
          </p:cNvPr>
          <p:cNvCxnSpPr>
            <a:cxnSpLocks/>
          </p:cNvCxnSpPr>
          <p:nvPr/>
        </p:nvCxnSpPr>
        <p:spPr>
          <a:xfrm flipV="1">
            <a:off x="4626380" y="2752965"/>
            <a:ext cx="481888" cy="212119"/>
          </a:xfrm>
          <a:prstGeom prst="line">
            <a:avLst/>
          </a:prstGeom>
          <a:ln w="19050"/>
        </p:spPr>
        <p:style>
          <a:lnRef idx="1">
            <a:schemeClr val="dk1"/>
          </a:lnRef>
          <a:fillRef idx="0">
            <a:schemeClr val="dk1"/>
          </a:fillRef>
          <a:effectRef idx="0">
            <a:schemeClr val="dk1"/>
          </a:effectRef>
          <a:fontRef idx="minor">
            <a:schemeClr val="tx1"/>
          </a:fontRef>
        </p:style>
      </p:cxnSp>
      <p:cxnSp>
        <p:nvCxnSpPr>
          <p:cNvPr id="92" name="Rechte verbindingslijn 91">
            <a:extLst>
              <a:ext uri="{FF2B5EF4-FFF2-40B4-BE49-F238E27FC236}">
                <a16:creationId xmlns:a16="http://schemas.microsoft.com/office/drawing/2014/main" id="{48717211-4214-481B-9AC3-D6959A6DC626}"/>
              </a:ext>
            </a:extLst>
          </p:cNvPr>
          <p:cNvCxnSpPr>
            <a:cxnSpLocks/>
          </p:cNvCxnSpPr>
          <p:nvPr/>
        </p:nvCxnSpPr>
        <p:spPr>
          <a:xfrm flipV="1">
            <a:off x="1290934" y="4566279"/>
            <a:ext cx="55639" cy="326300"/>
          </a:xfrm>
          <a:prstGeom prst="line">
            <a:avLst/>
          </a:prstGeom>
          <a:ln w="19050"/>
        </p:spPr>
        <p:style>
          <a:lnRef idx="1">
            <a:schemeClr val="dk1"/>
          </a:lnRef>
          <a:fillRef idx="0">
            <a:schemeClr val="dk1"/>
          </a:fillRef>
          <a:effectRef idx="0">
            <a:schemeClr val="dk1"/>
          </a:effectRef>
          <a:fontRef idx="minor">
            <a:schemeClr val="tx1"/>
          </a:fontRef>
        </p:style>
      </p:cxnSp>
      <p:sp>
        <p:nvSpPr>
          <p:cNvPr id="95" name="Titel 1">
            <a:extLst>
              <a:ext uri="{FF2B5EF4-FFF2-40B4-BE49-F238E27FC236}">
                <a16:creationId xmlns:a16="http://schemas.microsoft.com/office/drawing/2014/main" id="{037DE5DB-69E4-4398-BBCC-0CFA6B0D075A}"/>
              </a:ext>
            </a:extLst>
          </p:cNvPr>
          <p:cNvSpPr txBox="1">
            <a:spLocks/>
          </p:cNvSpPr>
          <p:nvPr/>
        </p:nvSpPr>
        <p:spPr>
          <a:xfrm>
            <a:off x="168968" y="5726342"/>
            <a:ext cx="919364" cy="333212"/>
          </a:xfrm>
          <a:prstGeom prst="rect">
            <a:avLst/>
          </a:prstGeom>
          <a:no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lnSpc>
                <a:spcPct val="100000"/>
              </a:lnSpc>
              <a:defRPr/>
            </a:pPr>
            <a:r>
              <a:rPr lang="nl-NL" sz="900" b="1" dirty="0">
                <a:solidFill>
                  <a:srgbClr val="FF0000"/>
                </a:solidFill>
                <a:latin typeface="Arial"/>
                <a:cs typeface="Arial"/>
              </a:rPr>
              <a:t>WarmtelinQ</a:t>
            </a:r>
          </a:p>
        </p:txBody>
      </p:sp>
      <p:cxnSp>
        <p:nvCxnSpPr>
          <p:cNvPr id="46" name="Rechte verbindingslijn 45">
            <a:extLst>
              <a:ext uri="{FF2B5EF4-FFF2-40B4-BE49-F238E27FC236}">
                <a16:creationId xmlns:a16="http://schemas.microsoft.com/office/drawing/2014/main" id="{5651156D-6EFE-49DE-814B-EB196E6CEE6E}"/>
              </a:ext>
            </a:extLst>
          </p:cNvPr>
          <p:cNvCxnSpPr>
            <a:cxnSpLocks/>
          </p:cNvCxnSpPr>
          <p:nvPr/>
        </p:nvCxnSpPr>
        <p:spPr>
          <a:xfrm flipH="1">
            <a:off x="5902099" y="3054332"/>
            <a:ext cx="628181" cy="44506"/>
          </a:xfrm>
          <a:prstGeom prst="line">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Rechte verbindingslijn 46">
            <a:extLst>
              <a:ext uri="{FF2B5EF4-FFF2-40B4-BE49-F238E27FC236}">
                <a16:creationId xmlns:a16="http://schemas.microsoft.com/office/drawing/2014/main" id="{F04178EF-A76F-445F-BFC7-74DECBAA23A9}"/>
              </a:ext>
            </a:extLst>
          </p:cNvPr>
          <p:cNvCxnSpPr>
            <a:cxnSpLocks/>
          </p:cNvCxnSpPr>
          <p:nvPr/>
        </p:nvCxnSpPr>
        <p:spPr>
          <a:xfrm flipV="1">
            <a:off x="2791665" y="3802258"/>
            <a:ext cx="219107" cy="38674"/>
          </a:xfrm>
          <a:prstGeom prst="line">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Rechte verbindingslijn 48">
            <a:extLst>
              <a:ext uri="{FF2B5EF4-FFF2-40B4-BE49-F238E27FC236}">
                <a16:creationId xmlns:a16="http://schemas.microsoft.com/office/drawing/2014/main" id="{989EC2CA-C292-4784-BAD2-7E9ECDF00AF8}"/>
              </a:ext>
            </a:extLst>
          </p:cNvPr>
          <p:cNvCxnSpPr>
            <a:cxnSpLocks/>
          </p:cNvCxnSpPr>
          <p:nvPr/>
        </p:nvCxnSpPr>
        <p:spPr>
          <a:xfrm flipV="1">
            <a:off x="5518543" y="3613550"/>
            <a:ext cx="143743" cy="242498"/>
          </a:xfrm>
          <a:prstGeom prst="line">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Rechte verbindingslijn 53">
            <a:extLst>
              <a:ext uri="{FF2B5EF4-FFF2-40B4-BE49-F238E27FC236}">
                <a16:creationId xmlns:a16="http://schemas.microsoft.com/office/drawing/2014/main" id="{05CB0DD1-5565-43A5-9FA0-FC382D0C8EA0}"/>
              </a:ext>
            </a:extLst>
          </p:cNvPr>
          <p:cNvCxnSpPr>
            <a:cxnSpLocks/>
          </p:cNvCxnSpPr>
          <p:nvPr/>
        </p:nvCxnSpPr>
        <p:spPr>
          <a:xfrm flipH="1">
            <a:off x="2535605" y="3962063"/>
            <a:ext cx="115849" cy="151925"/>
          </a:xfrm>
          <a:prstGeom prst="line">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CB91BEF6-1753-49D9-8769-C39D7FBFD5C1}"/>
              </a:ext>
            </a:extLst>
          </p:cNvPr>
          <p:cNvCxnSpPr>
            <a:cxnSpLocks/>
          </p:cNvCxnSpPr>
          <p:nvPr/>
        </p:nvCxnSpPr>
        <p:spPr>
          <a:xfrm flipH="1" flipV="1">
            <a:off x="3021065" y="4198854"/>
            <a:ext cx="139166" cy="547020"/>
          </a:xfrm>
          <a:prstGeom prst="line">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Rechte verbindingslijn 59">
            <a:extLst>
              <a:ext uri="{FF2B5EF4-FFF2-40B4-BE49-F238E27FC236}">
                <a16:creationId xmlns:a16="http://schemas.microsoft.com/office/drawing/2014/main" id="{68AA568D-2754-46FB-B67E-C710ED695667}"/>
              </a:ext>
            </a:extLst>
          </p:cNvPr>
          <p:cNvCxnSpPr>
            <a:cxnSpLocks/>
          </p:cNvCxnSpPr>
          <p:nvPr/>
        </p:nvCxnSpPr>
        <p:spPr>
          <a:xfrm flipV="1">
            <a:off x="3949195" y="4363571"/>
            <a:ext cx="285434" cy="340742"/>
          </a:xfrm>
          <a:prstGeom prst="line">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Rechte verbindingslijn 61">
            <a:extLst>
              <a:ext uri="{FF2B5EF4-FFF2-40B4-BE49-F238E27FC236}">
                <a16:creationId xmlns:a16="http://schemas.microsoft.com/office/drawing/2014/main" id="{35B03F2A-3469-49FF-BD62-40E916A14E16}"/>
              </a:ext>
            </a:extLst>
          </p:cNvPr>
          <p:cNvCxnSpPr>
            <a:cxnSpLocks/>
          </p:cNvCxnSpPr>
          <p:nvPr/>
        </p:nvCxnSpPr>
        <p:spPr>
          <a:xfrm>
            <a:off x="1789608" y="4221405"/>
            <a:ext cx="52874" cy="132656"/>
          </a:xfrm>
          <a:prstGeom prst="line">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Rechte verbindingslijn 51">
            <a:extLst>
              <a:ext uri="{FF2B5EF4-FFF2-40B4-BE49-F238E27FC236}">
                <a16:creationId xmlns:a16="http://schemas.microsoft.com/office/drawing/2014/main" id="{90A25E2F-94A1-43A5-A787-B7C9D6C0A88D}"/>
              </a:ext>
            </a:extLst>
          </p:cNvPr>
          <p:cNvCxnSpPr>
            <a:cxnSpLocks/>
          </p:cNvCxnSpPr>
          <p:nvPr/>
        </p:nvCxnSpPr>
        <p:spPr>
          <a:xfrm>
            <a:off x="5434960" y="2884823"/>
            <a:ext cx="249950" cy="81408"/>
          </a:xfrm>
          <a:prstGeom prst="line">
            <a:avLst/>
          </a:prstGeom>
          <a:ln w="3810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Rechte verbindingslijn met pijl 18">
            <a:extLst>
              <a:ext uri="{FF2B5EF4-FFF2-40B4-BE49-F238E27FC236}">
                <a16:creationId xmlns:a16="http://schemas.microsoft.com/office/drawing/2014/main" id="{EBA052CE-3CBE-4E24-8F47-5C7E107864B9}"/>
              </a:ext>
            </a:extLst>
          </p:cNvPr>
          <p:cNvCxnSpPr>
            <a:cxnSpLocks/>
          </p:cNvCxnSpPr>
          <p:nvPr/>
        </p:nvCxnSpPr>
        <p:spPr>
          <a:xfrm>
            <a:off x="4446687" y="3036512"/>
            <a:ext cx="484261" cy="4557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Rechte verbindingslijn met pijl 57">
            <a:extLst>
              <a:ext uri="{FF2B5EF4-FFF2-40B4-BE49-F238E27FC236}">
                <a16:creationId xmlns:a16="http://schemas.microsoft.com/office/drawing/2014/main" id="{E58CD7C1-856A-4F0B-9C11-4D9D941008EE}"/>
              </a:ext>
            </a:extLst>
          </p:cNvPr>
          <p:cNvCxnSpPr>
            <a:cxnSpLocks/>
          </p:cNvCxnSpPr>
          <p:nvPr/>
        </p:nvCxnSpPr>
        <p:spPr>
          <a:xfrm flipV="1">
            <a:off x="4420928" y="2578997"/>
            <a:ext cx="150623" cy="38723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3" name="Titel 1">
            <a:extLst>
              <a:ext uri="{FF2B5EF4-FFF2-40B4-BE49-F238E27FC236}">
                <a16:creationId xmlns:a16="http://schemas.microsoft.com/office/drawing/2014/main" id="{E9CBA4F7-E41F-470A-944A-F6760DA4304C}"/>
              </a:ext>
            </a:extLst>
          </p:cNvPr>
          <p:cNvSpPr txBox="1">
            <a:spLocks/>
          </p:cNvSpPr>
          <p:nvPr/>
        </p:nvSpPr>
        <p:spPr>
          <a:xfrm>
            <a:off x="4663060" y="2455025"/>
            <a:ext cx="965903" cy="333212"/>
          </a:xfrm>
          <a:prstGeom prst="rect">
            <a:avLst/>
          </a:prstGeom>
          <a:solidFill>
            <a:schemeClr val="accent5">
              <a:lumMod val="40000"/>
              <a:lumOff val="60000"/>
            </a:schemeClr>
          </a:solid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lnSpc>
                <a:spcPct val="100000"/>
              </a:lnSpc>
              <a:defRPr/>
            </a:pPr>
            <a:r>
              <a:rPr lang="nl-NL" sz="1050" b="1" dirty="0">
                <a:solidFill>
                  <a:prstClr val="black"/>
                </a:solidFill>
                <a:latin typeface="Arial"/>
                <a:cs typeface="Arial"/>
              </a:rPr>
              <a:t>Ca 50 MW</a:t>
            </a:r>
          </a:p>
        </p:txBody>
      </p:sp>
      <p:sp>
        <p:nvSpPr>
          <p:cNvPr id="50" name="Tekstvak 49"/>
          <p:cNvSpPr txBox="1"/>
          <p:nvPr/>
        </p:nvSpPr>
        <p:spPr>
          <a:xfrm>
            <a:off x="6724224" y="955526"/>
            <a:ext cx="2524794" cy="738664"/>
          </a:xfrm>
          <a:prstGeom prst="rect">
            <a:avLst/>
          </a:prstGeom>
          <a:noFill/>
        </p:spPr>
        <p:txBody>
          <a:bodyPr wrap="none" rtlCol="0">
            <a:spAutoFit/>
          </a:bodyPr>
          <a:lstStyle/>
          <a:p>
            <a:r>
              <a:rPr lang="nl-NL" sz="1400" dirty="0" smtClean="0"/>
              <a:t>Warmtevraag Zuidplaspolder:</a:t>
            </a:r>
          </a:p>
          <a:p>
            <a:r>
              <a:rPr lang="nl-NL" sz="1400" dirty="0" smtClean="0"/>
              <a:t>- Glastuinbouw 80%</a:t>
            </a:r>
          </a:p>
          <a:p>
            <a:r>
              <a:rPr lang="nl-NL" sz="1400" dirty="0" smtClean="0"/>
              <a:t>- Gebouwde omgeving 20%</a:t>
            </a:r>
            <a:endParaRPr lang="nl-NL" sz="1400" dirty="0"/>
          </a:p>
        </p:txBody>
      </p:sp>
      <p:sp>
        <p:nvSpPr>
          <p:cNvPr id="51" name="Titel 1">
            <a:extLst>
              <a:ext uri="{FF2B5EF4-FFF2-40B4-BE49-F238E27FC236}">
                <a16:creationId xmlns:a16="http://schemas.microsoft.com/office/drawing/2014/main" id="{E9CBA4F7-E41F-470A-944A-F6760DA4304C}"/>
              </a:ext>
            </a:extLst>
          </p:cNvPr>
          <p:cNvSpPr txBox="1">
            <a:spLocks/>
          </p:cNvSpPr>
          <p:nvPr/>
        </p:nvSpPr>
        <p:spPr>
          <a:xfrm>
            <a:off x="6216189" y="3568193"/>
            <a:ext cx="1437550" cy="333212"/>
          </a:xfrm>
          <a:prstGeom prst="rect">
            <a:avLst/>
          </a:prstGeom>
          <a:solidFill>
            <a:schemeClr val="accent5">
              <a:lumMod val="40000"/>
              <a:lumOff val="60000"/>
            </a:schemeClr>
          </a:solidFill>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lnSpc>
                <a:spcPct val="100000"/>
              </a:lnSpc>
              <a:defRPr/>
            </a:pPr>
            <a:r>
              <a:rPr lang="nl-NL" sz="1050" b="1" dirty="0" smtClean="0">
                <a:solidFill>
                  <a:prstClr val="black"/>
                </a:solidFill>
                <a:latin typeface="Arial"/>
                <a:cs typeface="Arial"/>
              </a:rPr>
              <a:t>Gebouwde omgeving ca 10 </a:t>
            </a:r>
            <a:r>
              <a:rPr lang="nl-NL" sz="1050" b="1" dirty="0">
                <a:solidFill>
                  <a:prstClr val="black"/>
                </a:solidFill>
                <a:latin typeface="Arial"/>
                <a:cs typeface="Arial"/>
              </a:rPr>
              <a:t>MW</a:t>
            </a:r>
          </a:p>
        </p:txBody>
      </p:sp>
      <p:sp>
        <p:nvSpPr>
          <p:cNvPr id="64" name="Rectangle 5"/>
          <p:cNvSpPr txBox="1">
            <a:spLocks noChangeArrowheads="1"/>
          </p:cNvSpPr>
          <p:nvPr/>
        </p:nvSpPr>
        <p:spPr>
          <a:xfrm>
            <a:off x="2401387" y="-35731"/>
            <a:ext cx="6521798" cy="795076"/>
          </a:xfrm>
          <a:prstGeom prst="rect">
            <a:avLst/>
          </a:prstGeom>
        </p:spPr>
        <p:txBody>
          <a:bodyPr vert="horz" lIns="91440" tIns="45720" rIns="91440" bIns="45720" rtlCol="0" anchor="ctr">
            <a:noAutofit/>
          </a:bodyPr>
          <a:lstStyle>
            <a:lvl1pPr algn="l" defTabSz="457200" rtl="0" eaLnBrk="1" latinLnBrk="0" hangingPunct="1">
              <a:spcBef>
                <a:spcPct val="0"/>
              </a:spcBef>
              <a:buNone/>
              <a:defRPr sz="4400" b="0" i="0" kern="1200">
                <a:solidFill>
                  <a:schemeClr val="bg1"/>
                </a:solidFill>
                <a:latin typeface="+mj-lt"/>
                <a:ea typeface="+mj-ea"/>
                <a:cs typeface="Fira Sans"/>
              </a:defRPr>
            </a:lvl1pPr>
          </a:lstStyle>
          <a:p>
            <a:r>
              <a:rPr lang="nl-NL" altLang="nl-NL" dirty="0" smtClean="0"/>
              <a:t>Grand design warmtenet</a:t>
            </a:r>
            <a:endParaRPr lang="nl-NL" altLang="nl-NL" dirty="0"/>
          </a:p>
        </p:txBody>
      </p:sp>
    </p:spTree>
    <p:extLst>
      <p:ext uri="{BB962C8B-B14F-4D97-AF65-F5344CB8AC3E}">
        <p14:creationId xmlns:p14="http://schemas.microsoft.com/office/powerpoint/2010/main" val="3200075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4. Wat gaan we doen?</a:t>
            </a:r>
            <a:endParaRPr lang="nl-NL" dirty="0"/>
          </a:p>
        </p:txBody>
      </p:sp>
      <p:sp>
        <p:nvSpPr>
          <p:cNvPr id="3" name="Tijdelijke aanduiding voor inhoud 2"/>
          <p:cNvSpPr>
            <a:spLocks noGrp="1"/>
          </p:cNvSpPr>
          <p:nvPr>
            <p:ph idx="1"/>
          </p:nvPr>
        </p:nvSpPr>
        <p:spPr>
          <a:xfrm>
            <a:off x="108065" y="1935388"/>
            <a:ext cx="9035935" cy="4068248"/>
          </a:xfrm>
        </p:spPr>
        <p:txBody>
          <a:bodyPr/>
          <a:lstStyle/>
          <a:p>
            <a:pPr marL="0" indent="0">
              <a:buNone/>
            </a:pPr>
            <a:r>
              <a:rPr lang="nl-NL" dirty="0" smtClean="0"/>
              <a:t>Binnen Oostland werkt WSO aan verschillende deelprojecten. Een van de eerste deelprojecten is:</a:t>
            </a:r>
          </a:p>
          <a:p>
            <a:r>
              <a:rPr lang="nl-NL" dirty="0" smtClean="0"/>
              <a:t>Mogelijk maken van leverantie van warmte aan de kassen in de Zuidplaspolder</a:t>
            </a:r>
            <a:r>
              <a:rPr lang="nl-NL" dirty="0"/>
              <a:t>;</a:t>
            </a:r>
            <a:endParaRPr lang="nl-NL" dirty="0" smtClean="0"/>
          </a:p>
          <a:p>
            <a:r>
              <a:rPr lang="nl-NL" dirty="0" smtClean="0"/>
              <a:t>Aanleg oost-westverbinding met </a:t>
            </a:r>
            <a:r>
              <a:rPr lang="nl-NL" dirty="0" err="1" smtClean="0"/>
              <a:t>t-stuk</a:t>
            </a:r>
            <a:r>
              <a:rPr lang="nl-NL" dirty="0" smtClean="0"/>
              <a:t> </a:t>
            </a:r>
            <a:r>
              <a:rPr lang="nl-NL" dirty="0" err="1" smtClean="0"/>
              <a:t>Warmtelinq</a:t>
            </a:r>
            <a:r>
              <a:rPr lang="nl-NL" dirty="0" smtClean="0"/>
              <a:t>;</a:t>
            </a:r>
          </a:p>
          <a:p>
            <a:r>
              <a:rPr lang="nl-NL" dirty="0" smtClean="0"/>
              <a:t>Aansluiten diverse kassengebieden waar mogelijk / </a:t>
            </a:r>
            <a:r>
              <a:rPr lang="nl-NL" dirty="0" smtClean="0"/>
              <a:t>wenselijk </a:t>
            </a:r>
            <a:r>
              <a:rPr lang="nl-NL" dirty="0" smtClean="0"/>
              <a:t>wijken.</a:t>
            </a:r>
          </a:p>
          <a:p>
            <a:endParaRPr lang="nl-NL" dirty="0" smtClean="0"/>
          </a:p>
          <a:p>
            <a:r>
              <a:rPr lang="nl-NL" dirty="0" smtClean="0"/>
              <a:t>Hiervoor moeten vraag en aanbod van warmte d.m.v. een warmtetransportleiding bij elkaar gebracht worden.</a:t>
            </a:r>
          </a:p>
        </p:txBody>
      </p:sp>
      <p:graphicFrame>
        <p:nvGraphicFramePr>
          <p:cNvPr id="4" name="Diagram 3"/>
          <p:cNvGraphicFramePr/>
          <p:nvPr>
            <p:extLst>
              <p:ext uri="{D42A27DB-BD31-4B8C-83A1-F6EECF244321}">
                <p14:modId xmlns:p14="http://schemas.microsoft.com/office/powerpoint/2010/main" val="1070872013"/>
              </p:ext>
            </p:extLst>
          </p:nvPr>
        </p:nvGraphicFramePr>
        <p:xfrm>
          <a:off x="1450109" y="4387272"/>
          <a:ext cx="7481455" cy="85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61320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Governance</a:t>
            </a:r>
            <a:endParaRPr lang="nl-NL" dirty="0"/>
          </a:p>
        </p:txBody>
      </p:sp>
      <p:sp>
        <p:nvSpPr>
          <p:cNvPr id="3" name="Tijdelijke aanduiding voor inhoud 2"/>
          <p:cNvSpPr>
            <a:spLocks noGrp="1"/>
          </p:cNvSpPr>
          <p:nvPr>
            <p:ph idx="1"/>
          </p:nvPr>
        </p:nvSpPr>
        <p:spPr/>
        <p:txBody>
          <a:bodyPr/>
          <a:lstStyle/>
          <a:p>
            <a:r>
              <a:rPr lang="nl-NL" dirty="0" smtClean="0"/>
              <a:t>Glastuinbouw Nederland heeft dec 2022 convenant getekend met afspraken over verduurzamen sector.</a:t>
            </a:r>
          </a:p>
          <a:p>
            <a:r>
              <a:rPr lang="nl-NL" dirty="0" smtClean="0"/>
              <a:t>Waddinxveen start 2023 met participatie met inwoners over aardgasvrije wijken.</a:t>
            </a:r>
          </a:p>
          <a:p>
            <a:r>
              <a:rPr lang="nl-NL" dirty="0" smtClean="0"/>
              <a:t>Warmtecoöperatie Zuidplaspolder wenst de warmtevraag in 2025 te verduurzamen d.m.v. warmtenetten.</a:t>
            </a:r>
          </a:p>
          <a:p>
            <a:r>
              <a:rPr lang="nl-NL" dirty="0" smtClean="0"/>
              <a:t>Met potentiële warmtenetwerkbedrijven wordt verkennend gesproken over de aanleg van warmtetransportleidingen naar de glastuinbouw in ZPP.</a:t>
            </a:r>
            <a:endParaRPr lang="nl-NL" dirty="0"/>
          </a:p>
        </p:txBody>
      </p:sp>
    </p:spTree>
    <p:extLst>
      <p:ext uri="{BB962C8B-B14F-4D97-AF65-F5344CB8AC3E}">
        <p14:creationId xmlns:p14="http://schemas.microsoft.com/office/powerpoint/2010/main" val="40831968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a:spLocks noGrp="1" noChangeArrowheads="1"/>
          </p:cNvSpPr>
          <p:nvPr>
            <p:ph type="title"/>
          </p:nvPr>
        </p:nvSpPr>
        <p:spPr/>
        <p:txBody>
          <a:bodyPr/>
          <a:lstStyle/>
          <a:p>
            <a:r>
              <a:rPr lang="nl-NL" altLang="nl-NL" dirty="0" smtClean="0"/>
              <a:t>(deel)projecten</a:t>
            </a:r>
            <a:endParaRPr lang="nl-NL" altLang="nl-NL" dirty="0"/>
          </a:p>
        </p:txBody>
      </p:sp>
      <p:sp>
        <p:nvSpPr>
          <p:cNvPr id="2" name="Tijdelijke aanduiding voor inhoud 1"/>
          <p:cNvSpPr>
            <a:spLocks noGrp="1"/>
          </p:cNvSpPr>
          <p:nvPr>
            <p:ph idx="1"/>
          </p:nvPr>
        </p:nvSpPr>
        <p:spPr/>
        <p:txBody>
          <a:bodyPr/>
          <a:lstStyle/>
          <a:p>
            <a:pPr marL="0" indent="0">
              <a:buNone/>
            </a:pPr>
            <a:r>
              <a:rPr lang="nl-NL" dirty="0" smtClean="0"/>
              <a:t>Eerste Fase WSO:</a:t>
            </a:r>
          </a:p>
          <a:p>
            <a:r>
              <a:rPr lang="nl-NL" dirty="0" smtClean="0"/>
              <a:t>Levering van warmte aan de glastuinbouw in de Zuidplaspolder</a:t>
            </a:r>
          </a:p>
          <a:p>
            <a:pPr marL="0" indent="0">
              <a:buNone/>
            </a:pPr>
            <a:r>
              <a:rPr lang="nl-NL" dirty="0" smtClean="0"/>
              <a:t>Hoe doen we dat:</a:t>
            </a:r>
          </a:p>
          <a:p>
            <a:r>
              <a:rPr lang="nl-NL" dirty="0" smtClean="0"/>
              <a:t>1. verlengen B3 Hoekleiding </a:t>
            </a:r>
            <a:r>
              <a:rPr lang="nl-NL" dirty="0" err="1" smtClean="0"/>
              <a:t>Uniper</a:t>
            </a:r>
            <a:endParaRPr lang="nl-NL" dirty="0" smtClean="0"/>
          </a:p>
          <a:p>
            <a:r>
              <a:rPr lang="nl-NL" dirty="0" smtClean="0"/>
              <a:t>2. Realisatie Warmtehub</a:t>
            </a:r>
          </a:p>
          <a:p>
            <a:r>
              <a:rPr lang="nl-NL" dirty="0" smtClean="0"/>
              <a:t>3. Realisatie Koppelleiding</a:t>
            </a:r>
          </a:p>
          <a:p>
            <a:r>
              <a:rPr lang="nl-NL" dirty="0" smtClean="0"/>
              <a:t>4. Aanleg </a:t>
            </a:r>
            <a:r>
              <a:rPr lang="nl-NL" dirty="0" err="1" smtClean="0"/>
              <a:t>kasnet</a:t>
            </a:r>
            <a:r>
              <a:rPr lang="nl-NL" dirty="0" smtClean="0"/>
              <a:t> door Warmtecoöperatie Zuidplaspolder</a:t>
            </a:r>
          </a:p>
        </p:txBody>
      </p:sp>
    </p:spTree>
    <p:extLst>
      <p:ext uri="{BB962C8B-B14F-4D97-AF65-F5344CB8AC3E}">
        <p14:creationId xmlns:p14="http://schemas.microsoft.com/office/powerpoint/2010/main" val="972278872"/>
      </p:ext>
    </p:extLst>
  </p:cSld>
  <p:clrMapOvr>
    <a:masterClrMapping/>
  </p:clrMapOvr>
  <p:timing>
    <p:tnLst>
      <p:par>
        <p:cTn id="1" dur="indefinite" restart="never" nodeType="tmRoot"/>
      </p:par>
    </p:tnLst>
  </p:timing>
</p:sld>
</file>

<file path=ppt/theme/theme1.xml><?xml version="1.0" encoding="utf-8"?>
<a:theme xmlns:a="http://schemas.openxmlformats.org/drawingml/2006/main" name="WVEEN-R">
  <a:themeElements>
    <a:clrScheme name="WVEEN">
      <a:dk1>
        <a:sysClr val="windowText" lastClr="000000"/>
      </a:dk1>
      <a:lt1>
        <a:sysClr val="window" lastClr="FFFFFF"/>
      </a:lt1>
      <a:dk2>
        <a:srgbClr val="FED517"/>
      </a:dk2>
      <a:lt2>
        <a:srgbClr val="FFF1AE"/>
      </a:lt2>
      <a:accent1>
        <a:srgbClr val="1B94D7"/>
      </a:accent1>
      <a:accent2>
        <a:srgbClr val="DC251C"/>
      </a:accent2>
      <a:accent3>
        <a:srgbClr val="86B822"/>
      </a:accent3>
      <a:accent4>
        <a:srgbClr val="7600CE"/>
      </a:accent4>
      <a:accent5>
        <a:srgbClr val="23D281"/>
      </a:accent5>
      <a:accent6>
        <a:srgbClr val="F79646"/>
      </a:accent6>
      <a:hlink>
        <a:srgbClr val="0000FF"/>
      </a:hlink>
      <a:folHlink>
        <a:srgbClr val="800080"/>
      </a:folHlink>
    </a:clrScheme>
    <a:fontScheme name="Office - klassiek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emWveen_sjabloon_24-10-2017" id="{1B60C570-7081-4C36-9BD4-64FDB8203496}" vid="{D5529BDB-A91A-4F5E-A08B-9567E4BB2FB2}"/>
    </a:ext>
  </a:extLst>
</a:theme>
</file>

<file path=ppt/theme/theme2.xml><?xml version="1.0" encoding="utf-8"?>
<a:theme xmlns:a="http://schemas.openxmlformats.org/drawingml/2006/main" name="WVEEN-G">
  <a:themeElements>
    <a:clrScheme name="WVEEN">
      <a:dk1>
        <a:sysClr val="windowText" lastClr="000000"/>
      </a:dk1>
      <a:lt1>
        <a:sysClr val="window" lastClr="FFFFFF"/>
      </a:lt1>
      <a:dk2>
        <a:srgbClr val="FED517"/>
      </a:dk2>
      <a:lt2>
        <a:srgbClr val="FFF1AE"/>
      </a:lt2>
      <a:accent1>
        <a:srgbClr val="1B94D7"/>
      </a:accent1>
      <a:accent2>
        <a:srgbClr val="DC251C"/>
      </a:accent2>
      <a:accent3>
        <a:srgbClr val="86B822"/>
      </a:accent3>
      <a:accent4>
        <a:srgbClr val="7600CE"/>
      </a:accent4>
      <a:accent5>
        <a:srgbClr val="23D281"/>
      </a:accent5>
      <a:accent6>
        <a:srgbClr val="F79646"/>
      </a:accent6>
      <a:hlink>
        <a:srgbClr val="0000FF"/>
      </a:hlink>
      <a:folHlink>
        <a:srgbClr val="800080"/>
      </a:folHlink>
    </a:clrScheme>
    <a:fontScheme name="Office - klassiek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emWveen_sjabloon_24-10-2017" id="{1B60C570-7081-4C36-9BD4-64FDB8203496}" vid="{2CD8E238-A16A-4DBA-A047-DF520256B5EF}"/>
    </a:ext>
  </a:extLst>
</a:theme>
</file>

<file path=ppt/theme/theme3.xml><?xml version="1.0" encoding="utf-8"?>
<a:theme xmlns:a="http://schemas.openxmlformats.org/drawingml/2006/main" name="1_WVEEN-B">
  <a:themeElements>
    <a:clrScheme name="Waddinxveen">
      <a:dk1>
        <a:sysClr val="windowText" lastClr="000000"/>
      </a:dk1>
      <a:lt1>
        <a:sysClr val="window" lastClr="FFFFFF"/>
      </a:lt1>
      <a:dk2>
        <a:srgbClr val="FED517"/>
      </a:dk2>
      <a:lt2>
        <a:srgbClr val="FFF1AE"/>
      </a:lt2>
      <a:accent1>
        <a:srgbClr val="EF4123"/>
      </a:accent1>
      <a:accent2>
        <a:srgbClr val="00A7E1"/>
      </a:accent2>
      <a:accent3>
        <a:srgbClr val="FFDD00"/>
      </a:accent3>
      <a:accent4>
        <a:srgbClr val="8DC63F"/>
      </a:accent4>
      <a:accent5>
        <a:srgbClr val="7030A0"/>
      </a:accent5>
      <a:accent6>
        <a:srgbClr val="F79646"/>
      </a:accent6>
      <a:hlink>
        <a:srgbClr val="0000FF"/>
      </a:hlink>
      <a:folHlink>
        <a:srgbClr val="7030A0"/>
      </a:folHlink>
    </a:clrScheme>
    <a:fontScheme name="Office - klassiek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GemWveen_sjabloon_24-10-2017" id="{1B60C570-7081-4C36-9BD4-64FDB8203496}" vid="{97C0E024-AFE4-4B7E-BCBE-F66FB06FCB6C}"/>
    </a:ext>
  </a:extLst>
</a:theme>
</file>

<file path=ppt/theme/theme4.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PowerPoint gemeente Waddinxeen</Template>
  <TotalTime>417</TotalTime>
  <Words>679</Words>
  <Application>Microsoft Office PowerPoint</Application>
  <PresentationFormat>Diavoorstelling (4:3)</PresentationFormat>
  <Paragraphs>122</Paragraphs>
  <Slides>18</Slides>
  <Notes>5</Notes>
  <HiddenSlides>0</HiddenSlides>
  <MMClips>0</MMClips>
  <ScaleCrop>false</ScaleCrop>
  <HeadingPairs>
    <vt:vector size="6" baseType="variant">
      <vt:variant>
        <vt:lpstr>Gebruikte lettertypen</vt:lpstr>
      </vt:variant>
      <vt:variant>
        <vt:i4>4</vt:i4>
      </vt:variant>
      <vt:variant>
        <vt:lpstr>Thema</vt:lpstr>
      </vt:variant>
      <vt:variant>
        <vt:i4>3</vt:i4>
      </vt:variant>
      <vt:variant>
        <vt:lpstr>Diatitels</vt:lpstr>
      </vt:variant>
      <vt:variant>
        <vt:i4>18</vt:i4>
      </vt:variant>
    </vt:vector>
  </HeadingPairs>
  <TitlesOfParts>
    <vt:vector size="25" baseType="lpstr">
      <vt:lpstr>Arial</vt:lpstr>
      <vt:lpstr>Calibri</vt:lpstr>
      <vt:lpstr>Fira Sans</vt:lpstr>
      <vt:lpstr>Verdana</vt:lpstr>
      <vt:lpstr>WVEEN-R</vt:lpstr>
      <vt:lpstr>WVEEN-G</vt:lpstr>
      <vt:lpstr>1_WVEEN-B</vt:lpstr>
      <vt:lpstr>Warmtesamenwerking Oostland</vt:lpstr>
      <vt:lpstr>Programma</vt:lpstr>
      <vt:lpstr>2. Waarom</vt:lpstr>
      <vt:lpstr>3. Waar staan we</vt:lpstr>
      <vt:lpstr>Partners</vt:lpstr>
      <vt:lpstr>PowerPoint-presentatie</vt:lpstr>
      <vt:lpstr>4. Wat gaan we doen?</vt:lpstr>
      <vt:lpstr>Governance</vt:lpstr>
      <vt:lpstr>(deel)projecten</vt:lpstr>
      <vt:lpstr>Overzicht fase 1</vt:lpstr>
      <vt:lpstr>Schematische weergave project</vt:lpstr>
      <vt:lpstr>5. Rollen van de diverse partijen</vt:lpstr>
      <vt:lpstr>Gemeente</vt:lpstr>
      <vt:lpstr>Warmtecoöperatie</vt:lpstr>
      <vt:lpstr>Warmtenetwerkbedrijf</vt:lpstr>
      <vt:lpstr>6. Wat zijn de dilemma’s?</vt:lpstr>
      <vt:lpstr>7. Kansen voor gebouwde omgeving</vt:lpstr>
      <vt:lpstr>Bedankt voor uw aandacht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Warmtes</dc:title>
  <dc:creator>Jan Knopper</dc:creator>
  <cp:lastModifiedBy>Jan Knopper</cp:lastModifiedBy>
  <cp:revision>60</cp:revision>
  <cp:lastPrinted>2023-03-27T08:15:49Z</cp:lastPrinted>
  <dcterms:created xsi:type="dcterms:W3CDTF">2023-03-01T15:50:48Z</dcterms:created>
  <dcterms:modified xsi:type="dcterms:W3CDTF">2023-03-28T10:48:49Z</dcterms:modified>
</cp:coreProperties>
</file>