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510" r:id="rId2"/>
    <p:sldId id="536" r:id="rId3"/>
    <p:sldId id="539" r:id="rId4"/>
    <p:sldId id="534" r:id="rId5"/>
    <p:sldId id="535" r:id="rId6"/>
    <p:sldId id="544" r:id="rId7"/>
    <p:sldId id="545" r:id="rId8"/>
    <p:sldId id="528" r:id="rId9"/>
    <p:sldId id="527" r:id="rId10"/>
    <p:sldId id="546" r:id="rId11"/>
    <p:sldId id="533" r:id="rId12"/>
    <p:sldId id="538" r:id="rId13"/>
    <p:sldId id="537" r:id="rId14"/>
    <p:sldId id="543" r:id="rId15"/>
    <p:sldId id="541" r:id="rId16"/>
    <p:sldId id="540" r:id="rId17"/>
  </p:sldIdLst>
  <p:sldSz cx="9144000" cy="6858000" type="screen4x3"/>
  <p:notesSz cx="9940925" cy="680878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FF3300"/>
    <a:srgbClr val="CCCCFF"/>
    <a:srgbClr val="CCECFF"/>
    <a:srgbClr val="007033"/>
    <a:srgbClr val="001A0C"/>
    <a:srgbClr val="800000"/>
    <a:srgbClr val="0066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19" autoAdjust="0"/>
    <p:restoredTop sz="96114" autoAdjust="0"/>
  </p:normalViewPr>
  <p:slideViewPr>
    <p:cSldViewPr>
      <p:cViewPr>
        <p:scale>
          <a:sx n="140" d="100"/>
          <a:sy n="140" d="100"/>
        </p:scale>
        <p:origin x="-1062"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p:scale>
          <a:sx n="180" d="100"/>
          <a:sy n="180" d="100"/>
        </p:scale>
        <p:origin x="-72" y="408"/>
      </p:cViewPr>
      <p:guideLst>
        <p:guide orient="horz" pos="2145"/>
        <p:guide pos="313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1" y="0"/>
            <a:ext cx="4307734" cy="340439"/>
          </a:xfrm>
          <a:prstGeom prst="rect">
            <a:avLst/>
          </a:prstGeom>
        </p:spPr>
        <p:txBody>
          <a:bodyPr vert="horz" lIns="91577" tIns="45789" rIns="91577" bIns="45789" rtlCol="0"/>
          <a:lstStyle>
            <a:lvl1pPr algn="l">
              <a:defRPr sz="1200"/>
            </a:lvl1pPr>
          </a:lstStyle>
          <a:p>
            <a:endParaRPr lang="nl-NL"/>
          </a:p>
        </p:txBody>
      </p:sp>
      <p:sp>
        <p:nvSpPr>
          <p:cNvPr id="3" name="Tijdelijke aanduiding voor datum 2"/>
          <p:cNvSpPr>
            <a:spLocks noGrp="1"/>
          </p:cNvSpPr>
          <p:nvPr>
            <p:ph type="dt" idx="1"/>
          </p:nvPr>
        </p:nvSpPr>
        <p:spPr>
          <a:xfrm>
            <a:off x="5630892" y="0"/>
            <a:ext cx="4307734" cy="340439"/>
          </a:xfrm>
          <a:prstGeom prst="rect">
            <a:avLst/>
          </a:prstGeom>
        </p:spPr>
        <p:txBody>
          <a:bodyPr vert="horz" lIns="91577" tIns="45789" rIns="91577" bIns="45789" rtlCol="0"/>
          <a:lstStyle>
            <a:lvl1pPr algn="r">
              <a:defRPr sz="1200"/>
            </a:lvl1pPr>
          </a:lstStyle>
          <a:p>
            <a:fld id="{F8B07260-6914-42E2-94FC-8CF5F9815523}" type="datetimeFigureOut">
              <a:rPr lang="nl-NL" smtClean="0"/>
              <a:pPr/>
              <a:t>14-6-2018</a:t>
            </a:fld>
            <a:endParaRPr lang="nl-NL"/>
          </a:p>
        </p:txBody>
      </p:sp>
      <p:sp>
        <p:nvSpPr>
          <p:cNvPr id="4" name="Tijdelijke aanduiding voor dia-afbeelding 3"/>
          <p:cNvSpPr>
            <a:spLocks noGrp="1" noRot="1" noChangeAspect="1"/>
          </p:cNvSpPr>
          <p:nvPr>
            <p:ph type="sldImg" idx="2"/>
          </p:nvPr>
        </p:nvSpPr>
        <p:spPr>
          <a:xfrm>
            <a:off x="3268663" y="511175"/>
            <a:ext cx="3403600" cy="2552700"/>
          </a:xfrm>
          <a:prstGeom prst="rect">
            <a:avLst/>
          </a:prstGeom>
          <a:noFill/>
          <a:ln w="12700">
            <a:solidFill>
              <a:prstClr val="black"/>
            </a:solidFill>
          </a:ln>
        </p:spPr>
        <p:txBody>
          <a:bodyPr vert="horz" lIns="91577" tIns="45789" rIns="91577" bIns="45789" rtlCol="0" anchor="ctr"/>
          <a:lstStyle/>
          <a:p>
            <a:endParaRPr lang="nl-NL"/>
          </a:p>
        </p:txBody>
      </p:sp>
      <p:sp>
        <p:nvSpPr>
          <p:cNvPr id="5" name="Tijdelijke aanduiding voor notities 4"/>
          <p:cNvSpPr>
            <a:spLocks noGrp="1"/>
          </p:cNvSpPr>
          <p:nvPr>
            <p:ph type="body" sz="quarter" idx="3"/>
          </p:nvPr>
        </p:nvSpPr>
        <p:spPr>
          <a:xfrm>
            <a:off x="994094" y="3234175"/>
            <a:ext cx="7952739" cy="3063954"/>
          </a:xfrm>
          <a:prstGeom prst="rect">
            <a:avLst/>
          </a:prstGeom>
        </p:spPr>
        <p:txBody>
          <a:bodyPr vert="horz" lIns="91577" tIns="45789" rIns="91577" bIns="45789"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1" y="6467167"/>
            <a:ext cx="4307734" cy="340439"/>
          </a:xfrm>
          <a:prstGeom prst="rect">
            <a:avLst/>
          </a:prstGeom>
        </p:spPr>
        <p:txBody>
          <a:bodyPr vert="horz" lIns="91577" tIns="45789" rIns="91577" bIns="45789"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5630892" y="6467167"/>
            <a:ext cx="4307734" cy="340439"/>
          </a:xfrm>
          <a:prstGeom prst="rect">
            <a:avLst/>
          </a:prstGeom>
        </p:spPr>
        <p:txBody>
          <a:bodyPr vert="horz" lIns="91577" tIns="45789" rIns="91577" bIns="45789" rtlCol="0" anchor="b"/>
          <a:lstStyle>
            <a:lvl1pPr algn="r">
              <a:defRPr sz="1200"/>
            </a:lvl1pPr>
          </a:lstStyle>
          <a:p>
            <a:fld id="{BA3896F7-4D3A-43C2-A343-55D3B5E7B345}" type="slidenum">
              <a:rPr lang="nl-NL" smtClean="0"/>
              <a:pPr/>
              <a:t>‹nr.›</a:t>
            </a:fld>
            <a:endParaRPr lang="nl-NL"/>
          </a:p>
        </p:txBody>
      </p:sp>
    </p:spTree>
    <p:extLst>
      <p:ext uri="{BB962C8B-B14F-4D97-AF65-F5344CB8AC3E}">
        <p14:creationId xmlns:p14="http://schemas.microsoft.com/office/powerpoint/2010/main" val="1204446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Het uitgangspunt van het 3LoD-model is dat het lijnmanagement verantwoordelijk is voor haar eigen processen. De tweede lijn vervult functies die de eerste lijn ondersteunt, adviseert, coördineert en bewaakt of het management zijn verantwoordelijkheden daadwerkelijk neemt. Ook bepaalde beleidsvoorbereidende taken en het organiseren van integrale risk assessments zijn taken van de tweede lijn. Deze wordt gevormd door de dienstcontroller, dienst informatie manager, kwaliteitsmedewerker, etc.. Ten slotte is de derde lijn de functie die controleert of het samenspel tussen de eerste en tweede lijn soepel functioneert en daarover een objectief, onafhankelijk oordeel velt met mogelijkheden tot verbetering. De derde lijn wordt gevormd door de driehoek Concern Control -  CISO/CPO – CIO/Concerncontroller. Deze driehoek bepaalt jaarlijks de auditstrategie op basis van (nieuw) beleid, wet- en regelgeving, risicoanalyses, ontwikkelingen en observaties uit eerdere audits. De auditstrategie en operationele controleaanpak worden afgestemd met de organisatie en gedurende het controlejaar getoetst door de drie verdedigingslinies. </a:t>
            </a:r>
          </a:p>
          <a:p>
            <a:endParaRPr lang="nl-NL" dirty="0"/>
          </a:p>
        </p:txBody>
      </p:sp>
      <p:sp>
        <p:nvSpPr>
          <p:cNvPr id="4" name="Tijdelijke aanduiding voor dianummer 3"/>
          <p:cNvSpPr>
            <a:spLocks noGrp="1"/>
          </p:cNvSpPr>
          <p:nvPr>
            <p:ph type="sldNum" sz="quarter" idx="10"/>
          </p:nvPr>
        </p:nvSpPr>
        <p:spPr/>
        <p:txBody>
          <a:bodyPr/>
          <a:lstStyle/>
          <a:p>
            <a:fld id="{BA3896F7-4D3A-43C2-A343-55D3B5E7B345}" type="slidenum">
              <a:rPr lang="nl-NL" smtClean="0"/>
              <a:pPr/>
              <a:t>14</a:t>
            </a:fld>
            <a:endParaRPr lang="nl-NL"/>
          </a:p>
        </p:txBody>
      </p:sp>
    </p:spTree>
    <p:extLst>
      <p:ext uri="{BB962C8B-B14F-4D97-AF65-F5344CB8AC3E}">
        <p14:creationId xmlns:p14="http://schemas.microsoft.com/office/powerpoint/2010/main" val="616308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Ref idx="1001">
        <a:schemeClr val="bg1"/>
      </p:bgRef>
    </p:bg>
    <p:spTree>
      <p:nvGrpSpPr>
        <p:cNvPr id="1" name=""/>
        <p:cNvGrpSpPr/>
        <p:nvPr/>
      </p:nvGrpSpPr>
      <p:grpSpPr>
        <a:xfrm>
          <a:off x="0" y="0"/>
          <a:ext cx="0" cy="0"/>
          <a:chOff x="0" y="0"/>
          <a:chExt cx="0" cy="0"/>
        </a:xfrm>
      </p:grpSpPr>
      <p:sp>
        <p:nvSpPr>
          <p:cNvPr id="22530" name="Rectangle 2"/>
          <p:cNvSpPr>
            <a:spLocks noGrp="1" noChangeAspect="1" noChangeArrowheads="1"/>
          </p:cNvSpPr>
          <p:nvPr>
            <p:ph type="ctrTitle"/>
          </p:nvPr>
        </p:nvSpPr>
        <p:spPr>
          <a:xfrm>
            <a:off x="1295400" y="4570413"/>
            <a:ext cx="7380288" cy="1111250"/>
          </a:xfrm>
        </p:spPr>
        <p:txBody>
          <a:bodyPr/>
          <a:lstStyle>
            <a:lvl1pPr>
              <a:defRPr sz="2800">
                <a:solidFill>
                  <a:schemeClr val="accent2">
                    <a:lumMod val="25000"/>
                  </a:schemeClr>
                </a:solidFill>
              </a:defRPr>
            </a:lvl1pPr>
          </a:lstStyle>
          <a:p>
            <a:r>
              <a:rPr lang="nl-NL"/>
              <a:t>Klik om de stijl te bewerken</a:t>
            </a:r>
          </a:p>
        </p:txBody>
      </p:sp>
      <p:sp>
        <p:nvSpPr>
          <p:cNvPr id="22531" name="Rectangle 3"/>
          <p:cNvSpPr>
            <a:spLocks noGrp="1" noChangeAspect="1" noChangeArrowheads="1"/>
          </p:cNvSpPr>
          <p:nvPr>
            <p:ph type="subTitle" idx="1"/>
          </p:nvPr>
        </p:nvSpPr>
        <p:spPr>
          <a:xfrm>
            <a:off x="1295400" y="5624513"/>
            <a:ext cx="7380288" cy="647700"/>
          </a:xfrm>
        </p:spPr>
        <p:txBody>
          <a:bodyPr/>
          <a:lstStyle>
            <a:lvl1pPr marL="0" indent="0">
              <a:buFont typeface="Wingdings" pitchFamily="1" charset="2"/>
              <a:buNone/>
              <a:defRPr sz="2400" b="1">
                <a:solidFill>
                  <a:schemeClr val="accent2">
                    <a:lumMod val="25000"/>
                  </a:schemeClr>
                </a:solidFill>
              </a:defRPr>
            </a:lvl1pPr>
          </a:lstStyle>
          <a:p>
            <a:r>
              <a:rPr lang="nl-NL"/>
              <a:t>Klik om de ondertitelstijl van het model te bewerken</a:t>
            </a:r>
          </a:p>
        </p:txBody>
      </p:sp>
      <p:sp>
        <p:nvSpPr>
          <p:cNvPr id="22537" name="Rectangle 9"/>
          <p:cNvSpPr>
            <a:spLocks noGrp="1" noChangeArrowheads="1"/>
          </p:cNvSpPr>
          <p:nvPr>
            <p:ph type="dt" sz="half" idx="2"/>
          </p:nvPr>
        </p:nvSpPr>
        <p:spPr bwMode="auto">
          <a:xfrm>
            <a:off x="1281113" y="6332538"/>
            <a:ext cx="2376487"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eaLnBrk="0" hangingPunct="0">
              <a:spcBef>
                <a:spcPct val="0"/>
              </a:spcBef>
              <a:defRPr sz="1400">
                <a:solidFill>
                  <a:schemeClr val="accent2">
                    <a:lumMod val="25000"/>
                  </a:schemeClr>
                </a:solidFill>
                <a:latin typeface="+mn-lt"/>
              </a:defRPr>
            </a:lvl1pPr>
          </a:lstStyle>
          <a:p>
            <a:endParaRPr lang="nl-NL"/>
          </a:p>
        </p:txBody>
      </p:sp>
      <p:sp>
        <p:nvSpPr>
          <p:cNvPr id="8" name="Rechthoek 7"/>
          <p:cNvSpPr/>
          <p:nvPr userDrawn="1"/>
        </p:nvSpPr>
        <p:spPr bwMode="auto">
          <a:xfrm>
            <a:off x="7236296" y="6453336"/>
            <a:ext cx="1440160" cy="40466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nl-NL" sz="2400" b="0" i="0" u="none" strike="noStrike" cap="none" normalizeH="0" baseline="0">
              <a:ln>
                <a:noFill/>
              </a:ln>
              <a:solidFill>
                <a:schemeClr val="accent2">
                  <a:lumMod val="25000"/>
                </a:schemeClr>
              </a:solidFill>
              <a:effectLst/>
              <a:latin typeface="Verdana" pitchFamily="1" charset="0"/>
              <a:ea typeface="ＭＳ Ｐゴシック" pitchFamily="1" charset="-128"/>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11938" y="1700213"/>
            <a:ext cx="2000250" cy="4683125"/>
          </a:xfrm>
        </p:spPr>
        <p:txBody>
          <a:bodyPr vert="eaVert"/>
          <a:lstStyle>
            <a:lvl1pPr>
              <a:defRPr>
                <a:solidFill>
                  <a:schemeClr val="accent2">
                    <a:lumMod val="25000"/>
                  </a:schemeClr>
                </a:solidFill>
              </a:defRPr>
            </a:lvl1pPr>
          </a:lstStyle>
          <a:p>
            <a:r>
              <a:rPr lang="nl-NL"/>
              <a:t>Klik om de stijl te bewerken</a:t>
            </a:r>
          </a:p>
        </p:txBody>
      </p:sp>
      <p:sp>
        <p:nvSpPr>
          <p:cNvPr id="3" name="Tijdelijke aanduiding voor verticale tekst 2"/>
          <p:cNvSpPr>
            <a:spLocks noGrp="1"/>
          </p:cNvSpPr>
          <p:nvPr>
            <p:ph type="body" orient="vert" idx="1"/>
          </p:nvPr>
        </p:nvSpPr>
        <p:spPr>
          <a:xfrm>
            <a:off x="611188" y="1700213"/>
            <a:ext cx="5848350" cy="4683125"/>
          </a:xfrm>
        </p:spPr>
        <p:txBody>
          <a:bodyPr vert="eaVert"/>
          <a:lstStyle>
            <a:lvl1pPr>
              <a:defRPr>
                <a:solidFill>
                  <a:schemeClr val="accent2">
                    <a:lumMod val="25000"/>
                  </a:schemeClr>
                </a:solidFill>
              </a:defRPr>
            </a:lvl1pPr>
            <a:lvl2pPr>
              <a:defRPr>
                <a:solidFill>
                  <a:schemeClr val="accent2">
                    <a:lumMod val="25000"/>
                  </a:schemeClr>
                </a:solidFill>
              </a:defRPr>
            </a:lvl2pPr>
            <a:lvl3pPr>
              <a:defRPr>
                <a:solidFill>
                  <a:schemeClr val="accent2">
                    <a:lumMod val="25000"/>
                  </a:schemeClr>
                </a:solidFill>
              </a:defRPr>
            </a:lvl3pPr>
            <a:lvl4pPr>
              <a:defRPr>
                <a:solidFill>
                  <a:schemeClr val="accent2">
                    <a:lumMod val="25000"/>
                  </a:schemeClr>
                </a:solidFill>
              </a:defRPr>
            </a:lvl4pPr>
            <a:lvl5pPr>
              <a:defRPr>
                <a:solidFill>
                  <a:schemeClr val="accent2">
                    <a:lumMod val="25000"/>
                  </a:schemeClr>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voettekst 3"/>
          <p:cNvSpPr>
            <a:spLocks noGrp="1"/>
          </p:cNvSpPr>
          <p:nvPr>
            <p:ph type="ftr" sz="quarter" idx="10"/>
          </p:nvPr>
        </p:nvSpPr>
        <p:spPr/>
        <p:txBody>
          <a:bodyPr/>
          <a:lstStyle>
            <a:lvl1pPr>
              <a:defRPr>
                <a:solidFill>
                  <a:schemeClr val="accent2">
                    <a:lumMod val="25000"/>
                  </a:schemeClr>
                </a:solidFill>
              </a:defRPr>
            </a:lvl1pPr>
          </a:lstStyle>
          <a:p>
            <a:endParaRPr lang="nl-NL"/>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11188" y="1700808"/>
            <a:ext cx="8001000" cy="4682530"/>
          </a:xfrm>
        </p:spPr>
        <p:txBody>
          <a:bodyPr/>
          <a:lstStyle>
            <a:lvl1pPr>
              <a:defRPr>
                <a:solidFill>
                  <a:schemeClr val="accent2">
                    <a:lumMod val="25000"/>
                  </a:schemeClr>
                </a:solidFill>
              </a:defRPr>
            </a:lvl1pPr>
            <a:lvl2pPr>
              <a:defRPr>
                <a:solidFill>
                  <a:schemeClr val="accent2">
                    <a:lumMod val="25000"/>
                  </a:schemeClr>
                </a:solidFill>
              </a:defRPr>
            </a:lvl2pPr>
            <a:lvl3pPr>
              <a:defRPr>
                <a:solidFill>
                  <a:schemeClr val="accent2">
                    <a:lumMod val="25000"/>
                  </a:schemeClr>
                </a:solidFill>
              </a:defRPr>
            </a:lvl3pPr>
            <a:lvl4pPr>
              <a:defRPr>
                <a:solidFill>
                  <a:schemeClr val="accent2">
                    <a:lumMod val="25000"/>
                  </a:schemeClr>
                </a:solidFill>
              </a:defRPr>
            </a:lvl4pPr>
            <a:lvl5pPr>
              <a:defRPr>
                <a:solidFill>
                  <a:schemeClr val="accent2">
                    <a:lumMod val="25000"/>
                  </a:schemeClr>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voettekst 3"/>
          <p:cNvSpPr>
            <a:spLocks noGrp="1"/>
          </p:cNvSpPr>
          <p:nvPr>
            <p:ph type="ftr" sz="quarter" idx="10"/>
          </p:nvPr>
        </p:nvSpPr>
        <p:spPr/>
        <p:txBody>
          <a:bodyPr/>
          <a:lstStyle>
            <a:lvl1pPr>
              <a:defRPr/>
            </a:lvl1pPr>
          </a:lstStyle>
          <a:p>
            <a:endParaRPr lang="nl-NL"/>
          </a:p>
        </p:txBody>
      </p:sp>
      <p:sp>
        <p:nvSpPr>
          <p:cNvPr id="2" name="Titel 1"/>
          <p:cNvSpPr>
            <a:spLocks noGrp="1"/>
          </p:cNvSpPr>
          <p:nvPr>
            <p:ph type="title"/>
          </p:nvPr>
        </p:nvSpPr>
        <p:spPr>
          <a:xfrm>
            <a:off x="611560" y="548680"/>
            <a:ext cx="8001000" cy="660400"/>
          </a:xfrm>
        </p:spPr>
        <p:txBody>
          <a:bodyPr/>
          <a:lstStyle>
            <a:lvl1pPr algn="r">
              <a:defRPr>
                <a:solidFill>
                  <a:schemeClr val="accent1">
                    <a:lumMod val="25000"/>
                  </a:schemeClr>
                </a:solidFill>
              </a:defRPr>
            </a:lvl1pPr>
          </a:lstStyle>
          <a:p>
            <a:r>
              <a:rPr lang="nl-NL"/>
              <a:t>Klik om de stijl te bewerken</a:t>
            </a:r>
            <a:endParaRPr lang="nl-NL" dirty="0"/>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2">
                    <a:lumMod val="25000"/>
                  </a:schemeClr>
                </a:solidFill>
              </a:defRPr>
            </a:lvl1pPr>
          </a:lstStyle>
          <a:p>
            <a:r>
              <a:rPr lang="nl-NL"/>
              <a:t>Klik om de stijl te bewerken</a:t>
            </a:r>
          </a:p>
        </p:txBody>
      </p:sp>
      <p:sp>
        <p:nvSpPr>
          <p:cNvPr id="3" name="Tijdelijke aanduiding voor inhoud 2"/>
          <p:cNvSpPr>
            <a:spLocks noGrp="1"/>
          </p:cNvSpPr>
          <p:nvPr>
            <p:ph sz="half" idx="1"/>
          </p:nvPr>
        </p:nvSpPr>
        <p:spPr>
          <a:xfrm>
            <a:off x="611188" y="2636838"/>
            <a:ext cx="3924300" cy="3746500"/>
          </a:xfrm>
        </p:spPr>
        <p:txBody>
          <a:bodyPr/>
          <a:lstStyle>
            <a:lvl1pPr>
              <a:defRPr sz="2800">
                <a:solidFill>
                  <a:schemeClr val="accent2">
                    <a:lumMod val="25000"/>
                  </a:schemeClr>
                </a:solidFill>
              </a:defRPr>
            </a:lvl1pPr>
            <a:lvl2pPr>
              <a:defRPr sz="2400">
                <a:solidFill>
                  <a:schemeClr val="accent2">
                    <a:lumMod val="25000"/>
                  </a:schemeClr>
                </a:solidFill>
              </a:defRPr>
            </a:lvl2pPr>
            <a:lvl3pPr>
              <a:defRPr sz="2000">
                <a:solidFill>
                  <a:schemeClr val="accent2">
                    <a:lumMod val="25000"/>
                  </a:schemeClr>
                </a:solidFill>
              </a:defRPr>
            </a:lvl3pPr>
            <a:lvl4pPr>
              <a:defRPr sz="1800">
                <a:solidFill>
                  <a:schemeClr val="accent2">
                    <a:lumMod val="25000"/>
                  </a:schemeClr>
                </a:solidFill>
              </a:defRPr>
            </a:lvl4pPr>
            <a:lvl5pPr>
              <a:defRPr sz="1800">
                <a:solidFill>
                  <a:schemeClr val="accent2">
                    <a:lumMod val="25000"/>
                  </a:schemeClr>
                </a:solidFill>
              </a:defRPr>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87888" y="2636838"/>
            <a:ext cx="3924300" cy="3746500"/>
          </a:xfrm>
        </p:spPr>
        <p:txBody>
          <a:bodyPr/>
          <a:lstStyle>
            <a:lvl1pPr>
              <a:defRPr sz="2800">
                <a:solidFill>
                  <a:schemeClr val="accent2">
                    <a:lumMod val="25000"/>
                  </a:schemeClr>
                </a:solidFill>
              </a:defRPr>
            </a:lvl1pPr>
            <a:lvl2pPr>
              <a:defRPr sz="2400">
                <a:solidFill>
                  <a:schemeClr val="accent2">
                    <a:lumMod val="25000"/>
                  </a:schemeClr>
                </a:solidFill>
              </a:defRPr>
            </a:lvl2pPr>
            <a:lvl3pPr>
              <a:defRPr sz="2000">
                <a:solidFill>
                  <a:schemeClr val="accent2">
                    <a:lumMod val="25000"/>
                  </a:schemeClr>
                </a:solidFill>
              </a:defRPr>
            </a:lvl3pPr>
            <a:lvl4pPr>
              <a:defRPr sz="1800">
                <a:solidFill>
                  <a:schemeClr val="accent2">
                    <a:lumMod val="25000"/>
                  </a:schemeClr>
                </a:solidFill>
              </a:defRPr>
            </a:lvl4pPr>
            <a:lvl5pPr>
              <a:defRPr sz="1800">
                <a:solidFill>
                  <a:schemeClr val="accent2">
                    <a:lumMod val="25000"/>
                  </a:schemeClr>
                </a:solidFill>
              </a:defRPr>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voettekst 4"/>
          <p:cNvSpPr>
            <a:spLocks noGrp="1"/>
          </p:cNvSpPr>
          <p:nvPr>
            <p:ph type="ftr" sz="quarter" idx="10"/>
          </p:nvPr>
        </p:nvSpPr>
        <p:spPr/>
        <p:txBody>
          <a:bodyPr/>
          <a:lstStyle>
            <a:lvl1pPr>
              <a:defRPr>
                <a:solidFill>
                  <a:schemeClr val="accent2">
                    <a:lumMod val="25000"/>
                  </a:schemeClr>
                </a:solidFill>
              </a:defRPr>
            </a:lvl1pPr>
          </a:lstStyle>
          <a:p>
            <a:endParaRPr lang="nl-NL"/>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lgn="r">
              <a:defRPr>
                <a:solidFill>
                  <a:schemeClr val="accent2">
                    <a:lumMod val="25000"/>
                  </a:schemeClr>
                </a:solidFill>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solidFill>
                  <a:schemeClr val="accent2">
                    <a:lumMod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solidFill>
                  <a:schemeClr val="accent2">
                    <a:lumMod val="25000"/>
                  </a:schemeClr>
                </a:solidFill>
              </a:defRPr>
            </a:lvl1pPr>
            <a:lvl2pPr>
              <a:defRPr sz="2000">
                <a:solidFill>
                  <a:schemeClr val="accent2">
                    <a:lumMod val="25000"/>
                  </a:schemeClr>
                </a:solidFill>
              </a:defRPr>
            </a:lvl2pPr>
            <a:lvl3pPr>
              <a:defRPr sz="1800">
                <a:solidFill>
                  <a:schemeClr val="accent2">
                    <a:lumMod val="25000"/>
                  </a:schemeClr>
                </a:solidFill>
              </a:defRPr>
            </a:lvl3pPr>
            <a:lvl4pPr>
              <a:defRPr sz="1600">
                <a:solidFill>
                  <a:schemeClr val="accent2">
                    <a:lumMod val="25000"/>
                  </a:schemeClr>
                </a:solidFill>
              </a:defRPr>
            </a:lvl4pPr>
            <a:lvl5pPr>
              <a:defRPr sz="1600">
                <a:solidFill>
                  <a:schemeClr val="accent2">
                    <a:lumMod val="25000"/>
                  </a:schemeClr>
                </a:solidFill>
              </a:defRPr>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solidFill>
                  <a:schemeClr val="accent2">
                    <a:lumMod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solidFill>
                  <a:schemeClr val="accent2">
                    <a:lumMod val="25000"/>
                  </a:schemeClr>
                </a:solidFill>
              </a:defRPr>
            </a:lvl1pPr>
            <a:lvl2pPr>
              <a:defRPr sz="2000">
                <a:solidFill>
                  <a:schemeClr val="accent2">
                    <a:lumMod val="25000"/>
                  </a:schemeClr>
                </a:solidFill>
              </a:defRPr>
            </a:lvl2pPr>
            <a:lvl3pPr>
              <a:defRPr sz="1800">
                <a:solidFill>
                  <a:schemeClr val="accent2">
                    <a:lumMod val="25000"/>
                  </a:schemeClr>
                </a:solidFill>
              </a:defRPr>
            </a:lvl3pPr>
            <a:lvl4pPr>
              <a:defRPr sz="1600">
                <a:solidFill>
                  <a:schemeClr val="accent2">
                    <a:lumMod val="25000"/>
                  </a:schemeClr>
                </a:solidFill>
              </a:defRPr>
            </a:lvl4pPr>
            <a:lvl5pPr>
              <a:defRPr sz="1600">
                <a:solidFill>
                  <a:schemeClr val="accent2">
                    <a:lumMod val="25000"/>
                  </a:schemeClr>
                </a:solidFill>
              </a:defRPr>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voettekst 6"/>
          <p:cNvSpPr>
            <a:spLocks noGrp="1"/>
          </p:cNvSpPr>
          <p:nvPr>
            <p:ph type="ftr" sz="quarter" idx="10"/>
          </p:nvPr>
        </p:nvSpPr>
        <p:spPr/>
        <p:txBody>
          <a:bodyPr/>
          <a:lstStyle>
            <a:lvl1pPr>
              <a:defRPr>
                <a:solidFill>
                  <a:schemeClr val="accent2">
                    <a:lumMod val="25000"/>
                  </a:schemeClr>
                </a:solidFill>
              </a:defRPr>
            </a:lvl1pPr>
          </a:lstStyle>
          <a:p>
            <a:endParaRPr lang="nl-NL"/>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11560" y="476672"/>
            <a:ext cx="8001000" cy="660400"/>
          </a:xfrm>
        </p:spPr>
        <p:txBody>
          <a:bodyPr/>
          <a:lstStyle>
            <a:lvl1pPr>
              <a:defRPr>
                <a:solidFill>
                  <a:schemeClr val="accent2">
                    <a:lumMod val="25000"/>
                  </a:schemeClr>
                </a:solidFill>
              </a:defRPr>
            </a:lvl1pPr>
          </a:lstStyle>
          <a:p>
            <a:r>
              <a:rPr lang="nl-NL"/>
              <a:t>Klik om de stijl te bewerken</a:t>
            </a:r>
          </a:p>
        </p:txBody>
      </p:sp>
      <p:sp>
        <p:nvSpPr>
          <p:cNvPr id="3" name="Tijdelijke aanduiding voor voettekst 2"/>
          <p:cNvSpPr>
            <a:spLocks noGrp="1"/>
          </p:cNvSpPr>
          <p:nvPr>
            <p:ph type="ftr" sz="quarter" idx="10"/>
          </p:nvPr>
        </p:nvSpPr>
        <p:spPr/>
        <p:txBody>
          <a:bodyPr/>
          <a:lstStyle>
            <a:lvl1pPr>
              <a:defRPr>
                <a:solidFill>
                  <a:schemeClr val="accent2">
                    <a:lumMod val="25000"/>
                  </a:schemeClr>
                </a:solidFill>
              </a:defRPr>
            </a:lvl1pPr>
          </a:lstStyle>
          <a:p>
            <a:endParaRPr lang="nl-NL"/>
          </a:p>
        </p:txBody>
      </p:sp>
      <p:sp>
        <p:nvSpPr>
          <p:cNvPr id="6" name="Rechthoek 5"/>
          <p:cNvSpPr/>
          <p:nvPr userDrawn="1"/>
        </p:nvSpPr>
        <p:spPr bwMode="auto">
          <a:xfrm>
            <a:off x="7236296" y="6453336"/>
            <a:ext cx="1440160" cy="40466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nl-NL" sz="2400" b="0" i="0" u="none" strike="noStrike" cap="none" normalizeH="0" baseline="0">
              <a:ln>
                <a:noFill/>
              </a:ln>
              <a:solidFill>
                <a:schemeClr val="accent2">
                  <a:lumMod val="25000"/>
                </a:schemeClr>
              </a:solidFill>
              <a:effectLst/>
              <a:latin typeface="Verdana" pitchFamily="1" charset="0"/>
              <a:ea typeface="ＭＳ Ｐゴシック" pitchFamily="1" charset="-128"/>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voettekst 1"/>
          <p:cNvSpPr>
            <a:spLocks noGrp="1"/>
          </p:cNvSpPr>
          <p:nvPr>
            <p:ph type="ftr" sz="quarter" idx="10"/>
          </p:nvPr>
        </p:nvSpPr>
        <p:spPr/>
        <p:txBody>
          <a:bodyPr/>
          <a:lstStyle>
            <a:lvl1pPr>
              <a:defRPr/>
            </a:lvl1pPr>
          </a:lstStyle>
          <a:p>
            <a:endParaRPr lang="nl-NL"/>
          </a:p>
        </p:txBody>
      </p:sp>
      <p:sp>
        <p:nvSpPr>
          <p:cNvPr id="3" name="Rechthoek 2"/>
          <p:cNvSpPr/>
          <p:nvPr userDrawn="1"/>
        </p:nvSpPr>
        <p:spPr bwMode="auto">
          <a:xfrm>
            <a:off x="0" y="0"/>
            <a:ext cx="3059832" cy="119675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nl-NL" sz="2400" b="0" i="0" u="none" strike="noStrike" cap="none" normalizeH="0" baseline="0">
              <a:ln>
                <a:noFill/>
              </a:ln>
              <a:solidFill>
                <a:srgbClr val="183A80"/>
              </a:solidFill>
              <a:effectLst/>
              <a:latin typeface="Verdana" pitchFamily="1" charset="0"/>
              <a:ea typeface="ＭＳ Ｐゴシック" pitchFamily="1" charset="-128"/>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solidFill>
                  <a:schemeClr val="accent2">
                    <a:lumMod val="25000"/>
                  </a:schemeClr>
                </a:solidFill>
              </a:defRPr>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solidFill>
                  <a:schemeClr val="accent2">
                    <a:lumMod val="25000"/>
                  </a:schemeClr>
                </a:solidFill>
              </a:defRPr>
            </a:lvl1pPr>
            <a:lvl2pPr>
              <a:defRPr sz="2800">
                <a:solidFill>
                  <a:schemeClr val="accent2">
                    <a:lumMod val="25000"/>
                  </a:schemeClr>
                </a:solidFill>
              </a:defRPr>
            </a:lvl2pPr>
            <a:lvl3pPr>
              <a:defRPr sz="2400">
                <a:solidFill>
                  <a:schemeClr val="accent2">
                    <a:lumMod val="25000"/>
                  </a:schemeClr>
                </a:solidFill>
              </a:defRPr>
            </a:lvl3pPr>
            <a:lvl4pPr>
              <a:defRPr sz="2000">
                <a:solidFill>
                  <a:schemeClr val="accent2">
                    <a:lumMod val="25000"/>
                  </a:schemeClr>
                </a:solidFill>
              </a:defRPr>
            </a:lvl4pPr>
            <a:lvl5pPr>
              <a:defRPr sz="2000">
                <a:solidFill>
                  <a:schemeClr val="accent2">
                    <a:lumMod val="25000"/>
                  </a:schemeClr>
                </a:solidFill>
              </a:defRPr>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solidFill>
                  <a:schemeClr val="accent2">
                    <a:lumMod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voettekst 4"/>
          <p:cNvSpPr>
            <a:spLocks noGrp="1"/>
          </p:cNvSpPr>
          <p:nvPr>
            <p:ph type="ftr" sz="quarter" idx="10"/>
          </p:nvPr>
        </p:nvSpPr>
        <p:spPr/>
        <p:txBody>
          <a:bodyPr/>
          <a:lstStyle>
            <a:lvl1pPr>
              <a:defRPr/>
            </a:lvl1pPr>
          </a:lstStyle>
          <a:p>
            <a:endParaRPr lang="nl-NL"/>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solidFill>
                  <a:schemeClr val="accent2">
                    <a:lumMod val="25000"/>
                  </a:schemeClr>
                </a:solidFill>
              </a:defRPr>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solidFill>
                  <a:schemeClr val="accent2">
                    <a:lumMod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nl-NL" dirty="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solidFill>
                  <a:schemeClr val="accent2">
                    <a:lumMod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voettekst 4"/>
          <p:cNvSpPr>
            <a:spLocks noGrp="1"/>
          </p:cNvSpPr>
          <p:nvPr>
            <p:ph type="ftr" sz="quarter" idx="10"/>
          </p:nvPr>
        </p:nvSpPr>
        <p:spPr/>
        <p:txBody>
          <a:bodyPr/>
          <a:lstStyle>
            <a:lvl1pPr>
              <a:defRPr>
                <a:solidFill>
                  <a:schemeClr val="accent2">
                    <a:lumMod val="25000"/>
                  </a:schemeClr>
                </a:solidFill>
              </a:defRPr>
            </a:lvl1pPr>
          </a:lstStyle>
          <a:p>
            <a:endParaRPr lang="nl-NL"/>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2">
                    <a:lumMod val="25000"/>
                  </a:schemeClr>
                </a:solidFill>
              </a:defRPr>
            </a:lvl1p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lvl1pPr>
              <a:defRPr>
                <a:solidFill>
                  <a:schemeClr val="accent2">
                    <a:lumMod val="25000"/>
                  </a:schemeClr>
                </a:solidFill>
              </a:defRPr>
            </a:lvl1pPr>
            <a:lvl2pPr>
              <a:defRPr>
                <a:solidFill>
                  <a:schemeClr val="accent2">
                    <a:lumMod val="25000"/>
                  </a:schemeClr>
                </a:solidFill>
              </a:defRPr>
            </a:lvl2pPr>
            <a:lvl3pPr>
              <a:defRPr>
                <a:solidFill>
                  <a:schemeClr val="accent2">
                    <a:lumMod val="25000"/>
                  </a:schemeClr>
                </a:solidFill>
              </a:defRPr>
            </a:lvl3pPr>
            <a:lvl4pPr>
              <a:defRPr>
                <a:solidFill>
                  <a:schemeClr val="accent2">
                    <a:lumMod val="25000"/>
                  </a:schemeClr>
                </a:solidFill>
              </a:defRPr>
            </a:lvl4pPr>
            <a:lvl5pPr>
              <a:defRPr>
                <a:solidFill>
                  <a:schemeClr val="accent2">
                    <a:lumMod val="25000"/>
                  </a:schemeClr>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voettekst 3"/>
          <p:cNvSpPr>
            <a:spLocks noGrp="1"/>
          </p:cNvSpPr>
          <p:nvPr>
            <p:ph type="ftr" sz="quarter" idx="10"/>
          </p:nvPr>
        </p:nvSpPr>
        <p:spPr/>
        <p:txBody>
          <a:bodyPr/>
          <a:lstStyle>
            <a:lvl1pPr>
              <a:defRPr>
                <a:solidFill>
                  <a:schemeClr val="accent2">
                    <a:lumMod val="25000"/>
                  </a:schemeClr>
                </a:solidFill>
              </a:defRPr>
            </a:lvl1pPr>
          </a:lstStyle>
          <a:p>
            <a:endParaRPr lang="nl-NL"/>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spect="1" noChangeArrowheads="1"/>
          </p:cNvSpPr>
          <p:nvPr>
            <p:ph type="title"/>
          </p:nvPr>
        </p:nvSpPr>
        <p:spPr bwMode="auto">
          <a:xfrm>
            <a:off x="611188" y="1700213"/>
            <a:ext cx="8001000" cy="6604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nl-NL"/>
              <a:t>Klik om de stijl te bewerken</a:t>
            </a:r>
            <a:endParaRPr lang="en-US"/>
          </a:p>
        </p:txBody>
      </p:sp>
      <p:sp>
        <p:nvSpPr>
          <p:cNvPr id="1027" name="Rectangle 3"/>
          <p:cNvSpPr>
            <a:spLocks noGrp="1" noChangeAspect="1" noChangeArrowheads="1"/>
          </p:cNvSpPr>
          <p:nvPr>
            <p:ph type="body" idx="1"/>
          </p:nvPr>
        </p:nvSpPr>
        <p:spPr bwMode="auto">
          <a:xfrm>
            <a:off x="611188" y="2636838"/>
            <a:ext cx="8001000" cy="3746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029" name="Rectangle 5"/>
          <p:cNvSpPr>
            <a:spLocks noGrp="1" noChangeArrowheads="1"/>
          </p:cNvSpPr>
          <p:nvPr>
            <p:ph type="ftr" sz="quarter" idx="3"/>
          </p:nvPr>
        </p:nvSpPr>
        <p:spPr bwMode="auto">
          <a:xfrm>
            <a:off x="611188" y="6289675"/>
            <a:ext cx="6481762"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spcBef>
                <a:spcPct val="0"/>
              </a:spcBef>
              <a:defRPr sz="1400" b="1">
                <a:solidFill>
                  <a:srgbClr val="1175AB"/>
                </a:solidFill>
                <a:latin typeface="+mn-lt"/>
              </a:defRPr>
            </a:lvl1pPr>
          </a:lstStyle>
          <a:p>
            <a:endParaRPr lang="nl-NL"/>
          </a:p>
        </p:txBody>
      </p:sp>
      <p:sp>
        <p:nvSpPr>
          <p:cNvPr id="6" name="Rechthoek 5"/>
          <p:cNvSpPr/>
          <p:nvPr/>
        </p:nvSpPr>
        <p:spPr bwMode="auto">
          <a:xfrm>
            <a:off x="7236296" y="6453336"/>
            <a:ext cx="1440160" cy="40466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nl-NL" sz="2400" b="0" i="0" u="none" strike="noStrike" cap="none" normalizeH="0" baseline="0">
              <a:ln>
                <a:noFill/>
              </a:ln>
              <a:solidFill>
                <a:srgbClr val="183A80"/>
              </a:solidFill>
              <a:effectLst/>
              <a:latin typeface="Verdana" pitchFamily="1" charset="0"/>
              <a:ea typeface="ＭＳ Ｐゴシック" pitchFamily="1" charset="-128"/>
            </a:endParaRPr>
          </a:p>
        </p:txBody>
      </p:sp>
      <p:sp>
        <p:nvSpPr>
          <p:cNvPr id="7" name="Rechthoek 6"/>
          <p:cNvSpPr/>
          <p:nvPr/>
        </p:nvSpPr>
        <p:spPr bwMode="auto">
          <a:xfrm>
            <a:off x="0" y="188640"/>
            <a:ext cx="2915816" cy="10801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nl-NL" sz="2400" b="0" i="0" u="none" strike="noStrike" cap="none" normalizeH="0" baseline="0">
              <a:ln>
                <a:noFill/>
              </a:ln>
              <a:solidFill>
                <a:srgbClr val="183A80"/>
              </a:solidFill>
              <a:effectLst/>
              <a:latin typeface="Verdana" pitchFamily="1" charset="0"/>
              <a:ea typeface="ＭＳ Ｐゴシック" pitchFamily="1" charset="-128"/>
            </a:endParaRPr>
          </a:p>
        </p:txBody>
      </p:sp>
      <p:cxnSp>
        <p:nvCxnSpPr>
          <p:cNvPr id="9" name="Rechte verbindingslijn 8"/>
          <p:cNvCxnSpPr/>
          <p:nvPr/>
        </p:nvCxnSpPr>
        <p:spPr bwMode="auto">
          <a:xfrm>
            <a:off x="323528" y="1196752"/>
            <a:ext cx="8352928" cy="0"/>
          </a:xfrm>
          <a:prstGeom prst="line">
            <a:avLst/>
          </a:prstGeom>
          <a:noFill/>
          <a:ln w="9525" cap="flat" cmpd="sng" algn="ctr">
            <a:solidFill>
              <a:srgbClr val="00B0F0"/>
            </a:solidFill>
            <a:prstDash val="solid"/>
            <a:round/>
            <a:headEnd type="none" w="med" len="med"/>
            <a:tailEnd type="none" w="med" len="med"/>
          </a:ln>
          <a:effectLst/>
        </p:spPr>
      </p:cxnSp>
      <p:pic>
        <p:nvPicPr>
          <p:cNvPr id="10" name="Picture 2" descr="F:\Documents\Presentaties\logo gemeente kleur transparant.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035" y="188640"/>
            <a:ext cx="1414037" cy="505045"/>
          </a:xfrm>
          <a:prstGeom prst="rect">
            <a:avLst/>
          </a:prstGeom>
          <a:noFill/>
          <a:extLst>
            <a:ext uri="{909E8E84-426E-40DD-AFC4-6F175D3DCCD1}">
              <a14:hiddenFill xmlns:a14="http://schemas.microsoft.com/office/drawing/2010/main">
                <a:solidFill>
                  <a:srgbClr val="FFFFFF"/>
                </a:solidFill>
              </a14:hiddenFill>
            </a:ext>
          </a:extLst>
        </p:spPr>
      </p:pic>
      <p:pic>
        <p:nvPicPr>
          <p:cNvPr id="11" name="Afbeelding 10" descr="cid:image003.png@01D1AD07.73133530"/>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740352" y="114681"/>
            <a:ext cx="1152127" cy="720080"/>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hf hdr="0" ftr="0" dt="0"/>
  <p:txStyles>
    <p:titleStyle>
      <a:lvl1pPr algn="r" rtl="0" eaLnBrk="1" fontAlgn="base" hangingPunct="1">
        <a:spcBef>
          <a:spcPct val="0"/>
        </a:spcBef>
        <a:spcAft>
          <a:spcPct val="0"/>
        </a:spcAft>
        <a:defRPr sz="3200" b="1">
          <a:solidFill>
            <a:schemeClr val="accent2">
              <a:lumMod val="25000"/>
            </a:schemeClr>
          </a:solidFill>
          <a:latin typeface="+mj-lt"/>
          <a:ea typeface="+mj-ea"/>
          <a:cs typeface="+mj-cs"/>
        </a:defRPr>
      </a:lvl1pPr>
      <a:lvl2pPr algn="l" rtl="0" eaLnBrk="1" fontAlgn="base" hangingPunct="1">
        <a:spcBef>
          <a:spcPct val="0"/>
        </a:spcBef>
        <a:spcAft>
          <a:spcPct val="0"/>
        </a:spcAft>
        <a:defRPr sz="3200" b="1">
          <a:solidFill>
            <a:schemeClr val="bg1"/>
          </a:solidFill>
          <a:latin typeface="Arial" charset="0"/>
          <a:ea typeface="ＭＳ Ｐゴシック" pitchFamily="1" charset="-128"/>
        </a:defRPr>
      </a:lvl2pPr>
      <a:lvl3pPr algn="l" rtl="0" eaLnBrk="1" fontAlgn="base" hangingPunct="1">
        <a:spcBef>
          <a:spcPct val="0"/>
        </a:spcBef>
        <a:spcAft>
          <a:spcPct val="0"/>
        </a:spcAft>
        <a:defRPr sz="3200" b="1">
          <a:solidFill>
            <a:schemeClr val="bg1"/>
          </a:solidFill>
          <a:latin typeface="Arial" charset="0"/>
          <a:ea typeface="ＭＳ Ｐゴシック" pitchFamily="1" charset="-128"/>
        </a:defRPr>
      </a:lvl3pPr>
      <a:lvl4pPr algn="l" rtl="0" eaLnBrk="1" fontAlgn="base" hangingPunct="1">
        <a:spcBef>
          <a:spcPct val="0"/>
        </a:spcBef>
        <a:spcAft>
          <a:spcPct val="0"/>
        </a:spcAft>
        <a:defRPr sz="3200" b="1">
          <a:solidFill>
            <a:schemeClr val="bg1"/>
          </a:solidFill>
          <a:latin typeface="Arial" charset="0"/>
          <a:ea typeface="ＭＳ Ｐゴシック" pitchFamily="1" charset="-128"/>
        </a:defRPr>
      </a:lvl4pPr>
      <a:lvl5pPr algn="l" rtl="0" eaLnBrk="1" fontAlgn="base" hangingPunct="1">
        <a:spcBef>
          <a:spcPct val="0"/>
        </a:spcBef>
        <a:spcAft>
          <a:spcPct val="0"/>
        </a:spcAft>
        <a:defRPr sz="3200" b="1">
          <a:solidFill>
            <a:schemeClr val="bg1"/>
          </a:solidFill>
          <a:latin typeface="Arial" charset="0"/>
          <a:ea typeface="ＭＳ Ｐゴシック" pitchFamily="1" charset="-128"/>
        </a:defRPr>
      </a:lvl5pPr>
      <a:lvl6pPr marL="457200" algn="l" rtl="0" eaLnBrk="1" fontAlgn="base" hangingPunct="1">
        <a:spcBef>
          <a:spcPct val="0"/>
        </a:spcBef>
        <a:spcAft>
          <a:spcPct val="0"/>
        </a:spcAft>
        <a:defRPr sz="3200" b="1">
          <a:solidFill>
            <a:schemeClr val="bg1"/>
          </a:solidFill>
          <a:latin typeface="Arial" charset="0"/>
          <a:ea typeface="ＭＳ Ｐゴシック" pitchFamily="1" charset="-128"/>
        </a:defRPr>
      </a:lvl6pPr>
      <a:lvl7pPr marL="914400" algn="l" rtl="0" eaLnBrk="1" fontAlgn="base" hangingPunct="1">
        <a:spcBef>
          <a:spcPct val="0"/>
        </a:spcBef>
        <a:spcAft>
          <a:spcPct val="0"/>
        </a:spcAft>
        <a:defRPr sz="3200" b="1">
          <a:solidFill>
            <a:schemeClr val="bg1"/>
          </a:solidFill>
          <a:latin typeface="Arial" charset="0"/>
          <a:ea typeface="ＭＳ Ｐゴシック" pitchFamily="1" charset="-128"/>
        </a:defRPr>
      </a:lvl7pPr>
      <a:lvl8pPr marL="1371600" algn="l" rtl="0" eaLnBrk="1" fontAlgn="base" hangingPunct="1">
        <a:spcBef>
          <a:spcPct val="0"/>
        </a:spcBef>
        <a:spcAft>
          <a:spcPct val="0"/>
        </a:spcAft>
        <a:defRPr sz="3200" b="1">
          <a:solidFill>
            <a:schemeClr val="bg1"/>
          </a:solidFill>
          <a:latin typeface="Arial" charset="0"/>
          <a:ea typeface="ＭＳ Ｐゴシック" pitchFamily="1" charset="-128"/>
        </a:defRPr>
      </a:lvl8pPr>
      <a:lvl9pPr marL="1828800" algn="l" rtl="0" eaLnBrk="1" fontAlgn="base" hangingPunct="1">
        <a:spcBef>
          <a:spcPct val="0"/>
        </a:spcBef>
        <a:spcAft>
          <a:spcPct val="0"/>
        </a:spcAft>
        <a:defRPr sz="3200" b="1">
          <a:solidFill>
            <a:schemeClr val="bg1"/>
          </a:solidFill>
          <a:latin typeface="Arial" charset="0"/>
          <a:ea typeface="ＭＳ Ｐゴシック" pitchFamily="1" charset="-128"/>
        </a:defRPr>
      </a:lvl9pPr>
    </p:titleStyle>
    <p:bodyStyle>
      <a:lvl1pPr marL="495300" indent="-495300" algn="l" rtl="0" eaLnBrk="1" fontAlgn="base" hangingPunct="1">
        <a:spcBef>
          <a:spcPct val="20000"/>
        </a:spcBef>
        <a:spcAft>
          <a:spcPct val="0"/>
        </a:spcAft>
        <a:buFont typeface="Wingdings" pitchFamily="1" charset="2"/>
        <a:buChar char="§"/>
        <a:defRPr sz="2800">
          <a:solidFill>
            <a:schemeClr val="accent2">
              <a:lumMod val="25000"/>
            </a:schemeClr>
          </a:solidFill>
          <a:latin typeface="+mn-lt"/>
          <a:ea typeface="+mn-ea"/>
          <a:cs typeface="+mn-cs"/>
        </a:defRPr>
      </a:lvl1pPr>
      <a:lvl2pPr marL="952500" indent="-495300" algn="l" rtl="0" eaLnBrk="1" fontAlgn="base" hangingPunct="1">
        <a:spcBef>
          <a:spcPct val="20000"/>
        </a:spcBef>
        <a:spcAft>
          <a:spcPct val="0"/>
        </a:spcAft>
        <a:buFont typeface="Wingdings" pitchFamily="1" charset="2"/>
        <a:buChar char="§"/>
        <a:defRPr sz="2400">
          <a:solidFill>
            <a:schemeClr val="accent2">
              <a:lumMod val="25000"/>
            </a:schemeClr>
          </a:solidFill>
          <a:latin typeface="+mn-lt"/>
          <a:ea typeface="+mn-ea"/>
        </a:defRPr>
      </a:lvl2pPr>
      <a:lvl3pPr marL="1409700" indent="-495300" algn="l" rtl="0" eaLnBrk="1" fontAlgn="base" hangingPunct="1">
        <a:spcBef>
          <a:spcPct val="20000"/>
        </a:spcBef>
        <a:spcAft>
          <a:spcPct val="0"/>
        </a:spcAft>
        <a:buFont typeface="Wingdings" pitchFamily="1" charset="2"/>
        <a:buChar char="§"/>
        <a:defRPr sz="2400">
          <a:solidFill>
            <a:schemeClr val="accent2">
              <a:lumMod val="25000"/>
            </a:schemeClr>
          </a:solidFill>
          <a:latin typeface="+mn-lt"/>
          <a:ea typeface="+mn-ea"/>
        </a:defRPr>
      </a:lvl3pPr>
      <a:lvl4pPr marL="1866900" indent="-495300" algn="l" rtl="0" eaLnBrk="1" fontAlgn="base" hangingPunct="1">
        <a:spcBef>
          <a:spcPct val="20000"/>
        </a:spcBef>
        <a:spcAft>
          <a:spcPct val="0"/>
        </a:spcAft>
        <a:buFont typeface="Wingdings" pitchFamily="1" charset="2"/>
        <a:buChar char="§"/>
        <a:defRPr sz="2400">
          <a:solidFill>
            <a:schemeClr val="accent2">
              <a:lumMod val="25000"/>
            </a:schemeClr>
          </a:solidFill>
          <a:latin typeface="+mn-lt"/>
          <a:ea typeface="+mn-ea"/>
        </a:defRPr>
      </a:lvl4pPr>
      <a:lvl5pPr marL="2324100" indent="-495300" algn="l" rtl="0" eaLnBrk="1" fontAlgn="base" hangingPunct="1">
        <a:spcBef>
          <a:spcPct val="20000"/>
        </a:spcBef>
        <a:spcAft>
          <a:spcPct val="0"/>
        </a:spcAft>
        <a:buFont typeface="Wingdings" pitchFamily="1" charset="2"/>
        <a:buChar char="§"/>
        <a:defRPr sz="2400">
          <a:solidFill>
            <a:schemeClr val="accent2">
              <a:lumMod val="25000"/>
            </a:schemeClr>
          </a:solidFill>
          <a:latin typeface="+mn-lt"/>
          <a:ea typeface="+mn-ea"/>
        </a:defRPr>
      </a:lvl5pPr>
      <a:lvl6pPr marL="2781300" indent="-495300" algn="l" rtl="0" eaLnBrk="1" fontAlgn="base" hangingPunct="1">
        <a:spcBef>
          <a:spcPct val="20000"/>
        </a:spcBef>
        <a:spcAft>
          <a:spcPct val="0"/>
        </a:spcAft>
        <a:buFont typeface="Wingdings" pitchFamily="1" charset="2"/>
        <a:buChar char="§"/>
        <a:defRPr sz="2400">
          <a:solidFill>
            <a:schemeClr val="bg1"/>
          </a:solidFill>
          <a:latin typeface="+mn-lt"/>
          <a:ea typeface="+mn-ea"/>
        </a:defRPr>
      </a:lvl6pPr>
      <a:lvl7pPr marL="3238500" indent="-495300" algn="l" rtl="0" eaLnBrk="1" fontAlgn="base" hangingPunct="1">
        <a:spcBef>
          <a:spcPct val="20000"/>
        </a:spcBef>
        <a:spcAft>
          <a:spcPct val="0"/>
        </a:spcAft>
        <a:buFont typeface="Wingdings" pitchFamily="1" charset="2"/>
        <a:buChar char="§"/>
        <a:defRPr sz="2400">
          <a:solidFill>
            <a:schemeClr val="bg1"/>
          </a:solidFill>
          <a:latin typeface="+mn-lt"/>
          <a:ea typeface="+mn-ea"/>
        </a:defRPr>
      </a:lvl7pPr>
      <a:lvl8pPr marL="3695700" indent="-495300" algn="l" rtl="0" eaLnBrk="1" fontAlgn="base" hangingPunct="1">
        <a:spcBef>
          <a:spcPct val="20000"/>
        </a:spcBef>
        <a:spcAft>
          <a:spcPct val="0"/>
        </a:spcAft>
        <a:buFont typeface="Wingdings" pitchFamily="1" charset="2"/>
        <a:buChar char="§"/>
        <a:defRPr sz="2400">
          <a:solidFill>
            <a:schemeClr val="bg1"/>
          </a:solidFill>
          <a:latin typeface="+mn-lt"/>
          <a:ea typeface="+mn-ea"/>
        </a:defRPr>
      </a:lvl8pPr>
      <a:lvl9pPr marL="4152900" indent="-495300" algn="l" rtl="0" eaLnBrk="1" fontAlgn="base" hangingPunct="1">
        <a:spcBef>
          <a:spcPct val="20000"/>
        </a:spcBef>
        <a:spcAft>
          <a:spcPct val="0"/>
        </a:spcAft>
        <a:buFont typeface="Wingdings" pitchFamily="1" charset="2"/>
        <a:buChar char="§"/>
        <a:defRPr sz="2400">
          <a:solidFill>
            <a:schemeClr val="bg1"/>
          </a:solidFill>
          <a:latin typeface="+mn-lt"/>
          <a:ea typeface="+mn-ea"/>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www.youtube.com/watch?v=cc98ZlPldhQ"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youtube.com/watch?v=aaEZu_husS4"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295400" y="1484784"/>
            <a:ext cx="7380288" cy="4196879"/>
          </a:xfrm>
        </p:spPr>
        <p:txBody>
          <a:bodyPr/>
          <a:lstStyle/>
          <a:p>
            <a:pPr algn="ctr"/>
            <a:r>
              <a:rPr lang="nl-NL" dirty="0"/>
              <a:t/>
            </a:r>
            <a:br>
              <a:rPr lang="nl-NL" dirty="0"/>
            </a:br>
            <a:r>
              <a:rPr lang="nl-NL" dirty="0"/>
              <a:t>Presentatie ENSIA op 14 juni </a:t>
            </a:r>
            <a:r>
              <a:rPr lang="nl-NL" dirty="0" smtClean="0"/>
              <a:t>2018</a:t>
            </a:r>
            <a:br>
              <a:rPr lang="nl-NL" dirty="0" smtClean="0"/>
            </a:br>
            <a:r>
              <a:rPr lang="nl-NL" dirty="0" smtClean="0"/>
              <a:t/>
            </a:r>
            <a:br>
              <a:rPr lang="nl-NL" dirty="0" smtClean="0"/>
            </a:br>
            <a:r>
              <a:rPr lang="nl-NL" dirty="0"/>
              <a:t/>
            </a:r>
            <a:br>
              <a:rPr lang="nl-NL" dirty="0"/>
            </a:br>
            <a:r>
              <a:rPr lang="nl-NL" dirty="0"/>
              <a:t/>
            </a:r>
            <a:br>
              <a:rPr lang="nl-NL" dirty="0"/>
            </a:br>
            <a:r>
              <a:rPr lang="nl-NL" dirty="0" smtClean="0"/>
              <a:t>                                        Jeroen Blok, CISO</a:t>
            </a:r>
            <a:br>
              <a:rPr lang="nl-NL" dirty="0" smtClean="0"/>
            </a:br>
            <a:r>
              <a:rPr lang="nl-NL" dirty="0" smtClean="0"/>
              <a:t>                                      Informatieveiligheid</a:t>
            </a:r>
            <a:endParaRPr lang="nl-NL" dirty="0"/>
          </a:p>
        </p:txBody>
      </p:sp>
      <p:sp>
        <p:nvSpPr>
          <p:cNvPr id="3" name="Ondertitel 2"/>
          <p:cNvSpPr>
            <a:spLocks noGrp="1"/>
          </p:cNvSpPr>
          <p:nvPr>
            <p:ph type="subTitle" idx="1"/>
          </p:nvPr>
        </p:nvSpPr>
        <p:spPr/>
        <p:txBody>
          <a:bodyPr/>
          <a:lstStyle/>
          <a:p>
            <a:pPr algn="r"/>
            <a:r>
              <a:rPr lang="nl-NL" i="1" dirty="0" smtClean="0"/>
              <a:t>ENSIA</a:t>
            </a:r>
          </a:p>
        </p:txBody>
      </p:sp>
    </p:spTree>
    <p:extLst>
      <p:ext uri="{BB962C8B-B14F-4D97-AF65-F5344CB8AC3E}">
        <p14:creationId xmlns:p14="http://schemas.microsoft.com/office/powerpoint/2010/main" val="14009163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723275"/>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en-US" sz="500" dirty="0" smtClean="0">
                <a:solidFill>
                  <a:srgbClr val="000000"/>
                </a:solidFill>
              </a:rPr>
              <a:t/>
            </a:r>
            <a:br>
              <a:rPr lang="en-US" sz="500" dirty="0" smtClean="0">
                <a:solidFill>
                  <a:srgbClr val="000000"/>
                </a:solidFill>
              </a:rPr>
            </a:br>
            <a:r>
              <a:rPr lang="nl-NL" sz="1600" dirty="0" smtClean="0">
                <a:solidFill>
                  <a:srgbClr val="000000"/>
                </a:solidFill>
              </a:rPr>
              <a:t>Horizontale verantwoording</a:t>
            </a:r>
            <a:endParaRPr lang="nl-NL" sz="1600" b="1" cap="small" dirty="0">
              <a:solidFill>
                <a:srgbClr val="000000"/>
              </a:solidFill>
            </a:endParaRPr>
          </a:p>
        </p:txBody>
      </p:sp>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45031"/>
            <a:ext cx="9144000" cy="4388225"/>
          </a:xfrm>
          <a:prstGeom prst="rect">
            <a:avLst/>
          </a:prstGeom>
        </p:spPr>
      </p:pic>
    </p:spTree>
    <p:extLst>
      <p:ext uri="{BB962C8B-B14F-4D97-AF65-F5344CB8AC3E}">
        <p14:creationId xmlns:p14="http://schemas.microsoft.com/office/powerpoint/2010/main" val="20622299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723275"/>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en-US" sz="500" dirty="0" smtClean="0">
                <a:solidFill>
                  <a:srgbClr val="000000"/>
                </a:solidFill>
              </a:rPr>
              <a:t/>
            </a:r>
            <a:br>
              <a:rPr lang="en-US" sz="500" dirty="0" smtClean="0">
                <a:solidFill>
                  <a:srgbClr val="000000"/>
                </a:solidFill>
              </a:rPr>
            </a:br>
            <a:r>
              <a:rPr lang="nl-NL" sz="1600" dirty="0" smtClean="0">
                <a:solidFill>
                  <a:srgbClr val="000000"/>
                </a:solidFill>
              </a:rPr>
              <a:t>Portefeuillehouder Informatieveiligheid</a:t>
            </a:r>
          </a:p>
        </p:txBody>
      </p:sp>
      <p:sp>
        <p:nvSpPr>
          <p:cNvPr id="3" name="AutoShape 2" descr="https://vngacademie.anewspring.nl/content/Leermodule_ENSIA/Detail%20fase%201%20groter.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 name="AutoShape 4" descr="https://vngacademie.anewspring.nl/content/Leermodule_ENSIA/Detail%20fase%201%20groter.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 name="Rechthoek 5"/>
          <p:cNvSpPr/>
          <p:nvPr/>
        </p:nvSpPr>
        <p:spPr>
          <a:xfrm>
            <a:off x="683568" y="1628800"/>
            <a:ext cx="7776864" cy="4247317"/>
          </a:xfrm>
          <a:prstGeom prst="rect">
            <a:avLst/>
          </a:prstGeom>
        </p:spPr>
        <p:txBody>
          <a:bodyPr wrap="square">
            <a:spAutoFit/>
          </a:bodyPr>
          <a:lstStyle/>
          <a:p>
            <a:r>
              <a:rPr lang="nl-NL" b="1" dirty="0" smtClean="0">
                <a:solidFill>
                  <a:srgbClr val="000000"/>
                </a:solidFill>
              </a:rPr>
              <a:t>TAKEN </a:t>
            </a:r>
            <a:r>
              <a:rPr lang="nl-NL" dirty="0">
                <a:solidFill>
                  <a:srgbClr val="000000"/>
                </a:solidFill>
              </a:rPr>
              <a:t>		</a:t>
            </a:r>
          </a:p>
          <a:p>
            <a:r>
              <a:rPr lang="nl-NL" dirty="0">
                <a:solidFill>
                  <a:srgbClr val="000000"/>
                </a:solidFill>
              </a:rPr>
              <a:t>• Opdracht geven aan gemeentesecretaris voor aanwijzen van coördinator.</a:t>
            </a:r>
          </a:p>
          <a:p>
            <a:r>
              <a:rPr lang="nl-NL" dirty="0">
                <a:solidFill>
                  <a:srgbClr val="000000"/>
                </a:solidFill>
              </a:rPr>
              <a:t>• Gemeenteraad systematisch informeren over de </a:t>
            </a:r>
            <a:r>
              <a:rPr lang="nl-NL" dirty="0" smtClean="0">
                <a:solidFill>
                  <a:srgbClr val="000000"/>
                </a:solidFill>
              </a:rPr>
              <a:t>ENSIA </a:t>
            </a:r>
            <a:r>
              <a:rPr lang="nl-NL" dirty="0">
                <a:solidFill>
                  <a:srgbClr val="000000"/>
                </a:solidFill>
              </a:rPr>
              <a:t>voortgang en hun rol daarin.</a:t>
            </a:r>
          </a:p>
          <a:p>
            <a:r>
              <a:rPr lang="nl-NL" dirty="0">
                <a:solidFill>
                  <a:srgbClr val="000000"/>
                </a:solidFill>
              </a:rPr>
              <a:t>• College van </a:t>
            </a:r>
            <a:r>
              <a:rPr lang="nl-NL" dirty="0" smtClean="0">
                <a:solidFill>
                  <a:srgbClr val="000000"/>
                </a:solidFill>
              </a:rPr>
              <a:t>B&amp;W </a:t>
            </a:r>
            <a:r>
              <a:rPr lang="nl-NL" dirty="0">
                <a:solidFill>
                  <a:srgbClr val="000000"/>
                </a:solidFill>
              </a:rPr>
              <a:t>systematisch informeren over de ENSIA voortgang.</a:t>
            </a:r>
          </a:p>
          <a:p>
            <a:r>
              <a:rPr lang="nl-NL" dirty="0">
                <a:solidFill>
                  <a:srgbClr val="000000"/>
                </a:solidFill>
              </a:rPr>
              <a:t>• Namens het college van </a:t>
            </a:r>
            <a:r>
              <a:rPr lang="nl-NL" dirty="0" smtClean="0">
                <a:solidFill>
                  <a:srgbClr val="000000"/>
                </a:solidFill>
              </a:rPr>
              <a:t>B&amp;W </a:t>
            </a:r>
            <a:r>
              <a:rPr lang="nl-NL" dirty="0">
                <a:solidFill>
                  <a:srgbClr val="000000"/>
                </a:solidFill>
              </a:rPr>
              <a:t>rol vervullen van bestuurlijk opdrachtgever voor de implementatie van ENSIA</a:t>
            </a:r>
            <a:r>
              <a:rPr lang="nl-NL" dirty="0" smtClean="0">
                <a:solidFill>
                  <a:srgbClr val="000000"/>
                </a:solidFill>
              </a:rPr>
              <a:t>.</a:t>
            </a:r>
          </a:p>
          <a:p>
            <a:endParaRPr lang="nl-NL" dirty="0">
              <a:solidFill>
                <a:srgbClr val="000000"/>
              </a:solidFill>
            </a:endParaRPr>
          </a:p>
          <a:p>
            <a:r>
              <a:rPr lang="nl-NL" b="1" dirty="0">
                <a:solidFill>
                  <a:srgbClr val="000000"/>
                </a:solidFill>
              </a:rPr>
              <a:t>VERANTWOORDELIJKHEDEN </a:t>
            </a:r>
            <a:r>
              <a:rPr lang="nl-NL" dirty="0">
                <a:solidFill>
                  <a:srgbClr val="000000"/>
                </a:solidFill>
              </a:rPr>
              <a:t>	</a:t>
            </a:r>
          </a:p>
          <a:p>
            <a:r>
              <a:rPr lang="nl-NL" dirty="0">
                <a:solidFill>
                  <a:srgbClr val="000000"/>
                </a:solidFill>
              </a:rPr>
              <a:t>• Binnen het college van </a:t>
            </a:r>
            <a:r>
              <a:rPr lang="nl-NL" dirty="0" smtClean="0">
                <a:solidFill>
                  <a:srgbClr val="000000"/>
                </a:solidFill>
              </a:rPr>
              <a:t>B&amp;W </a:t>
            </a:r>
            <a:r>
              <a:rPr lang="nl-NL" dirty="0">
                <a:solidFill>
                  <a:srgbClr val="000000"/>
                </a:solidFill>
              </a:rPr>
              <a:t>verantwoordelijk voor de (prioritering van) beveiliging van informatie binnen de </a:t>
            </a:r>
            <a:r>
              <a:rPr lang="nl-NL" dirty="0" err="1">
                <a:solidFill>
                  <a:srgbClr val="000000"/>
                </a:solidFill>
              </a:rPr>
              <a:t>bedrijfs</a:t>
            </a:r>
            <a:r>
              <a:rPr lang="nl-NL" dirty="0">
                <a:solidFill>
                  <a:srgbClr val="000000"/>
                </a:solidFill>
              </a:rPr>
              <a:t>(werk)processen.</a:t>
            </a:r>
          </a:p>
          <a:p>
            <a:r>
              <a:rPr lang="nl-NL" dirty="0">
                <a:solidFill>
                  <a:srgbClr val="000000"/>
                </a:solidFill>
              </a:rPr>
              <a:t>• Als bestuurlijk opdrachtgever verantwoordelijk voor de kwaliteit en veiligheid van het gebruik van informatie.</a:t>
            </a:r>
          </a:p>
          <a:p>
            <a:r>
              <a:rPr lang="nl-NL" dirty="0">
                <a:solidFill>
                  <a:srgbClr val="000000"/>
                </a:solidFill>
              </a:rPr>
              <a:t>• Verantwoordelijk voor het maken van afspraken met samenwerkingsverband(en) over </a:t>
            </a:r>
            <a:r>
              <a:rPr lang="nl-NL" dirty="0" smtClean="0">
                <a:solidFill>
                  <a:srgbClr val="000000"/>
                </a:solidFill>
              </a:rPr>
              <a:t>informatiebeveiliging, indien aanwezig.</a:t>
            </a:r>
            <a:r>
              <a:rPr lang="nl-NL" dirty="0">
                <a:solidFill>
                  <a:srgbClr val="000000"/>
                </a:solidFill>
              </a:rPr>
              <a:t>	</a:t>
            </a:r>
          </a:p>
        </p:txBody>
      </p:sp>
    </p:spTree>
    <p:extLst>
      <p:ext uri="{BB962C8B-B14F-4D97-AF65-F5344CB8AC3E}">
        <p14:creationId xmlns:p14="http://schemas.microsoft.com/office/powerpoint/2010/main" val="35810476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723275"/>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en-US" sz="500" dirty="0" smtClean="0">
                <a:solidFill>
                  <a:srgbClr val="000000"/>
                </a:solidFill>
              </a:rPr>
              <a:t/>
            </a:r>
            <a:br>
              <a:rPr lang="en-US" sz="500" dirty="0" smtClean="0">
                <a:solidFill>
                  <a:srgbClr val="000000"/>
                </a:solidFill>
              </a:rPr>
            </a:br>
            <a:r>
              <a:rPr lang="nl-NL" sz="1600" dirty="0" smtClean="0">
                <a:solidFill>
                  <a:srgbClr val="000000"/>
                </a:solidFill>
              </a:rPr>
              <a:t>Gemeenteraad</a:t>
            </a:r>
          </a:p>
        </p:txBody>
      </p:sp>
      <p:sp>
        <p:nvSpPr>
          <p:cNvPr id="3" name="AutoShape 2" descr="https://vngacademie.anewspring.nl/content/Leermodule_ENSIA/Detail%20fase%201%20groter.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 name="AutoShape 4" descr="https://vngacademie.anewspring.nl/content/Leermodule_ENSIA/Detail%20fase%201%20groter.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 name="Rechthoek 5"/>
          <p:cNvSpPr/>
          <p:nvPr/>
        </p:nvSpPr>
        <p:spPr>
          <a:xfrm>
            <a:off x="683568" y="1628800"/>
            <a:ext cx="7776864" cy="3693319"/>
          </a:xfrm>
          <a:prstGeom prst="rect">
            <a:avLst/>
          </a:prstGeom>
        </p:spPr>
        <p:txBody>
          <a:bodyPr wrap="square">
            <a:spAutoFit/>
          </a:bodyPr>
          <a:lstStyle/>
          <a:p>
            <a:endParaRPr lang="nl-NL" b="1" dirty="0" smtClean="0">
              <a:solidFill>
                <a:srgbClr val="000000"/>
              </a:solidFill>
            </a:endParaRPr>
          </a:p>
          <a:p>
            <a:r>
              <a:rPr lang="nl-NL" b="1" dirty="0" smtClean="0">
                <a:solidFill>
                  <a:srgbClr val="000000"/>
                </a:solidFill>
              </a:rPr>
              <a:t>TAKEN </a:t>
            </a:r>
            <a:r>
              <a:rPr lang="nl-NL" dirty="0">
                <a:solidFill>
                  <a:srgbClr val="000000"/>
                </a:solidFill>
              </a:rPr>
              <a:t>		</a:t>
            </a:r>
          </a:p>
          <a:p>
            <a:r>
              <a:rPr lang="nl-NL" dirty="0">
                <a:solidFill>
                  <a:srgbClr val="000000"/>
                </a:solidFill>
              </a:rPr>
              <a:t>• Stellen van vragen over informatieveiligheid (BIG en ENSIA).</a:t>
            </a:r>
          </a:p>
          <a:p>
            <a:r>
              <a:rPr lang="nl-NL" dirty="0">
                <a:solidFill>
                  <a:srgbClr val="000000"/>
                </a:solidFill>
              </a:rPr>
              <a:t>• Beoordelen paragraaf informatieveiligheid en collegeverklaring.</a:t>
            </a:r>
          </a:p>
          <a:p>
            <a:r>
              <a:rPr lang="nl-NL" dirty="0">
                <a:solidFill>
                  <a:srgbClr val="000000"/>
                </a:solidFill>
              </a:rPr>
              <a:t>• Beoordelen van voorgenomen maatregelen voor het verbeteren van informatieveiligheid</a:t>
            </a:r>
            <a:r>
              <a:rPr lang="nl-NL" dirty="0" smtClean="0">
                <a:solidFill>
                  <a:srgbClr val="000000"/>
                </a:solidFill>
              </a:rPr>
              <a:t>.</a:t>
            </a:r>
          </a:p>
          <a:p>
            <a:endParaRPr lang="nl-NL" dirty="0">
              <a:solidFill>
                <a:srgbClr val="000000"/>
              </a:solidFill>
            </a:endParaRPr>
          </a:p>
          <a:p>
            <a:r>
              <a:rPr lang="nl-NL" b="1" dirty="0">
                <a:solidFill>
                  <a:srgbClr val="000000"/>
                </a:solidFill>
              </a:rPr>
              <a:t>VERANTWOORDELIJKHEDEN </a:t>
            </a:r>
            <a:r>
              <a:rPr lang="nl-NL" dirty="0">
                <a:solidFill>
                  <a:srgbClr val="000000"/>
                </a:solidFill>
              </a:rPr>
              <a:t>	</a:t>
            </a:r>
          </a:p>
          <a:p>
            <a:r>
              <a:rPr lang="nl-NL" dirty="0">
                <a:solidFill>
                  <a:srgbClr val="000000"/>
                </a:solidFill>
              </a:rPr>
              <a:t>• Het college van </a:t>
            </a:r>
            <a:r>
              <a:rPr lang="nl-NL" dirty="0" smtClean="0">
                <a:solidFill>
                  <a:srgbClr val="000000"/>
                </a:solidFill>
              </a:rPr>
              <a:t>B&amp;W </a:t>
            </a:r>
            <a:r>
              <a:rPr lang="nl-NL" dirty="0">
                <a:solidFill>
                  <a:srgbClr val="000000"/>
                </a:solidFill>
              </a:rPr>
              <a:t>controleren op de invoering van ENSIA.</a:t>
            </a:r>
          </a:p>
          <a:p>
            <a:r>
              <a:rPr lang="nl-NL" dirty="0">
                <a:solidFill>
                  <a:srgbClr val="000000"/>
                </a:solidFill>
              </a:rPr>
              <a:t>• Opstellen paragraaf Bedrijfsvoering, incl. paragraaf Informatieveiligheid, voor het jaarverslag. Eventueel aangevuld met separate rapportage informatieveiligheid.</a:t>
            </a:r>
          </a:p>
          <a:p>
            <a:r>
              <a:rPr lang="nl-NL" dirty="0">
                <a:solidFill>
                  <a:srgbClr val="000000"/>
                </a:solidFill>
              </a:rPr>
              <a:t>	</a:t>
            </a:r>
          </a:p>
        </p:txBody>
      </p:sp>
    </p:spTree>
    <p:extLst>
      <p:ext uri="{BB962C8B-B14F-4D97-AF65-F5344CB8AC3E}">
        <p14:creationId xmlns:p14="http://schemas.microsoft.com/office/powerpoint/2010/main" val="37286728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723275"/>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en-US" sz="500" dirty="0" smtClean="0">
                <a:solidFill>
                  <a:srgbClr val="000000"/>
                </a:solidFill>
              </a:rPr>
              <a:t/>
            </a:r>
            <a:br>
              <a:rPr lang="en-US" sz="500" dirty="0" smtClean="0">
                <a:solidFill>
                  <a:srgbClr val="000000"/>
                </a:solidFill>
              </a:rPr>
            </a:br>
            <a:r>
              <a:rPr lang="nl-NL" sz="1600" dirty="0" smtClean="0">
                <a:solidFill>
                  <a:srgbClr val="000000"/>
                </a:solidFill>
              </a:rPr>
              <a:t>Gemeentesecretaris</a:t>
            </a:r>
          </a:p>
        </p:txBody>
      </p:sp>
      <p:sp>
        <p:nvSpPr>
          <p:cNvPr id="3" name="AutoShape 2" descr="https://vngacademie.anewspring.nl/content/Leermodule_ENSIA/Detail%20fase%201%20groter.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 name="AutoShape 4" descr="https://vngacademie.anewspring.nl/content/Leermodule_ENSIA/Detail%20fase%201%20groter.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 name="Rechthoek 5"/>
          <p:cNvSpPr/>
          <p:nvPr/>
        </p:nvSpPr>
        <p:spPr>
          <a:xfrm>
            <a:off x="683568" y="1628800"/>
            <a:ext cx="7776864" cy="3693319"/>
          </a:xfrm>
          <a:prstGeom prst="rect">
            <a:avLst/>
          </a:prstGeom>
        </p:spPr>
        <p:txBody>
          <a:bodyPr wrap="square">
            <a:spAutoFit/>
          </a:bodyPr>
          <a:lstStyle/>
          <a:p>
            <a:r>
              <a:rPr lang="nl-NL" b="1" dirty="0">
                <a:solidFill>
                  <a:srgbClr val="000000"/>
                </a:solidFill>
              </a:rPr>
              <a:t>TAKEN </a:t>
            </a:r>
            <a:r>
              <a:rPr lang="nl-NL" dirty="0">
                <a:solidFill>
                  <a:srgbClr val="000000"/>
                </a:solidFill>
              </a:rPr>
              <a:t>		</a:t>
            </a:r>
          </a:p>
          <a:p>
            <a:r>
              <a:rPr lang="nl-NL" dirty="0">
                <a:solidFill>
                  <a:srgbClr val="000000"/>
                </a:solidFill>
              </a:rPr>
              <a:t>• Namens de portefeuillehouder: vervullen van de rol van gedelegeerde opdrachtgever voor de operationele sturing van ENSIA-invoering. </a:t>
            </a:r>
          </a:p>
          <a:p>
            <a:r>
              <a:rPr lang="nl-NL" dirty="0">
                <a:solidFill>
                  <a:srgbClr val="000000"/>
                </a:solidFill>
              </a:rPr>
              <a:t>• Benoemen van de coördinator. </a:t>
            </a:r>
          </a:p>
          <a:p>
            <a:r>
              <a:rPr lang="nl-NL" dirty="0">
                <a:solidFill>
                  <a:srgbClr val="000000"/>
                </a:solidFill>
              </a:rPr>
              <a:t>• Sturing van de implementatie van ENSIA. </a:t>
            </a:r>
          </a:p>
          <a:p>
            <a:r>
              <a:rPr lang="nl-NL" dirty="0">
                <a:solidFill>
                  <a:srgbClr val="000000"/>
                </a:solidFill>
              </a:rPr>
              <a:t>• Beschikbaar stellen van benodigde middelen en resources voor de invoering van ENSIA. </a:t>
            </a:r>
          </a:p>
          <a:p>
            <a:r>
              <a:rPr lang="nl-NL" dirty="0">
                <a:solidFill>
                  <a:srgbClr val="000000"/>
                </a:solidFill>
              </a:rPr>
              <a:t>• Faciliteren van coördinator ENSIA bij besluitvorming. </a:t>
            </a:r>
            <a:endParaRPr lang="nl-NL" dirty="0" smtClean="0">
              <a:solidFill>
                <a:srgbClr val="000000"/>
              </a:solidFill>
            </a:endParaRPr>
          </a:p>
          <a:p>
            <a:endParaRPr lang="nl-NL" dirty="0">
              <a:solidFill>
                <a:srgbClr val="000000"/>
              </a:solidFill>
            </a:endParaRPr>
          </a:p>
          <a:p>
            <a:r>
              <a:rPr lang="nl-NL" b="1" dirty="0">
                <a:solidFill>
                  <a:srgbClr val="000000"/>
                </a:solidFill>
              </a:rPr>
              <a:t>VERANTWOORDELIJKHEDEN </a:t>
            </a:r>
            <a:r>
              <a:rPr lang="nl-NL" dirty="0">
                <a:solidFill>
                  <a:srgbClr val="000000"/>
                </a:solidFill>
              </a:rPr>
              <a:t>	</a:t>
            </a:r>
          </a:p>
          <a:p>
            <a:r>
              <a:rPr lang="nl-NL" dirty="0">
                <a:solidFill>
                  <a:srgbClr val="000000"/>
                </a:solidFill>
              </a:rPr>
              <a:t>• Is eindverantwoordelijk voor tijdige implementatie van ENSIA met bijbehorende tijd, geld en kwaliteitsaspecten. </a:t>
            </a:r>
          </a:p>
          <a:p>
            <a:r>
              <a:rPr lang="nl-NL" dirty="0">
                <a:solidFill>
                  <a:srgbClr val="000000"/>
                </a:solidFill>
              </a:rPr>
              <a:t>	</a:t>
            </a:r>
          </a:p>
        </p:txBody>
      </p:sp>
    </p:spTree>
    <p:extLst>
      <p:ext uri="{BB962C8B-B14F-4D97-AF65-F5344CB8AC3E}">
        <p14:creationId xmlns:p14="http://schemas.microsoft.com/office/powerpoint/2010/main" val="39554993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646331"/>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en-US" sz="1600" dirty="0">
                <a:solidFill>
                  <a:srgbClr val="000000"/>
                </a:solidFill>
              </a:rPr>
              <a:t>Internal Control Framework</a:t>
            </a:r>
            <a:endParaRPr lang="nl-NL" sz="1600" dirty="0" smtClean="0">
              <a:solidFill>
                <a:srgbClr val="000000"/>
              </a:solidFill>
            </a:endParaRPr>
          </a:p>
        </p:txBody>
      </p:sp>
      <p:sp>
        <p:nvSpPr>
          <p:cNvPr id="3" name="AutoShape 2" descr="https://vngacademie.anewspring.nl/content/Leermodule_ENSIA/Detail%20fase%201%20groter.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solidFill>
                <a:srgbClr val="F8F8F8"/>
              </a:solidFill>
            </a:endParaRPr>
          </a:p>
        </p:txBody>
      </p:sp>
      <p:sp>
        <p:nvSpPr>
          <p:cNvPr id="5" name="AutoShape 4" descr="https://vngacademie.anewspring.nl/content/Leermodule_ENSIA/Detail%20fase%201%20groter.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solidFill>
                <a:srgbClr val="F8F8F8"/>
              </a:solidFill>
            </a:endParaRPr>
          </a:p>
        </p:txBody>
      </p:sp>
      <p:sp>
        <p:nvSpPr>
          <p:cNvPr id="6" name="Rechthoek 5"/>
          <p:cNvSpPr/>
          <p:nvPr/>
        </p:nvSpPr>
        <p:spPr>
          <a:xfrm>
            <a:off x="683567" y="1628800"/>
            <a:ext cx="5194627" cy="5909310"/>
          </a:xfrm>
          <a:prstGeom prst="rect">
            <a:avLst/>
          </a:prstGeom>
        </p:spPr>
        <p:txBody>
          <a:bodyPr wrap="square">
            <a:spAutoFit/>
          </a:bodyPr>
          <a:lstStyle/>
          <a:p>
            <a:r>
              <a:rPr lang="nl-NL" dirty="0">
                <a:solidFill>
                  <a:schemeClr val="accent2">
                    <a:lumMod val="25000"/>
                  </a:schemeClr>
                </a:solidFill>
              </a:rPr>
              <a:t>	</a:t>
            </a:r>
          </a:p>
          <a:p>
            <a:r>
              <a:rPr lang="nl-NL" dirty="0" smtClean="0">
                <a:solidFill>
                  <a:schemeClr val="accent2">
                    <a:lumMod val="25000"/>
                  </a:schemeClr>
                </a:solidFill>
              </a:rPr>
              <a:t>3LoD </a:t>
            </a:r>
            <a:r>
              <a:rPr lang="nl-NL" dirty="0">
                <a:solidFill>
                  <a:schemeClr val="accent2">
                    <a:lumMod val="25000"/>
                  </a:schemeClr>
                </a:solidFill>
              </a:rPr>
              <a:t>gedachte </a:t>
            </a:r>
            <a:r>
              <a:rPr lang="nl-NL" dirty="0" smtClean="0">
                <a:solidFill>
                  <a:schemeClr val="accent2">
                    <a:lumMod val="25000"/>
                  </a:schemeClr>
                </a:solidFill>
              </a:rPr>
              <a:t>is een </a:t>
            </a:r>
            <a:r>
              <a:rPr lang="nl-NL" dirty="0">
                <a:solidFill>
                  <a:schemeClr val="accent2">
                    <a:lumMod val="25000"/>
                  </a:schemeClr>
                </a:solidFill>
              </a:rPr>
              <a:t>fundamenteel andere manier van (</a:t>
            </a:r>
            <a:r>
              <a:rPr lang="nl-NL" dirty="0" smtClean="0">
                <a:solidFill>
                  <a:schemeClr val="accent2">
                    <a:lumMod val="25000"/>
                  </a:schemeClr>
                </a:solidFill>
              </a:rPr>
              <a:t>samen)werken en </a:t>
            </a:r>
            <a:r>
              <a:rPr lang="nl-NL" dirty="0">
                <a:solidFill>
                  <a:schemeClr val="accent2">
                    <a:lumMod val="25000"/>
                  </a:schemeClr>
                </a:solidFill>
              </a:rPr>
              <a:t>draagt bij aan een versterking van de risicocultuur, het nemen van verantwoordelijkheid voor het managen van risico’s en interne beheersing</a:t>
            </a:r>
            <a:r>
              <a:rPr lang="nl-NL" dirty="0" smtClean="0">
                <a:solidFill>
                  <a:schemeClr val="accent2">
                    <a:lumMod val="25000"/>
                  </a:schemeClr>
                </a:solidFill>
              </a:rPr>
              <a:t>.</a:t>
            </a:r>
          </a:p>
          <a:p>
            <a:r>
              <a:rPr lang="nl-NL" dirty="0" smtClean="0">
                <a:solidFill>
                  <a:schemeClr val="accent2">
                    <a:lumMod val="25000"/>
                  </a:schemeClr>
                </a:solidFill>
              </a:rPr>
              <a:t> </a:t>
            </a:r>
            <a:endParaRPr lang="nl-NL" dirty="0">
              <a:solidFill>
                <a:schemeClr val="accent2">
                  <a:lumMod val="25000"/>
                </a:schemeClr>
              </a:solidFill>
            </a:endParaRPr>
          </a:p>
          <a:p>
            <a:pPr marL="342900" indent="-342900">
              <a:buAutoNum type="arabicPeriod"/>
            </a:pPr>
            <a:r>
              <a:rPr lang="nl-NL" dirty="0">
                <a:solidFill>
                  <a:schemeClr val="accent2">
                    <a:lumMod val="25000"/>
                  </a:schemeClr>
                </a:solidFill>
              </a:rPr>
              <a:t>H</a:t>
            </a:r>
            <a:r>
              <a:rPr lang="nl-NL" dirty="0" smtClean="0">
                <a:solidFill>
                  <a:schemeClr val="accent2">
                    <a:lumMod val="25000"/>
                  </a:schemeClr>
                </a:solidFill>
              </a:rPr>
              <a:t>et </a:t>
            </a:r>
            <a:r>
              <a:rPr lang="nl-NL" dirty="0">
                <a:solidFill>
                  <a:schemeClr val="accent2">
                    <a:lumMod val="25000"/>
                  </a:schemeClr>
                </a:solidFill>
              </a:rPr>
              <a:t>lijnmanagement verantwoordelijk is voor haar eigen processen</a:t>
            </a:r>
            <a:r>
              <a:rPr lang="nl-NL" dirty="0" smtClean="0">
                <a:solidFill>
                  <a:schemeClr val="accent2">
                    <a:lumMod val="25000"/>
                  </a:schemeClr>
                </a:solidFill>
              </a:rPr>
              <a:t>.</a:t>
            </a:r>
          </a:p>
          <a:p>
            <a:pPr marL="342900" indent="-342900">
              <a:buAutoNum type="arabicPeriod"/>
            </a:pPr>
            <a:r>
              <a:rPr lang="nl-NL" dirty="0">
                <a:solidFill>
                  <a:schemeClr val="accent2">
                    <a:lumMod val="25000"/>
                  </a:schemeClr>
                </a:solidFill>
              </a:rPr>
              <a:t>De tweede lijn vervult functies die de eerste lijn ondersteunt, adviseert, coördineert en bewaakt of het management zijn verantwoordelijkheden daadwerkelijk neemt</a:t>
            </a:r>
            <a:r>
              <a:rPr lang="nl-NL" dirty="0" smtClean="0">
                <a:solidFill>
                  <a:schemeClr val="accent2">
                    <a:lumMod val="25000"/>
                  </a:schemeClr>
                </a:solidFill>
              </a:rPr>
              <a:t>.</a:t>
            </a:r>
          </a:p>
          <a:p>
            <a:pPr marL="342900" indent="-342900">
              <a:buAutoNum type="arabicPeriod"/>
            </a:pPr>
            <a:r>
              <a:rPr lang="nl-NL" dirty="0" smtClean="0">
                <a:solidFill>
                  <a:schemeClr val="accent2">
                    <a:lumMod val="25000"/>
                  </a:schemeClr>
                </a:solidFill>
              </a:rPr>
              <a:t>De </a:t>
            </a:r>
            <a:r>
              <a:rPr lang="nl-NL" dirty="0">
                <a:solidFill>
                  <a:schemeClr val="accent2">
                    <a:lumMod val="25000"/>
                  </a:schemeClr>
                </a:solidFill>
              </a:rPr>
              <a:t>derde lijn </a:t>
            </a:r>
            <a:r>
              <a:rPr lang="nl-NL" dirty="0" smtClean="0">
                <a:solidFill>
                  <a:schemeClr val="accent2">
                    <a:lumMod val="25000"/>
                  </a:schemeClr>
                </a:solidFill>
              </a:rPr>
              <a:t>controleert </a:t>
            </a:r>
            <a:r>
              <a:rPr lang="nl-NL" dirty="0">
                <a:solidFill>
                  <a:schemeClr val="accent2">
                    <a:lumMod val="25000"/>
                  </a:schemeClr>
                </a:solidFill>
              </a:rPr>
              <a:t>of het samenspel tussen de eerste en tweede lijn soepel functioneert en </a:t>
            </a:r>
            <a:r>
              <a:rPr lang="nl-NL" dirty="0" smtClean="0">
                <a:solidFill>
                  <a:schemeClr val="accent2">
                    <a:lumMod val="25000"/>
                  </a:schemeClr>
                </a:solidFill>
              </a:rPr>
              <a:t>geeft daarover </a:t>
            </a:r>
            <a:r>
              <a:rPr lang="nl-NL" dirty="0">
                <a:solidFill>
                  <a:schemeClr val="accent2">
                    <a:lumMod val="25000"/>
                  </a:schemeClr>
                </a:solidFill>
              </a:rPr>
              <a:t>een objectief, onafhankelijk oordeel velt met mogelijkheden tot verbetering. </a:t>
            </a:r>
          </a:p>
          <a:p>
            <a:r>
              <a:rPr lang="nl-NL" dirty="0">
                <a:solidFill>
                  <a:schemeClr val="accent2">
                    <a:lumMod val="25000"/>
                  </a:schemeClr>
                </a:solidFill>
              </a:rPr>
              <a:t>	</a:t>
            </a:r>
          </a:p>
          <a:p>
            <a:endParaRPr lang="nl-NL" dirty="0">
              <a:solidFill>
                <a:srgbClr val="000000"/>
              </a:solidFill>
            </a:endParaRPr>
          </a:p>
          <a:p>
            <a:r>
              <a:rPr lang="nl-NL" dirty="0">
                <a:solidFill>
                  <a:srgbClr val="000000"/>
                </a:solidFill>
              </a:rPr>
              <a:t>	</a:t>
            </a:r>
          </a:p>
        </p:txBody>
      </p:sp>
      <p:pic>
        <p:nvPicPr>
          <p:cNvPr id="7" name="Afbeelding 6"/>
          <p:cNvPicPr/>
          <p:nvPr/>
        </p:nvPicPr>
        <p:blipFill>
          <a:blip r:embed="rId3">
            <a:extLst>
              <a:ext uri="{28A0092B-C50C-407E-A947-70E740481C1C}">
                <a14:useLocalDpi xmlns:a14="http://schemas.microsoft.com/office/drawing/2010/main" val="0"/>
              </a:ext>
            </a:extLst>
          </a:blip>
          <a:stretch>
            <a:fillRect/>
          </a:stretch>
        </p:blipFill>
        <p:spPr>
          <a:xfrm>
            <a:off x="5878195" y="1628800"/>
            <a:ext cx="2612390" cy="4392488"/>
          </a:xfrm>
          <a:prstGeom prst="rect">
            <a:avLst/>
          </a:prstGeom>
        </p:spPr>
      </p:pic>
    </p:spTree>
    <p:extLst>
      <p:ext uri="{BB962C8B-B14F-4D97-AF65-F5344CB8AC3E}">
        <p14:creationId xmlns:p14="http://schemas.microsoft.com/office/powerpoint/2010/main" val="2858279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pPr algn="ctr"/>
            <a:r>
              <a:rPr lang="en-US" sz="2000" b="0" dirty="0">
                <a:solidFill>
                  <a:srgbClr val="000000"/>
                </a:solidFill>
                <a:latin typeface="+mn-lt"/>
              </a:rPr>
              <a:t>Informatieveiligheid</a:t>
            </a:r>
            <a:r>
              <a:rPr lang="en-US" sz="4000" b="0" dirty="0">
                <a:solidFill>
                  <a:srgbClr val="000000"/>
                </a:solidFill>
              </a:rPr>
              <a:t/>
            </a:r>
            <a:br>
              <a:rPr lang="en-US" sz="4000" b="0" dirty="0">
                <a:solidFill>
                  <a:srgbClr val="000000"/>
                </a:solidFill>
              </a:rPr>
            </a:br>
            <a:r>
              <a:rPr lang="en-US" sz="800" b="0" dirty="0">
                <a:solidFill>
                  <a:srgbClr val="000000"/>
                </a:solidFill>
              </a:rPr>
              <a:t/>
            </a:r>
            <a:br>
              <a:rPr lang="en-US" sz="800" b="0" dirty="0">
                <a:solidFill>
                  <a:srgbClr val="000000"/>
                </a:solidFill>
              </a:rPr>
            </a:br>
            <a:r>
              <a:rPr lang="en-US" sz="1600" b="0" dirty="0">
                <a:solidFill>
                  <a:srgbClr val="000000"/>
                </a:solidFill>
                <a:latin typeface="+mn-lt"/>
              </a:rPr>
              <a:t>Internal Control Framework</a:t>
            </a:r>
            <a:endParaRPr lang="nl-NL" sz="1600" b="0" cap="small" dirty="0">
              <a:solidFill>
                <a:srgbClr val="000000"/>
              </a:solidFill>
              <a:latin typeface="+mn-lt"/>
            </a:endParaRPr>
          </a:p>
        </p:txBody>
      </p:sp>
      <p:pic>
        <p:nvPicPr>
          <p:cNvPr id="4" name="Tijdelijke aanduiding voor inhoud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188" y="1268760"/>
            <a:ext cx="8281292" cy="5040559"/>
          </a:xfrm>
          <a:prstGeom prst="rect">
            <a:avLst/>
          </a:prstGeom>
          <a:noFill/>
          <a:ln>
            <a:noFill/>
          </a:ln>
        </p:spPr>
      </p:pic>
    </p:spTree>
    <p:extLst>
      <p:ext uri="{BB962C8B-B14F-4D97-AF65-F5344CB8AC3E}">
        <p14:creationId xmlns:p14="http://schemas.microsoft.com/office/powerpoint/2010/main" val="40754516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646331"/>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nl-NL" sz="1600" dirty="0" smtClean="0">
                <a:solidFill>
                  <a:srgbClr val="000000"/>
                </a:solidFill>
              </a:rPr>
              <a:t>Afsluiting </a:t>
            </a:r>
          </a:p>
        </p:txBody>
      </p:sp>
      <p:sp>
        <p:nvSpPr>
          <p:cNvPr id="3" name="AutoShape 2" descr="https://vngacademie.anewspring.nl/content/Leermodule_ENSIA/Detail%20fase%201%20groter.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 name="AutoShape 4" descr="https://vngacademie.anewspring.nl/content/Leermodule_ENSIA/Detail%20fase%201%20groter.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 name="Rechthoek 5"/>
          <p:cNvSpPr/>
          <p:nvPr/>
        </p:nvSpPr>
        <p:spPr>
          <a:xfrm>
            <a:off x="683568" y="1628800"/>
            <a:ext cx="7776864" cy="3570208"/>
          </a:xfrm>
          <a:prstGeom prst="rect">
            <a:avLst/>
          </a:prstGeom>
        </p:spPr>
        <p:txBody>
          <a:bodyPr wrap="square">
            <a:spAutoFit/>
          </a:bodyPr>
          <a:lstStyle/>
          <a:p>
            <a:r>
              <a:rPr lang="nl-NL" dirty="0">
                <a:solidFill>
                  <a:srgbClr val="000000"/>
                </a:solidFill>
              </a:rPr>
              <a:t>	</a:t>
            </a:r>
          </a:p>
          <a:p>
            <a:endParaRPr lang="nl-NL" dirty="0" smtClean="0">
              <a:solidFill>
                <a:srgbClr val="000000"/>
              </a:solidFill>
            </a:endParaRPr>
          </a:p>
          <a:p>
            <a:endParaRPr lang="nl-NL" dirty="0">
              <a:solidFill>
                <a:srgbClr val="000000"/>
              </a:solidFill>
            </a:endParaRPr>
          </a:p>
          <a:p>
            <a:pPr algn="ctr"/>
            <a:r>
              <a:rPr lang="nl-NL" sz="3200" dirty="0" smtClean="0">
                <a:solidFill>
                  <a:srgbClr val="000000"/>
                </a:solidFill>
              </a:rPr>
              <a:t>Vragen </a:t>
            </a:r>
          </a:p>
          <a:p>
            <a:pPr marL="285750" indent="-285750" algn="ctr">
              <a:buFont typeface="Arial" panose="020B0604020202020204" pitchFamily="34" charset="0"/>
              <a:buChar char="•"/>
            </a:pPr>
            <a:endParaRPr lang="nl-NL" dirty="0">
              <a:solidFill>
                <a:srgbClr val="000000"/>
              </a:solidFill>
            </a:endParaRPr>
          </a:p>
          <a:p>
            <a:pPr algn="ctr"/>
            <a:r>
              <a:rPr lang="nl-NL" sz="3200" dirty="0" smtClean="0">
                <a:solidFill>
                  <a:srgbClr val="000000"/>
                </a:solidFill>
              </a:rPr>
              <a:t>?????</a:t>
            </a:r>
          </a:p>
          <a:p>
            <a:pPr algn="ctr"/>
            <a:r>
              <a:rPr lang="nl-NL" dirty="0">
                <a:solidFill>
                  <a:srgbClr val="000000"/>
                </a:solidFill>
              </a:rPr>
              <a:t>	</a:t>
            </a:r>
          </a:p>
          <a:p>
            <a:endParaRPr lang="nl-NL" dirty="0">
              <a:solidFill>
                <a:srgbClr val="000000"/>
              </a:solidFill>
            </a:endParaRPr>
          </a:p>
          <a:p>
            <a:r>
              <a:rPr lang="nl-NL" dirty="0">
                <a:solidFill>
                  <a:srgbClr val="000000"/>
                </a:solidFill>
              </a:rPr>
              <a:t>	</a:t>
            </a:r>
          </a:p>
          <a:p>
            <a:endParaRPr lang="nl-NL" dirty="0">
              <a:solidFill>
                <a:srgbClr val="000000"/>
              </a:solidFill>
            </a:endParaRPr>
          </a:p>
          <a:p>
            <a:r>
              <a:rPr lang="nl-NL" dirty="0">
                <a:solidFill>
                  <a:srgbClr val="000000"/>
                </a:solidFill>
              </a:rPr>
              <a:t>	</a:t>
            </a:r>
          </a:p>
        </p:txBody>
      </p:sp>
    </p:spTree>
    <p:extLst>
      <p:ext uri="{BB962C8B-B14F-4D97-AF65-F5344CB8AC3E}">
        <p14:creationId xmlns:p14="http://schemas.microsoft.com/office/powerpoint/2010/main" val="29463727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187624" y="548680"/>
            <a:ext cx="7380288" cy="452463"/>
          </a:xfrm>
        </p:spPr>
        <p:txBody>
          <a:bodyPr/>
          <a:lstStyle/>
          <a:p>
            <a:pPr algn="ctr"/>
            <a:r>
              <a:rPr lang="nl-NL" dirty="0" smtClean="0"/>
              <a:t>Agenda</a:t>
            </a:r>
            <a:endParaRPr lang="nl-NL" dirty="0"/>
          </a:p>
        </p:txBody>
      </p:sp>
      <p:sp>
        <p:nvSpPr>
          <p:cNvPr id="3" name="Ondertitel 2"/>
          <p:cNvSpPr>
            <a:spLocks noGrp="1"/>
          </p:cNvSpPr>
          <p:nvPr>
            <p:ph type="subTitle" idx="1"/>
          </p:nvPr>
        </p:nvSpPr>
        <p:spPr/>
        <p:txBody>
          <a:bodyPr/>
          <a:lstStyle/>
          <a:p>
            <a:pPr algn="r"/>
            <a:endParaRPr lang="nl-NL" i="1" dirty="0" smtClean="0"/>
          </a:p>
        </p:txBody>
      </p:sp>
      <p:sp>
        <p:nvSpPr>
          <p:cNvPr id="4" name="Rechthoek 3"/>
          <p:cNvSpPr/>
          <p:nvPr/>
        </p:nvSpPr>
        <p:spPr>
          <a:xfrm>
            <a:off x="539552" y="1484785"/>
            <a:ext cx="7776864" cy="3508653"/>
          </a:xfrm>
          <a:prstGeom prst="rect">
            <a:avLst/>
          </a:prstGeom>
        </p:spPr>
        <p:txBody>
          <a:bodyPr wrap="square">
            <a:spAutoFit/>
          </a:bodyPr>
          <a:lstStyle/>
          <a:p>
            <a:endParaRPr lang="nl-NL" u="sng" dirty="0"/>
          </a:p>
          <a:p>
            <a:pPr marL="342900" indent="-342900">
              <a:buAutoNum type="arabicPeriod"/>
            </a:pPr>
            <a:r>
              <a:rPr lang="nl-NL" sz="2400" dirty="0" smtClean="0">
                <a:solidFill>
                  <a:schemeClr val="accent2">
                    <a:lumMod val="25000"/>
                  </a:schemeClr>
                </a:solidFill>
              </a:rPr>
              <a:t>Opening </a:t>
            </a:r>
          </a:p>
          <a:p>
            <a:pPr marL="342900" indent="-342900">
              <a:buAutoNum type="arabicPeriod"/>
            </a:pPr>
            <a:r>
              <a:rPr lang="nl-NL" sz="2400" dirty="0" smtClean="0">
                <a:solidFill>
                  <a:schemeClr val="accent2">
                    <a:lumMod val="25000"/>
                  </a:schemeClr>
                </a:solidFill>
              </a:rPr>
              <a:t>ENSIA</a:t>
            </a:r>
          </a:p>
          <a:p>
            <a:pPr marL="342900" indent="-342900">
              <a:buAutoNum type="arabicPeriod"/>
            </a:pPr>
            <a:r>
              <a:rPr lang="nl-NL" sz="2400" dirty="0" smtClean="0">
                <a:solidFill>
                  <a:schemeClr val="accent2">
                    <a:lumMod val="25000"/>
                  </a:schemeClr>
                </a:solidFill>
              </a:rPr>
              <a:t>Wat is ENSIA</a:t>
            </a:r>
          </a:p>
          <a:p>
            <a:pPr marL="342900" indent="-342900">
              <a:buAutoNum type="arabicPeriod"/>
            </a:pPr>
            <a:r>
              <a:rPr lang="nl-NL" sz="2400" dirty="0" smtClean="0">
                <a:solidFill>
                  <a:schemeClr val="accent2">
                    <a:lumMod val="25000"/>
                  </a:schemeClr>
                </a:solidFill>
              </a:rPr>
              <a:t>Planning en fasering</a:t>
            </a:r>
          </a:p>
          <a:p>
            <a:pPr marL="342900" indent="-342900">
              <a:buAutoNum type="arabicPeriod"/>
            </a:pPr>
            <a:r>
              <a:rPr lang="nl-NL" sz="2400" dirty="0" smtClean="0">
                <a:solidFill>
                  <a:schemeClr val="accent2">
                    <a:lumMod val="25000"/>
                  </a:schemeClr>
                </a:solidFill>
              </a:rPr>
              <a:t>Wat betekent dit voor mij of voor ons?</a:t>
            </a:r>
          </a:p>
          <a:p>
            <a:pPr marL="342900" indent="-342900">
              <a:buAutoNum type="arabicPeriod"/>
            </a:pPr>
            <a:r>
              <a:rPr lang="nl-NL" sz="2400" dirty="0" smtClean="0">
                <a:solidFill>
                  <a:schemeClr val="accent2">
                    <a:lumMod val="25000"/>
                  </a:schemeClr>
                </a:solidFill>
              </a:rPr>
              <a:t>Hoe vullen we dit in? </a:t>
            </a:r>
          </a:p>
          <a:p>
            <a:pPr marL="342900" indent="-342900">
              <a:buAutoNum type="arabicPeriod"/>
            </a:pPr>
            <a:r>
              <a:rPr lang="nl-NL" sz="2400" dirty="0" smtClean="0">
                <a:solidFill>
                  <a:schemeClr val="accent2">
                    <a:lumMod val="25000"/>
                  </a:schemeClr>
                </a:solidFill>
              </a:rPr>
              <a:t>Vragen?</a:t>
            </a:r>
          </a:p>
          <a:p>
            <a:pPr marL="342900" indent="-342900">
              <a:buAutoNum type="arabicPeriod"/>
            </a:pPr>
            <a:endParaRPr lang="nl-NL" dirty="0" smtClean="0">
              <a:solidFill>
                <a:schemeClr val="accent2">
                  <a:lumMod val="25000"/>
                </a:schemeClr>
              </a:solidFill>
            </a:endParaRPr>
          </a:p>
          <a:p>
            <a:pPr marL="342900" indent="-342900">
              <a:buAutoNum type="arabicPeriod"/>
            </a:pPr>
            <a:endParaRPr lang="nl-NL" dirty="0">
              <a:solidFill>
                <a:schemeClr val="accent2">
                  <a:lumMod val="25000"/>
                </a:schemeClr>
              </a:solidFill>
            </a:endParaRPr>
          </a:p>
        </p:txBody>
      </p:sp>
    </p:spTree>
    <p:extLst>
      <p:ext uri="{BB962C8B-B14F-4D97-AF65-F5344CB8AC3E}">
        <p14:creationId xmlns:p14="http://schemas.microsoft.com/office/powerpoint/2010/main" val="4155743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187624" y="548680"/>
            <a:ext cx="7380288" cy="452463"/>
          </a:xfrm>
        </p:spPr>
        <p:txBody>
          <a:bodyPr/>
          <a:lstStyle/>
          <a:p>
            <a:pPr algn="ctr"/>
            <a:r>
              <a:rPr lang="nl-NL" dirty="0" smtClean="0"/>
              <a:t>ENSIA</a:t>
            </a:r>
            <a:endParaRPr lang="nl-NL" dirty="0"/>
          </a:p>
        </p:txBody>
      </p:sp>
      <p:sp>
        <p:nvSpPr>
          <p:cNvPr id="3" name="Ondertitel 2"/>
          <p:cNvSpPr>
            <a:spLocks noGrp="1"/>
          </p:cNvSpPr>
          <p:nvPr>
            <p:ph type="subTitle" idx="1"/>
          </p:nvPr>
        </p:nvSpPr>
        <p:spPr/>
        <p:txBody>
          <a:bodyPr/>
          <a:lstStyle/>
          <a:p>
            <a:pPr algn="r"/>
            <a:endParaRPr lang="nl-NL" i="1" dirty="0" smtClean="0"/>
          </a:p>
        </p:txBody>
      </p:sp>
      <p:sp>
        <p:nvSpPr>
          <p:cNvPr id="4" name="Rechthoek 3"/>
          <p:cNvSpPr/>
          <p:nvPr/>
        </p:nvSpPr>
        <p:spPr>
          <a:xfrm>
            <a:off x="539552" y="1484785"/>
            <a:ext cx="7776864" cy="1754326"/>
          </a:xfrm>
          <a:prstGeom prst="rect">
            <a:avLst/>
          </a:prstGeom>
        </p:spPr>
        <p:txBody>
          <a:bodyPr wrap="square">
            <a:spAutoFit/>
          </a:bodyPr>
          <a:lstStyle/>
          <a:p>
            <a:endParaRPr lang="nl-NL" u="sng" dirty="0"/>
          </a:p>
          <a:p>
            <a:r>
              <a:rPr lang="nl-NL" dirty="0" smtClean="0">
                <a:solidFill>
                  <a:schemeClr val="accent2">
                    <a:lumMod val="25000"/>
                  </a:schemeClr>
                </a:solidFill>
              </a:rPr>
              <a:t>Waarom deze presentatie en wat zegt de Vereniging Nederlandse Gemeenten hierover?</a:t>
            </a:r>
          </a:p>
          <a:p>
            <a:endParaRPr lang="nl-NL" u="sng" dirty="0" smtClean="0">
              <a:solidFill>
                <a:schemeClr val="accent2">
                  <a:lumMod val="25000"/>
                </a:schemeClr>
              </a:solidFill>
            </a:endParaRPr>
          </a:p>
          <a:p>
            <a:r>
              <a:rPr lang="nl-NL" u="sng" dirty="0">
                <a:hlinkClick r:id="rId2"/>
              </a:rPr>
              <a:t>https://www.youtube.com/watch?v=cc98ZlPldhQ</a:t>
            </a:r>
            <a:endParaRPr lang="nl-NL" u="sng" dirty="0"/>
          </a:p>
          <a:p>
            <a:endParaRPr lang="nl-NL" dirty="0"/>
          </a:p>
        </p:txBody>
      </p:sp>
    </p:spTree>
    <p:extLst>
      <p:ext uri="{BB962C8B-B14F-4D97-AF65-F5344CB8AC3E}">
        <p14:creationId xmlns:p14="http://schemas.microsoft.com/office/powerpoint/2010/main" val="35016466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endParaRPr lang="nl-NL" sz="1600" dirty="0" smtClean="0"/>
          </a:p>
          <a:p>
            <a:pPr marL="0" indent="0">
              <a:buNone/>
            </a:pPr>
            <a:r>
              <a:rPr lang="nl-NL" sz="1800" dirty="0" smtClean="0"/>
              <a:t>ENSIA = Eenduidige </a:t>
            </a:r>
            <a:r>
              <a:rPr lang="nl-NL" sz="1800" dirty="0" err="1" smtClean="0"/>
              <a:t>Normatiek</a:t>
            </a:r>
            <a:r>
              <a:rPr lang="nl-NL" sz="1800" dirty="0" smtClean="0"/>
              <a:t> Single Information Audit</a:t>
            </a:r>
          </a:p>
          <a:p>
            <a:pPr marL="0" indent="0">
              <a:buNone/>
            </a:pPr>
            <a:endParaRPr lang="nl-NL" sz="1800" dirty="0" smtClean="0"/>
          </a:p>
          <a:p>
            <a:pPr marL="0" indent="0">
              <a:buNone/>
            </a:pPr>
            <a:r>
              <a:rPr lang="nl-NL" sz="1800" dirty="0" smtClean="0"/>
              <a:t>Het </a:t>
            </a:r>
            <a:r>
              <a:rPr lang="nl-NL" sz="1800" dirty="0"/>
              <a:t>doel van ENSIA </a:t>
            </a:r>
            <a:r>
              <a:rPr lang="nl-NL" sz="1800" dirty="0" smtClean="0"/>
              <a:t>is:</a:t>
            </a:r>
          </a:p>
          <a:p>
            <a:pPr>
              <a:buFont typeface="Arial" panose="020B0604020202020204" pitchFamily="34" charset="0"/>
              <a:buChar char="•"/>
            </a:pPr>
            <a:r>
              <a:rPr lang="nl-NL" sz="1800" dirty="0" smtClean="0"/>
              <a:t>Om </a:t>
            </a:r>
            <a:r>
              <a:rPr lang="nl-NL" sz="1800" dirty="0"/>
              <a:t>verantwoording over informatieveiligheid af te leggen aan de gemeenteraad. </a:t>
            </a:r>
            <a:endParaRPr lang="nl-NL" sz="1800" dirty="0" smtClean="0"/>
          </a:p>
          <a:p>
            <a:pPr>
              <a:buFont typeface="Arial" panose="020B0604020202020204" pitchFamily="34" charset="0"/>
              <a:buChar char="•"/>
            </a:pPr>
            <a:r>
              <a:rPr lang="nl-NL" sz="1800" dirty="0" smtClean="0"/>
              <a:t>Aan te sluiten op </a:t>
            </a:r>
            <a:r>
              <a:rPr lang="nl-NL" sz="1800" dirty="0"/>
              <a:t>de gemeentelijke planning en control </a:t>
            </a:r>
            <a:r>
              <a:rPr lang="nl-NL" sz="1800" dirty="0" smtClean="0"/>
              <a:t>cyclus. </a:t>
            </a:r>
          </a:p>
          <a:p>
            <a:pPr>
              <a:buFont typeface="Arial" panose="020B0604020202020204" pitchFamily="34" charset="0"/>
              <a:buChar char="•"/>
            </a:pPr>
            <a:r>
              <a:rPr lang="nl-NL" sz="1800" dirty="0" smtClean="0"/>
              <a:t>Het </a:t>
            </a:r>
            <a:r>
              <a:rPr lang="nl-NL" sz="1800" dirty="0"/>
              <a:t>gemeentebestuur meer overzicht </a:t>
            </a:r>
            <a:r>
              <a:rPr lang="nl-NL" sz="1800" dirty="0" smtClean="0"/>
              <a:t>te geven over </a:t>
            </a:r>
            <a:r>
              <a:rPr lang="nl-NL" sz="1800" dirty="0"/>
              <a:t>de informatiebeveiliging van de </a:t>
            </a:r>
            <a:r>
              <a:rPr lang="nl-NL" sz="1800" dirty="0" smtClean="0"/>
              <a:t>gemeente.</a:t>
            </a:r>
          </a:p>
          <a:p>
            <a:pPr>
              <a:buFont typeface="Arial" panose="020B0604020202020204" pitchFamily="34" charset="0"/>
              <a:buChar char="•"/>
            </a:pPr>
            <a:r>
              <a:rPr lang="nl-NL" sz="1800" dirty="0" smtClean="0"/>
              <a:t>Het College kan beter </a:t>
            </a:r>
            <a:r>
              <a:rPr lang="nl-NL" sz="1800" dirty="0"/>
              <a:t>sturen en verantwoording afleggen aan de gemeenteraad en andere belanghebbenden. </a:t>
            </a:r>
          </a:p>
          <a:p>
            <a:pPr marL="0" indent="0">
              <a:buNone/>
            </a:pPr>
            <a:endParaRPr lang="nl-NL" sz="1800" dirty="0"/>
          </a:p>
          <a:p>
            <a:endParaRPr lang="nl-NL" sz="1800" dirty="0"/>
          </a:p>
        </p:txBody>
      </p:sp>
      <p:sp>
        <p:nvSpPr>
          <p:cNvPr id="3" name="Titel 2"/>
          <p:cNvSpPr>
            <a:spLocks noGrp="1"/>
          </p:cNvSpPr>
          <p:nvPr>
            <p:ph type="title"/>
          </p:nvPr>
        </p:nvSpPr>
        <p:spPr/>
        <p:txBody>
          <a:bodyPr/>
          <a:lstStyle/>
          <a:p>
            <a:pPr algn="ctr"/>
            <a:r>
              <a:rPr lang="nl-NL" dirty="0" smtClean="0"/>
              <a:t>Wat is ENSIA</a:t>
            </a:r>
            <a:endParaRPr lang="nl-NL" dirty="0"/>
          </a:p>
        </p:txBody>
      </p:sp>
    </p:spTree>
    <p:extLst>
      <p:ext uri="{BB962C8B-B14F-4D97-AF65-F5344CB8AC3E}">
        <p14:creationId xmlns:p14="http://schemas.microsoft.com/office/powerpoint/2010/main" val="22630473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endParaRPr lang="nl-NL" sz="1600" dirty="0" smtClean="0">
              <a:hlinkClick r:id="rId2"/>
            </a:endParaRPr>
          </a:p>
          <a:p>
            <a:endParaRPr lang="nl-NL" sz="1600" u="sng" dirty="0">
              <a:hlinkClick r:id="rId2"/>
            </a:endParaRPr>
          </a:p>
          <a:p>
            <a:pPr marL="0" indent="0">
              <a:buNone/>
            </a:pPr>
            <a:r>
              <a:rPr lang="nl-NL" sz="1800" dirty="0" smtClean="0"/>
              <a:t>ENSIA structureert de </a:t>
            </a:r>
            <a:r>
              <a:rPr lang="nl-NL" sz="1800" dirty="0"/>
              <a:t>verticale verantwoording van gemeenten richting de rijksoverheid over de </a:t>
            </a:r>
            <a:r>
              <a:rPr lang="nl-NL" sz="1800" dirty="0" smtClean="0"/>
              <a:t>volgende gemeentelijke taken:</a:t>
            </a:r>
          </a:p>
          <a:p>
            <a:pPr>
              <a:buFont typeface="Arial" panose="020B0604020202020204" pitchFamily="34" charset="0"/>
              <a:buChar char="•"/>
            </a:pPr>
            <a:r>
              <a:rPr lang="nl-NL" sz="1800" dirty="0" smtClean="0"/>
              <a:t>Basisregistratie </a:t>
            </a:r>
            <a:r>
              <a:rPr lang="nl-NL" sz="1800" dirty="0"/>
              <a:t>Personen (BRP), </a:t>
            </a:r>
            <a:endParaRPr lang="nl-NL" sz="1800" dirty="0" smtClean="0"/>
          </a:p>
          <a:p>
            <a:pPr>
              <a:buFont typeface="Arial" panose="020B0604020202020204" pitchFamily="34" charset="0"/>
              <a:buChar char="•"/>
            </a:pPr>
            <a:r>
              <a:rPr lang="nl-NL" sz="1800" dirty="0" smtClean="0"/>
              <a:t>Paspoortuitvoeringsregeling </a:t>
            </a:r>
            <a:r>
              <a:rPr lang="nl-NL" sz="1800" dirty="0"/>
              <a:t>Nederland (PUN), </a:t>
            </a:r>
            <a:endParaRPr lang="nl-NL" sz="1800" dirty="0" smtClean="0"/>
          </a:p>
          <a:p>
            <a:pPr>
              <a:buFont typeface="Arial" panose="020B0604020202020204" pitchFamily="34" charset="0"/>
              <a:buChar char="•"/>
            </a:pPr>
            <a:r>
              <a:rPr lang="nl-NL" sz="1800" dirty="0" smtClean="0"/>
              <a:t>Digitale </a:t>
            </a:r>
            <a:r>
              <a:rPr lang="nl-NL" sz="1800" dirty="0"/>
              <a:t>persoonsidentificatie (DigiD), </a:t>
            </a:r>
            <a:endParaRPr lang="nl-NL" sz="1800" dirty="0" smtClean="0"/>
          </a:p>
          <a:p>
            <a:pPr>
              <a:buFont typeface="Arial" panose="020B0604020202020204" pitchFamily="34" charset="0"/>
              <a:buChar char="•"/>
            </a:pPr>
            <a:r>
              <a:rPr lang="nl-NL" sz="1800" dirty="0" smtClean="0"/>
              <a:t>Basisregistratie </a:t>
            </a:r>
            <a:r>
              <a:rPr lang="nl-NL" sz="1800" dirty="0"/>
              <a:t>Adressen en Gebouwen (BAG), </a:t>
            </a:r>
            <a:endParaRPr lang="nl-NL" sz="1800" dirty="0" smtClean="0"/>
          </a:p>
          <a:p>
            <a:pPr>
              <a:buFont typeface="Arial" panose="020B0604020202020204" pitchFamily="34" charset="0"/>
              <a:buChar char="•"/>
            </a:pPr>
            <a:r>
              <a:rPr lang="nl-NL" sz="1800" dirty="0" smtClean="0"/>
              <a:t>Basisregistratie </a:t>
            </a:r>
            <a:r>
              <a:rPr lang="nl-NL" sz="1800" dirty="0"/>
              <a:t>Grootschalige Topografie (BGT</a:t>
            </a:r>
            <a:r>
              <a:rPr lang="nl-NL" sz="1800" dirty="0" smtClean="0"/>
              <a:t>), </a:t>
            </a:r>
          </a:p>
          <a:p>
            <a:pPr>
              <a:buFont typeface="Arial" panose="020B0604020202020204" pitchFamily="34" charset="0"/>
              <a:buChar char="•"/>
            </a:pPr>
            <a:r>
              <a:rPr lang="nl-NL" sz="1800" dirty="0" smtClean="0"/>
              <a:t>Gezamenlijke </a:t>
            </a:r>
            <a:r>
              <a:rPr lang="nl-NL" sz="1800" dirty="0"/>
              <a:t>Elektronische Voorzieningen Structuur uitvoeringsorganisatie Werk en Inkomen (</a:t>
            </a:r>
            <a:r>
              <a:rPr lang="nl-NL" sz="1800" dirty="0" err="1"/>
              <a:t>GeVS</a:t>
            </a:r>
            <a:r>
              <a:rPr lang="nl-NL" sz="1800" dirty="0"/>
              <a:t>/SUWInet</a:t>
            </a:r>
            <a:r>
              <a:rPr lang="nl-NL" sz="1800" dirty="0" smtClean="0"/>
              <a:t>),  </a:t>
            </a:r>
          </a:p>
          <a:p>
            <a:pPr>
              <a:buFont typeface="Arial" panose="020B0604020202020204" pitchFamily="34" charset="0"/>
              <a:buChar char="•"/>
            </a:pPr>
            <a:r>
              <a:rPr lang="nl-NL" sz="1800" dirty="0" smtClean="0">
                <a:solidFill>
                  <a:srgbClr val="FF0000"/>
                </a:solidFill>
              </a:rPr>
              <a:t>Proef</a:t>
            </a:r>
            <a:r>
              <a:rPr lang="nl-NL" sz="1800" dirty="0" smtClean="0"/>
              <a:t> in 2018 met Basisregistratie Ondergrond (BRO).</a:t>
            </a:r>
            <a:endParaRPr lang="nl-NL" sz="1800" dirty="0"/>
          </a:p>
          <a:p>
            <a:pPr marL="0" indent="0">
              <a:buNone/>
            </a:pPr>
            <a:endParaRPr lang="nl-NL" sz="1800" dirty="0"/>
          </a:p>
          <a:p>
            <a:r>
              <a:rPr lang="nl-NL" sz="1800" u="sng" dirty="0">
                <a:hlinkClick r:id="rId2"/>
              </a:rPr>
              <a:t>https://www.youtube.com/watch?v=aaEZu_husS4</a:t>
            </a:r>
            <a:endParaRPr lang="nl-NL" sz="1800" dirty="0"/>
          </a:p>
          <a:p>
            <a:endParaRPr lang="nl-NL" sz="1800" dirty="0"/>
          </a:p>
        </p:txBody>
      </p:sp>
      <p:sp>
        <p:nvSpPr>
          <p:cNvPr id="3" name="Titel 2"/>
          <p:cNvSpPr>
            <a:spLocks noGrp="1"/>
          </p:cNvSpPr>
          <p:nvPr>
            <p:ph type="title"/>
          </p:nvPr>
        </p:nvSpPr>
        <p:spPr/>
        <p:txBody>
          <a:bodyPr/>
          <a:lstStyle/>
          <a:p>
            <a:pPr algn="ctr"/>
            <a:r>
              <a:rPr lang="nl-NL" dirty="0" smtClean="0"/>
              <a:t>Wat is ENSIA</a:t>
            </a:r>
            <a:endParaRPr lang="nl-NL" dirty="0"/>
          </a:p>
        </p:txBody>
      </p:sp>
    </p:spTree>
    <p:extLst>
      <p:ext uri="{BB962C8B-B14F-4D97-AF65-F5344CB8AC3E}">
        <p14:creationId xmlns:p14="http://schemas.microsoft.com/office/powerpoint/2010/main" val="31662184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723275"/>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en-US" sz="500" dirty="0" smtClean="0">
                <a:solidFill>
                  <a:srgbClr val="000000"/>
                </a:solidFill>
              </a:rPr>
              <a:t/>
            </a:r>
            <a:br>
              <a:rPr lang="en-US" sz="500" dirty="0" smtClean="0">
                <a:solidFill>
                  <a:srgbClr val="000000"/>
                </a:solidFill>
              </a:rPr>
            </a:br>
            <a:r>
              <a:rPr lang="nl-NL" sz="1600" dirty="0" smtClean="0">
                <a:solidFill>
                  <a:srgbClr val="000000"/>
                </a:solidFill>
              </a:rPr>
              <a:t>Horizontale verantwoording</a:t>
            </a:r>
            <a:endParaRPr lang="nl-NL" sz="1600" b="1" cap="small" dirty="0">
              <a:solidFill>
                <a:srgbClr val="000000"/>
              </a:solidFill>
            </a:endParaRPr>
          </a:p>
        </p:txBody>
      </p:sp>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55266"/>
            <a:ext cx="9144000" cy="4449998"/>
          </a:xfrm>
          <a:prstGeom prst="rect">
            <a:avLst/>
          </a:prstGeom>
        </p:spPr>
      </p:pic>
    </p:spTree>
    <p:extLst>
      <p:ext uri="{BB962C8B-B14F-4D97-AF65-F5344CB8AC3E}">
        <p14:creationId xmlns:p14="http://schemas.microsoft.com/office/powerpoint/2010/main" val="31113186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723275"/>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en-US" sz="500" dirty="0" smtClean="0">
                <a:solidFill>
                  <a:srgbClr val="000000"/>
                </a:solidFill>
              </a:rPr>
              <a:t/>
            </a:r>
            <a:br>
              <a:rPr lang="en-US" sz="500" dirty="0" smtClean="0">
                <a:solidFill>
                  <a:srgbClr val="000000"/>
                </a:solidFill>
              </a:rPr>
            </a:br>
            <a:r>
              <a:rPr lang="nl-NL" sz="1600" dirty="0" smtClean="0">
                <a:solidFill>
                  <a:srgbClr val="000000"/>
                </a:solidFill>
              </a:rPr>
              <a:t>Verticale verantwoording</a:t>
            </a:r>
            <a:endParaRPr lang="nl-NL" sz="1600" b="1" cap="small" dirty="0">
              <a:solidFill>
                <a:srgbClr val="000000"/>
              </a:solidFill>
            </a:endParaRPr>
          </a:p>
        </p:txBody>
      </p:sp>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71437"/>
            <a:ext cx="9144000" cy="4965875"/>
          </a:xfrm>
          <a:prstGeom prst="rect">
            <a:avLst/>
          </a:prstGeom>
        </p:spPr>
      </p:pic>
    </p:spTree>
    <p:extLst>
      <p:ext uri="{BB962C8B-B14F-4D97-AF65-F5344CB8AC3E}">
        <p14:creationId xmlns:p14="http://schemas.microsoft.com/office/powerpoint/2010/main" val="40835345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723275"/>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en-US" sz="500" dirty="0" smtClean="0">
                <a:solidFill>
                  <a:srgbClr val="000000"/>
                </a:solidFill>
              </a:rPr>
              <a:t/>
            </a:r>
            <a:br>
              <a:rPr lang="en-US" sz="500" dirty="0" smtClean="0">
                <a:solidFill>
                  <a:srgbClr val="000000"/>
                </a:solidFill>
              </a:rPr>
            </a:br>
            <a:r>
              <a:rPr lang="nl-NL" sz="1600" dirty="0" smtClean="0">
                <a:solidFill>
                  <a:srgbClr val="000000"/>
                </a:solidFill>
              </a:rPr>
              <a:t>Fasering project</a:t>
            </a:r>
          </a:p>
        </p:txBody>
      </p:sp>
      <p:sp>
        <p:nvSpPr>
          <p:cNvPr id="3" name="AutoShape 2" descr="https://vngacademie.anewspring.nl/content/Leermodule_ENSIA/Detail%20fase%201%20groter.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 name="AutoShape 4" descr="https://vngacademie.anewspring.nl/content/Leermodule_ENSIA/Detail%20fase%201%20groter.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 name="Rechthoek 5"/>
          <p:cNvSpPr/>
          <p:nvPr/>
        </p:nvSpPr>
        <p:spPr>
          <a:xfrm>
            <a:off x="683568" y="1628800"/>
            <a:ext cx="7776864" cy="4524315"/>
          </a:xfrm>
          <a:prstGeom prst="rect">
            <a:avLst/>
          </a:prstGeom>
        </p:spPr>
        <p:txBody>
          <a:bodyPr wrap="square">
            <a:spAutoFit/>
          </a:bodyPr>
          <a:lstStyle/>
          <a:p>
            <a:pPr lvl="0"/>
            <a:r>
              <a:rPr lang="nl-NL" spc="-1" dirty="0" smtClean="0">
                <a:solidFill>
                  <a:srgbClr val="003768"/>
                </a:solidFill>
                <a:uFill>
                  <a:solidFill>
                    <a:srgbClr val="FFFFFF"/>
                  </a:solidFill>
                </a:uFill>
                <a:ea typeface="Verdana"/>
              </a:rPr>
              <a:t>Voorbereiding </a:t>
            </a:r>
            <a:r>
              <a:rPr lang="nl-NL" spc="-1" dirty="0">
                <a:solidFill>
                  <a:srgbClr val="003768"/>
                </a:solidFill>
                <a:uFill>
                  <a:solidFill>
                    <a:srgbClr val="FFFFFF"/>
                  </a:solidFill>
                </a:uFill>
                <a:ea typeface="Verdana"/>
              </a:rPr>
              <a:t>(1 </a:t>
            </a:r>
            <a:r>
              <a:rPr lang="nl-NL" spc="-1" dirty="0" smtClean="0">
                <a:solidFill>
                  <a:srgbClr val="003768"/>
                </a:solidFill>
                <a:uFill>
                  <a:solidFill>
                    <a:srgbClr val="FFFFFF"/>
                  </a:solidFill>
                </a:uFill>
                <a:ea typeface="Verdana"/>
              </a:rPr>
              <a:t>juli </a:t>
            </a:r>
            <a:r>
              <a:rPr lang="nl-NL" spc="-1" dirty="0">
                <a:solidFill>
                  <a:srgbClr val="003768"/>
                </a:solidFill>
                <a:uFill>
                  <a:solidFill>
                    <a:srgbClr val="FFFFFF"/>
                  </a:solidFill>
                </a:uFill>
                <a:ea typeface="Verdana"/>
              </a:rPr>
              <a:t>– 1 </a:t>
            </a:r>
            <a:r>
              <a:rPr lang="nl-NL" spc="-1" dirty="0" smtClean="0">
                <a:solidFill>
                  <a:srgbClr val="003768"/>
                </a:solidFill>
                <a:uFill>
                  <a:solidFill>
                    <a:srgbClr val="FFFFFF"/>
                  </a:solidFill>
                </a:uFill>
                <a:ea typeface="Verdana"/>
              </a:rPr>
              <a:t>augustus 2018) </a:t>
            </a:r>
            <a:endParaRPr lang="nl-NL" spc="-1" dirty="0">
              <a:solidFill>
                <a:srgbClr val="003768"/>
              </a:solidFill>
              <a:uFill>
                <a:solidFill>
                  <a:srgbClr val="FFFFFF"/>
                </a:solidFill>
              </a:uFill>
              <a:ea typeface="Verdana"/>
            </a:endParaRPr>
          </a:p>
          <a:p>
            <a:pPr marL="742950" lvl="1" indent="-285750">
              <a:buFont typeface="Wingdings" panose="05000000000000000000" pitchFamily="2" charset="2"/>
              <a:buChar char="Ø"/>
            </a:pPr>
            <a:r>
              <a:rPr lang="nl-NL" spc="-1" dirty="0">
                <a:solidFill>
                  <a:srgbClr val="003768"/>
                </a:solidFill>
                <a:uFill>
                  <a:solidFill>
                    <a:srgbClr val="FFFFFF"/>
                  </a:solidFill>
                </a:uFill>
                <a:ea typeface="Verdana"/>
              </a:rPr>
              <a:t>Onze gemeente is klaar om te starten met de zelfevaluatie</a:t>
            </a:r>
            <a:r>
              <a:rPr lang="nl-NL" spc="-1" dirty="0" smtClean="0">
                <a:solidFill>
                  <a:srgbClr val="003768"/>
                </a:solidFill>
                <a:uFill>
                  <a:solidFill>
                    <a:srgbClr val="FFFFFF"/>
                  </a:solidFill>
                </a:uFill>
                <a:ea typeface="Verdana"/>
              </a:rPr>
              <a:t>.</a:t>
            </a:r>
          </a:p>
          <a:p>
            <a:pPr lvl="1"/>
            <a:endParaRPr lang="nl-NL" spc="-1" dirty="0">
              <a:solidFill>
                <a:srgbClr val="003768"/>
              </a:solidFill>
              <a:uFill>
                <a:solidFill>
                  <a:srgbClr val="FFFFFF"/>
                </a:solidFill>
              </a:uFill>
              <a:ea typeface="Verdana"/>
            </a:endParaRPr>
          </a:p>
          <a:p>
            <a:pPr lvl="0"/>
            <a:r>
              <a:rPr lang="nl-NL" spc="-1" dirty="0">
                <a:solidFill>
                  <a:srgbClr val="003768"/>
                </a:solidFill>
                <a:uFill>
                  <a:solidFill>
                    <a:srgbClr val="FFFFFF"/>
                  </a:solidFill>
                </a:uFill>
                <a:ea typeface="Verdana"/>
              </a:rPr>
              <a:t>Uitvoering zelfevaluatie (1 </a:t>
            </a:r>
            <a:r>
              <a:rPr lang="nl-NL" spc="-1" dirty="0" smtClean="0">
                <a:solidFill>
                  <a:srgbClr val="003768"/>
                </a:solidFill>
                <a:uFill>
                  <a:solidFill>
                    <a:srgbClr val="FFFFFF"/>
                  </a:solidFill>
                </a:uFill>
                <a:ea typeface="Verdana"/>
              </a:rPr>
              <a:t>augustus 2018 </a:t>
            </a:r>
            <a:r>
              <a:rPr lang="nl-NL" spc="-1" dirty="0">
                <a:solidFill>
                  <a:srgbClr val="003768"/>
                </a:solidFill>
                <a:uFill>
                  <a:solidFill>
                    <a:srgbClr val="FFFFFF"/>
                  </a:solidFill>
                </a:uFill>
                <a:ea typeface="Verdana"/>
              </a:rPr>
              <a:t>– 31 december </a:t>
            </a:r>
            <a:r>
              <a:rPr lang="nl-NL" spc="-1" dirty="0" smtClean="0">
                <a:solidFill>
                  <a:srgbClr val="003768"/>
                </a:solidFill>
                <a:uFill>
                  <a:solidFill>
                    <a:srgbClr val="FFFFFF"/>
                  </a:solidFill>
                </a:uFill>
                <a:ea typeface="Verdana"/>
              </a:rPr>
              <a:t>2018)</a:t>
            </a:r>
            <a:endParaRPr lang="nl-NL" spc="-1" dirty="0">
              <a:solidFill>
                <a:srgbClr val="003768"/>
              </a:solidFill>
              <a:uFill>
                <a:solidFill>
                  <a:srgbClr val="FFFFFF"/>
                </a:solidFill>
              </a:uFill>
              <a:ea typeface="Verdana"/>
            </a:endParaRPr>
          </a:p>
          <a:p>
            <a:pPr marL="742950" lvl="1" indent="-285750">
              <a:buFont typeface="Wingdings" panose="05000000000000000000" pitchFamily="2" charset="2"/>
              <a:buChar char="Ø"/>
            </a:pPr>
            <a:r>
              <a:rPr lang="nl-NL" spc="-1" dirty="0">
                <a:solidFill>
                  <a:srgbClr val="003768"/>
                </a:solidFill>
                <a:uFill>
                  <a:solidFill>
                    <a:srgbClr val="FFFFFF"/>
                  </a:solidFill>
                </a:uFill>
                <a:ea typeface="Verdana"/>
              </a:rPr>
              <a:t>We zijn gestart met de verbetering van informatieveiligheid, de zelfevaluatievragenlijsten zijn ingevuld en </a:t>
            </a:r>
            <a:r>
              <a:rPr lang="nl-NL" spc="-1" dirty="0" err="1">
                <a:solidFill>
                  <a:srgbClr val="003768"/>
                </a:solidFill>
                <a:uFill>
                  <a:solidFill>
                    <a:srgbClr val="FFFFFF"/>
                  </a:solidFill>
                </a:uFill>
                <a:ea typeface="Verdana"/>
              </a:rPr>
              <a:t>geupload</a:t>
            </a:r>
            <a:r>
              <a:rPr lang="nl-NL" spc="-1" dirty="0" smtClean="0">
                <a:solidFill>
                  <a:srgbClr val="003768"/>
                </a:solidFill>
                <a:uFill>
                  <a:solidFill>
                    <a:srgbClr val="FFFFFF"/>
                  </a:solidFill>
                </a:uFill>
                <a:ea typeface="Verdana"/>
              </a:rPr>
              <a:t>.</a:t>
            </a:r>
          </a:p>
          <a:p>
            <a:pPr lvl="1"/>
            <a:endParaRPr lang="nl-NL" spc="-1" dirty="0">
              <a:solidFill>
                <a:srgbClr val="003768"/>
              </a:solidFill>
              <a:uFill>
                <a:solidFill>
                  <a:srgbClr val="FFFFFF"/>
                </a:solidFill>
              </a:uFill>
              <a:ea typeface="Verdana"/>
            </a:endParaRPr>
          </a:p>
          <a:p>
            <a:pPr lvl="0"/>
            <a:r>
              <a:rPr lang="nl-NL" spc="-1" dirty="0">
                <a:solidFill>
                  <a:srgbClr val="003768"/>
                </a:solidFill>
                <a:uFill>
                  <a:solidFill>
                    <a:srgbClr val="FFFFFF"/>
                  </a:solidFill>
                </a:uFill>
                <a:ea typeface="Verdana"/>
              </a:rPr>
              <a:t>A. Afronding horizontale verantwoording (1 januari – 15 juli </a:t>
            </a:r>
            <a:r>
              <a:rPr lang="nl-NL" spc="-1" dirty="0" smtClean="0">
                <a:solidFill>
                  <a:srgbClr val="003768"/>
                </a:solidFill>
                <a:uFill>
                  <a:solidFill>
                    <a:srgbClr val="FFFFFF"/>
                  </a:solidFill>
                </a:uFill>
                <a:ea typeface="Verdana"/>
              </a:rPr>
              <a:t>2019)</a:t>
            </a:r>
            <a:endParaRPr lang="nl-NL" spc="-1" dirty="0">
              <a:solidFill>
                <a:srgbClr val="003768"/>
              </a:solidFill>
              <a:uFill>
                <a:solidFill>
                  <a:srgbClr val="FFFFFF"/>
                </a:solidFill>
              </a:uFill>
              <a:ea typeface="Verdana"/>
            </a:endParaRPr>
          </a:p>
          <a:p>
            <a:pPr marL="742950" lvl="1" indent="-285750">
              <a:buFont typeface="Wingdings" panose="05000000000000000000" pitchFamily="2" charset="2"/>
              <a:buChar char="Ø"/>
            </a:pPr>
            <a:r>
              <a:rPr lang="nl-NL" spc="-1" dirty="0">
                <a:solidFill>
                  <a:srgbClr val="003768"/>
                </a:solidFill>
                <a:uFill>
                  <a:solidFill>
                    <a:srgbClr val="FFFFFF"/>
                  </a:solidFill>
                </a:uFill>
                <a:ea typeface="Verdana"/>
              </a:rPr>
              <a:t>In de raad is op basis van de paragraaf informatieveiligheid gesproken over informatieveiligheid.</a:t>
            </a:r>
          </a:p>
          <a:p>
            <a:pPr lvl="0"/>
            <a:r>
              <a:rPr lang="nl-NL" spc="-1" dirty="0">
                <a:solidFill>
                  <a:srgbClr val="003768"/>
                </a:solidFill>
                <a:uFill>
                  <a:solidFill>
                    <a:srgbClr val="FFFFFF"/>
                  </a:solidFill>
                </a:uFill>
                <a:ea typeface="Verdana"/>
              </a:rPr>
              <a:t>B. Verantwoording aan landelijke toezichthouders (1 januari – 1 mei </a:t>
            </a:r>
            <a:r>
              <a:rPr lang="nl-NL" spc="-1" dirty="0" smtClean="0">
                <a:solidFill>
                  <a:srgbClr val="003768"/>
                </a:solidFill>
                <a:uFill>
                  <a:solidFill>
                    <a:srgbClr val="FFFFFF"/>
                  </a:solidFill>
                </a:uFill>
                <a:ea typeface="Verdana"/>
              </a:rPr>
              <a:t>2019) </a:t>
            </a:r>
            <a:endParaRPr lang="nl-NL" spc="-1" dirty="0">
              <a:solidFill>
                <a:srgbClr val="003768"/>
              </a:solidFill>
              <a:uFill>
                <a:solidFill>
                  <a:srgbClr val="FFFFFF"/>
                </a:solidFill>
              </a:uFill>
              <a:ea typeface="Verdana"/>
            </a:endParaRPr>
          </a:p>
          <a:p>
            <a:pPr marL="742950" lvl="1" indent="-285750">
              <a:buFont typeface="Wingdings" panose="05000000000000000000" pitchFamily="2" charset="2"/>
              <a:buChar char="Ø"/>
            </a:pPr>
            <a:r>
              <a:rPr lang="nl-NL" spc="-1" dirty="0">
                <a:solidFill>
                  <a:srgbClr val="003768"/>
                </a:solidFill>
                <a:uFill>
                  <a:solidFill>
                    <a:srgbClr val="FFFFFF"/>
                  </a:solidFill>
                </a:uFill>
                <a:ea typeface="Verdana"/>
              </a:rPr>
              <a:t>Verantwoording aan nationale toezichthouders is afgerond</a:t>
            </a:r>
            <a:r>
              <a:rPr lang="nl-NL" spc="-1" dirty="0" smtClean="0">
                <a:solidFill>
                  <a:srgbClr val="003768"/>
                </a:solidFill>
                <a:uFill>
                  <a:solidFill>
                    <a:srgbClr val="FFFFFF"/>
                  </a:solidFill>
                </a:uFill>
                <a:ea typeface="Verdana"/>
              </a:rPr>
              <a:t>.</a:t>
            </a:r>
          </a:p>
          <a:p>
            <a:pPr lvl="1"/>
            <a:endParaRPr lang="nl-NL" spc="-1" dirty="0">
              <a:solidFill>
                <a:srgbClr val="003768"/>
              </a:solidFill>
              <a:uFill>
                <a:solidFill>
                  <a:srgbClr val="FFFFFF"/>
                </a:solidFill>
              </a:uFill>
              <a:ea typeface="Verdana"/>
            </a:endParaRPr>
          </a:p>
          <a:p>
            <a:pPr lvl="0"/>
            <a:r>
              <a:rPr lang="nl-NL" spc="-1" dirty="0">
                <a:solidFill>
                  <a:srgbClr val="003768"/>
                </a:solidFill>
                <a:uFill>
                  <a:solidFill>
                    <a:srgbClr val="FFFFFF"/>
                  </a:solidFill>
                </a:uFill>
                <a:ea typeface="Verdana"/>
              </a:rPr>
              <a:t>Evaluatie (15 juli – 1 augustus </a:t>
            </a:r>
            <a:r>
              <a:rPr lang="nl-NL" spc="-1" dirty="0" smtClean="0">
                <a:solidFill>
                  <a:srgbClr val="003768"/>
                </a:solidFill>
                <a:uFill>
                  <a:solidFill>
                    <a:srgbClr val="FFFFFF"/>
                  </a:solidFill>
                </a:uFill>
                <a:ea typeface="Verdana"/>
              </a:rPr>
              <a:t>2019)</a:t>
            </a:r>
            <a:endParaRPr lang="nl-NL" spc="-1" dirty="0">
              <a:solidFill>
                <a:srgbClr val="003768"/>
              </a:solidFill>
              <a:uFill>
                <a:solidFill>
                  <a:srgbClr val="FFFFFF"/>
                </a:solidFill>
              </a:uFill>
              <a:ea typeface="Verdana"/>
            </a:endParaRPr>
          </a:p>
          <a:p>
            <a:pPr marL="742950" lvl="1" indent="-285750">
              <a:buFont typeface="Wingdings" panose="05000000000000000000" pitchFamily="2" charset="2"/>
              <a:buChar char="Ø"/>
            </a:pPr>
            <a:r>
              <a:rPr lang="nl-NL" spc="-1" dirty="0">
                <a:solidFill>
                  <a:srgbClr val="003768"/>
                </a:solidFill>
                <a:uFill>
                  <a:solidFill>
                    <a:srgbClr val="FFFFFF"/>
                  </a:solidFill>
                </a:uFill>
                <a:ea typeface="Verdana"/>
              </a:rPr>
              <a:t>Inzicht in functioneren van de aanpak.</a:t>
            </a:r>
          </a:p>
          <a:p>
            <a:r>
              <a:rPr lang="nl-NL" dirty="0">
                <a:solidFill>
                  <a:srgbClr val="000000"/>
                </a:solidFill>
              </a:rPr>
              <a:t>	</a:t>
            </a:r>
          </a:p>
        </p:txBody>
      </p:sp>
    </p:spTree>
    <p:extLst>
      <p:ext uri="{BB962C8B-B14F-4D97-AF65-F5344CB8AC3E}">
        <p14:creationId xmlns:p14="http://schemas.microsoft.com/office/powerpoint/2010/main" val="17367269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1763688" y="404664"/>
            <a:ext cx="5485584" cy="723275"/>
          </a:xfrm>
          <a:prstGeom prst="rect">
            <a:avLst/>
          </a:prstGeom>
        </p:spPr>
        <p:txBody>
          <a:bodyPr wrap="square">
            <a:spAutoFit/>
          </a:bodyPr>
          <a:lstStyle/>
          <a:p>
            <a:pPr algn="ctr"/>
            <a:r>
              <a:rPr lang="en-US" sz="2000" dirty="0" smtClean="0">
                <a:solidFill>
                  <a:srgbClr val="000000"/>
                </a:solidFill>
              </a:rPr>
              <a:t>Informatieveiligheid</a:t>
            </a:r>
            <a:br>
              <a:rPr lang="en-US" sz="2000" dirty="0" smtClean="0">
                <a:solidFill>
                  <a:srgbClr val="000000"/>
                </a:solidFill>
              </a:rPr>
            </a:br>
            <a:r>
              <a:rPr lang="en-US" sz="500" dirty="0" smtClean="0">
                <a:solidFill>
                  <a:srgbClr val="000000"/>
                </a:solidFill>
              </a:rPr>
              <a:t/>
            </a:r>
            <a:br>
              <a:rPr lang="en-US" sz="500" dirty="0" smtClean="0">
                <a:solidFill>
                  <a:srgbClr val="000000"/>
                </a:solidFill>
              </a:rPr>
            </a:br>
            <a:r>
              <a:rPr lang="nl-NL" sz="1600" dirty="0" smtClean="0">
                <a:solidFill>
                  <a:srgbClr val="000000"/>
                </a:solidFill>
              </a:rPr>
              <a:t>ENSIA website</a:t>
            </a:r>
          </a:p>
        </p:txBody>
      </p:sp>
      <p:pic>
        <p:nvPicPr>
          <p:cNvPr id="2" name="Afbeelding 1" descr="Invoeren -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96752"/>
            <a:ext cx="9144000" cy="5009454"/>
          </a:xfrm>
          <a:prstGeom prst="rect">
            <a:avLst/>
          </a:prstGeom>
        </p:spPr>
      </p:pic>
    </p:spTree>
    <p:extLst>
      <p:ext uri="{BB962C8B-B14F-4D97-AF65-F5344CB8AC3E}">
        <p14:creationId xmlns:p14="http://schemas.microsoft.com/office/powerpoint/2010/main" val="194616298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aaPPTsjabloonAlmere">
  <a:themeElements>
    <a:clrScheme name="Lege presentatie 14">
      <a:dk1>
        <a:srgbClr val="F8F8F8"/>
      </a:dk1>
      <a:lt1>
        <a:srgbClr val="FFFFFF"/>
      </a:lt1>
      <a:dk2>
        <a:srgbClr val="F8F8F8"/>
      </a:dk2>
      <a:lt2>
        <a:srgbClr val="808080"/>
      </a:lt2>
      <a:accent1>
        <a:srgbClr val="99CCFF"/>
      </a:accent1>
      <a:accent2>
        <a:srgbClr val="CCCCFF"/>
      </a:accent2>
      <a:accent3>
        <a:srgbClr val="FFFFFF"/>
      </a:accent3>
      <a:accent4>
        <a:srgbClr val="D4D4D4"/>
      </a:accent4>
      <a:accent5>
        <a:srgbClr val="CAE2FF"/>
      </a:accent5>
      <a:accent6>
        <a:srgbClr val="B9B9E7"/>
      </a:accent6>
      <a:hlink>
        <a:srgbClr val="3333CC"/>
      </a:hlink>
      <a:folHlink>
        <a:srgbClr val="AF67FF"/>
      </a:folHlink>
    </a:clrScheme>
    <a:fontScheme name="Lege presentatie">
      <a:majorFont>
        <a:latin typeface="Arial"/>
        <a:ea typeface="ＭＳ Ｐゴシック"/>
        <a:cs typeface=""/>
      </a:majorFont>
      <a:minorFont>
        <a:latin typeface="Arial"/>
        <a:ea typeface="ＭＳ Ｐゴシック"/>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US" sz="2400" b="0" i="0" u="none" strike="noStrike" cap="none" normalizeH="0" baseline="0" smtClean="0">
            <a:ln>
              <a:noFill/>
            </a:ln>
            <a:solidFill>
              <a:srgbClr val="183A80"/>
            </a:solidFill>
            <a:effectLst/>
            <a:latin typeface="Verdana" pitchFamily="1" charset="0"/>
            <a:ea typeface="ＭＳ Ｐゴシック" pitchFamily="1"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US" sz="2400" b="0" i="0" u="none" strike="noStrike" cap="none" normalizeH="0" baseline="0" smtClean="0">
            <a:ln>
              <a:noFill/>
            </a:ln>
            <a:solidFill>
              <a:srgbClr val="183A80"/>
            </a:solidFill>
            <a:effectLst/>
            <a:latin typeface="Verdana" pitchFamily="1" charset="0"/>
            <a:ea typeface="ＭＳ Ｐゴシック" pitchFamily="1" charset="-128"/>
          </a:defRPr>
        </a:defPPr>
      </a:lstStyle>
    </a:lnDef>
  </a:objectDefaults>
  <a:extraClrSchemeLst>
    <a:extraClrScheme>
      <a:clrScheme name="Lege presentat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ge presentat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ge presentat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ge presentat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ge presentat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ge presentat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ge presentati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ge presentat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ge presentat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ge presentat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ge presentat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ge presentat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Lege presentatie 13">
        <a:dk1>
          <a:srgbClr val="183A7C"/>
        </a:dk1>
        <a:lt1>
          <a:srgbClr val="FFFFFF"/>
        </a:lt1>
        <a:dk2>
          <a:srgbClr val="183A7C"/>
        </a:dk2>
        <a:lt2>
          <a:srgbClr val="808080"/>
        </a:lt2>
        <a:accent1>
          <a:srgbClr val="99CCFF"/>
        </a:accent1>
        <a:accent2>
          <a:srgbClr val="CCCCFF"/>
        </a:accent2>
        <a:accent3>
          <a:srgbClr val="FFFFFF"/>
        </a:accent3>
        <a:accent4>
          <a:srgbClr val="133069"/>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ge presentatie 14">
        <a:dk1>
          <a:srgbClr val="F8F8F8"/>
        </a:dk1>
        <a:lt1>
          <a:srgbClr val="FFFFFF"/>
        </a:lt1>
        <a:dk2>
          <a:srgbClr val="F8F8F8"/>
        </a:dk2>
        <a:lt2>
          <a:srgbClr val="808080"/>
        </a:lt2>
        <a:accent1>
          <a:srgbClr val="99CCFF"/>
        </a:accent1>
        <a:accent2>
          <a:srgbClr val="CCCCFF"/>
        </a:accent2>
        <a:accent3>
          <a:srgbClr val="FFFFFF"/>
        </a:accent3>
        <a:accent4>
          <a:srgbClr val="D4D4D4"/>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15625</TotalTime>
  <Words>474</Words>
  <Application>Microsoft Office PowerPoint</Application>
  <PresentationFormat>Diavoorstelling (4:3)</PresentationFormat>
  <Paragraphs>115</Paragraphs>
  <Slides>16</Slides>
  <Notes>1</Notes>
  <HiddenSlides>0</HiddenSlides>
  <MMClips>0</MMClips>
  <ScaleCrop>false</ScaleCrop>
  <HeadingPairs>
    <vt:vector size="4" baseType="variant">
      <vt:variant>
        <vt:lpstr>Thema</vt:lpstr>
      </vt:variant>
      <vt:variant>
        <vt:i4>1</vt:i4>
      </vt:variant>
      <vt:variant>
        <vt:lpstr>Diatitels</vt:lpstr>
      </vt:variant>
      <vt:variant>
        <vt:i4>16</vt:i4>
      </vt:variant>
    </vt:vector>
  </HeadingPairs>
  <TitlesOfParts>
    <vt:vector size="17" baseType="lpstr">
      <vt:lpstr>aaPPTsjabloonAlmere</vt:lpstr>
      <vt:lpstr> Presentatie ENSIA op 14 juni 2018                                            Jeroen Blok, CISO                                       Informatieveiligheid</vt:lpstr>
      <vt:lpstr>Agenda</vt:lpstr>
      <vt:lpstr>ENSIA</vt:lpstr>
      <vt:lpstr>Wat is ENSIA</vt:lpstr>
      <vt:lpstr>Wat is ENSIA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Informatieveiligheid  Internal Control Framework</vt:lpstr>
      <vt:lpstr>PowerPoint-presentatie</vt:lpstr>
    </vt:vector>
  </TitlesOfParts>
  <Company>Gemeente Almere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Jeroen Blok, Security Officer</dc:creator>
  <cp:lastModifiedBy>Blok JA (Jeroen)</cp:lastModifiedBy>
  <cp:revision>428</cp:revision>
  <cp:lastPrinted>2017-04-10T10:52:56Z</cp:lastPrinted>
  <dcterms:created xsi:type="dcterms:W3CDTF">2015-08-27T07:53:13Z</dcterms:created>
  <dcterms:modified xsi:type="dcterms:W3CDTF">2018-06-14T11:22:29Z</dcterms:modified>
</cp:coreProperties>
</file>