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16"/>
  </p:notesMasterIdLst>
  <p:sldIdLst>
    <p:sldId id="256" r:id="rId5"/>
    <p:sldId id="286" r:id="rId6"/>
    <p:sldId id="299" r:id="rId7"/>
    <p:sldId id="257" r:id="rId8"/>
    <p:sldId id="300" r:id="rId9"/>
    <p:sldId id="301" r:id="rId10"/>
    <p:sldId id="302" r:id="rId11"/>
    <p:sldId id="303" r:id="rId12"/>
    <p:sldId id="304" r:id="rId13"/>
    <p:sldId id="306" r:id="rId14"/>
    <p:sldId id="298" r:id="rId15"/>
  </p:sldIdLst>
  <p:sldSz cx="9144000" cy="5715000" type="screen16x10"/>
  <p:notesSz cx="6858000" cy="9144000"/>
  <p:embeddedFontLst>
    <p:embeddedFont>
      <p:font typeface="Verdana" panose="020B060403050404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Basic" panose="020B0604020202020204" charset="0"/>
      <p:regular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172A91-C735-4EF7-9EB0-9BFBF504C10D}" v="77" dt="2019-03-07T13:51:11.0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95"/>
  </p:normalViewPr>
  <p:slideViewPr>
    <p:cSldViewPr snapToGrid="0" snapToObjects="1">
      <p:cViewPr varScale="1">
        <p:scale>
          <a:sx n="131" d="100"/>
          <a:sy n="131" d="100"/>
        </p:scale>
        <p:origin x="104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686109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876049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102f9a9f0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102f9a9f0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0447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48261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4102f9a9f0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4102f9a9f0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0877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Door Jan Klink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0941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Door Jan Klink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6519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96523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24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0323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8556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64544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102f9a9f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102f9a9f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Robbin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1408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827306"/>
            <a:ext cx="8520600" cy="2280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3149028"/>
            <a:ext cx="8520600" cy="88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29028"/>
            <a:ext cx="8520600" cy="2181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502472"/>
            <a:ext cx="8520600" cy="1445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389833"/>
            <a:ext cx="8520600" cy="93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600" cy="3795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3999900" cy="3795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280528"/>
            <a:ext cx="3999900" cy="3795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617333"/>
            <a:ext cx="2808000" cy="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544000"/>
            <a:ext cx="2808000" cy="3532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500167"/>
            <a:ext cx="6367800" cy="454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39"/>
            <a:ext cx="4572000" cy="5715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370194"/>
            <a:ext cx="4045200" cy="1647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3114528"/>
            <a:ext cx="4045200" cy="1372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804528"/>
            <a:ext cx="3837000" cy="410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700639"/>
            <a:ext cx="5998800" cy="6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80528"/>
            <a:ext cx="8520600" cy="37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5181352"/>
            <a:ext cx="548700" cy="4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1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" name="Google Shape;55;p13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5">
            <a:alphaModFix/>
          </a:blip>
          <a:srcRect l="12811" r="11602"/>
          <a:stretch/>
        </p:blipFill>
        <p:spPr>
          <a:xfrm>
            <a:off x="0" y="0"/>
            <a:ext cx="9143998" cy="51846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298250" y="566200"/>
            <a:ext cx="8374800" cy="18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solidFill>
                  <a:srgbClr val="F3F3F3"/>
                </a:solidFill>
                <a:latin typeface="Basic"/>
                <a:ea typeface="Basic"/>
                <a:cs typeface="Basic"/>
                <a:sym typeface="Basic"/>
              </a:rPr>
              <a:t>Uitvoeringsplan</a:t>
            </a:r>
            <a:r>
              <a:rPr lang="nl" sz="3000" dirty="0">
                <a:solidFill>
                  <a:srgbClr val="F3F3F3"/>
                </a:solidFill>
                <a:latin typeface="Basic"/>
                <a:ea typeface="Basic"/>
                <a:cs typeface="Basic"/>
                <a:sym typeface="Basic"/>
              </a:rPr>
              <a:t> Omgevingswet</a:t>
            </a:r>
            <a:br>
              <a:rPr lang="nl" sz="3000" dirty="0">
                <a:solidFill>
                  <a:srgbClr val="F3F3F3"/>
                </a:solidFill>
                <a:latin typeface="Basic"/>
                <a:ea typeface="Basic"/>
                <a:cs typeface="Basic"/>
                <a:sym typeface="Basic"/>
              </a:rPr>
            </a:br>
            <a:r>
              <a:rPr lang="nl" sz="3000" i="1" dirty="0">
                <a:solidFill>
                  <a:srgbClr val="F3F3F3"/>
                </a:solidFill>
                <a:latin typeface="Basic"/>
                <a:ea typeface="Basic"/>
                <a:cs typeface="Basic"/>
                <a:sym typeface="Basic"/>
              </a:rPr>
              <a:t>Gemeente Wijdemeren</a:t>
            </a:r>
            <a:endParaRPr sz="3000" i="1" dirty="0">
              <a:solidFill>
                <a:srgbClr val="F3F3F3"/>
              </a:solidFill>
              <a:latin typeface="Basic"/>
              <a:ea typeface="Basic"/>
              <a:cs typeface="Basic"/>
              <a:sym typeface="Basic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7080525" y="4442058"/>
            <a:ext cx="2086800" cy="656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800" dirty="0">
                <a:solidFill>
                  <a:srgbClr val="FFFFFF"/>
                </a:solidFill>
                <a:latin typeface="Basic"/>
                <a:ea typeface="Basic"/>
                <a:cs typeface="Basic"/>
                <a:sym typeface="Basic"/>
              </a:rPr>
              <a:t>Geert Lonterman</a:t>
            </a:r>
            <a:r>
              <a:rPr lang="nl" sz="2000" dirty="0">
                <a:solidFill>
                  <a:srgbClr val="FFFFFF"/>
                </a:solidFill>
                <a:latin typeface="Basic"/>
                <a:ea typeface="Basic"/>
                <a:cs typeface="Basic"/>
                <a:sym typeface="Basic"/>
              </a:rPr>
              <a:t/>
            </a:r>
            <a:br>
              <a:rPr lang="nl" sz="2000" dirty="0">
                <a:solidFill>
                  <a:srgbClr val="FFFFFF"/>
                </a:solidFill>
                <a:latin typeface="Basic"/>
                <a:ea typeface="Basic"/>
                <a:cs typeface="Basic"/>
                <a:sym typeface="Basic"/>
              </a:rPr>
            </a:br>
            <a:r>
              <a:rPr lang="nl" sz="2000" dirty="0">
                <a:solidFill>
                  <a:srgbClr val="FFFFFF"/>
                </a:solidFill>
                <a:latin typeface="Basic"/>
                <a:ea typeface="Basic"/>
                <a:cs typeface="Basic"/>
                <a:sym typeface="Basic"/>
              </a:rPr>
              <a:t>18 </a:t>
            </a:r>
            <a:r>
              <a:rPr lang="nl-NL" sz="2000" dirty="0">
                <a:solidFill>
                  <a:srgbClr val="FFFFFF"/>
                </a:solidFill>
                <a:latin typeface="Basic"/>
                <a:ea typeface="Basic"/>
                <a:cs typeface="Basic"/>
                <a:sym typeface="Basic"/>
              </a:rPr>
              <a:t>maart 2019</a:t>
            </a:r>
            <a:endParaRPr sz="2000" dirty="0">
              <a:solidFill>
                <a:schemeClr val="dk1"/>
              </a:solidFill>
              <a:latin typeface="Basic"/>
              <a:ea typeface="Basic"/>
              <a:cs typeface="Basic"/>
              <a:sym typeface="Bas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490000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Kosten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l-NL" sz="12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2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Kosten uitvoeringsplan:			           Indicatie op basis van VNG model:</a:t>
            </a:r>
            <a:endParaRPr sz="12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6FF8BB24-064B-494F-AA6C-924D1DD17C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536" t="33095" r="26421" b="36505"/>
          <a:stretch/>
        </p:blipFill>
        <p:spPr>
          <a:xfrm>
            <a:off x="38501" y="1429417"/>
            <a:ext cx="4457915" cy="188055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BE679748-7794-4EA9-9E36-FB3D63A767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354" t="33011" r="26814" b="41895"/>
          <a:stretch/>
        </p:blipFill>
        <p:spPr>
          <a:xfrm>
            <a:off x="4447149" y="1534063"/>
            <a:ext cx="4658350" cy="170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8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42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4" name="Google Shape;344;p42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45" name="Google Shape;34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2"/>
          <p:cNvSpPr txBox="1"/>
          <p:nvPr/>
        </p:nvSpPr>
        <p:spPr>
          <a:xfrm>
            <a:off x="391009" y="337800"/>
            <a:ext cx="8374800" cy="6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Basic"/>
                <a:ea typeface="Basic"/>
                <a:cs typeface="Basic"/>
                <a:sym typeface="Basic"/>
              </a:rPr>
              <a:t>Meer weten?</a:t>
            </a:r>
            <a:endParaRPr sz="3000" dirty="0">
              <a:latin typeface="Basic"/>
              <a:ea typeface="Basic"/>
              <a:cs typeface="Basic"/>
              <a:sym typeface="Basic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xmlns="" id="{9EFCD116-773F-4140-814A-E31722D8C3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03" y="1163771"/>
            <a:ext cx="1980000" cy="1980000"/>
          </a:xfrm>
          <a:prstGeom prst="ellipse">
            <a:avLst/>
          </a:prstGeom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xmlns="" id="{A741929C-DCDD-4291-B4DB-48B3C8B187A5}"/>
              </a:ext>
            </a:extLst>
          </p:cNvPr>
          <p:cNvSpPr txBox="1"/>
          <p:nvPr/>
        </p:nvSpPr>
        <p:spPr>
          <a:xfrm>
            <a:off x="568968" y="3294142"/>
            <a:ext cx="2087605" cy="73866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Geert Lonterman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06 46 76 60 10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Verdana" panose="020B0604030504040204" pitchFamily="34" charset="0"/>
                <a:cs typeface="Verdana" panose="020B0604030504040204" pitchFamily="34" charset="0"/>
              </a:rPr>
              <a:t>GL@hiemstraendevries.nl</a:t>
            </a:r>
          </a:p>
        </p:txBody>
      </p:sp>
    </p:spTree>
    <p:extLst>
      <p:ext uri="{BB962C8B-B14F-4D97-AF65-F5344CB8AC3E}">
        <p14:creationId xmlns:p14="http://schemas.microsoft.com/office/powerpoint/2010/main" val="4204776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49" y="201231"/>
            <a:ext cx="8633995" cy="478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Terugblik op totstandkomingsproces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210ACA29-0A29-4485-A670-C7312FDF05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5056" y="1052121"/>
            <a:ext cx="3378621" cy="167249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2A23DA9E-8077-4624-854A-C6EE754977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5246" y="1050549"/>
            <a:ext cx="3003150" cy="167406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DB7FE0A6-CF98-44F5-A5D1-1B3932B603E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909"/>
          <a:stretch/>
        </p:blipFill>
        <p:spPr>
          <a:xfrm>
            <a:off x="1203625" y="3068021"/>
            <a:ext cx="3430873" cy="2052619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xmlns="" id="{95A4D554-0BB0-423D-AB5F-C3939D55E654}"/>
              </a:ext>
            </a:extLst>
          </p:cNvPr>
          <p:cNvSpPr txBox="1"/>
          <p:nvPr/>
        </p:nvSpPr>
        <p:spPr>
          <a:xfrm>
            <a:off x="4633677" y="3743018"/>
            <a:ext cx="300315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4400" dirty="0"/>
              <a:t>Vandaag!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xmlns="" id="{617496A0-4011-45AB-85F4-A4EE703E7C26}"/>
              </a:ext>
            </a:extLst>
          </p:cNvPr>
          <p:cNvSpPr txBox="1"/>
          <p:nvPr/>
        </p:nvSpPr>
        <p:spPr>
          <a:xfrm>
            <a:off x="1255056" y="753850"/>
            <a:ext cx="337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5 september 2018: startbijeenkomst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xmlns="" id="{0A04C999-44E1-41E8-B774-9886EFD5E234}"/>
              </a:ext>
            </a:extLst>
          </p:cNvPr>
          <p:cNvSpPr txBox="1"/>
          <p:nvPr/>
        </p:nvSpPr>
        <p:spPr>
          <a:xfrm>
            <a:off x="4633677" y="752361"/>
            <a:ext cx="3918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25 september 2018: verdieping en oefening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xmlns="" id="{2978B650-A3C1-47CF-88BE-8A45BC35B9DD}"/>
              </a:ext>
            </a:extLst>
          </p:cNvPr>
          <p:cNvSpPr txBox="1"/>
          <p:nvPr/>
        </p:nvSpPr>
        <p:spPr>
          <a:xfrm>
            <a:off x="1210498" y="2748203"/>
            <a:ext cx="337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21 november 2018: ambitiebepaling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xmlns="" id="{07E81014-0208-48C9-AA33-2725AB1957FC}"/>
              </a:ext>
            </a:extLst>
          </p:cNvPr>
          <p:cNvSpPr txBox="1"/>
          <p:nvPr/>
        </p:nvSpPr>
        <p:spPr>
          <a:xfrm>
            <a:off x="4678801" y="2742431"/>
            <a:ext cx="337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18 maart 2019: presentatie routekaart</a:t>
            </a:r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xmlns="" id="{CBB12271-8A67-4031-BEAA-7E4383C1E66F}"/>
              </a:ext>
            </a:extLst>
          </p:cNvPr>
          <p:cNvCxnSpPr>
            <a:cxnSpLocks/>
          </p:cNvCxnSpPr>
          <p:nvPr/>
        </p:nvCxnSpPr>
        <p:spPr>
          <a:xfrm flipV="1">
            <a:off x="991402" y="2744453"/>
            <a:ext cx="7263074" cy="375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xmlns="" id="{C62939FA-E211-4218-B7BC-04E11D0899E7}"/>
              </a:ext>
            </a:extLst>
          </p:cNvPr>
          <p:cNvCxnSpPr>
            <a:cxnSpLocks/>
          </p:cNvCxnSpPr>
          <p:nvPr/>
        </p:nvCxnSpPr>
        <p:spPr>
          <a:xfrm>
            <a:off x="4628864" y="786768"/>
            <a:ext cx="0" cy="437865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217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Afbeeldingsresultaat voor brug pictogram">
            <a:extLst>
              <a:ext uri="{FF2B5EF4-FFF2-40B4-BE49-F238E27FC236}">
                <a16:creationId xmlns:a16="http://schemas.microsoft.com/office/drawing/2014/main" xmlns="" id="{0A6D9A28-6005-441B-BE34-876D0B2C4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281" y="867672"/>
            <a:ext cx="3231438" cy="323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49" y="191606"/>
            <a:ext cx="8633995" cy="478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Terugblik op totstandkomingsproces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l-NL"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l-NL"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xmlns="" id="{A111B3B5-FBAA-4213-A908-C8E1C2320E13}"/>
              </a:ext>
            </a:extLst>
          </p:cNvPr>
          <p:cNvSpPr txBox="1">
            <a:spLocks noChangeArrowheads="1"/>
          </p:cNvSpPr>
          <p:nvPr/>
        </p:nvSpPr>
        <p:spPr>
          <a:xfrm>
            <a:off x="524577" y="2912653"/>
            <a:ext cx="2155914" cy="529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altLang="nl-NL" sz="2000" dirty="0">
                <a:solidFill>
                  <a:srgbClr val="404040"/>
                </a:solidFill>
              </a:rPr>
              <a:t>Huidige situatie: Impactanalyse 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xmlns="" id="{8047ACCE-D8C5-4275-BFA5-5F14D9A3B44E}"/>
              </a:ext>
            </a:extLst>
          </p:cNvPr>
          <p:cNvSpPr txBox="1">
            <a:spLocks noChangeArrowheads="1"/>
          </p:cNvSpPr>
          <p:nvPr/>
        </p:nvSpPr>
        <p:spPr>
          <a:xfrm>
            <a:off x="6460743" y="2912653"/>
            <a:ext cx="2384876" cy="529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altLang="nl-NL" sz="2000" dirty="0">
                <a:solidFill>
                  <a:srgbClr val="404040"/>
                </a:solidFill>
              </a:rPr>
              <a:t>Nieuwe situatie:</a:t>
            </a:r>
          </a:p>
          <a:p>
            <a:pPr algn="l"/>
            <a:r>
              <a:rPr lang="nl-NL" altLang="nl-NL" sz="2000" dirty="0">
                <a:solidFill>
                  <a:srgbClr val="404040"/>
                </a:solidFill>
              </a:rPr>
              <a:t>De </a:t>
            </a:r>
            <a:r>
              <a:rPr lang="nl-NL" altLang="nl-NL" sz="2000" dirty="0" err="1">
                <a:solidFill>
                  <a:srgbClr val="404040"/>
                </a:solidFill>
              </a:rPr>
              <a:t>Wijdemeerse</a:t>
            </a:r>
            <a:r>
              <a:rPr lang="nl-NL" altLang="nl-NL" sz="2000" dirty="0">
                <a:solidFill>
                  <a:srgbClr val="404040"/>
                </a:solidFill>
              </a:rPr>
              <a:t> ambitie 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xmlns="" id="{D58A4C5A-DCB8-4C40-8657-7013F6BB56DA}"/>
              </a:ext>
            </a:extLst>
          </p:cNvPr>
          <p:cNvSpPr txBox="1">
            <a:spLocks noChangeArrowheads="1"/>
          </p:cNvSpPr>
          <p:nvPr/>
        </p:nvSpPr>
        <p:spPr>
          <a:xfrm>
            <a:off x="3282315" y="1778075"/>
            <a:ext cx="2579371" cy="529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altLang="nl-NL" sz="2000" dirty="0">
                <a:solidFill>
                  <a:srgbClr val="404040"/>
                </a:solidFill>
              </a:rPr>
              <a:t>Keuze/richting/focus: Uitvoeringsplan</a:t>
            </a:r>
          </a:p>
        </p:txBody>
      </p:sp>
      <p:pic>
        <p:nvPicPr>
          <p:cNvPr id="22" name="Google Shape;66;p14" descr="Ruimtevolk_100kP_zwart zonder achtergrond.png">
            <a:extLst>
              <a:ext uri="{FF2B5EF4-FFF2-40B4-BE49-F238E27FC236}">
                <a16:creationId xmlns:a16="http://schemas.microsoft.com/office/drawing/2014/main" xmlns="" id="{6A74A625-1D6A-44E9-A2E8-8C47C3508E2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raphic 22" descr="Cloud Computing">
            <a:extLst>
              <a:ext uri="{FF2B5EF4-FFF2-40B4-BE49-F238E27FC236}">
                <a16:creationId xmlns:a16="http://schemas.microsoft.com/office/drawing/2014/main" xmlns="" id="{5B613B57-9465-4641-A9C1-851C001423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03965" y="4095113"/>
            <a:ext cx="914400" cy="914400"/>
          </a:xfrm>
          <a:prstGeom prst="rect">
            <a:avLst/>
          </a:prstGeom>
        </p:spPr>
      </p:pic>
      <p:pic>
        <p:nvPicPr>
          <p:cNvPr id="24" name="Graphic 23" descr="Gebruikers">
            <a:extLst>
              <a:ext uri="{FF2B5EF4-FFF2-40B4-BE49-F238E27FC236}">
                <a16:creationId xmlns:a16="http://schemas.microsoft.com/office/drawing/2014/main" xmlns="" id="{9B64492E-59E7-4E82-92C8-961ABA3C80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119144" y="4076466"/>
            <a:ext cx="914400" cy="914400"/>
          </a:xfrm>
          <a:prstGeom prst="rect">
            <a:avLst/>
          </a:prstGeom>
        </p:spPr>
      </p:pic>
      <p:pic>
        <p:nvPicPr>
          <p:cNvPr id="25" name="Graphic 24" descr="Potlood">
            <a:extLst>
              <a:ext uri="{FF2B5EF4-FFF2-40B4-BE49-F238E27FC236}">
                <a16:creationId xmlns:a16="http://schemas.microsoft.com/office/drawing/2014/main" xmlns="" id="{439F8AA2-320A-4A80-8B36-91DFA01076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088786" y="40991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96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369525" y="1464100"/>
            <a:ext cx="8303400" cy="3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nl-NL" sz="2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De basis op orde zodat inwoners en bedrijven zo goed mogelijk bediend worden</a:t>
            </a:r>
          </a:p>
          <a:p>
            <a:pPr lvl="0"/>
            <a:endParaRPr lang="nl-NL" sz="2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nl-NL" sz="2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Beleid, besluitvoering en regelgeving op elkaar aansluiten vanuit één hoofdboodschap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nl-NL" sz="2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nl-NL" sz="2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Ruimte zoeken waar Wijdemeren zelf beleid kan maken voor de fysieke leefomgeving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endParaRPr lang="nl-NL" sz="2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nl-NL" sz="2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De gemeente faciliteert initiatieven binnen de kaders die de gemeente stelt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Basic"/>
              <a:ea typeface="Basic"/>
              <a:cs typeface="Basic"/>
              <a:sym typeface="Basic"/>
            </a:endParaRPr>
          </a:p>
        </p:txBody>
      </p:sp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490000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De </a:t>
            </a:r>
            <a:r>
              <a:rPr lang="nl-NL" sz="3000" dirty="0" err="1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Wijdemeerse</a:t>
            </a: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 ambitie</a:t>
            </a:r>
            <a:endParaRPr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490000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Het uitvoeringsplan Omgevingswet: Het hoe?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90934A1C-8CCF-4995-818D-08B01EDBA6F6}"/>
              </a:ext>
            </a:extLst>
          </p:cNvPr>
          <p:cNvSpPr txBox="1">
            <a:spLocks noChangeArrowheads="1"/>
          </p:cNvSpPr>
          <p:nvPr/>
        </p:nvSpPr>
        <p:spPr>
          <a:xfrm>
            <a:off x="654519" y="1350955"/>
            <a:ext cx="3484344" cy="3674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altLang="nl-NL" sz="2000" b="1" dirty="0">
                <a:solidFill>
                  <a:srgbClr val="404040"/>
                </a:solidFill>
              </a:rPr>
              <a:t>Leidende principes: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altLang="nl-NL" sz="2000" dirty="0">
                <a:solidFill>
                  <a:srgbClr val="404040"/>
                </a:solidFill>
              </a:rPr>
              <a:t>Focus op ontwikkelgerichte aanpak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altLang="nl-NL" sz="2000" dirty="0">
                <a:solidFill>
                  <a:srgbClr val="404040"/>
                </a:solidFill>
              </a:rPr>
              <a:t>Samenhangende benadering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altLang="nl-NL" sz="2000" dirty="0">
                <a:solidFill>
                  <a:srgbClr val="404040"/>
                </a:solidFill>
              </a:rPr>
              <a:t>Zoveel mogelijk zelf doen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6D113488-2F4A-495A-9FCF-BDA1DEC109D3}"/>
              </a:ext>
            </a:extLst>
          </p:cNvPr>
          <p:cNvSpPr txBox="1">
            <a:spLocks noChangeArrowheads="1"/>
          </p:cNvSpPr>
          <p:nvPr/>
        </p:nvSpPr>
        <p:spPr>
          <a:xfrm>
            <a:off x="4668252" y="1350954"/>
            <a:ext cx="3878981" cy="37477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altLang="nl-NL" sz="2000" b="1" dirty="0">
                <a:solidFill>
                  <a:srgbClr val="404040"/>
                </a:solidFill>
              </a:rPr>
              <a:t>Effectieve inrichting van sturing</a:t>
            </a:r>
          </a:p>
          <a:p>
            <a:pPr algn="l"/>
            <a:endParaRPr lang="nl-NL" altLang="nl-NL" sz="2000" b="1" dirty="0">
              <a:solidFill>
                <a:srgbClr val="404040"/>
              </a:solidFill>
            </a:endParaRPr>
          </a:p>
          <a:p>
            <a:pPr algn="l"/>
            <a:endParaRPr lang="nl-NL" altLang="nl-NL" sz="2000" b="1" dirty="0">
              <a:solidFill>
                <a:srgbClr val="404040"/>
              </a:solidFill>
            </a:endParaRPr>
          </a:p>
          <a:p>
            <a:pPr algn="l"/>
            <a:endParaRPr lang="nl-NL" altLang="nl-NL" sz="2000" b="1" dirty="0">
              <a:solidFill>
                <a:srgbClr val="404040"/>
              </a:solidFill>
            </a:endParaRPr>
          </a:p>
          <a:p>
            <a:pPr algn="l"/>
            <a:endParaRPr lang="nl-NL" altLang="nl-NL" sz="2000" b="1" dirty="0">
              <a:solidFill>
                <a:srgbClr val="404040"/>
              </a:solidFill>
            </a:endParaRPr>
          </a:p>
          <a:p>
            <a:pPr algn="l"/>
            <a:endParaRPr lang="nl-NL" altLang="nl-NL" sz="2000" b="1" dirty="0">
              <a:solidFill>
                <a:srgbClr val="404040"/>
              </a:solidFill>
            </a:endParaRPr>
          </a:p>
          <a:p>
            <a:pPr algn="l"/>
            <a:endParaRPr lang="nl-NL" altLang="nl-NL" sz="2000" b="1" dirty="0">
              <a:solidFill>
                <a:srgbClr val="40404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nl-NL" altLang="nl-NL" sz="2000" dirty="0">
                <a:solidFill>
                  <a:srgbClr val="404040"/>
                </a:solidFill>
              </a:rPr>
              <a:t>Tijd vrijmaken in de jaarplannen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xmlns="" id="{72F5F48F-D709-4971-AE62-D05C178125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744" t="25179" r="35479" b="22947"/>
          <a:stretch/>
        </p:blipFill>
        <p:spPr>
          <a:xfrm>
            <a:off x="4982018" y="2037826"/>
            <a:ext cx="2318744" cy="237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37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369525" y="1314906"/>
            <a:ext cx="8303400" cy="3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Totaaloverzicht omgevingsbeleid van de gemeente. </a:t>
            </a:r>
          </a:p>
          <a:p>
            <a:pPr lvl="0"/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285750" lvl="8" indent="-285750">
              <a:buFont typeface="Arial" panose="020B0604020202020204" pitchFamily="34" charset="0"/>
              <a:buChar char="•"/>
            </a:pPr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Wat blijft behouden/wordt geactualiseerd of moet opnieuw worden opgesteld?</a:t>
            </a:r>
          </a:p>
          <a:p>
            <a:pPr lvl="3"/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3"/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Startnotitie samenhangend omgevingsbeleid. </a:t>
            </a:r>
          </a:p>
          <a:p>
            <a:pPr lvl="3"/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Waar kan de gemeente eigen beleid maken?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Hoe komen instrumenten tot stand, wat is de rol van raad en samenleving?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Wat wordt onze hoofdboodschap?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Hoe hangen de verschillende instrumenten samen? </a:t>
            </a:r>
          </a:p>
          <a:p>
            <a:pPr lvl="0"/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0"/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Opstellen instrumenten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490000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Spoor 1: beleid en instrumenten</a:t>
            </a:r>
            <a:endParaRPr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13" name="Graphic 12" descr="Potlood">
            <a:extLst>
              <a:ext uri="{FF2B5EF4-FFF2-40B4-BE49-F238E27FC236}">
                <a16:creationId xmlns:a16="http://schemas.microsoft.com/office/drawing/2014/main" xmlns="" id="{A9AC57A8-A89B-4EA0-8D59-C95239B276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71925" y="211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54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369525" y="1464100"/>
            <a:ext cx="8303400" cy="3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nl-NL" sz="1800" dirty="0">
                <a:solidFill>
                  <a:schemeClr val="dk1"/>
                </a:solidFill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In het Digitaal Stelsel Omgevingswet moet alle digitale informatie voor de fysieke leefomgeving op het grondgebied van de gemeente samenkomen. </a:t>
            </a:r>
          </a:p>
          <a:p>
            <a:pPr lvl="0"/>
            <a:endParaRPr lang="nl-NL" sz="1800" dirty="0">
              <a:solidFill>
                <a:schemeClr val="dk1"/>
              </a:solidFill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0"/>
            <a:r>
              <a:rPr lang="nl-NL" sz="1800" dirty="0">
                <a:solidFill>
                  <a:schemeClr val="dk1"/>
                </a:solidFill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De gemeente Wijdemeren kiest voor de basis op orde: Eerst de omvang en de inhoud van de digitaliseringsopgave verhelderen en alle huidige processen en beleid digitaliseren. </a:t>
            </a:r>
          </a:p>
          <a:p>
            <a:pPr lvl="0"/>
            <a:endParaRPr lang="nl-NL" sz="1800" dirty="0">
              <a:solidFill>
                <a:schemeClr val="dk1"/>
              </a:solidFill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0"/>
            <a:endParaRPr sz="1800" dirty="0">
              <a:solidFill>
                <a:schemeClr val="dk1"/>
              </a:solidFill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490000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Spoor 2: digitalisering</a:t>
            </a:r>
            <a:endParaRPr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8" name="Graphic 7" descr="Cloud Computing">
            <a:extLst>
              <a:ext uri="{FF2B5EF4-FFF2-40B4-BE49-F238E27FC236}">
                <a16:creationId xmlns:a16="http://schemas.microsoft.com/office/drawing/2014/main" xmlns="" id="{DADB1CD3-C2B9-4A2C-B361-B58F732440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002444" y="21175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5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369525" y="1464100"/>
            <a:ext cx="8303400" cy="3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Dynamische interventies na consequentie-gesprekken: Wat is de betekenis van de Omgevingswet voor individuele medewerkers en teams?</a:t>
            </a:r>
          </a:p>
          <a:p>
            <a:pPr lvl="0"/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0"/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• Vakoverstijgend denken en werken</a:t>
            </a:r>
          </a:p>
          <a:p>
            <a:pPr lvl="0"/>
            <a:r>
              <a:rPr lang="nl-NL" sz="18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• Vraagstukken leren formuleren als maatschappelijke opgaven</a:t>
            </a:r>
          </a:p>
          <a:p>
            <a:pPr lvl="0"/>
            <a:endParaRPr lang="nl-NL" sz="18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1800" dirty="0">
                <a:solidFill>
                  <a:schemeClr val="dk1"/>
                </a:solidFill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Projectmatige interventies: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nl-NL" sz="1800" dirty="0">
              <a:solidFill>
                <a:schemeClr val="dk1"/>
              </a:solidFill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  <a:p>
            <a:pPr lvl="0"/>
            <a:r>
              <a:rPr lang="nl-NL" sz="1800" dirty="0">
                <a:solidFill>
                  <a:schemeClr val="dk1"/>
                </a:solidFill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• Werkprocessen versnellen en verbeteren </a:t>
            </a:r>
          </a:p>
          <a:p>
            <a:pPr lvl="0"/>
            <a:r>
              <a:rPr lang="nl-NL" sz="1800" dirty="0">
                <a:solidFill>
                  <a:schemeClr val="dk1"/>
                </a:solidFill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• Oefenen met in stelling brengen van college en raad</a:t>
            </a:r>
          </a:p>
          <a:p>
            <a:pPr lvl="0"/>
            <a:r>
              <a:rPr lang="nl-NL" sz="1800" dirty="0">
                <a:solidFill>
                  <a:schemeClr val="dk1"/>
                </a:solidFill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• Strategische personeelsplanning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490000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Spoor 3: organisatie</a:t>
            </a:r>
            <a:endParaRPr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8" name="Graphic 7" descr="Gebruikers">
            <a:extLst>
              <a:ext uri="{FF2B5EF4-FFF2-40B4-BE49-F238E27FC236}">
                <a16:creationId xmlns:a16="http://schemas.microsoft.com/office/drawing/2014/main" xmlns="" id="{436D7DE1-FE28-4238-B5DB-A17141FE5A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71925" y="34125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04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 descr="Ruimtevolk_100kP_zwart zonder achtergron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525" y="5343556"/>
            <a:ext cx="1113469" cy="11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14"/>
          <p:cNvCxnSpPr/>
          <p:nvPr/>
        </p:nvCxnSpPr>
        <p:spPr>
          <a:xfrm>
            <a:off x="347325" y="5184675"/>
            <a:ext cx="8439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8564" y="5270613"/>
            <a:ext cx="1567761" cy="2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98250" y="-44206"/>
            <a:ext cx="8374800" cy="63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3000" dirty="0">
                <a:latin typeface="Arial" panose="020B0604020202020204" pitchFamily="34" charset="0"/>
                <a:ea typeface="Basic"/>
                <a:cs typeface="Arial" panose="020B0604020202020204" pitchFamily="34" charset="0"/>
                <a:sym typeface="Basic"/>
              </a:rPr>
              <a:t>Planning</a:t>
            </a:r>
            <a:endParaRPr sz="3000" dirty="0">
              <a:latin typeface="Arial" panose="020B0604020202020204" pitchFamily="34" charset="0"/>
              <a:ea typeface="Basic"/>
              <a:cs typeface="Arial" panose="020B0604020202020204" pitchFamily="34" charset="0"/>
              <a:sym typeface="Basic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xmlns="" id="{B227B7A3-2BCE-4692-80FD-34AC94FC9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59703"/>
            <a:ext cx="9144000" cy="463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6511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985B45F9F97B469B1F5480B66B81A1" ma:contentTypeVersion="8" ma:contentTypeDescription="Een nieuw document maken." ma:contentTypeScope="" ma:versionID="66b23a6596fe088c38ada6aeeb8bcd27">
  <xsd:schema xmlns:xsd="http://www.w3.org/2001/XMLSchema" xmlns:xs="http://www.w3.org/2001/XMLSchema" xmlns:p="http://schemas.microsoft.com/office/2006/metadata/properties" xmlns:ns2="9538bc6d-277c-4978-bb2f-085e7e5421ba" xmlns:ns3="0651f5e6-3213-418a-9aa9-d970138c7bca" targetNamespace="http://schemas.microsoft.com/office/2006/metadata/properties" ma:root="true" ma:fieldsID="e8d52ac021591e663ef81a82f1d03981" ns2:_="" ns3:_="">
    <xsd:import namespace="9538bc6d-277c-4978-bb2f-085e7e5421ba"/>
    <xsd:import namespace="0651f5e6-3213-418a-9aa9-d970138c7bc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38bc6d-277c-4978-bb2f-085e7e5421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51f5e6-3213-418a-9aa9-d970138c7bc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66FEB0-7280-4C12-96A2-7F6C727FAA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A3514E-95A7-497A-8A05-40FA0A10BC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38bc6d-277c-4978-bb2f-085e7e5421ba"/>
    <ds:schemaRef ds:uri="0651f5e6-3213-418a-9aa9-d970138c7b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FECDEE-E440-4A03-B274-B27D564CD507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purl.org/dc/elements/1.1/"/>
    <ds:schemaRef ds:uri="9538bc6d-277c-4978-bb2f-085e7e5421ba"/>
    <ds:schemaRef ds:uri="http://schemas.openxmlformats.org/package/2006/metadata/core-properties"/>
    <ds:schemaRef ds:uri="0651f5e6-3213-418a-9aa9-d970138c7bc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327</Words>
  <Application>Microsoft Office PowerPoint</Application>
  <PresentationFormat>Diavoorstelling (16:10)</PresentationFormat>
  <Paragraphs>80</Paragraphs>
  <Slides>11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7" baseType="lpstr">
      <vt:lpstr>Verdana</vt:lpstr>
      <vt:lpstr>Calibri Light</vt:lpstr>
      <vt:lpstr>Basic</vt:lpstr>
      <vt:lpstr>Wingdings</vt:lpstr>
      <vt:lpstr>Arial</vt:lpstr>
      <vt:lpstr>Simple Light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Geert Lonterman</dc:creator>
  <cp:lastModifiedBy>Harm Steijn</cp:lastModifiedBy>
  <cp:revision>10</cp:revision>
  <dcterms:modified xsi:type="dcterms:W3CDTF">2019-03-18T10:07:13Z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0x01010009985B45F9F97B469B1F5480B66B81A1</vt:lpwstr>
  </property>
  <property fmtid="{D5CDD505-2E9C-101B-9397-08002B2CF9AE}" pid="3" name="AuthorIds_UIVersion_5120">
    <vt:lpwstr>6</vt:lpwstr>
  </property>
</Properties>
</file>