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7" r:id="rId2"/>
    <p:sldId id="315" r:id="rId3"/>
    <p:sldId id="324" r:id="rId4"/>
    <p:sldId id="316" r:id="rId5"/>
    <p:sldId id="319" r:id="rId6"/>
    <p:sldId id="320" r:id="rId7"/>
    <p:sldId id="321" r:id="rId8"/>
    <p:sldId id="322" r:id="rId9"/>
  </p:sldIdLst>
  <p:sldSz cx="9144000" cy="6858000" type="screen4x3"/>
  <p:notesSz cx="6888163" cy="10020300"/>
  <p:defaultTextStyle>
    <a:defPPr>
      <a:defRPr lang="nl-NL"/>
    </a:defPPr>
    <a:lvl1pPr algn="l" rtl="0" fontAlgn="base">
      <a:lnSpc>
        <a:spcPct val="120000"/>
      </a:lnSpc>
      <a:spcBef>
        <a:spcPct val="0"/>
      </a:spcBef>
      <a:spcAft>
        <a:spcPct val="0"/>
      </a:spcAft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1pPr>
    <a:lvl2pPr marL="457200" algn="l" rtl="0" fontAlgn="base">
      <a:lnSpc>
        <a:spcPct val="120000"/>
      </a:lnSpc>
      <a:spcBef>
        <a:spcPct val="0"/>
      </a:spcBef>
      <a:spcAft>
        <a:spcPct val="0"/>
      </a:spcAft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2pPr>
    <a:lvl3pPr marL="914400" algn="l" rtl="0" fontAlgn="base">
      <a:lnSpc>
        <a:spcPct val="120000"/>
      </a:lnSpc>
      <a:spcBef>
        <a:spcPct val="0"/>
      </a:spcBef>
      <a:spcAft>
        <a:spcPct val="0"/>
      </a:spcAft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3pPr>
    <a:lvl4pPr marL="1371600" algn="l" rtl="0" fontAlgn="base">
      <a:lnSpc>
        <a:spcPct val="120000"/>
      </a:lnSpc>
      <a:spcBef>
        <a:spcPct val="0"/>
      </a:spcBef>
      <a:spcAft>
        <a:spcPct val="0"/>
      </a:spcAft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4pPr>
    <a:lvl5pPr marL="1828800" algn="l" rtl="0" fontAlgn="base">
      <a:lnSpc>
        <a:spcPct val="120000"/>
      </a:lnSpc>
      <a:spcBef>
        <a:spcPct val="0"/>
      </a:spcBef>
      <a:spcAft>
        <a:spcPct val="0"/>
      </a:spcAft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5pPr>
    <a:lvl6pPr marL="2286000" algn="l" defTabSz="914400" rtl="0" eaLnBrk="1" latinLnBrk="0" hangingPunct="1"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6pPr>
    <a:lvl7pPr marL="2743200" algn="l" defTabSz="914400" rtl="0" eaLnBrk="1" latinLnBrk="0" hangingPunct="1"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7pPr>
    <a:lvl8pPr marL="3200400" algn="l" defTabSz="914400" rtl="0" eaLnBrk="1" latinLnBrk="0" hangingPunct="1"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8pPr>
    <a:lvl9pPr marL="3657600" algn="l" defTabSz="914400" rtl="0" eaLnBrk="1" latinLnBrk="0" hangingPunct="1">
      <a:defRPr sz="2800" b="1" kern="1200">
        <a:solidFill>
          <a:schemeClr val="accent1"/>
        </a:solidFill>
        <a:latin typeface="Arial" charset="0"/>
        <a:ea typeface="+mn-ea"/>
        <a:cs typeface="Times New Roman" pitchFamily="-32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CD9D0"/>
    <a:srgbClr val="CC3300"/>
    <a:srgbClr val="D1DCF1"/>
    <a:srgbClr val="B0C4E8"/>
    <a:srgbClr val="CCE3FC"/>
    <a:srgbClr val="9DDAFF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71411" autoAdjust="0"/>
  </p:normalViewPr>
  <p:slideViewPr>
    <p:cSldViewPr>
      <p:cViewPr varScale="1">
        <p:scale>
          <a:sx n="73" d="100"/>
          <a:sy n="73" d="100"/>
        </p:scale>
        <p:origin x="-9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300" b="0">
                <a:solidFill>
                  <a:srgbClr val="CC3300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990" y="0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300" b="0">
                <a:solidFill>
                  <a:srgbClr val="CC3300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519527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300" b="0">
                <a:solidFill>
                  <a:srgbClr val="CC3300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990" y="9519527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300" b="0">
                <a:solidFill>
                  <a:srgbClr val="CC3300"/>
                </a:solidFill>
                <a:latin typeface="Arial Black" pitchFamily="-32" charset="0"/>
              </a:defRPr>
            </a:lvl1pPr>
          </a:lstStyle>
          <a:p>
            <a:fld id="{C0E82077-8F73-4BCA-B098-809C12B73152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05283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300" b="0">
                <a:solidFill>
                  <a:schemeClr val="bg1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990" y="0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300" b="0">
                <a:solidFill>
                  <a:schemeClr val="bg1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52475"/>
            <a:ext cx="5005387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8208" y="4759763"/>
            <a:ext cx="5051748" cy="4508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519527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300" b="0">
                <a:solidFill>
                  <a:schemeClr val="bg1"/>
                </a:solidFill>
                <a:latin typeface="Arial Black" pitchFamily="-32" charset="0"/>
              </a:defRPr>
            </a:lvl1pPr>
          </a:lstStyle>
          <a:p>
            <a:endParaRPr lang="nl-NL" alt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990" y="9519527"/>
            <a:ext cx="2984176" cy="5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67" tIns="46133" rIns="92267" bIns="46133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300" b="0">
                <a:solidFill>
                  <a:schemeClr val="bg1"/>
                </a:solidFill>
                <a:latin typeface="Arial Black" pitchFamily="-32" charset="0"/>
              </a:defRPr>
            </a:lvl1pPr>
          </a:lstStyle>
          <a:p>
            <a:fld id="{C32D4A01-23DD-44F1-A1F3-8D88038F85D9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33844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32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32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32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32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3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37AEF0-6438-4B16-B06E-EAF641ED0FF1}" type="slidenum">
              <a:rPr lang="nl-NL" altLang="nl-NL"/>
              <a:pPr/>
              <a:t>1</a:t>
            </a:fld>
            <a:endParaRPr lang="nl-NL" altLang="nl-NL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4A7326-CF2E-44A5-AB2F-E2777EC88A2B}" type="slidenum">
              <a:rPr lang="nl-NL" altLang="nl-NL"/>
              <a:pPr/>
              <a:t>2</a:t>
            </a:fld>
            <a:endParaRPr lang="nl-NL" altLang="nl-NL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nl-NL" baseline="0" dirty="0" smtClean="0"/>
          </a:p>
          <a:p>
            <a:pPr marL="0" indent="0">
              <a:buFontTx/>
              <a:buNone/>
            </a:pPr>
            <a:endParaRPr lang="en-US" altLang="nl-NL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4A7326-CF2E-44A5-AB2F-E2777EC88A2B}" type="slidenum">
              <a:rPr lang="nl-NL" altLang="nl-NL"/>
              <a:pPr/>
              <a:t>3</a:t>
            </a:fld>
            <a:endParaRPr lang="nl-NL" altLang="nl-NL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nl-NL" baseline="0" dirty="0" smtClean="0"/>
          </a:p>
          <a:p>
            <a:pPr marL="0" indent="0">
              <a:buFontTx/>
              <a:buNone/>
            </a:pPr>
            <a:endParaRPr lang="en-US" altLang="nl-NL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332BAF-14B7-4D2F-9619-1304C4D71BD9}" type="slidenum">
              <a:rPr lang="nl-NL" altLang="nl-NL"/>
              <a:pPr/>
              <a:t>4</a:t>
            </a:fld>
            <a:endParaRPr lang="nl-NL" altLang="nl-NL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nl-NL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D4A01-23DD-44F1-A1F3-8D88038F85D9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44375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D4A01-23DD-44F1-A1F3-8D88038F85D9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27542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ISD monitor focust op 2</a:t>
            </a:r>
            <a:r>
              <a:rPr lang="nl-NL" baseline="30000" dirty="0" smtClean="0"/>
              <a:t>e</a:t>
            </a:r>
            <a:r>
              <a:rPr lang="nl-NL" dirty="0" smtClean="0"/>
              <a:t> </a:t>
            </a:r>
            <a:r>
              <a:rPr lang="nl-NL" dirty="0" err="1" smtClean="0"/>
              <a:t>lijns</a:t>
            </a:r>
            <a:r>
              <a:rPr lang="nl-NL" dirty="0" smtClean="0"/>
              <a:t> ondersteuning, van voorliggende voorzieningen:</a:t>
            </a:r>
            <a:r>
              <a:rPr lang="nl-NL" baseline="0" dirty="0" smtClean="0"/>
              <a:t> totale kosten sociale basisondersteuning </a:t>
            </a:r>
          </a:p>
          <a:p>
            <a:r>
              <a:rPr lang="nl-NL" baseline="0" dirty="0" smtClean="0"/>
              <a:t>Minder focus vanuit landelijke monitor op: functioneren  toegang en functioneren nulde en eerste lijn (</a:t>
            </a:r>
            <a:r>
              <a:rPr lang="nl-NL" baseline="0" dirty="0" err="1" smtClean="0"/>
              <a:t>amw</a:t>
            </a:r>
            <a:r>
              <a:rPr lang="nl-NL" baseline="0" dirty="0" smtClean="0"/>
              <a:t>, welzijn, opvoedondersteuning, et cetera) </a:t>
            </a:r>
          </a:p>
          <a:p>
            <a:endParaRPr lang="nl-NL" baseline="0" dirty="0" smtClean="0"/>
          </a:p>
          <a:p>
            <a:r>
              <a:rPr lang="nl-NL" baseline="0" dirty="0" smtClean="0"/>
              <a:t>Clienttevredenheid en clientervaringen zijn twee verschillende dingen. Wordt een landelijke vragenlijst voor ontwikkeld, begin oktober beschikbaar: gesteggel binnen de VNG</a:t>
            </a:r>
          </a:p>
          <a:p>
            <a:endParaRPr lang="nl-NL" baseline="0" dirty="0" smtClean="0"/>
          </a:p>
          <a:p>
            <a:r>
              <a:rPr lang="nl-NL" baseline="0" dirty="0" smtClean="0"/>
              <a:t>Resultaten in transformatietermen:</a:t>
            </a:r>
          </a:p>
          <a:p>
            <a:pPr marL="171450" indent="-171450">
              <a:buFontTx/>
              <a:buChar char="-"/>
            </a:pPr>
            <a:r>
              <a:rPr lang="nl-NL" baseline="0" dirty="0" smtClean="0"/>
              <a:t>Van residentieel naar </a:t>
            </a:r>
            <a:r>
              <a:rPr lang="nl-NL" baseline="0" dirty="0" err="1" smtClean="0"/>
              <a:t>daghulp</a:t>
            </a:r>
            <a:r>
              <a:rPr lang="nl-NL" baseline="0" dirty="0" smtClean="0"/>
              <a:t> naar ambulant</a:t>
            </a:r>
          </a:p>
          <a:p>
            <a:pPr marL="171450" indent="-171450">
              <a:buFontTx/>
              <a:buChar char="-"/>
            </a:pPr>
            <a:r>
              <a:rPr lang="nl-NL" baseline="0" dirty="0" smtClean="0"/>
              <a:t>Binnen maatwerk: van individueel naar collectief </a:t>
            </a:r>
          </a:p>
          <a:p>
            <a:pPr marL="171450" indent="-171450">
              <a:buFontTx/>
              <a:buChar char="-"/>
            </a:pPr>
            <a:r>
              <a:rPr lang="nl-NL" baseline="0" dirty="0" smtClean="0"/>
              <a:t>Van langdurige zorg naar korter durende trajecten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D4A01-23DD-44F1-A1F3-8D88038F85D9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50405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i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D4A01-23DD-44F1-A1F3-8D88038F85D9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56955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powerpoint-achtergrond-3-donkerd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powerpoint-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01613"/>
            <a:ext cx="2133600" cy="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905000"/>
            <a:ext cx="7772400" cy="2438400"/>
          </a:xfrm>
        </p:spPr>
        <p:txBody>
          <a:bodyPr lIns="91440" tIns="45720" rIns="91440" bIns="45720" anchor="ctr"/>
          <a:lstStyle>
            <a:lvl1pPr marL="0" algn="ctr">
              <a:defRPr sz="3400"/>
            </a:lvl1pPr>
          </a:lstStyle>
          <a:p>
            <a:pPr lvl="0"/>
            <a:r>
              <a:rPr lang="nl-NL" altLang="nl-NL" noProof="0" smtClean="0"/>
              <a:t>Klik om de stijl te bewerken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953000"/>
            <a:ext cx="7924800" cy="1295400"/>
          </a:xfrm>
        </p:spPr>
        <p:txBody>
          <a:bodyPr lIns="91440" tIns="45720" rIns="91440" bIns="45720" anchor="b"/>
          <a:lstStyle>
            <a:lvl1pPr marL="0" indent="0" algn="ctr">
              <a:lnSpc>
                <a:spcPct val="130000"/>
              </a:lnSpc>
              <a:buFont typeface="Times" pitchFamily="-32" charset="0"/>
              <a:buNone/>
              <a:defRPr sz="2300"/>
            </a:lvl1pPr>
          </a:lstStyle>
          <a:p>
            <a:pPr lvl="0"/>
            <a:r>
              <a:rPr lang="nl-NL" altLang="nl-NL" noProof="0" smtClean="0"/>
              <a:t>Klik om de ondertitelstijl van het model te bewerken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96CB57-D397-497C-968B-193E4F4B64DF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0301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296025" y="122238"/>
            <a:ext cx="2016125" cy="5754687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44475" y="122238"/>
            <a:ext cx="5899150" cy="575468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9737CC4-3B74-4691-8507-2FEA296B15B6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3396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357B24-31CC-4846-B222-92E0A355577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53607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F86AB7-1003-4A21-8C06-F33BE72A8B9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883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80988" y="1371600"/>
            <a:ext cx="3938587" cy="4505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371975" y="1371600"/>
            <a:ext cx="3940175" cy="4505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968472-66ED-40BE-9593-813D14AB8C16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44318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8B72BD-19CF-466F-9CE3-81134A5A53BA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60728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90F2D1-4E6E-4FC4-A200-46516157BF1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25674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B62B151-A9B8-4F2F-A1C5-AC13470DB6B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6563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78D464-677E-4FA0-AACB-3ECAA249B7C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784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8D03B0-1D00-4837-B7D9-DA37A46D92FF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9876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 descr="powerpoint-achtergrond-3-licht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4475" y="122238"/>
            <a:ext cx="7345363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0C4E8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0988" y="1371600"/>
            <a:ext cx="8031162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248400"/>
            <a:ext cx="685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2200">
                <a:solidFill>
                  <a:schemeClr val="folHlink"/>
                </a:solidFill>
              </a:defRPr>
            </a:lvl1pPr>
          </a:lstStyle>
          <a:p>
            <a:fld id="{19DA7B0C-9E31-47E9-9647-61629059DE3F}" type="slidenum">
              <a:rPr lang="nl-NL" altLang="nl-NL"/>
              <a:pPr/>
              <a:t>‹nr.›</a:t>
            </a:fld>
            <a:endParaRPr lang="nl-NL" altLang="nl-NL"/>
          </a:p>
        </p:txBody>
      </p:sp>
      <p:pic>
        <p:nvPicPr>
          <p:cNvPr id="1042" name="Picture 18" descr="powerpoint-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01613"/>
            <a:ext cx="2133600" cy="4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1174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+mj-ea"/>
          <a:cs typeface="+mj-cs"/>
        </a:defRPr>
      </a:lvl1pPr>
      <a:lvl2pPr marL="1174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2pPr>
      <a:lvl3pPr marL="1174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3pPr>
      <a:lvl4pPr marL="1174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4pPr>
      <a:lvl5pPr marL="1174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5pPr>
      <a:lvl6pPr marL="5746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6pPr>
      <a:lvl7pPr marL="10318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7pPr>
      <a:lvl8pPr marL="14890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8pPr>
      <a:lvl9pPr marL="194627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chemeClr val="bg2"/>
        </a:buClr>
        <a:buSzPct val="120000"/>
        <a:buFont typeface="Times" pitchFamily="-32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Times" pitchFamily="-32" charset="0"/>
        <a:buChar char="•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nl-NL" dirty="0" err="1" smtClean="0"/>
              <a:t>Handreiking</a:t>
            </a:r>
            <a:r>
              <a:rPr lang="en-US" altLang="nl-NL" dirty="0" smtClean="0"/>
              <a:t> </a:t>
            </a:r>
            <a:r>
              <a:rPr lang="en-US" altLang="nl-NL" dirty="0" err="1" smtClean="0"/>
              <a:t>jeugdwet</a:t>
            </a:r>
            <a:r>
              <a:rPr lang="en-US" altLang="nl-NL" dirty="0" smtClean="0"/>
              <a:t> </a:t>
            </a:r>
            <a:r>
              <a:rPr lang="en-US" altLang="nl-NL" dirty="0" err="1"/>
              <a:t>D</a:t>
            </a:r>
            <a:r>
              <a:rPr lang="en-US" altLang="nl-NL" dirty="0" err="1" smtClean="0"/>
              <a:t>ongen</a:t>
            </a:r>
            <a:r>
              <a:rPr lang="en-US" altLang="nl-NL" dirty="0" smtClean="0"/>
              <a:t>, </a:t>
            </a:r>
            <a:r>
              <a:rPr lang="en-US" altLang="nl-NL" dirty="0" err="1"/>
              <a:t>G</a:t>
            </a:r>
            <a:r>
              <a:rPr lang="en-US" altLang="nl-NL" dirty="0" err="1" smtClean="0"/>
              <a:t>oirle</a:t>
            </a:r>
            <a:r>
              <a:rPr lang="en-US" altLang="nl-NL" dirty="0" smtClean="0"/>
              <a:t> en Loon op </a:t>
            </a:r>
            <a:r>
              <a:rPr lang="en-US" altLang="nl-NL" dirty="0" err="1" smtClean="0"/>
              <a:t>Zand</a:t>
            </a:r>
            <a:endParaRPr lang="en-US" altLang="nl-NL" dirty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i="1" dirty="0" smtClean="0"/>
              <a:t>Frank Kriek</a:t>
            </a:r>
          </a:p>
          <a:p>
            <a:r>
              <a:rPr lang="en-US" altLang="nl-NL" dirty="0" err="1" smtClean="0"/>
              <a:t>Regioplan</a:t>
            </a:r>
            <a:r>
              <a:rPr lang="en-US" altLang="nl-NL" dirty="0" smtClean="0"/>
              <a:t> – 8 </a:t>
            </a:r>
            <a:r>
              <a:rPr lang="en-US" altLang="nl-NL" dirty="0" err="1" smtClean="0"/>
              <a:t>juli</a:t>
            </a:r>
            <a:r>
              <a:rPr lang="en-US" altLang="nl-NL" dirty="0" smtClean="0"/>
              <a:t> 2015</a:t>
            </a:r>
            <a:endParaRPr lang="en-US" alt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7FC20-3FE3-486E-B24A-D380F13A2475}" type="slidenum">
              <a:rPr lang="nl-NL" altLang="nl-NL"/>
              <a:pPr/>
              <a:t>2</a:t>
            </a:fld>
            <a:endParaRPr lang="nl-NL" altLang="nl-NL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Doel van de handreiking </a:t>
            </a:r>
            <a:endParaRPr lang="nl-NL" altLang="nl-NL" dirty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 dirty="0" smtClean="0"/>
              <a:t>Het debat tussen raad en college te faciliteren over het nieuwe jeugd(zorg)beleid </a:t>
            </a:r>
          </a:p>
          <a:p>
            <a:r>
              <a:rPr lang="nl-NL" altLang="nl-NL" dirty="0" smtClean="0"/>
              <a:t>De raad een denkkader aan te reiken zowel voor de </a:t>
            </a:r>
            <a:r>
              <a:rPr lang="nl-NL" altLang="nl-NL" dirty="0" smtClean="0"/>
              <a:t>sturings- </a:t>
            </a:r>
            <a:r>
              <a:rPr lang="nl-NL" altLang="nl-NL" dirty="0" smtClean="0"/>
              <a:t>als voor de controlefunctie </a:t>
            </a:r>
          </a:p>
          <a:p>
            <a:r>
              <a:rPr lang="nl-NL" altLang="nl-NL" dirty="0" smtClean="0"/>
              <a:t>Te laten zien dat het debat vanuit verschillende invalshoeken kan worden gevoerd </a:t>
            </a:r>
          </a:p>
          <a:p>
            <a:r>
              <a:rPr lang="nl-NL" altLang="nl-NL" dirty="0" smtClean="0"/>
              <a:t>De raad keuzemogelijkheden aan te bieden </a:t>
            </a:r>
          </a:p>
          <a:p>
            <a:r>
              <a:rPr lang="nl-NL" altLang="nl-NL" dirty="0" smtClean="0"/>
              <a:t>Het debat op het juiste niveau te voeren (niet te veel op detail) </a:t>
            </a:r>
          </a:p>
          <a:p>
            <a:r>
              <a:rPr lang="nl-NL" altLang="nl-NL" dirty="0" smtClean="0"/>
              <a:t>Geen indicatoren set, wel een set van vragen </a:t>
            </a:r>
            <a:endParaRPr lang="nl-NL" alt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7FC20-3FE3-486E-B24A-D380F13A2475}" type="slidenum">
              <a:rPr lang="nl-NL" altLang="nl-NL"/>
              <a:pPr/>
              <a:t>3</a:t>
            </a:fld>
            <a:endParaRPr lang="nl-NL" altLang="nl-NL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Doel van de handreiking </a:t>
            </a:r>
            <a:endParaRPr lang="nl-NL" altLang="nl-NL" dirty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 dirty="0" smtClean="0"/>
              <a:t>Het debat tussen raad en college te faciliteren over het nieuwe jeugd(zorg)beleid </a:t>
            </a:r>
          </a:p>
          <a:p>
            <a:r>
              <a:rPr lang="nl-NL" altLang="nl-NL" dirty="0" smtClean="0"/>
              <a:t>De raad een denkkader aan te reiken zowel voor de </a:t>
            </a:r>
            <a:r>
              <a:rPr lang="nl-NL" altLang="nl-NL" dirty="0" smtClean="0"/>
              <a:t>sturings- </a:t>
            </a:r>
            <a:r>
              <a:rPr lang="nl-NL" altLang="nl-NL" dirty="0" smtClean="0"/>
              <a:t>als voor de controlefunctie </a:t>
            </a:r>
          </a:p>
          <a:p>
            <a:r>
              <a:rPr lang="nl-NL" altLang="nl-NL" dirty="0" smtClean="0"/>
              <a:t>Te laten zien dat het debat vanuit verschillende invalshoeken kan worden gevoerd </a:t>
            </a:r>
          </a:p>
          <a:p>
            <a:r>
              <a:rPr lang="nl-NL" altLang="nl-NL" dirty="0" smtClean="0"/>
              <a:t>De raad keuzemogelijkheden aan te bieden </a:t>
            </a:r>
          </a:p>
          <a:p>
            <a:r>
              <a:rPr lang="nl-NL" altLang="nl-NL" dirty="0" smtClean="0"/>
              <a:t>Het debat op het juiste niveau te voeren (niet te veel op detail) </a:t>
            </a:r>
          </a:p>
          <a:p>
            <a:r>
              <a:rPr lang="nl-NL" altLang="nl-NL" dirty="0" smtClean="0"/>
              <a:t>Geen indicatoren set, wel een set van vragen </a:t>
            </a: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27698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3784F-FD52-4C88-A190-679FA376D06C}" type="slidenum">
              <a:rPr lang="nl-NL" altLang="nl-NL"/>
              <a:pPr/>
              <a:t>4</a:t>
            </a:fld>
            <a:endParaRPr lang="nl-NL" altLang="nl-NL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 smtClean="0"/>
              <a:t>Opzet van de handreiking</a:t>
            </a:r>
            <a:endParaRPr lang="nl-NL" altLang="nl-NL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 dirty="0" smtClean="0"/>
              <a:t>Sturen langs de lijnen van:</a:t>
            </a:r>
          </a:p>
          <a:p>
            <a:pPr lvl="1"/>
            <a:r>
              <a:rPr lang="nl-NL" altLang="nl-NL" dirty="0" smtClean="0"/>
              <a:t>Input: hoe is het stelsel georganiseerd?</a:t>
            </a:r>
          </a:p>
          <a:p>
            <a:pPr lvl="1"/>
            <a:r>
              <a:rPr lang="nl-NL" altLang="nl-NL" dirty="0" smtClean="0"/>
              <a:t>Throughput: hoe werkt het stelsel? </a:t>
            </a:r>
          </a:p>
          <a:p>
            <a:pPr lvl="1"/>
            <a:r>
              <a:rPr lang="nl-NL" altLang="nl-NL" dirty="0" smtClean="0"/>
              <a:t>Output: welke resultaten zijn geboekt?</a:t>
            </a:r>
          </a:p>
          <a:p>
            <a:pPr lvl="1"/>
            <a:r>
              <a:rPr lang="nl-NL" altLang="nl-NL" dirty="0" err="1" smtClean="0"/>
              <a:t>Outcome</a:t>
            </a:r>
            <a:r>
              <a:rPr lang="nl-NL" altLang="nl-NL" dirty="0" smtClean="0"/>
              <a:t>: welke maatschappelijke effecten zijn gerealiseerd? </a:t>
            </a:r>
          </a:p>
          <a:p>
            <a:pPr marL="400050"/>
            <a:r>
              <a:rPr lang="nl-NL" altLang="nl-NL" dirty="0" smtClean="0"/>
              <a:t>Vier lijnen in combinatie met elkaar: soms in combinatie, soms apart </a:t>
            </a:r>
          </a:p>
          <a:p>
            <a:pPr marL="57150" indent="0">
              <a:buNone/>
            </a:pPr>
            <a:r>
              <a:rPr lang="nl-NL" altLang="nl-NL" dirty="0"/>
              <a:t>	</a:t>
            </a:r>
            <a:r>
              <a:rPr lang="nl-NL" altLang="nl-NL" dirty="0" smtClean="0"/>
              <a:t>	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Systeemindicatoren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Organisatie van het stelsel</a:t>
            </a:r>
          </a:p>
          <a:p>
            <a:pPr lvl="1"/>
            <a:r>
              <a:rPr lang="nl-NL" dirty="0" smtClean="0"/>
              <a:t>Lokale toegang</a:t>
            </a:r>
          </a:p>
          <a:p>
            <a:pPr lvl="1"/>
            <a:r>
              <a:rPr lang="nl-NL" dirty="0" smtClean="0"/>
              <a:t>Wijkteam/sociaal team</a:t>
            </a:r>
          </a:p>
          <a:p>
            <a:pPr lvl="1"/>
            <a:r>
              <a:rPr lang="nl-NL" dirty="0" smtClean="0"/>
              <a:t>Voorliggende voorzieningen in nulde en eerste lijn</a:t>
            </a:r>
          </a:p>
          <a:p>
            <a:r>
              <a:rPr lang="nl-NL" dirty="0" smtClean="0"/>
              <a:t>Inkoop/stelsel van voorzieningen </a:t>
            </a:r>
          </a:p>
          <a:p>
            <a:r>
              <a:rPr lang="nl-NL" dirty="0" smtClean="0"/>
              <a:t>Zicht op aard en omvang van de doelgroepen, hun zorgbehoeften en hun zorgconsumptie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57B24-31CC-4846-B222-92E0A3555778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12320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Werkprocesindicatoren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Focus op het functioneren van de lokale toegang, de wijkteams en de voorliggende voorzieningen</a:t>
            </a:r>
          </a:p>
          <a:p>
            <a:r>
              <a:rPr lang="nl-NL" dirty="0" smtClean="0"/>
              <a:t>Focus op (wettelijke) vereisten </a:t>
            </a:r>
            <a:r>
              <a:rPr lang="nl-NL" dirty="0" err="1" smtClean="0"/>
              <a:t>mbt</a:t>
            </a:r>
            <a:r>
              <a:rPr lang="nl-NL" dirty="0" smtClean="0"/>
              <a:t> kwaliteit </a:t>
            </a:r>
          </a:p>
          <a:p>
            <a:r>
              <a:rPr lang="nl-NL" dirty="0" smtClean="0"/>
              <a:t>Focus op de samenwerking tussen genoemde partijen </a:t>
            </a:r>
          </a:p>
          <a:p>
            <a:r>
              <a:rPr lang="nl-NL" dirty="0" smtClean="0"/>
              <a:t>Focus op </a:t>
            </a:r>
            <a:r>
              <a:rPr lang="nl-NL" dirty="0" err="1" smtClean="0"/>
              <a:t>op</a:t>
            </a:r>
            <a:r>
              <a:rPr lang="nl-NL" dirty="0" smtClean="0"/>
              <a:t>- en afschaling </a:t>
            </a:r>
          </a:p>
          <a:p>
            <a:r>
              <a:rPr lang="nl-NL" dirty="0" smtClean="0"/>
              <a:t>Bekendheid bij en bereik van doelgroepen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57B24-31CC-4846-B222-92E0A3555778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07811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Resultaten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Onderscheid naar resultaten bij:</a:t>
            </a:r>
          </a:p>
          <a:p>
            <a:pPr lvl="1"/>
            <a:r>
              <a:rPr lang="nl-NL" dirty="0" smtClean="0"/>
              <a:t>Lokale toegang</a:t>
            </a:r>
          </a:p>
          <a:p>
            <a:pPr lvl="1"/>
            <a:r>
              <a:rPr lang="nl-NL" dirty="0" smtClean="0"/>
              <a:t>Voorliggende (preventieve) voorzieningen</a:t>
            </a:r>
          </a:p>
          <a:p>
            <a:pPr lvl="1"/>
            <a:r>
              <a:rPr lang="nl-NL" dirty="0" smtClean="0"/>
              <a:t>Voorzieningen waarvoor een beschikking noodzakelijk is</a:t>
            </a:r>
          </a:p>
          <a:p>
            <a:r>
              <a:rPr lang="nl-NL" dirty="0" smtClean="0"/>
              <a:t>Resultaten in termen van:</a:t>
            </a:r>
          </a:p>
          <a:p>
            <a:pPr lvl="1"/>
            <a:r>
              <a:rPr lang="nl-NL" dirty="0" smtClean="0"/>
              <a:t>Bereik</a:t>
            </a:r>
          </a:p>
          <a:p>
            <a:pPr lvl="1"/>
            <a:r>
              <a:rPr lang="nl-NL" dirty="0" smtClean="0"/>
              <a:t>Client tevredenheid</a:t>
            </a:r>
          </a:p>
          <a:p>
            <a:pPr lvl="1"/>
            <a:r>
              <a:rPr lang="nl-NL" dirty="0" smtClean="0"/>
              <a:t>Client ervaringen </a:t>
            </a:r>
          </a:p>
          <a:p>
            <a:pPr lvl="1"/>
            <a:r>
              <a:rPr lang="nl-NL" dirty="0" smtClean="0"/>
              <a:t>Klachten </a:t>
            </a:r>
          </a:p>
          <a:p>
            <a:pPr lvl="1"/>
            <a:r>
              <a:rPr lang="nl-NL" dirty="0" smtClean="0"/>
              <a:t>Gerealiseerde trajecten </a:t>
            </a:r>
          </a:p>
          <a:p>
            <a:r>
              <a:rPr lang="nl-NL" dirty="0" smtClean="0"/>
              <a:t>Resultaten in transformatietermen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57B24-31CC-4846-B222-92E0A3555778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38687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Maatschappelijke effecten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Overstijgen het jeugd(zorg)beleid</a:t>
            </a:r>
          </a:p>
          <a:p>
            <a:r>
              <a:rPr lang="nl-NL" dirty="0" smtClean="0"/>
              <a:t>Gaat om effecten op niveau van gezinnen, wijken, doelgroepen, beleidsontwikkelingen</a:t>
            </a:r>
          </a:p>
          <a:p>
            <a:r>
              <a:rPr lang="nl-NL" dirty="0" smtClean="0"/>
              <a:t>Niet alleen in harde cijfers uit te drukken</a:t>
            </a:r>
          </a:p>
          <a:p>
            <a:r>
              <a:rPr lang="nl-NL" dirty="0" smtClean="0"/>
              <a:t>Het verhaal achter de cijfers</a:t>
            </a:r>
          </a:p>
          <a:p>
            <a:r>
              <a:rPr lang="nl-NL" dirty="0" smtClean="0"/>
              <a:t>Illustreer met casuïstiek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57B24-31CC-4846-B222-92E0A3555778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73833385"/>
      </p:ext>
    </p:extLst>
  </p:cSld>
  <p:clrMapOvr>
    <a:masterClrMapping/>
  </p:clrMapOvr>
</p:sld>
</file>

<file path=ppt/theme/theme1.xml><?xml version="1.0" encoding="utf-8"?>
<a:theme xmlns:a="http://schemas.openxmlformats.org/drawingml/2006/main" name="PP Presentatie Regioplan NIEUW">
  <a:themeElements>
    <a:clrScheme name="">
      <a:dk1>
        <a:srgbClr val="000000"/>
      </a:dk1>
      <a:lt1>
        <a:srgbClr val="FFFFFF"/>
      </a:lt1>
      <a:dk2>
        <a:srgbClr val="000000"/>
      </a:dk2>
      <a:lt2>
        <a:srgbClr val="7E7D7C"/>
      </a:lt2>
      <a:accent1>
        <a:srgbClr val="4A1586"/>
      </a:accent1>
      <a:accent2>
        <a:srgbClr val="4485CC"/>
      </a:accent2>
      <a:accent3>
        <a:srgbClr val="FFFFFF"/>
      </a:accent3>
      <a:accent4>
        <a:srgbClr val="000000"/>
      </a:accent4>
      <a:accent5>
        <a:srgbClr val="B1AAC3"/>
      </a:accent5>
      <a:accent6>
        <a:srgbClr val="3D78B9"/>
      </a:accent6>
      <a:hlink>
        <a:srgbClr val="FF8F31"/>
      </a:hlink>
      <a:folHlink>
        <a:srgbClr val="AAAAAA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B0C4E8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17475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2800" b="1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charset="0"/>
            <a:cs typeface="Times New Roman" pitchFamily="-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B0C4E8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117475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2800" b="1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charset="0"/>
            <a:cs typeface="Times New Roman" pitchFamily="-32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 Presentatie Regioplan NIEUW</Template>
  <TotalTime>1174</TotalTime>
  <Words>462</Words>
  <Application>Microsoft Office PowerPoint</Application>
  <PresentationFormat>Diavoorstelling (4:3)</PresentationFormat>
  <Paragraphs>81</Paragraphs>
  <Slides>8</Slides>
  <Notes>8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9" baseType="lpstr">
      <vt:lpstr>PP Presentatie Regioplan NIEUW</vt:lpstr>
      <vt:lpstr>Handreiking jeugdwet Dongen, Goirle en Loon op Zand</vt:lpstr>
      <vt:lpstr>Doel van de handreiking </vt:lpstr>
      <vt:lpstr>Doel van de handreiking </vt:lpstr>
      <vt:lpstr>Opzet van de handreiking</vt:lpstr>
      <vt:lpstr>Systeemindicatoren </vt:lpstr>
      <vt:lpstr>Werkprocesindicatoren </vt:lpstr>
      <vt:lpstr>Resultaten </vt:lpstr>
      <vt:lpstr>Maatschappelijke effecten </vt:lpstr>
    </vt:vector>
  </TitlesOfParts>
  <Company>Officium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Handreiking jeugdwet Dongen, Goirle en Loon op Zand</dc:title>
  <dc:creator>Frank Kriek</dc:creator>
  <cp:lastModifiedBy>Frank Kriek</cp:lastModifiedBy>
  <cp:revision>27</cp:revision>
  <cp:lastPrinted>2015-06-23T14:12:38Z</cp:lastPrinted>
  <dcterms:created xsi:type="dcterms:W3CDTF">2015-05-19T10:11:45Z</dcterms:created>
  <dcterms:modified xsi:type="dcterms:W3CDTF">2015-09-17T09:07:22Z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3</vt:i4>
  </property>
  <property fmtid="{D5CDD505-2E9C-101B-9397-08002B2CF9AE}" pid="7" name="MailAddress">
    <vt:lpwstr>mur@regioplan.nl</vt:lpwstr>
  </property>
  <property fmtid="{D5CDD505-2E9C-101B-9397-08002B2CF9AE}" pid="8" name="HomePage">
    <vt:lpwstr>www.regioplan.nl</vt:lpwstr>
  </property>
  <property fmtid="{D5CDD505-2E9C-101B-9397-08002B2CF9AE}" pid="9" name="Other">
    <vt:lpwstr>Adres</vt:lpwstr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P:\docunmenten rp</vt:lpwstr>
  </property>
</Properties>
</file>