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85" r:id="rId5"/>
    <p:sldId id="278" r:id="rId6"/>
    <p:sldId id="306" r:id="rId7"/>
    <p:sldId id="307" r:id="rId8"/>
    <p:sldId id="308" r:id="rId9"/>
  </p:sldIdLst>
  <p:sldSz cx="12192000" cy="6858000"/>
  <p:notesSz cx="6797675" cy="9928225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A86DB6-D42C-4D4A-AE1F-2114D57780C8}" name="Andrea Mekking" initials="AM" userId="S::a.mekking@derondevenen.nl::7ec8a791-7892-467c-b8b2-0a0748f83187" providerId="AD"/>
  <p188:author id="{635571C8-644A-A279-10D3-14F3D47918F3}" name="Anouk Romers" initials="AR" userId="S::a.romers@derondevenen.nl::dd35e6dc-15c8-47e9-b50e-e2ceda25c5a3" providerId="AD"/>
  <p188:author id="{2528EBFF-1E20-AE33-C376-BEFFF34654C2}" name="Michiel Vredeveldt" initials="MV" userId="5d143d3cc3848d19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C8B"/>
    <a:srgbClr val="9AC6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4C4318-B129-4CC5-8D05-84D31D1CA7E1}" v="14" dt="2025-09-03T15:06:29.216"/>
    <p1510:client id="{C3087945-B29B-FFC3-3B88-585C35B5C4B2}" v="2" dt="2025-09-03T12:30:06.791"/>
    <p1510:client id="{CC5A94C9-21D2-4C2B-BFCB-349A11CC628A}" v="827" dt="2025-09-03T12:07:38.0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Stijl, donker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83" autoAdjust="0"/>
    <p:restoredTop sz="94660"/>
  </p:normalViewPr>
  <p:slideViewPr>
    <p:cSldViewPr snapToGrid="0">
      <p:cViewPr varScale="1">
        <p:scale>
          <a:sx n="60" d="100"/>
          <a:sy n="60" d="100"/>
        </p:scale>
        <p:origin x="672" y="2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2">
              <a:alphaModFix amt="56000"/>
            </a:blip>
            <a:srcRect/>
            <a:tile tx="0" ty="0" sx="100000" sy="100000" flip="none" algn="tl"/>
          </a:blipFill>
        </p:spPr>
        <p:txBody>
          <a:bodyPr/>
          <a:lstStyle>
            <a:lvl1pPr marL="0" indent="0">
              <a:buNone/>
              <a:defRPr>
                <a:latin typeface="Seaford" panose="00000500000000000000" pitchFamily="2" charset="0"/>
              </a:defRPr>
            </a:lvl1pPr>
          </a:lstStyle>
          <a:p>
            <a:r>
              <a:rPr lang="nl-NL" dirty="0"/>
              <a:t>Klik op het pictogram om een afbeelding toe te voegen</a:t>
            </a:r>
            <a:endParaRPr lang="en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F46AF70-80B8-A067-1007-97D4C969BA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4925" y="3090203"/>
            <a:ext cx="5176488" cy="1919724"/>
          </a:xfrm>
          <a:gradFill flip="none" rotWithShape="1">
            <a:gsLst>
              <a:gs pos="0">
                <a:srgbClr val="009C8B">
                  <a:shade val="30000"/>
                  <a:satMod val="115000"/>
                </a:srgbClr>
              </a:gs>
              <a:gs pos="80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2400000" scaled="0"/>
            <a:tileRect/>
          </a:gradFill>
        </p:spPr>
        <p:txBody>
          <a:bodyPr wrap="square" lIns="180000" tIns="180000" rIns="180000" bIns="180000" anchor="t"/>
          <a:lstStyle>
            <a:lvl1pPr algn="l">
              <a:defRPr sz="4000">
                <a:solidFill>
                  <a:schemeClr val="bg1"/>
                </a:solidFill>
                <a:latin typeface="Seaford" panose="00000500000000000000" pitchFamily="2" charset="0"/>
              </a:defRPr>
            </a:lvl1pPr>
          </a:lstStyle>
          <a:p>
            <a:r>
              <a:rPr lang="nl-NL" dirty="0"/>
              <a:t>Titel van presentatie (max 3 regels)</a:t>
            </a:r>
            <a:endParaRPr lang="en-NL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449471C7-5AF2-0A38-C7ED-0F9ABDA866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4925" y="5009928"/>
            <a:ext cx="5176488" cy="781976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>
              <a:buNone/>
              <a:defRPr sz="800"/>
            </a:lvl1pPr>
          </a:lstStyle>
          <a:p>
            <a:pPr lvl="0"/>
            <a:r>
              <a:rPr lang="nl-NL" dirty="0"/>
              <a:t> </a:t>
            </a:r>
            <a:endParaRPr lang="en-NL" dirty="0"/>
          </a:p>
        </p:txBody>
      </p:sp>
      <p:sp>
        <p:nvSpPr>
          <p:cNvPr id="16" name="Tijdelijke aanduiding voor tekst 15">
            <a:extLst>
              <a:ext uri="{FF2B5EF4-FFF2-40B4-BE49-F238E27FC236}">
                <a16:creationId xmlns:a16="http://schemas.microsoft.com/office/drawing/2014/main" id="{BE227746-1148-3529-51FA-C16734D168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4925" y="5009928"/>
            <a:ext cx="3021091" cy="78197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Seaford" panose="00000500000000000000" pitchFamily="2" charset="0"/>
              </a:defRPr>
            </a:lvl1pPr>
            <a:lvl2pPr>
              <a:defRPr sz="1600">
                <a:latin typeface="Seaford" panose="00000500000000000000" pitchFamily="2" charset="0"/>
              </a:defRPr>
            </a:lvl2pPr>
            <a:lvl3pPr>
              <a:defRPr sz="1600">
                <a:latin typeface="Seaford" panose="00000500000000000000" pitchFamily="2" charset="0"/>
              </a:defRPr>
            </a:lvl3pPr>
            <a:lvl4pPr>
              <a:defRPr sz="1600">
                <a:latin typeface="Seaford" panose="00000500000000000000" pitchFamily="2" charset="0"/>
              </a:defRPr>
            </a:lvl4pPr>
            <a:lvl5pPr>
              <a:defRPr sz="1600">
                <a:latin typeface="Seaford" panose="00000500000000000000" pitchFamily="2" charset="0"/>
              </a:defRPr>
            </a:lvl5pPr>
          </a:lstStyle>
          <a:p>
            <a:pPr lvl="0"/>
            <a:r>
              <a:rPr lang="nl-NL" dirty="0"/>
              <a:t>Klikken om de tekst te bewerken</a:t>
            </a:r>
            <a:endParaRPr lang="en-NL" dirty="0"/>
          </a:p>
        </p:txBody>
      </p:sp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E48317D5-9724-1C04-5DDD-5157981D7C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89559" y="5140664"/>
            <a:ext cx="1764000" cy="520504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l-NL" dirty="0"/>
              <a:t> 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882965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nd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81454" y="0"/>
            <a:ext cx="4710545" cy="57701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latin typeface="Seaford" panose="00000500000000000000" pitchFamily="2" charset="0"/>
              </a:defRPr>
            </a:lvl1pPr>
          </a:lstStyle>
          <a:p>
            <a:r>
              <a:rPr lang="nl-NL" dirty="0"/>
              <a:t>Klik op het pictogram om een afbeelding toe te voegen</a:t>
            </a:r>
            <a:endParaRPr lang="en-NL" dirty="0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8B05BDC9-1ECC-6331-C6E2-E7A9016F62D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7481454" cy="6858000"/>
          </a:xfrm>
          <a:prstGeom prst="rect">
            <a:avLst/>
          </a:prstGeom>
          <a:gradFill flip="none" rotWithShape="1">
            <a:gsLst>
              <a:gs pos="0">
                <a:srgbClr val="009C8B">
                  <a:shade val="30000"/>
                  <a:satMod val="115000"/>
                </a:srgbClr>
              </a:gs>
              <a:gs pos="80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189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F0D1815F-2CA0-DE2E-3202-C3E3C7D084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525169" cy="1116000"/>
          </a:xfrm>
        </p:spPr>
        <p:txBody>
          <a:bodyPr wrap="square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Titel</a:t>
            </a:r>
            <a:endParaRPr lang="en-NL" dirty="0"/>
          </a:p>
        </p:txBody>
      </p:sp>
      <p:sp>
        <p:nvSpPr>
          <p:cNvPr id="6" name="Tijdelijke aanduiding voor tekst 8">
            <a:extLst>
              <a:ext uri="{FF2B5EF4-FFF2-40B4-BE49-F238E27FC236}">
                <a16:creationId xmlns:a16="http://schemas.microsoft.com/office/drawing/2014/main" id="{69A5EE8C-64F2-1D93-0799-03CB1F82AE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788404"/>
            <a:ext cx="6525169" cy="964174"/>
          </a:xfrm>
        </p:spPr>
        <p:txBody>
          <a:bodyPr lIns="0" tIns="0" rIns="0" bIns="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Tekst</a:t>
            </a:r>
            <a:endParaRPr lang="en-NL" dirty="0"/>
          </a:p>
        </p:txBody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C62E7CA5-2CC6-A928-7C3D-33A4497EE7F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9750" y="3050466"/>
            <a:ext cx="2016000" cy="1116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Logo</a:t>
            </a:r>
            <a:endParaRPr lang="en-NL" dirty="0"/>
          </a:p>
        </p:txBody>
      </p:sp>
      <p:sp>
        <p:nvSpPr>
          <p:cNvPr id="9" name="Tijdelijke aanduiding voor afbeelding 6">
            <a:extLst>
              <a:ext uri="{FF2B5EF4-FFF2-40B4-BE49-F238E27FC236}">
                <a16:creationId xmlns:a16="http://schemas.microsoft.com/office/drawing/2014/main" id="{FCFF87ED-D63B-012D-DA9D-CF2F2BE57CA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794066" y="3050466"/>
            <a:ext cx="2016000" cy="1116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Logo</a:t>
            </a:r>
            <a:endParaRPr lang="en-NL" dirty="0"/>
          </a:p>
        </p:txBody>
      </p:sp>
      <p:sp>
        <p:nvSpPr>
          <p:cNvPr id="10" name="Tijdelijke aanduiding voor afbeelding 6">
            <a:extLst>
              <a:ext uri="{FF2B5EF4-FFF2-40B4-BE49-F238E27FC236}">
                <a16:creationId xmlns:a16="http://schemas.microsoft.com/office/drawing/2014/main" id="{06A37FAE-578D-AA49-D88C-EFB53C0DF4E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048651" y="3050466"/>
            <a:ext cx="2016000" cy="1116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Logo</a:t>
            </a:r>
            <a:endParaRPr lang="en-NL" dirty="0"/>
          </a:p>
        </p:txBody>
      </p:sp>
      <p:sp>
        <p:nvSpPr>
          <p:cNvPr id="18" name="Tijdelijke aanduiding voor tekst 17">
            <a:extLst>
              <a:ext uri="{FF2B5EF4-FFF2-40B4-BE49-F238E27FC236}">
                <a16:creationId xmlns:a16="http://schemas.microsoft.com/office/drawing/2014/main" id="{905599C0-713D-CC9B-6CB8-88139CE0B41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48526" y="4571801"/>
            <a:ext cx="2016125" cy="157162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Ruimte in te vullen voor auteur en/of datum.</a:t>
            </a:r>
            <a:endParaRPr lang="en-NL" dirty="0"/>
          </a:p>
        </p:txBody>
      </p:sp>
      <p:pic>
        <p:nvPicPr>
          <p:cNvPr id="21" name="Afbeelding 20" descr="Afbeelding met Lettertype, logo, Graphics&#10;&#10;Automatisch gegenereerde beschrijving">
            <a:extLst>
              <a:ext uri="{FF2B5EF4-FFF2-40B4-BE49-F238E27FC236}">
                <a16:creationId xmlns:a16="http://schemas.microsoft.com/office/drawing/2014/main" id="{05727BE5-A7F3-8E6E-B653-C2606F37EB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107" y="6007710"/>
            <a:ext cx="1744714" cy="616218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29860828-6D51-BB0D-D52F-4E914778E43D}"/>
              </a:ext>
            </a:extLst>
          </p:cNvPr>
          <p:cNvSpPr txBox="1"/>
          <p:nvPr userDrawn="1"/>
        </p:nvSpPr>
        <p:spPr>
          <a:xfrm>
            <a:off x="539750" y="4571801"/>
            <a:ext cx="2016000" cy="1572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1400" b="1" dirty="0">
                <a:solidFill>
                  <a:schemeClr val="bg1"/>
                </a:solidFill>
              </a:rPr>
              <a:t>Contactgegevens</a:t>
            </a:r>
          </a:p>
          <a:p>
            <a:pPr>
              <a:lnSpc>
                <a:spcPct val="150000"/>
              </a:lnSpc>
            </a:pPr>
            <a:r>
              <a:rPr lang="nl-NL" sz="1400" dirty="0">
                <a:solidFill>
                  <a:schemeClr val="bg1"/>
                </a:solidFill>
              </a:rPr>
              <a:t>De Ronde Venen</a:t>
            </a:r>
          </a:p>
          <a:p>
            <a:pPr>
              <a:lnSpc>
                <a:spcPct val="150000"/>
              </a:lnSpc>
            </a:pPr>
            <a:r>
              <a:rPr lang="nl-NL" sz="1400" dirty="0">
                <a:solidFill>
                  <a:schemeClr val="bg1"/>
                </a:solidFill>
              </a:rPr>
              <a:t>Croonstadtlaan 111</a:t>
            </a:r>
          </a:p>
          <a:p>
            <a:pPr>
              <a:lnSpc>
                <a:spcPct val="150000"/>
              </a:lnSpc>
            </a:pPr>
            <a:r>
              <a:rPr lang="nl-NL" sz="1400" dirty="0">
                <a:solidFill>
                  <a:schemeClr val="bg1"/>
                </a:solidFill>
              </a:rPr>
              <a:t>3641 AL Mijdrecht</a:t>
            </a:r>
          </a:p>
          <a:p>
            <a:pPr>
              <a:lnSpc>
                <a:spcPct val="150000"/>
              </a:lnSpc>
            </a:pPr>
            <a:r>
              <a:rPr lang="nl-NL" sz="1400" dirty="0">
                <a:solidFill>
                  <a:schemeClr val="bg1"/>
                </a:solidFill>
              </a:rPr>
              <a:t>Telefoon: 0297 29 16 16</a:t>
            </a:r>
            <a:endParaRPr lang="en-NL" sz="1400" dirty="0">
              <a:solidFill>
                <a:schemeClr val="bg1"/>
              </a:solidFill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D88BC127-5951-2D88-B55C-491440040F09}"/>
              </a:ext>
            </a:extLst>
          </p:cNvPr>
          <p:cNvSpPr txBox="1"/>
          <p:nvPr userDrawn="1"/>
        </p:nvSpPr>
        <p:spPr>
          <a:xfrm>
            <a:off x="2794066" y="4571065"/>
            <a:ext cx="2016000" cy="1572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1400" b="0" dirty="0">
                <a:solidFill>
                  <a:schemeClr val="bg1"/>
                </a:solidFill>
              </a:rPr>
              <a:t>Postbus 250</a:t>
            </a:r>
          </a:p>
          <a:p>
            <a:pPr>
              <a:lnSpc>
                <a:spcPct val="150000"/>
              </a:lnSpc>
            </a:pPr>
            <a:r>
              <a:rPr lang="nl-NL" sz="1400" b="0" dirty="0">
                <a:solidFill>
                  <a:schemeClr val="bg1"/>
                </a:solidFill>
              </a:rPr>
              <a:t>3640 AG Mijdrecht</a:t>
            </a:r>
          </a:p>
          <a:p>
            <a:pPr>
              <a:lnSpc>
                <a:spcPct val="150000"/>
              </a:lnSpc>
            </a:pPr>
            <a:endParaRPr lang="nl-NL" sz="1400" b="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nl-NL" sz="1400" b="0" dirty="0">
                <a:solidFill>
                  <a:schemeClr val="bg1"/>
                </a:solidFill>
              </a:rPr>
              <a:t>Kijk voor meer informatie op onze website</a:t>
            </a:r>
            <a:r>
              <a:rPr lang="nl-NL" sz="1400" dirty="0">
                <a:solidFill>
                  <a:schemeClr val="bg1"/>
                </a:solidFill>
              </a:rPr>
              <a:t>.</a:t>
            </a:r>
            <a:endParaRPr lang="nl-NL" sz="1400" b="0" dirty="0">
              <a:solidFill>
                <a:schemeClr val="bg1"/>
              </a:solidFill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BB9DC9A9-0DDA-4C2C-1DAF-720754355FE5}"/>
              </a:ext>
            </a:extLst>
          </p:cNvPr>
          <p:cNvSpPr txBox="1"/>
          <p:nvPr userDrawn="1"/>
        </p:nvSpPr>
        <p:spPr>
          <a:xfrm>
            <a:off x="7694986" y="6141873"/>
            <a:ext cx="238705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nl-NL" sz="1400" dirty="0">
                <a:solidFill>
                  <a:srgbClr val="009C8B"/>
                </a:solidFill>
              </a:rPr>
              <a:t>derondevenen.nl</a:t>
            </a:r>
            <a:endParaRPr lang="en-NL" sz="1400" dirty="0">
              <a:solidFill>
                <a:srgbClr val="009C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647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Titel</a:t>
            </a:r>
            <a:endParaRPr lang="en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643D420F-C8A1-FDEF-C1FF-FDE730DD73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750" y="1782415"/>
            <a:ext cx="10814050" cy="4351338"/>
          </a:xfrm>
        </p:spPr>
        <p:txBody>
          <a:bodyPr lIns="0" tIns="0" rIns="0" bIns="0"/>
          <a:lstStyle>
            <a:lvl1pPr marL="285750" indent="-285750">
              <a:buFont typeface="Arial" panose="020B0604020202020204" pitchFamily="34" charset="0"/>
              <a:buChar char="•"/>
              <a:defRPr/>
            </a:lvl1pPr>
          </a:lstStyle>
          <a:p>
            <a:pPr marL="0" indent="0">
              <a:buNone/>
            </a:pPr>
            <a:r>
              <a:rPr lang="nl-NL" dirty="0"/>
              <a:t>Maak een lijst met opsomtekens of nummers</a:t>
            </a:r>
          </a:p>
          <a:p>
            <a:r>
              <a:rPr lang="nl-NL" dirty="0"/>
              <a:t>Opsomming eerste niveau</a:t>
            </a:r>
          </a:p>
          <a:p>
            <a:pPr lvl="1"/>
            <a:r>
              <a:rPr lang="nl-NL" dirty="0"/>
              <a:t>Opsomming tweede niveau</a:t>
            </a:r>
          </a:p>
          <a:p>
            <a:pPr lvl="2"/>
            <a:r>
              <a:rPr lang="nl-NL" dirty="0"/>
              <a:t>Opsomming derde niveau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Druk op Enter om meer opsomtekens toe te voegen.</a:t>
            </a:r>
          </a:p>
          <a:p>
            <a:pPr marL="0" indent="0">
              <a:buNone/>
            </a:pPr>
            <a:r>
              <a:rPr lang="nl-NL" dirty="0"/>
              <a:t>Druk op Tab of Lijstniveau verhogen voor een lijst met niveaus.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lvl="0"/>
            <a:r>
              <a:rPr lang="nl-NL" dirty="0"/>
              <a:t>Ondertitel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746961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of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B9FB9C-5DAE-C286-F554-E36833DD8D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710464" cy="625253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Agenda of inhoudsopgave</a:t>
            </a:r>
            <a:endParaRPr lang="en-NL" dirty="0"/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B41EB683-8767-48BB-D02F-A317B2015AB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639050" y="0"/>
            <a:ext cx="455295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dirty="0"/>
              <a:t>Klik op het pictogram om een afbeelding toe te voegen</a:t>
            </a:r>
            <a:endParaRPr lang="en-NL" dirty="0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0D32FE0A-335E-2A25-6FEE-0829113F77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1423988"/>
            <a:ext cx="6710463" cy="534987"/>
          </a:xfrm>
          <a:prstGeom prst="rect">
            <a:avLst/>
          </a:prstGeom>
          <a:solidFill>
            <a:schemeClr val="bg1"/>
          </a:solidFill>
          <a:ln w="22225">
            <a:noFill/>
          </a:ln>
          <a:effectLst>
            <a:outerShdw dist="25400" dir="5400000" algn="tl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 dirty="0"/>
              <a:t>1. Hoofdstuk of agendapunt 1</a:t>
            </a:r>
            <a:endParaRPr lang="en-NL" dirty="0"/>
          </a:p>
        </p:txBody>
      </p:sp>
      <p:sp>
        <p:nvSpPr>
          <p:cNvPr id="9" name="Tijdelijke aanduiding voor tekst 6">
            <a:extLst>
              <a:ext uri="{FF2B5EF4-FFF2-40B4-BE49-F238E27FC236}">
                <a16:creationId xmlns:a16="http://schemas.microsoft.com/office/drawing/2014/main" id="{F45F52C9-0871-2389-1606-B3B31E048EE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2118552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 dirty="0"/>
              <a:t>2. Hoofdstuk of agendapunt 2</a:t>
            </a:r>
            <a:endParaRPr lang="en-NL" dirty="0"/>
          </a:p>
        </p:txBody>
      </p:sp>
      <p:sp>
        <p:nvSpPr>
          <p:cNvPr id="11" name="Tijdelijke aanduiding voor tekst 6">
            <a:extLst>
              <a:ext uri="{FF2B5EF4-FFF2-40B4-BE49-F238E27FC236}">
                <a16:creationId xmlns:a16="http://schemas.microsoft.com/office/drawing/2014/main" id="{4EC0CEC7-DBCE-FCCF-04A6-57731FEF626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0000" y="2806372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 dirty="0"/>
              <a:t>3. Hoofdstuk of agendapunt 3</a:t>
            </a:r>
            <a:endParaRPr lang="en-NL" dirty="0"/>
          </a:p>
        </p:txBody>
      </p:sp>
      <p:sp>
        <p:nvSpPr>
          <p:cNvPr id="13" name="Tijdelijke aanduiding voor tekst 6">
            <a:extLst>
              <a:ext uri="{FF2B5EF4-FFF2-40B4-BE49-F238E27FC236}">
                <a16:creationId xmlns:a16="http://schemas.microsoft.com/office/drawing/2014/main" id="{5E42B11A-829F-2E59-FBE3-54A259F638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3500936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 dirty="0"/>
              <a:t>4. Hoofdstuk of agendapunt 4</a:t>
            </a:r>
            <a:endParaRPr lang="en-NL" dirty="0"/>
          </a:p>
        </p:txBody>
      </p:sp>
      <p:sp>
        <p:nvSpPr>
          <p:cNvPr id="15" name="Tijdelijke aanduiding voor tekst 6">
            <a:extLst>
              <a:ext uri="{FF2B5EF4-FFF2-40B4-BE49-F238E27FC236}">
                <a16:creationId xmlns:a16="http://schemas.microsoft.com/office/drawing/2014/main" id="{61D5C958-FF78-728A-ED7C-B0BDFD24A84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0000" y="4198196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 dirty="0"/>
              <a:t>5. Hoofdstuk of agendapunt 5</a:t>
            </a:r>
            <a:endParaRPr lang="en-NL" dirty="0"/>
          </a:p>
        </p:txBody>
      </p:sp>
      <p:sp>
        <p:nvSpPr>
          <p:cNvPr id="17" name="Tijdelijke aanduiding voor tekst 6">
            <a:extLst>
              <a:ext uri="{FF2B5EF4-FFF2-40B4-BE49-F238E27FC236}">
                <a16:creationId xmlns:a16="http://schemas.microsoft.com/office/drawing/2014/main" id="{BA78C3B7-EE28-E335-8A8B-06907D7A972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0000" y="4892760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 dirty="0"/>
              <a:t>Minder hoofdstukken of agendapunten?  Verwijder de velden handmatig.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98752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of uitgel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latin typeface="Seaford" panose="00000500000000000000" pitchFamily="2" charset="0"/>
              </a:defRPr>
            </a:lvl1pPr>
          </a:lstStyle>
          <a:p>
            <a:r>
              <a:rPr lang="nl-NL" dirty="0"/>
              <a:t>Klik op het pictogram om een afbeelding toe te voegen</a:t>
            </a:r>
            <a:endParaRPr lang="en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F46AF70-80B8-A067-1007-97D4C969BA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224535"/>
            <a:ext cx="6096000" cy="1468660"/>
          </a:xfrm>
          <a:gradFill flip="none" rotWithShape="1">
            <a:gsLst>
              <a:gs pos="0">
                <a:srgbClr val="009C8B">
                  <a:shade val="30000"/>
                  <a:satMod val="115000"/>
                </a:srgbClr>
              </a:gs>
              <a:gs pos="81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2400000" scaled="0"/>
            <a:tileRect/>
          </a:gradFill>
        </p:spPr>
        <p:txBody>
          <a:bodyPr wrap="square" lIns="432000" tIns="180000" rIns="720000" bIns="180000" anchor="t">
            <a:normAutofit/>
          </a:bodyPr>
          <a:lstStyle>
            <a:lvl1pPr algn="l">
              <a:defRPr sz="3600">
                <a:solidFill>
                  <a:schemeClr val="bg1"/>
                </a:solidFill>
                <a:latin typeface="Seaford" panose="00000500000000000000" pitchFamily="2" charset="0"/>
              </a:defRPr>
            </a:lvl1pPr>
          </a:lstStyle>
          <a:p>
            <a:r>
              <a:rPr lang="nl-NL" dirty="0"/>
              <a:t>“Uitgelicht stuk tekst of quote”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36160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Titel</a:t>
            </a:r>
            <a:endParaRPr lang="en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lvl="0"/>
            <a:r>
              <a:rPr lang="nl-NL" dirty="0"/>
              <a:t>Ondertitel</a:t>
            </a:r>
          </a:p>
        </p:txBody>
      </p:sp>
      <p:sp>
        <p:nvSpPr>
          <p:cNvPr id="7" name="Tijdelijke aanduiding voor inhoud 4">
            <a:extLst>
              <a:ext uri="{FF2B5EF4-FFF2-40B4-BE49-F238E27FC236}">
                <a16:creationId xmlns:a16="http://schemas.microsoft.com/office/drawing/2014/main" id="{A1BD90D3-3B97-37FD-6DBE-CA1CD1C9BF2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39482" y="1782415"/>
            <a:ext cx="5040000" cy="4308475"/>
          </a:xfrm>
        </p:spPr>
        <p:txBody>
          <a:bodyPr lIns="0" tIns="0" rIns="0" bIns="0"/>
          <a:lstStyle>
            <a:lvl1pPr>
              <a:defRPr/>
            </a:lvl1pPr>
          </a:lstStyle>
          <a:p>
            <a:pPr marL="0" indent="0">
              <a:buNone/>
            </a:pPr>
            <a:r>
              <a:rPr lang="nl-NL" dirty="0"/>
              <a:t>Plaats links de tekst en rechts een foto.</a:t>
            </a:r>
            <a:endParaRPr lang="en-NL" dirty="0"/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0507FEE3-0CD9-426E-D735-87C00D2463E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56300" y="1782763"/>
            <a:ext cx="5040313" cy="4308475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C8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toe te voegen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926878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Titel</a:t>
            </a:r>
            <a:endParaRPr lang="en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lvl="0"/>
            <a:r>
              <a:rPr lang="nl-NL" dirty="0"/>
              <a:t>Ondertitel</a:t>
            </a:r>
            <a:endParaRPr lang="en-NL" dirty="0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DCFC101E-392D-B1D1-64CE-CC84C6DEB35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96000" y="1782415"/>
            <a:ext cx="5040000" cy="4308475"/>
          </a:xfrm>
        </p:spPr>
        <p:txBody>
          <a:bodyPr lIns="0" tIns="0" rIns="0" bIns="0"/>
          <a:lstStyle/>
          <a:p>
            <a:pPr marL="0" indent="0">
              <a:buNone/>
            </a:pPr>
            <a:r>
              <a:rPr lang="nl-NL" dirty="0"/>
              <a:t>Schrijf een tekst of een opsomming:</a:t>
            </a:r>
          </a:p>
          <a:p>
            <a:pPr marL="342900" indent="-342900">
              <a:buFont typeface="+mj-lt"/>
              <a:buAutoNum type="arabicPeriod"/>
            </a:pPr>
            <a:r>
              <a:rPr lang="nl-NL" dirty="0"/>
              <a:t>Nummer 1</a:t>
            </a:r>
          </a:p>
          <a:p>
            <a:pPr marL="342900" indent="-342900">
              <a:buFont typeface="+mj-lt"/>
              <a:buAutoNum type="arabicPeriod"/>
            </a:pPr>
            <a:r>
              <a:rPr lang="nl-NL" dirty="0"/>
              <a:t>Nummer 2</a:t>
            </a:r>
          </a:p>
          <a:p>
            <a:pPr marL="800100" lvl="1" indent="-342900">
              <a:buFont typeface="+mj-lt"/>
              <a:buAutoNum type="arabicPeriod"/>
            </a:pPr>
            <a:r>
              <a:rPr lang="nl-NL" dirty="0"/>
              <a:t>Nummer 1 op het niveau eronder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dirty="0"/>
              <a:t>Nummer 2 op het </a:t>
            </a:r>
            <a:r>
              <a:rPr lang="nl-NL" noProof="0" dirty="0"/>
              <a:t>niveau eronder</a:t>
            </a:r>
          </a:p>
        </p:txBody>
      </p:sp>
      <p:sp>
        <p:nvSpPr>
          <p:cNvPr id="7" name="Tijdelijke aanduiding voor inhoud 4">
            <a:extLst>
              <a:ext uri="{FF2B5EF4-FFF2-40B4-BE49-F238E27FC236}">
                <a16:creationId xmlns:a16="http://schemas.microsoft.com/office/drawing/2014/main" id="{A1BD90D3-3B97-37FD-6DBE-CA1CD1C9BF2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39482" y="1782415"/>
            <a:ext cx="5040000" cy="4308475"/>
          </a:xfrm>
        </p:spPr>
        <p:txBody>
          <a:bodyPr lIns="0" tIns="0" rIns="0" bIns="0"/>
          <a:lstStyle>
            <a:lvl1pPr>
              <a:defRPr/>
            </a:lvl1pPr>
          </a:lstStyle>
          <a:p>
            <a:pPr marL="0" indent="0">
              <a:buNone/>
            </a:pPr>
            <a:r>
              <a:rPr lang="nl-NL" dirty="0"/>
              <a:t>Twee tekstblokken naast elkaar.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438419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660380" cy="553998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nl-NL" dirty="0"/>
              <a:t>Grafiek</a:t>
            </a:r>
            <a:endParaRPr lang="en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690768" y="6338093"/>
            <a:ext cx="2810464" cy="401638"/>
          </a:xfrm>
        </p:spPr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666090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C8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De 6 kleuren worden automatisch goed gezet.</a:t>
            </a:r>
            <a:endParaRPr lang="en-NL" dirty="0"/>
          </a:p>
        </p:txBody>
      </p:sp>
      <p:sp>
        <p:nvSpPr>
          <p:cNvPr id="4" name="Tijdelijke aanduiding voor afbeelding 4">
            <a:extLst>
              <a:ext uri="{FF2B5EF4-FFF2-40B4-BE49-F238E27FC236}">
                <a16:creationId xmlns:a16="http://schemas.microsoft.com/office/drawing/2014/main" id="{1A252827-E215-29CC-7872-DC2F851BAE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639050" y="0"/>
            <a:ext cx="455295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dirty="0"/>
              <a:t>Klik op het pictogram om een afbeelding toe te voegen</a:t>
            </a:r>
            <a:endParaRPr lang="en-NL" dirty="0"/>
          </a:p>
        </p:txBody>
      </p:sp>
      <p:sp>
        <p:nvSpPr>
          <p:cNvPr id="6" name="Tijdelijke aanduiding voor grafiek 5">
            <a:extLst>
              <a:ext uri="{FF2B5EF4-FFF2-40B4-BE49-F238E27FC236}">
                <a16:creationId xmlns:a16="http://schemas.microsoft.com/office/drawing/2014/main" id="{0940A98B-4674-6A55-E2BB-C2D1049E0E1B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539750" y="1782763"/>
            <a:ext cx="6659563" cy="43084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dirty="0"/>
              <a:t>Klik op het icoon hieronder om een grafiek of diagram in te voegen</a:t>
            </a:r>
          </a:p>
        </p:txBody>
      </p:sp>
    </p:spTree>
    <p:extLst>
      <p:ext uri="{BB962C8B-B14F-4D97-AF65-F5344CB8AC3E}">
        <p14:creationId xmlns:p14="http://schemas.microsoft.com/office/powerpoint/2010/main" val="4271238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el media op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dirty="0"/>
              <a:t>Slide met meer opties</a:t>
            </a:r>
            <a:endParaRPr lang="en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r>
              <a:rPr lang="nl-NL" sz="2400" dirty="0">
                <a:effectLst/>
                <a:latin typeface="+mj-lt"/>
              </a:rPr>
              <a:t>Tekst met gekleurd vlak en afbeelding.</a:t>
            </a:r>
            <a:endParaRPr lang="en-NL" dirty="0">
              <a:latin typeface="+mj-lt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DCFC101E-392D-B1D1-64CE-CC84C6DEB35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96000" y="1969476"/>
            <a:ext cx="5040000" cy="1459523"/>
          </a:xfrm>
        </p:spPr>
        <p:txBody>
          <a:bodyPr lIns="0" tIns="0" rIns="0" bIns="0"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l-NL" dirty="0"/>
              <a:t>Tekst met een afbeelding</a:t>
            </a:r>
            <a:endParaRPr lang="en-NL" dirty="0"/>
          </a:p>
        </p:txBody>
      </p:sp>
      <p:sp>
        <p:nvSpPr>
          <p:cNvPr id="7" name="Tijdelijke aanduiding voor inhoud 4">
            <a:extLst>
              <a:ext uri="{FF2B5EF4-FFF2-40B4-BE49-F238E27FC236}">
                <a16:creationId xmlns:a16="http://schemas.microsoft.com/office/drawing/2014/main" id="{A1BD90D3-3B97-37FD-6DBE-CA1CD1C9BF2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39482" y="1969477"/>
            <a:ext cx="5040000" cy="2273911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nl-NL" dirty="0"/>
              <a:t>Tekst</a:t>
            </a:r>
            <a:endParaRPr lang="en-NL" dirty="0"/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5BA34876-5220-2F46-BD8A-EABAB005DEC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3672780"/>
            <a:ext cx="5126038" cy="2527995"/>
          </a:xfrm>
          <a:blipFill>
            <a:blip r:embed="rId2"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>
                <a:solidFill>
                  <a:schemeClr val="bg1"/>
                </a:solidFill>
                <a:highlight>
                  <a:srgbClr val="009C8B"/>
                </a:highlight>
              </a:defRPr>
            </a:lvl1pPr>
          </a:lstStyle>
          <a:p>
            <a:r>
              <a:rPr lang="nl-NL" dirty="0"/>
              <a:t>Klik op het pictogram om een afbeelding toe te voegen</a:t>
            </a:r>
            <a:endParaRPr lang="en-NL" dirty="0"/>
          </a:p>
        </p:txBody>
      </p:sp>
      <p:sp>
        <p:nvSpPr>
          <p:cNvPr id="10" name="Tijdelijke aanduiding voor inhoud 4">
            <a:extLst>
              <a:ext uri="{FF2B5EF4-FFF2-40B4-BE49-F238E27FC236}">
                <a16:creationId xmlns:a16="http://schemas.microsoft.com/office/drawing/2014/main" id="{3E8800CC-1914-799A-D1B4-F32084AA7D97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39482" y="4465986"/>
            <a:ext cx="5040000" cy="1734790"/>
          </a:xfrm>
          <a:solidFill>
            <a:srgbClr val="009C8B"/>
          </a:solidFill>
        </p:spPr>
        <p:txBody>
          <a:bodyPr lIns="180000" tIns="180000" rIns="180000" bIns="180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Tekst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232099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onkere achtergrond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81454" y="0"/>
            <a:ext cx="4710545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highlight>
                  <a:srgbClr val="009C8B"/>
                </a:highlight>
                <a:latin typeface="Seaford" panose="00000500000000000000" pitchFamily="2" charset="0"/>
              </a:defRPr>
            </a:lvl1pPr>
          </a:lstStyle>
          <a:p>
            <a:r>
              <a:rPr lang="nl-NL" dirty="0"/>
              <a:t>Klik op het pictogram om een afbeelding toe te voegen</a:t>
            </a:r>
            <a:endParaRPr lang="en-NL" dirty="0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8B05BDC9-1ECC-6331-C6E2-E7A9016F62DE}"/>
              </a:ext>
            </a:extLst>
          </p:cNvPr>
          <p:cNvSpPr/>
          <p:nvPr userDrawn="1"/>
        </p:nvSpPr>
        <p:spPr>
          <a:xfrm>
            <a:off x="0" y="0"/>
            <a:ext cx="7481454" cy="6858000"/>
          </a:xfrm>
          <a:prstGeom prst="rect">
            <a:avLst/>
          </a:prstGeom>
          <a:gradFill>
            <a:gsLst>
              <a:gs pos="0">
                <a:srgbClr val="009C8B">
                  <a:shade val="30000"/>
                  <a:satMod val="115000"/>
                </a:srgbClr>
              </a:gs>
              <a:gs pos="80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2400000" scaled="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F0D1815F-2CA0-DE2E-3202-C3E3C7D084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525169" cy="6322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Titel</a:t>
            </a:r>
            <a:endParaRPr lang="en-NL" dirty="0"/>
          </a:p>
        </p:txBody>
      </p:sp>
      <p:sp>
        <p:nvSpPr>
          <p:cNvPr id="5" name="Tijdelijke aanduiding voor tekst 5">
            <a:extLst>
              <a:ext uri="{FF2B5EF4-FFF2-40B4-BE49-F238E27FC236}">
                <a16:creationId xmlns:a16="http://schemas.microsoft.com/office/drawing/2014/main" id="{C4EDA55A-4B3F-5ED5-D9B8-39ADAB4B17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750" y="1782415"/>
            <a:ext cx="6524901" cy="4351338"/>
          </a:xfrm>
        </p:spPr>
        <p:txBody>
          <a:bodyPr lIns="0" tIns="0" rIns="0" bIns="0"/>
          <a:lstStyle>
            <a:lvl1pPr marL="2857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7429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2001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1543050" indent="-1714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2000250" indent="-1714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marL="0" indent="0">
              <a:buNone/>
            </a:pPr>
            <a:r>
              <a:rPr lang="nl-NL" dirty="0"/>
              <a:t>Schrijf een tekst. </a:t>
            </a:r>
          </a:p>
        </p:txBody>
      </p:sp>
      <p:sp>
        <p:nvSpPr>
          <p:cNvPr id="6" name="Tijdelijke aanduiding voor tekst 8">
            <a:extLst>
              <a:ext uri="{FF2B5EF4-FFF2-40B4-BE49-F238E27FC236}">
                <a16:creationId xmlns:a16="http://schemas.microsoft.com/office/drawing/2014/main" id="{69A5EE8C-64F2-1D93-0799-03CB1F82AE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6525169" cy="331093"/>
          </a:xfrm>
        </p:spPr>
        <p:txBody>
          <a:bodyPr lIns="0" tIns="0" rIns="0" bIns="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Introtekst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485850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B3A1833C-6A39-4FF5-3EA0-FCAE65491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10044382" cy="632233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r>
              <a:rPr lang="nl-NL" dirty="0"/>
              <a:t>Titel</a:t>
            </a:r>
            <a:endParaRPr lang="en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6716E54-8390-AF01-DB24-29D3FBE2BB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 dirty="0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 dirty="0"/>
          </a:p>
        </p:txBody>
      </p:sp>
      <p:pic>
        <p:nvPicPr>
          <p:cNvPr id="8" name="Afbeelding 7" descr="Logo De Ronde Venen zonder tekst">
            <a:extLst>
              <a:ext uri="{FF2B5EF4-FFF2-40B4-BE49-F238E27FC236}">
                <a16:creationId xmlns:a16="http://schemas.microsoft.com/office/drawing/2014/main" id="{EC5F2D67-0648-7D8C-76CC-E14B7113A969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6000" y="252000"/>
            <a:ext cx="900000" cy="632233"/>
          </a:xfrm>
          <a:prstGeom prst="rect">
            <a:avLst/>
          </a:prstGeom>
        </p:spPr>
      </p:pic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E0DA651D-9E41-4629-0C15-33ED97D1E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7253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043911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62" r:id="rId4"/>
    <p:sldLayoutId id="2147483663" r:id="rId5"/>
    <p:sldLayoutId id="2147483668" r:id="rId6"/>
    <p:sldLayoutId id="2147483664" r:id="rId7"/>
    <p:sldLayoutId id="2147483665" r:id="rId8"/>
    <p:sldLayoutId id="2147483666" r:id="rId9"/>
    <p:sldLayoutId id="214748366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009C8B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lnSpc>
          <a:spcPct val="90000"/>
        </a:lnSpc>
        <a:spcBef>
          <a:spcPts val="1000"/>
        </a:spcBef>
        <a:buClr>
          <a:srgbClr val="009C8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indent="-1714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indent="-1714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afbeelding 1">
            <a:extLst>
              <a:ext uri="{FF2B5EF4-FFF2-40B4-BE49-F238E27FC236}">
                <a16:creationId xmlns:a16="http://schemas.microsoft.com/office/drawing/2014/main" id="{B88EAF65-9A88-502F-8A42-5EC19497BB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E22CB44-7B2B-0217-5C83-425FDFBFE8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066096"/>
            <a:ext cx="12192000" cy="1919724"/>
          </a:xfrm>
        </p:spPr>
        <p:txBody>
          <a:bodyPr>
            <a:normAutofit/>
          </a:bodyPr>
          <a:lstStyle/>
          <a:p>
            <a:r>
              <a:rPr lang="nl-NL" dirty="0"/>
              <a:t>Toetreden publieke inzamelaar / uittreden GR-AVU</a:t>
            </a:r>
          </a:p>
        </p:txBody>
      </p:sp>
    </p:spTree>
    <p:extLst>
      <p:ext uri="{BB962C8B-B14F-4D97-AF65-F5344CB8AC3E}">
        <p14:creationId xmlns:p14="http://schemas.microsoft.com/office/powerpoint/2010/main" val="585647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3ACF65-6AD6-875F-410B-358FF4964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087" y="616579"/>
            <a:ext cx="10044382" cy="632233"/>
          </a:xfrm>
        </p:spPr>
        <p:txBody>
          <a:bodyPr>
            <a:normAutofit/>
          </a:bodyPr>
          <a:lstStyle/>
          <a:p>
            <a:r>
              <a:rPr lang="nl-NL" sz="3200" dirty="0"/>
              <a:t>Proces toetreden publieke inzamelaar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5135172-4B27-4AE0-A225-146F654FB1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61887" y="2717749"/>
            <a:ext cx="10814050" cy="4753115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nl-NL" b="1" dirty="0"/>
              <a:t>23 Oktober 2024: RIB marktonderzoek AVU</a:t>
            </a:r>
            <a:br>
              <a:rPr lang="nl-NL" b="1" dirty="0"/>
            </a:br>
            <a:r>
              <a:rPr lang="nl-NL" b="1" dirty="0"/>
              <a:t> </a:t>
            </a:r>
            <a:r>
              <a:rPr lang="nl-NL" dirty="0"/>
              <a:t>	- Geen interesse vanuit de commerciële markt in inzamelcontracten, monopolypositie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b="1" dirty="0"/>
              <a:t>10 februari 2025: RIB niet aanbesteden, maar inbesteden</a:t>
            </a:r>
          </a:p>
          <a:p>
            <a:pPr marL="0" indent="0">
              <a:buNone/>
            </a:pPr>
            <a:r>
              <a:rPr lang="nl-NL" dirty="0"/>
              <a:t>	- Onderzoeken welke publieke inzamelaar geschikt en bereid is (Cyclus, </a:t>
            </a:r>
            <a:r>
              <a:rPr lang="nl-NL" dirty="0" err="1"/>
              <a:t>Meerlanden</a:t>
            </a:r>
            <a:r>
              <a:rPr lang="nl-NL" dirty="0"/>
              <a:t>)</a:t>
            </a:r>
          </a:p>
          <a:p>
            <a:pPr marL="0" indent="0">
              <a:buNone/>
            </a:pPr>
            <a:r>
              <a:rPr lang="nl-NL" dirty="0"/>
              <a:t>	- Afwegingskader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b="1" dirty="0"/>
              <a:t>7 mei 2025: RIB keuze tussen Cyclus NV en Meerlanden NV in afrondende fase</a:t>
            </a:r>
          </a:p>
          <a:p>
            <a:endParaRPr lang="nl-NL" b="1" dirty="0"/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endParaRPr lang="nl-NL" b="1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FA658761-7A93-D04E-C7FB-CCA61727FB0B}"/>
              </a:ext>
            </a:extLst>
          </p:cNvPr>
          <p:cNvSpPr txBox="1"/>
          <p:nvPr/>
        </p:nvSpPr>
        <p:spPr>
          <a:xfrm>
            <a:off x="467087" y="1248812"/>
            <a:ext cx="91543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b="1" dirty="0"/>
              <a:t>Opgave:</a:t>
            </a:r>
            <a:br>
              <a:rPr lang="nl-NL" sz="2400" dirty="0"/>
            </a:br>
            <a:r>
              <a:rPr lang="nl-NL" sz="2400" dirty="0"/>
              <a:t>Per 1 januari 2027 invulling geven aan de inzameling en verwerking </a:t>
            </a:r>
          </a:p>
          <a:p>
            <a:r>
              <a:rPr lang="nl-NL" sz="2400" dirty="0"/>
              <a:t>van huishoudelijk afval</a:t>
            </a:r>
          </a:p>
        </p:txBody>
      </p:sp>
    </p:spTree>
    <p:extLst>
      <p:ext uri="{BB962C8B-B14F-4D97-AF65-F5344CB8AC3E}">
        <p14:creationId xmlns:p14="http://schemas.microsoft.com/office/powerpoint/2010/main" val="393031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C64DED2-0B87-5DC1-9319-DF85032C6F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b="1" dirty="0"/>
              <a:t>16 juli 2025: </a:t>
            </a:r>
          </a:p>
          <a:p>
            <a:pPr marL="0" indent="0">
              <a:buNone/>
            </a:pPr>
            <a:r>
              <a:rPr lang="nl-NL" b="1" dirty="0"/>
              <a:t>Raadsinformatiebrief: </a:t>
            </a:r>
          </a:p>
          <a:p>
            <a:pPr lvl="2"/>
            <a:r>
              <a:rPr lang="nl-NL" sz="1800" b="1" dirty="0"/>
              <a:t>Keuze voor toetreding tot Cyclus NV</a:t>
            </a:r>
          </a:p>
          <a:p>
            <a:pPr marL="457200" lvl="1" indent="0">
              <a:buNone/>
            </a:pPr>
            <a:r>
              <a:rPr lang="nl-NL" sz="1800" dirty="0"/>
              <a:t>		- Lagere kosten voor verwerven van aandelen, waarbij geen jaarlijkse herijking van het 	 	   aandelenpakket (zoals jaarlijkse bijkoop)</a:t>
            </a:r>
          </a:p>
          <a:p>
            <a:pPr marL="457200" lvl="1" indent="0">
              <a:buNone/>
            </a:pPr>
            <a:r>
              <a:rPr lang="nl-NL" sz="1800" dirty="0"/>
              <a:t>		- Lagere jaarlijkse uitvoeringskosten</a:t>
            </a:r>
          </a:p>
          <a:p>
            <a:pPr marL="914400" lvl="2" indent="0">
              <a:buNone/>
            </a:pPr>
            <a:endParaRPr lang="nl-NL" sz="1800" b="1" dirty="0"/>
          </a:p>
          <a:p>
            <a:pPr lvl="2"/>
            <a:r>
              <a:rPr lang="nl-NL" sz="1800" b="1" dirty="0"/>
              <a:t>Eventuele wensen en bedenkingen kenbaar maken over toetreding tot Cyclus (tot 25 september 2025)</a:t>
            </a:r>
            <a:endParaRPr lang="nl-NL" b="1" dirty="0"/>
          </a:p>
          <a:p>
            <a:endParaRPr lang="nl-NL" b="1" dirty="0"/>
          </a:p>
          <a:p>
            <a:r>
              <a:rPr lang="nl-NL" b="1" dirty="0"/>
              <a:t>4 september 2025: technische toelichting kennismaking Cyclus en raad</a:t>
            </a:r>
            <a:br>
              <a:rPr lang="nl-NL" b="1" dirty="0"/>
            </a:br>
            <a:endParaRPr lang="nl-NL" b="1" dirty="0"/>
          </a:p>
          <a:p>
            <a:r>
              <a:rPr lang="nl-NL" sz="1800" b="1" dirty="0"/>
              <a:t>25 september 2025: besluitvorming raad over ter beschikking stellen van financiële middelen voor de verwerving van de aandelen.</a:t>
            </a:r>
            <a:r>
              <a:rPr lang="nl-NL" sz="1800" dirty="0"/>
              <a:t>	</a:t>
            </a:r>
            <a:r>
              <a:rPr lang="nl-NL" sz="1800" b="1" dirty="0"/>
              <a:t>	</a:t>
            </a:r>
            <a:endParaRPr lang="nl-NL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B53B79B9-D0BF-ED34-BDA9-CD60589FB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724247"/>
            <a:ext cx="10044113" cy="631825"/>
          </a:xfrm>
        </p:spPr>
        <p:txBody>
          <a:bodyPr>
            <a:normAutofit/>
          </a:bodyPr>
          <a:lstStyle/>
          <a:p>
            <a:r>
              <a:rPr lang="nl-NL" sz="3200" dirty="0"/>
              <a:t>Proces toetreden publieke inzamelaar</a:t>
            </a:r>
          </a:p>
        </p:txBody>
      </p:sp>
    </p:spTree>
    <p:extLst>
      <p:ext uri="{BB962C8B-B14F-4D97-AF65-F5344CB8AC3E}">
        <p14:creationId xmlns:p14="http://schemas.microsoft.com/office/powerpoint/2010/main" val="3853999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EC3E925-6E27-7CE6-110C-1217530CD8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4689" y="1253331"/>
            <a:ext cx="10814050" cy="4977348"/>
          </a:xfrm>
        </p:spPr>
        <p:txBody>
          <a:bodyPr>
            <a:normAutofit/>
          </a:bodyPr>
          <a:lstStyle/>
          <a:p>
            <a:r>
              <a:rPr lang="nl-NL" b="1" dirty="0"/>
              <a:t>16 juli 2025: RIB: </a:t>
            </a:r>
          </a:p>
          <a:p>
            <a:endParaRPr lang="nl-NL" b="1" dirty="0"/>
          </a:p>
          <a:p>
            <a:pPr lvl="2"/>
            <a:r>
              <a:rPr lang="nl-NL" sz="1800" b="1" dirty="0"/>
              <a:t>Voornemen om uit de AVU te treden</a:t>
            </a:r>
          </a:p>
          <a:p>
            <a:pPr marL="914400" lvl="2" indent="0">
              <a:buNone/>
            </a:pPr>
            <a:r>
              <a:rPr lang="nl-NL" sz="1800" b="1" dirty="0"/>
              <a:t>	</a:t>
            </a:r>
            <a:r>
              <a:rPr lang="nl-NL" sz="1800" dirty="0"/>
              <a:t>- Geen meerwaarde meer bij volledige aansluiting bij Cyclus (zowel inzameling als 	   	   verwerking)</a:t>
            </a:r>
          </a:p>
          <a:p>
            <a:pPr marL="914400" lvl="2" indent="0">
              <a:buNone/>
            </a:pPr>
            <a:r>
              <a:rPr lang="nl-NL" sz="1800" b="1" dirty="0"/>
              <a:t>	</a:t>
            </a:r>
            <a:r>
              <a:rPr lang="nl-NL" sz="1800" dirty="0"/>
              <a:t>- Grotere inspraak en betrokkenheid bij Cyclus </a:t>
            </a:r>
          </a:p>
          <a:p>
            <a:pPr marL="914400" lvl="2" indent="0">
              <a:buNone/>
            </a:pPr>
            <a:r>
              <a:rPr lang="nl-NL" sz="1800" b="1" dirty="0"/>
              <a:t>	</a:t>
            </a:r>
            <a:r>
              <a:rPr lang="nl-NL" sz="1800" dirty="0"/>
              <a:t>- Gelijkwaardige schaalvoordelen en aanbestedingskracht via </a:t>
            </a:r>
            <a:r>
              <a:rPr lang="nl-NL" sz="1800" dirty="0" err="1"/>
              <a:t>Midwaste</a:t>
            </a:r>
            <a:endParaRPr lang="nl-NL" sz="1800" dirty="0"/>
          </a:p>
          <a:p>
            <a:pPr marL="914400" lvl="2" indent="0">
              <a:buNone/>
            </a:pPr>
            <a:r>
              <a:rPr lang="nl-NL" sz="1800" b="1" dirty="0"/>
              <a:t>	</a:t>
            </a:r>
            <a:r>
              <a:rPr lang="nl-NL" sz="1800" dirty="0"/>
              <a:t>- Geen opslag op tonnages</a:t>
            </a:r>
          </a:p>
          <a:p>
            <a:pPr marL="914400" lvl="2" indent="0">
              <a:buNone/>
            </a:pPr>
            <a:r>
              <a:rPr lang="nl-NL" sz="1800" b="1" dirty="0"/>
              <a:t>	</a:t>
            </a:r>
            <a:r>
              <a:rPr lang="nl-NL" sz="1800" dirty="0"/>
              <a:t>- Geografisch en bestuurlijk nauwere samenwerking met omliggende gemeenten</a:t>
            </a:r>
            <a:br>
              <a:rPr lang="nl-NL" sz="1800" dirty="0"/>
            </a:br>
            <a:endParaRPr lang="nl-NL" sz="1800" b="1" dirty="0"/>
          </a:p>
          <a:p>
            <a:pPr lvl="2"/>
            <a:r>
              <a:rPr lang="nl-NL" sz="1800" b="1" dirty="0"/>
              <a:t> Vraag om geen zienswijze in te dienen over de uittreding uit de GR-AVU</a:t>
            </a:r>
          </a:p>
          <a:p>
            <a:endParaRPr lang="nl-NL" b="1" dirty="0"/>
          </a:p>
          <a:p>
            <a:r>
              <a:rPr lang="nl-NL" b="1" dirty="0"/>
              <a:t> 25 september 2025: besluitvorming raad toestemming en geen zienswijze bij uittreding AVU</a:t>
            </a:r>
          </a:p>
          <a:p>
            <a:pPr marL="1828800" lvl="4" indent="0">
              <a:buNone/>
            </a:pPr>
            <a:r>
              <a:rPr lang="nl-NL" sz="1800" dirty="0"/>
              <a:t>- Rol van de raad </a:t>
            </a:r>
            <a:r>
              <a:rPr lang="nl-NL" sz="1800"/>
              <a:t>verandert. Doordat </a:t>
            </a:r>
            <a:r>
              <a:rPr lang="nl-NL" sz="1800" dirty="0"/>
              <a:t>gemeente aandeelhouder is, is bij de </a:t>
            </a:r>
            <a:br>
              <a:rPr lang="nl-NL" sz="1800" dirty="0"/>
            </a:br>
            <a:r>
              <a:rPr lang="nl-NL" sz="1800" dirty="0"/>
              <a:t>   aandeelhoudersvergadering de wethouder aangesloten.</a:t>
            </a:r>
          </a:p>
          <a:p>
            <a:endParaRPr lang="nl-NL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FCFA9D89-27A2-E98F-1FEF-B1010292F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539750"/>
            <a:ext cx="10044113" cy="631825"/>
          </a:xfrm>
        </p:spPr>
        <p:txBody>
          <a:bodyPr>
            <a:normAutofit/>
          </a:bodyPr>
          <a:lstStyle/>
          <a:p>
            <a:r>
              <a:rPr lang="nl-NL" sz="3200" dirty="0"/>
              <a:t>Proces uittreden AVU</a:t>
            </a:r>
          </a:p>
        </p:txBody>
      </p:sp>
    </p:spTree>
    <p:extLst>
      <p:ext uri="{BB962C8B-B14F-4D97-AF65-F5344CB8AC3E}">
        <p14:creationId xmlns:p14="http://schemas.microsoft.com/office/powerpoint/2010/main" val="1632667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D01B4A-5BA8-4690-51CE-695D00731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Tijdspad</a:t>
            </a:r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90AE2382-8DE0-F8FE-1810-4C59BD01BD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665030"/>
              </p:ext>
            </p:extLst>
          </p:nvPr>
        </p:nvGraphicFramePr>
        <p:xfrm>
          <a:off x="2786934" y="314533"/>
          <a:ext cx="8314660" cy="62289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9960">
                  <a:extLst>
                    <a:ext uri="{9D8B030D-6E8A-4147-A177-3AD203B41FA5}">
                      <a16:colId xmlns:a16="http://schemas.microsoft.com/office/drawing/2014/main" val="2918404218"/>
                    </a:ext>
                  </a:extLst>
                </a:gridCol>
                <a:gridCol w="3302739">
                  <a:extLst>
                    <a:ext uri="{9D8B030D-6E8A-4147-A177-3AD203B41FA5}">
                      <a16:colId xmlns:a16="http://schemas.microsoft.com/office/drawing/2014/main" val="2744456506"/>
                    </a:ext>
                  </a:extLst>
                </a:gridCol>
                <a:gridCol w="3561961">
                  <a:extLst>
                    <a:ext uri="{9D8B030D-6E8A-4147-A177-3AD203B41FA5}">
                      <a16:colId xmlns:a16="http://schemas.microsoft.com/office/drawing/2014/main" val="999891778"/>
                    </a:ext>
                  </a:extLst>
                </a:gridCol>
              </a:tblGrid>
              <a:tr h="246829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Cyclus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AVU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4785773"/>
                  </a:ext>
                </a:extLst>
              </a:tr>
              <a:tr h="1070508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Tot 25 september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Mogelijkheid van de raad om eventuele wensen en bedenkingen kenbaar te maken of aan te geven hier geen gebruik van te maken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 dirty="0">
                          <a:effectLst/>
                        </a:rPr>
                        <a:t> </a:t>
                      </a:r>
                      <a:endParaRPr lang="nl-NL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5020363"/>
                  </a:ext>
                </a:extLst>
              </a:tr>
              <a:tr h="246829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4620040"/>
                  </a:ext>
                </a:extLst>
              </a:tr>
              <a:tr h="795948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25 september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Besluitvorming over ter beschikking</a:t>
                      </a:r>
                    </a:p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stellen van financiële middelen</a:t>
                      </a:r>
                    </a:p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aankoop aandelen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Besluitvorming over toestemming en</a:t>
                      </a:r>
                    </a:p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geen zienswijze bij uittreden AVU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8200452"/>
                  </a:ext>
                </a:extLst>
              </a:tr>
              <a:tr h="246829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9897235"/>
                  </a:ext>
                </a:extLst>
              </a:tr>
              <a:tr h="246829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2 oktober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AVA Cyclus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4430231"/>
                  </a:ext>
                </a:extLst>
              </a:tr>
              <a:tr h="246829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 dirty="0">
                          <a:effectLst/>
                        </a:rPr>
                        <a:t> </a:t>
                      </a:r>
                      <a:endParaRPr lang="nl-NL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4234092"/>
                  </a:ext>
                </a:extLst>
              </a:tr>
              <a:tr h="1070508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December 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Ondertekenen definitieve DVO</a:t>
                      </a:r>
                    </a:p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Formele toetreding</a:t>
                      </a:r>
                    </a:p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Start voorbereidingen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 dirty="0">
                          <a:effectLst/>
                        </a:rPr>
                        <a:t>Najaar: AVU stelt ontwerpuittredingsbesluit op, waarin frictie en desintegratiekosten worden opgenomen</a:t>
                      </a:r>
                      <a:endParaRPr lang="nl-NL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5179620"/>
                  </a:ext>
                </a:extLst>
              </a:tr>
              <a:tr h="246829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9869618"/>
                  </a:ext>
                </a:extLst>
              </a:tr>
              <a:tr h="795948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2026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Transitiejaar</a:t>
                      </a:r>
                    </a:p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(logistiek, communicatie, inregelen systemen, contractvorming)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Juni 2026: Vergadering algemeen bestuur AVU, formalisering uittreding vanuit AVU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9835225"/>
                  </a:ext>
                </a:extLst>
              </a:tr>
              <a:tr h="521389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31 december 2026: Formele beeindiging lidmaatschap AVU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2362792"/>
                  </a:ext>
                </a:extLst>
              </a:tr>
              <a:tr h="246829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82286063"/>
                  </a:ext>
                </a:extLst>
              </a:tr>
              <a:tr h="246829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1 januari 2027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>
                          <a:effectLst/>
                        </a:rPr>
                        <a:t>Start uitvoering door Cyclus</a:t>
                      </a:r>
                      <a:endParaRPr lang="nl-NL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buNone/>
                      </a:pPr>
                      <a:r>
                        <a:rPr lang="nl-NL" sz="1000" dirty="0">
                          <a:effectLst/>
                        </a:rPr>
                        <a:t> </a:t>
                      </a:r>
                      <a:endParaRPr lang="nl-NL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18505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559974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De Ronde Vene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9C8B"/>
      </a:accent1>
      <a:accent2>
        <a:srgbClr val="205C52"/>
      </a:accent2>
      <a:accent3>
        <a:srgbClr val="B36100"/>
      </a:accent3>
      <a:accent4>
        <a:srgbClr val="E12F12"/>
      </a:accent4>
      <a:accent5>
        <a:srgbClr val="9D1DAC"/>
      </a:accent5>
      <a:accent6>
        <a:srgbClr val="007BBC"/>
      </a:accent6>
      <a:hlink>
        <a:srgbClr val="9D1DAC"/>
      </a:hlink>
      <a:folHlink>
        <a:srgbClr val="F48E03"/>
      </a:folHlink>
    </a:clrScheme>
    <a:fontScheme name="De Ronde Venen 2024">
      <a:majorFont>
        <a:latin typeface="Seaford"/>
        <a:ea typeface=""/>
        <a:cs typeface=""/>
      </a:majorFont>
      <a:minorFont>
        <a:latin typeface="Seafor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1" id="{017FF70A-4D2B-401D-9F06-DD00C977843B}" vid="{63E466F5-3AF7-4912-B9BC-026E773C3FA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035619f-bc39-404f-ba24-5c856add935a" xsi:nil="true"/>
    <lcf76f155ced4ddcb4097134ff3c332f xmlns="f9d09fab-8f0b-48c1-8135-92bd74b96537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8CD3D138E59849970E680BBD41D3E5" ma:contentTypeVersion="17" ma:contentTypeDescription="Een nieuw document maken." ma:contentTypeScope="" ma:versionID="ff0d69f329e97097c0eb1c8793170e5b">
  <xsd:schema xmlns:xsd="http://www.w3.org/2001/XMLSchema" xmlns:xs="http://www.w3.org/2001/XMLSchema" xmlns:p="http://schemas.microsoft.com/office/2006/metadata/properties" xmlns:ns1="http://schemas.microsoft.com/sharepoint/v3" xmlns:ns2="f9d09fab-8f0b-48c1-8135-92bd74b96537" xmlns:ns3="c035619f-bc39-404f-ba24-5c856add935a" targetNamespace="http://schemas.microsoft.com/office/2006/metadata/properties" ma:root="true" ma:fieldsID="ff8a499c650ee90c3e3ba9d4b6bd5273" ns1:_="" ns2:_="" ns3:_="">
    <xsd:import namespace="http://schemas.microsoft.com/sharepoint/v3"/>
    <xsd:import namespace="f9d09fab-8f0b-48c1-8135-92bd74b96537"/>
    <xsd:import namespace="c035619f-bc39-404f-ba24-5c856add935a"/>
    <xsd:element name="properties">
      <xsd:complexType>
        <xsd:sequence>
          <xsd:element name="documentManagement">
            <xsd:complexType>
              <xsd:all>
                <xsd:element ref="ns1:_ip_UnifiedCompliancePolicyProperties" minOccurs="0"/>
                <xsd:element ref="ns1:_ip_UnifiedCompliancePolicyUIAction" minOccurs="0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8" nillable="true" ma:displayName="Eigenschappen van het geïntegreerd beleid voor naleving" ma:hidden="true" ma:internalName="_ip_UnifiedCompliancePolicyProperties">
      <xsd:simpleType>
        <xsd:restriction base="dms:Note"/>
      </xsd:simpleType>
    </xsd:element>
    <xsd:element name="_ip_UnifiedCompliancePolicyUIAction" ma:index="9" nillable="true" ma:displayName="Actie van de gebruikersinterface van het geïntegreerd beleid voor naleving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d09fab-8f0b-48c1-8135-92bd74b965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12554b14-011f-4864-8a2b-03e1982056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35619f-bc39-404f-ba24-5c856add935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5ec2c19-0d46-4e30-80e5-eff22b1de4a3}" ma:internalName="TaxCatchAll" ma:showField="CatchAllData" ma:web="c035619f-bc39-404f-ba24-5c856add93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C15E69-C93B-4EA0-9B8B-5A814D68A59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60EA53-8ECF-4880-B012-4D3E1F9A941D}">
  <ds:schemaRefs>
    <ds:schemaRef ds:uri="bcbadc77-f7ac-41b2-814c-672c77366b12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c035619f-bc39-404f-ba24-5c856add935a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293F947-73FF-4899-AB6A-68BD1DC35F07}"/>
</file>

<file path=docProps/app.xml><?xml version="1.0" encoding="utf-8"?>
<Properties xmlns="http://schemas.openxmlformats.org/officeDocument/2006/extended-properties" xmlns:vt="http://schemas.openxmlformats.org/officeDocument/2006/docPropsVTypes">
  <Template>PowerPoint-sjabloon De Ronde Venen DEF</Template>
  <TotalTime>0</TotalTime>
  <Words>441</Words>
  <Application>Microsoft Office PowerPoint</Application>
  <PresentationFormat>Breedbeeld</PresentationFormat>
  <Paragraphs>86</Paragraphs>
  <Slides>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8" baseType="lpstr">
      <vt:lpstr>Arial</vt:lpstr>
      <vt:lpstr>Seaford</vt:lpstr>
      <vt:lpstr>Kantoorthema</vt:lpstr>
      <vt:lpstr>Toetreden publieke inzamelaar / uittreden GR-AVU</vt:lpstr>
      <vt:lpstr>Proces toetreden publieke inzamelaar</vt:lpstr>
      <vt:lpstr>Proces toetreden publieke inzamelaar</vt:lpstr>
      <vt:lpstr>Proces uittreden AVU</vt:lpstr>
      <vt:lpstr>Tijdspad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 Mekking</dc:creator>
  <cp:lastModifiedBy>Corina van der Neut</cp:lastModifiedBy>
  <cp:revision>16</cp:revision>
  <cp:lastPrinted>2025-05-19T11:36:03Z</cp:lastPrinted>
  <dcterms:created xsi:type="dcterms:W3CDTF">2024-08-11T09:49:45Z</dcterms:created>
  <dcterms:modified xsi:type="dcterms:W3CDTF">2025-09-03T15:38:25Z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0x010100E38CD3D138E59849970E680BBD41D3E5</vt:lpwstr>
  </property>
  <property fmtid="{D5CDD505-2E9C-101B-9397-08002B2CF9AE}" pid="3" name="MediaServiceImageTags">
    <vt:lpwstr/>
  </property>
</Properties>
</file>