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60" r:id="rId3"/>
    <p:sldId id="264" r:id="rId4"/>
    <p:sldId id="265" r:id="rId5"/>
    <p:sldId id="266" r:id="rId6"/>
    <p:sldId id="298" r:id="rId7"/>
    <p:sldId id="296" r:id="rId8"/>
    <p:sldId id="299" r:id="rId9"/>
    <p:sldId id="297" r:id="rId10"/>
    <p:sldId id="301" r:id="rId11"/>
    <p:sldId id="300" r:id="rId1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89C"/>
    <a:srgbClr val="76B8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4" autoAdjust="0"/>
    <p:restoredTop sz="90394" autoAdjust="0"/>
  </p:normalViewPr>
  <p:slideViewPr>
    <p:cSldViewPr snapToGrid="0">
      <p:cViewPr varScale="1">
        <p:scale>
          <a:sx n="77" d="100"/>
          <a:sy n="77" d="100"/>
        </p:scale>
        <p:origin x="93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F075D0-E6ED-4E5D-BA66-68AF6E1037EC}" type="datetimeFigureOut">
              <a:rPr lang="nl-NL" smtClean="0"/>
              <a:t>6-9-2022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08409C-360A-49BC-A34E-470937044850}" type="slidenum">
              <a:rPr lang="nl-NL" smtClean="0"/>
              <a:t>‹nr.›</a:t>
            </a:fld>
            <a:endParaRPr lang="nl-NL"/>
          </a:p>
        </p:txBody>
      </p:sp>
    </p:spTree>
    <p:extLst>
      <p:ext uri="{BB962C8B-B14F-4D97-AF65-F5344CB8AC3E}">
        <p14:creationId xmlns:p14="http://schemas.microsoft.com/office/powerpoint/2010/main" val="3811994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Shape 301"/>
          <p:cNvSpPr>
            <a:spLocks noGrp="1" noRot="1" noChangeAspect="1"/>
          </p:cNvSpPr>
          <p:nvPr>
            <p:ph type="sldImg"/>
          </p:nvPr>
        </p:nvSpPr>
        <p:spPr>
          <a:xfrm>
            <a:off x="381000" y="685800"/>
            <a:ext cx="6096000" cy="3429000"/>
          </a:xfrm>
          <a:prstGeom prst="rect">
            <a:avLst/>
          </a:prstGeom>
        </p:spPr>
        <p:txBody>
          <a:bodyPr/>
          <a:lstStyle/>
          <a:p>
            <a:endParaRPr/>
          </a:p>
        </p:txBody>
      </p:sp>
      <p:sp>
        <p:nvSpPr>
          <p:cNvPr id="302" name="Shape 302"/>
          <p:cNvSpPr>
            <a:spLocks noGrp="1"/>
          </p:cNvSpPr>
          <p:nvPr>
            <p:ph type="body" sz="quarter" idx="1"/>
          </p:nvPr>
        </p:nvSpPr>
        <p:spPr>
          <a:prstGeom prst="rect">
            <a:avLst/>
          </a:prstGeom>
        </p:spPr>
        <p:txBody>
          <a:bodyPr/>
          <a:lstStyle/>
          <a:p>
            <a:pPr>
              <a:defRPr sz="2000"/>
            </a:pPr>
            <a:endParaRPr sz="11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Toelichten: wij doen gedegen onderzoek en daar vloeit een gedegen rapport uit. Maar op welke manier kan dit aantrekkelijker voor raadsleden, zowel in het rapport als tijdens de presentatie aan de raad?</a:t>
            </a:r>
          </a:p>
        </p:txBody>
      </p:sp>
      <p:sp>
        <p:nvSpPr>
          <p:cNvPr id="4" name="Tijdelijke aanduiding voor dianummer 3"/>
          <p:cNvSpPr>
            <a:spLocks noGrp="1"/>
          </p:cNvSpPr>
          <p:nvPr>
            <p:ph type="sldNum" sz="quarter" idx="5"/>
          </p:nvPr>
        </p:nvSpPr>
        <p:spPr/>
        <p:txBody>
          <a:bodyPr/>
          <a:lstStyle/>
          <a:p>
            <a:fld id="{E408409C-360A-49BC-A34E-470937044850}" type="slidenum">
              <a:rPr lang="nl-NL" smtClean="0"/>
              <a:t>9</a:t>
            </a:fld>
            <a:endParaRPr lang="nl-NL"/>
          </a:p>
        </p:txBody>
      </p:sp>
    </p:spTree>
    <p:extLst>
      <p:ext uri="{BB962C8B-B14F-4D97-AF65-F5344CB8AC3E}">
        <p14:creationId xmlns:p14="http://schemas.microsoft.com/office/powerpoint/2010/main" val="1491547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3765F5-B317-4D08-B41B-D5CD297F43B8}"/>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1DCE48B8-C31C-497C-A9BE-FD9D3073B0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171941BA-0F31-4F1B-BFB7-A6E195C3EBA7}"/>
              </a:ext>
            </a:extLst>
          </p:cNvPr>
          <p:cNvSpPr>
            <a:spLocks noGrp="1"/>
          </p:cNvSpPr>
          <p:nvPr>
            <p:ph type="dt" sz="half" idx="10"/>
          </p:nvPr>
        </p:nvSpPr>
        <p:spPr/>
        <p:txBody>
          <a:bodyPr/>
          <a:lstStyle/>
          <a:p>
            <a:fld id="{46874A0C-7120-4BB4-B73A-40E7B8A4C4E0}" type="datetimeFigureOut">
              <a:rPr lang="nl-NL" smtClean="0"/>
              <a:t>6-9-2022</a:t>
            </a:fld>
            <a:endParaRPr lang="nl-NL"/>
          </a:p>
        </p:txBody>
      </p:sp>
      <p:sp>
        <p:nvSpPr>
          <p:cNvPr id="5" name="Tijdelijke aanduiding voor voettekst 4">
            <a:extLst>
              <a:ext uri="{FF2B5EF4-FFF2-40B4-BE49-F238E27FC236}">
                <a16:creationId xmlns:a16="http://schemas.microsoft.com/office/drawing/2014/main" id="{59599BBC-3B7A-4A16-9B17-8F763173A11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2C2FDFF-2DC4-4A41-A9E4-E0ABC87FA163}"/>
              </a:ext>
            </a:extLst>
          </p:cNvPr>
          <p:cNvSpPr>
            <a:spLocks noGrp="1"/>
          </p:cNvSpPr>
          <p:nvPr>
            <p:ph type="sldNum" sz="quarter" idx="12"/>
          </p:nvPr>
        </p:nvSpPr>
        <p:spPr/>
        <p:txBody>
          <a:bodyPr/>
          <a:lstStyle/>
          <a:p>
            <a:fld id="{BB20D7D2-9EBB-4278-AADC-7AAF5CFBA591}" type="slidenum">
              <a:rPr lang="nl-NL" smtClean="0"/>
              <a:t>‹nr.›</a:t>
            </a:fld>
            <a:endParaRPr lang="nl-NL"/>
          </a:p>
        </p:txBody>
      </p:sp>
    </p:spTree>
    <p:extLst>
      <p:ext uri="{BB962C8B-B14F-4D97-AF65-F5344CB8AC3E}">
        <p14:creationId xmlns:p14="http://schemas.microsoft.com/office/powerpoint/2010/main" val="3856471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7B60A5-316E-4F0F-BC12-169DF3A696A1}"/>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4A1ED2A8-312D-4BD2-90F6-AD5E4B4106C0}"/>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AC3B7D5-988A-4425-BC0C-43B1471BE939}"/>
              </a:ext>
            </a:extLst>
          </p:cNvPr>
          <p:cNvSpPr>
            <a:spLocks noGrp="1"/>
          </p:cNvSpPr>
          <p:nvPr>
            <p:ph type="dt" sz="half" idx="10"/>
          </p:nvPr>
        </p:nvSpPr>
        <p:spPr/>
        <p:txBody>
          <a:bodyPr/>
          <a:lstStyle/>
          <a:p>
            <a:fld id="{46874A0C-7120-4BB4-B73A-40E7B8A4C4E0}" type="datetimeFigureOut">
              <a:rPr lang="nl-NL" smtClean="0"/>
              <a:t>6-9-2022</a:t>
            </a:fld>
            <a:endParaRPr lang="nl-NL"/>
          </a:p>
        </p:txBody>
      </p:sp>
      <p:sp>
        <p:nvSpPr>
          <p:cNvPr id="5" name="Tijdelijke aanduiding voor voettekst 4">
            <a:extLst>
              <a:ext uri="{FF2B5EF4-FFF2-40B4-BE49-F238E27FC236}">
                <a16:creationId xmlns:a16="http://schemas.microsoft.com/office/drawing/2014/main" id="{673E720F-7EFF-48BD-8867-57D5A0EADE2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77B8583-1968-4743-84A4-BE5058E4FAD0}"/>
              </a:ext>
            </a:extLst>
          </p:cNvPr>
          <p:cNvSpPr>
            <a:spLocks noGrp="1"/>
          </p:cNvSpPr>
          <p:nvPr>
            <p:ph type="sldNum" sz="quarter" idx="12"/>
          </p:nvPr>
        </p:nvSpPr>
        <p:spPr/>
        <p:txBody>
          <a:bodyPr/>
          <a:lstStyle/>
          <a:p>
            <a:fld id="{BB20D7D2-9EBB-4278-AADC-7AAF5CFBA591}" type="slidenum">
              <a:rPr lang="nl-NL" smtClean="0"/>
              <a:t>‹nr.›</a:t>
            </a:fld>
            <a:endParaRPr lang="nl-NL"/>
          </a:p>
        </p:txBody>
      </p:sp>
    </p:spTree>
    <p:extLst>
      <p:ext uri="{BB962C8B-B14F-4D97-AF65-F5344CB8AC3E}">
        <p14:creationId xmlns:p14="http://schemas.microsoft.com/office/powerpoint/2010/main" val="4314972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BF3C0D74-782B-4E7C-B341-2F83291C0CEA}"/>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4CAA0D2E-D1BE-498A-93DC-CA0B90D3A013}"/>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FC89F39-408C-4C85-8648-6C9C477699D8}"/>
              </a:ext>
            </a:extLst>
          </p:cNvPr>
          <p:cNvSpPr>
            <a:spLocks noGrp="1"/>
          </p:cNvSpPr>
          <p:nvPr>
            <p:ph type="dt" sz="half" idx="10"/>
          </p:nvPr>
        </p:nvSpPr>
        <p:spPr/>
        <p:txBody>
          <a:bodyPr/>
          <a:lstStyle/>
          <a:p>
            <a:fld id="{46874A0C-7120-4BB4-B73A-40E7B8A4C4E0}" type="datetimeFigureOut">
              <a:rPr lang="nl-NL" smtClean="0"/>
              <a:t>6-9-2022</a:t>
            </a:fld>
            <a:endParaRPr lang="nl-NL"/>
          </a:p>
        </p:txBody>
      </p:sp>
      <p:sp>
        <p:nvSpPr>
          <p:cNvPr id="5" name="Tijdelijke aanduiding voor voettekst 4">
            <a:extLst>
              <a:ext uri="{FF2B5EF4-FFF2-40B4-BE49-F238E27FC236}">
                <a16:creationId xmlns:a16="http://schemas.microsoft.com/office/drawing/2014/main" id="{8C14CE41-5B7E-4D5A-B5E1-504C8BA2E16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62DAD4D-9987-4901-B5A2-941C63322AD0}"/>
              </a:ext>
            </a:extLst>
          </p:cNvPr>
          <p:cNvSpPr>
            <a:spLocks noGrp="1"/>
          </p:cNvSpPr>
          <p:nvPr>
            <p:ph type="sldNum" sz="quarter" idx="12"/>
          </p:nvPr>
        </p:nvSpPr>
        <p:spPr/>
        <p:txBody>
          <a:bodyPr/>
          <a:lstStyle/>
          <a:p>
            <a:fld id="{BB20D7D2-9EBB-4278-AADC-7AAF5CFBA591}" type="slidenum">
              <a:rPr lang="nl-NL" smtClean="0"/>
              <a:t>‹nr.›</a:t>
            </a:fld>
            <a:endParaRPr lang="nl-NL"/>
          </a:p>
        </p:txBody>
      </p:sp>
    </p:spTree>
    <p:extLst>
      <p:ext uri="{BB962C8B-B14F-4D97-AF65-F5344CB8AC3E}">
        <p14:creationId xmlns:p14="http://schemas.microsoft.com/office/powerpoint/2010/main" val="776103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el">
    <p:bg>
      <p:bgPr>
        <a:solidFill>
          <a:srgbClr val="00BFF3"/>
        </a:solidFill>
        <a:effectLst/>
      </p:bgPr>
    </p:bg>
    <p:spTree>
      <p:nvGrpSpPr>
        <p:cNvPr id="1" name=""/>
        <p:cNvGrpSpPr/>
        <p:nvPr/>
      </p:nvGrpSpPr>
      <p:grpSpPr>
        <a:xfrm>
          <a:off x="0" y="0"/>
          <a:ext cx="0" cy="0"/>
          <a:chOff x="0" y="0"/>
          <a:chExt cx="0" cy="0"/>
        </a:xfrm>
      </p:grpSpPr>
      <p:sp>
        <p:nvSpPr>
          <p:cNvPr id="159" name="Auteur en datum"/>
          <p:cNvSpPr txBox="1">
            <a:spLocks noGrp="1"/>
          </p:cNvSpPr>
          <p:nvPr>
            <p:ph type="body" sz="quarter" idx="13" hasCustomPrompt="1"/>
          </p:nvPr>
        </p:nvSpPr>
        <p:spPr>
          <a:xfrm>
            <a:off x="609600" y="1217169"/>
            <a:ext cx="10972800" cy="353315"/>
          </a:xfrm>
          <a:prstGeom prst="rect">
            <a:avLst/>
          </a:prstGeom>
        </p:spPr>
        <p:txBody>
          <a:bodyPr anchor="ctr"/>
          <a:lstStyle>
            <a:lvl1pPr marL="0" indent="0" defTabSz="309563">
              <a:lnSpc>
                <a:spcPct val="120000"/>
              </a:lnSpc>
              <a:spcBef>
                <a:spcPts val="0"/>
              </a:spcBef>
              <a:buClrTx/>
              <a:buSzTx/>
              <a:buNone/>
              <a:defRPr sz="1350" b="0" cap="all">
                <a:solidFill>
                  <a:srgbClr val="FFFFFF"/>
                </a:solidFill>
                <a:latin typeface="Proxima Nova Extrabold"/>
                <a:ea typeface="Proxima Nova Extrabold"/>
                <a:cs typeface="Proxima Nova Extrabold"/>
                <a:sym typeface="Proxima Nova Extrabold"/>
              </a:defRPr>
            </a:lvl1pPr>
          </a:lstStyle>
          <a:p>
            <a:r>
              <a:t>Auteur en datum</a:t>
            </a:r>
          </a:p>
        </p:txBody>
      </p:sp>
      <p:sp>
        <p:nvSpPr>
          <p:cNvPr id="160" name="Hoofdtekst - niveau één…"/>
          <p:cNvSpPr txBox="1">
            <a:spLocks noGrp="1"/>
          </p:cNvSpPr>
          <p:nvPr>
            <p:ph type="body" sz="quarter" idx="1" hasCustomPrompt="1"/>
          </p:nvPr>
        </p:nvSpPr>
        <p:spPr>
          <a:xfrm>
            <a:off x="609600" y="4324350"/>
            <a:ext cx="10972800" cy="1047750"/>
          </a:xfrm>
          <a:prstGeom prst="rect">
            <a:avLst/>
          </a:prstGeom>
        </p:spPr>
        <p:txBody>
          <a:bodyPr/>
          <a:lstStyle>
            <a:lvl1pPr marL="0" indent="0">
              <a:lnSpc>
                <a:spcPct val="90000"/>
              </a:lnSpc>
              <a:spcBef>
                <a:spcPts val="0"/>
              </a:spcBef>
              <a:buClrTx/>
              <a:buSzTx/>
              <a:buNone/>
              <a:defRPr sz="1950" b="0" spc="-20">
                <a:solidFill>
                  <a:srgbClr val="000000"/>
                </a:solidFill>
                <a:latin typeface="Proxima Nova Semibold"/>
                <a:ea typeface="Proxima Nova Semibold"/>
                <a:cs typeface="Proxima Nova Semibold"/>
                <a:sym typeface="Proxima Nova Semibold"/>
              </a:defRPr>
            </a:lvl1pPr>
            <a:lvl2pPr marL="0" indent="0">
              <a:lnSpc>
                <a:spcPct val="90000"/>
              </a:lnSpc>
              <a:spcBef>
                <a:spcPts val="0"/>
              </a:spcBef>
              <a:buClrTx/>
              <a:buSzTx/>
              <a:buNone/>
              <a:defRPr sz="1950" b="0" spc="-20">
                <a:solidFill>
                  <a:srgbClr val="000000"/>
                </a:solidFill>
                <a:latin typeface="Proxima Nova Semibold"/>
                <a:ea typeface="Proxima Nova Semibold"/>
                <a:cs typeface="Proxima Nova Semibold"/>
                <a:sym typeface="Proxima Nova Semibold"/>
              </a:defRPr>
            </a:lvl2pPr>
            <a:lvl3pPr marL="0" indent="0">
              <a:lnSpc>
                <a:spcPct val="90000"/>
              </a:lnSpc>
              <a:spcBef>
                <a:spcPts val="0"/>
              </a:spcBef>
              <a:buClrTx/>
              <a:buSzTx/>
              <a:buNone/>
              <a:defRPr sz="1950" b="0" spc="-20">
                <a:solidFill>
                  <a:srgbClr val="000000"/>
                </a:solidFill>
                <a:latin typeface="Proxima Nova Semibold"/>
                <a:ea typeface="Proxima Nova Semibold"/>
                <a:cs typeface="Proxima Nova Semibold"/>
                <a:sym typeface="Proxima Nova Semibold"/>
              </a:defRPr>
            </a:lvl3pPr>
            <a:lvl4pPr marL="0" indent="0">
              <a:lnSpc>
                <a:spcPct val="90000"/>
              </a:lnSpc>
              <a:spcBef>
                <a:spcPts val="0"/>
              </a:spcBef>
              <a:buClrTx/>
              <a:buSzTx/>
              <a:buNone/>
              <a:defRPr sz="1950" b="0" spc="-20">
                <a:solidFill>
                  <a:srgbClr val="000000"/>
                </a:solidFill>
                <a:latin typeface="Proxima Nova Semibold"/>
                <a:ea typeface="Proxima Nova Semibold"/>
                <a:cs typeface="Proxima Nova Semibold"/>
                <a:sym typeface="Proxima Nova Semibold"/>
              </a:defRPr>
            </a:lvl4pPr>
            <a:lvl5pPr marL="0" indent="0">
              <a:lnSpc>
                <a:spcPct val="90000"/>
              </a:lnSpc>
              <a:spcBef>
                <a:spcPts val="0"/>
              </a:spcBef>
              <a:buClrTx/>
              <a:buSzTx/>
              <a:buNone/>
              <a:defRPr sz="1950" b="0" spc="-20">
                <a:solidFill>
                  <a:srgbClr val="000000"/>
                </a:solidFill>
                <a:latin typeface="Proxima Nova Semibold"/>
                <a:ea typeface="Proxima Nova Semibold"/>
                <a:cs typeface="Proxima Nova Semibold"/>
                <a:sym typeface="Proxima Nova Semibold"/>
              </a:defRPr>
            </a:lvl5pPr>
          </a:lstStyle>
          <a:p>
            <a:r>
              <a:t>Ondertitel presentatie</a:t>
            </a:r>
          </a:p>
          <a:p>
            <a:pPr lvl="1"/>
            <a:endParaRPr/>
          </a:p>
          <a:p>
            <a:pPr lvl="2"/>
            <a:endParaRPr/>
          </a:p>
          <a:p>
            <a:pPr lvl="3"/>
            <a:endParaRPr/>
          </a:p>
          <a:p>
            <a:pPr lvl="4"/>
            <a:endParaRPr/>
          </a:p>
        </p:txBody>
      </p:sp>
      <p:sp>
        <p:nvSpPr>
          <p:cNvPr id="161" name="Naam presentatie"/>
          <p:cNvSpPr txBox="1">
            <a:spLocks noGrp="1"/>
          </p:cNvSpPr>
          <p:nvPr>
            <p:ph type="title" hasCustomPrompt="1"/>
          </p:nvPr>
        </p:nvSpPr>
        <p:spPr>
          <a:xfrm>
            <a:off x="609600" y="1563688"/>
            <a:ext cx="10972800" cy="2762250"/>
          </a:xfrm>
          <a:prstGeom prst="rect">
            <a:avLst/>
          </a:prstGeom>
        </p:spPr>
        <p:txBody>
          <a:bodyPr/>
          <a:lstStyle>
            <a:lvl1pPr defTabSz="219075">
              <a:defRPr sz="8250" spc="-83">
                <a:solidFill>
                  <a:srgbClr val="FFFFFF"/>
                </a:solidFill>
              </a:defRPr>
            </a:lvl1pPr>
          </a:lstStyle>
          <a:p>
            <a:r>
              <a:t>Naam presentatie</a:t>
            </a:r>
          </a:p>
        </p:txBody>
      </p:sp>
      <p:sp>
        <p:nvSpPr>
          <p:cNvPr id="162" name="Dianummer"/>
          <p:cNvSpPr txBox="1">
            <a:spLocks noGrp="1"/>
          </p:cNvSpPr>
          <p:nvPr>
            <p:ph type="sldNum" sz="quarter" idx="2"/>
          </p:nvPr>
        </p:nvSpPr>
        <p:spPr>
          <a:prstGeom prst="rect">
            <a:avLst/>
          </a:prstGeom>
        </p:spPr>
        <p:txBody>
          <a:bodyPr/>
          <a:lstStyle/>
          <a:p>
            <a:fld id="{86CB4B4D-7CA3-9044-876B-883B54F8677D}" type="slidenum">
              <a:t>‹nr.›</a:t>
            </a:fld>
            <a:endParaRPr/>
          </a:p>
        </p:txBody>
      </p:sp>
    </p:spTree>
    <p:extLst>
      <p:ext uri="{BB962C8B-B14F-4D97-AF65-F5344CB8AC3E}">
        <p14:creationId xmlns:p14="http://schemas.microsoft.com/office/powerpoint/2010/main" val="94638828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10BC45-60B1-407B-A753-BAF19422420F}"/>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8887D4EE-C88B-4B4F-A92E-44160BCC456F}"/>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3FA747-2B5A-4EA2-83ED-D3327D9EB590}"/>
              </a:ext>
            </a:extLst>
          </p:cNvPr>
          <p:cNvSpPr>
            <a:spLocks noGrp="1"/>
          </p:cNvSpPr>
          <p:nvPr>
            <p:ph type="dt" sz="half" idx="10"/>
          </p:nvPr>
        </p:nvSpPr>
        <p:spPr/>
        <p:txBody>
          <a:bodyPr/>
          <a:lstStyle/>
          <a:p>
            <a:fld id="{46874A0C-7120-4BB4-B73A-40E7B8A4C4E0}" type="datetimeFigureOut">
              <a:rPr lang="nl-NL" smtClean="0"/>
              <a:t>6-9-2022</a:t>
            </a:fld>
            <a:endParaRPr lang="nl-NL"/>
          </a:p>
        </p:txBody>
      </p:sp>
      <p:sp>
        <p:nvSpPr>
          <p:cNvPr id="5" name="Tijdelijke aanduiding voor voettekst 4">
            <a:extLst>
              <a:ext uri="{FF2B5EF4-FFF2-40B4-BE49-F238E27FC236}">
                <a16:creationId xmlns:a16="http://schemas.microsoft.com/office/drawing/2014/main" id="{2B8147AE-9EBB-41A7-9666-0D1E4AF55FF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D588962-9E1D-4652-B66F-717AC92CBAF6}"/>
              </a:ext>
            </a:extLst>
          </p:cNvPr>
          <p:cNvSpPr>
            <a:spLocks noGrp="1"/>
          </p:cNvSpPr>
          <p:nvPr>
            <p:ph type="sldNum" sz="quarter" idx="12"/>
          </p:nvPr>
        </p:nvSpPr>
        <p:spPr/>
        <p:txBody>
          <a:bodyPr/>
          <a:lstStyle/>
          <a:p>
            <a:fld id="{BB20D7D2-9EBB-4278-AADC-7AAF5CFBA591}" type="slidenum">
              <a:rPr lang="nl-NL" smtClean="0"/>
              <a:t>‹nr.›</a:t>
            </a:fld>
            <a:endParaRPr lang="nl-NL"/>
          </a:p>
        </p:txBody>
      </p:sp>
    </p:spTree>
    <p:extLst>
      <p:ext uri="{BB962C8B-B14F-4D97-AF65-F5344CB8AC3E}">
        <p14:creationId xmlns:p14="http://schemas.microsoft.com/office/powerpoint/2010/main" val="14680405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661F2D-577F-413F-8573-C1231612460D}"/>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1218F75E-1B50-44FB-98AF-E5AAEBF419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F4D0599-94D5-4AF9-9219-26A974432FCA}"/>
              </a:ext>
            </a:extLst>
          </p:cNvPr>
          <p:cNvSpPr>
            <a:spLocks noGrp="1"/>
          </p:cNvSpPr>
          <p:nvPr>
            <p:ph type="dt" sz="half" idx="10"/>
          </p:nvPr>
        </p:nvSpPr>
        <p:spPr/>
        <p:txBody>
          <a:bodyPr/>
          <a:lstStyle/>
          <a:p>
            <a:fld id="{46874A0C-7120-4BB4-B73A-40E7B8A4C4E0}" type="datetimeFigureOut">
              <a:rPr lang="nl-NL" smtClean="0"/>
              <a:t>6-9-2022</a:t>
            </a:fld>
            <a:endParaRPr lang="nl-NL"/>
          </a:p>
        </p:txBody>
      </p:sp>
      <p:sp>
        <p:nvSpPr>
          <p:cNvPr id="5" name="Tijdelijke aanduiding voor voettekst 4">
            <a:extLst>
              <a:ext uri="{FF2B5EF4-FFF2-40B4-BE49-F238E27FC236}">
                <a16:creationId xmlns:a16="http://schemas.microsoft.com/office/drawing/2014/main" id="{3B121C2C-76D1-4CF9-80D8-55C73946EFD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379381C-30B3-4692-90DD-81BF701EBC91}"/>
              </a:ext>
            </a:extLst>
          </p:cNvPr>
          <p:cNvSpPr>
            <a:spLocks noGrp="1"/>
          </p:cNvSpPr>
          <p:nvPr>
            <p:ph type="sldNum" sz="quarter" idx="12"/>
          </p:nvPr>
        </p:nvSpPr>
        <p:spPr/>
        <p:txBody>
          <a:bodyPr/>
          <a:lstStyle/>
          <a:p>
            <a:fld id="{BB20D7D2-9EBB-4278-AADC-7AAF5CFBA591}" type="slidenum">
              <a:rPr lang="nl-NL" smtClean="0"/>
              <a:t>‹nr.›</a:t>
            </a:fld>
            <a:endParaRPr lang="nl-NL"/>
          </a:p>
        </p:txBody>
      </p:sp>
    </p:spTree>
    <p:extLst>
      <p:ext uri="{BB962C8B-B14F-4D97-AF65-F5344CB8AC3E}">
        <p14:creationId xmlns:p14="http://schemas.microsoft.com/office/powerpoint/2010/main" val="4057900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15B5BB-652A-4EFF-9914-9965449BC31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107B9165-EA5C-4F37-AED5-D3FC2D76EAC7}"/>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9A512339-BE06-43FD-B1EF-96368E917DC6}"/>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16CB8272-D603-46FE-BEC2-F64CF19181EC}"/>
              </a:ext>
            </a:extLst>
          </p:cNvPr>
          <p:cNvSpPr>
            <a:spLocks noGrp="1"/>
          </p:cNvSpPr>
          <p:nvPr>
            <p:ph type="dt" sz="half" idx="10"/>
          </p:nvPr>
        </p:nvSpPr>
        <p:spPr/>
        <p:txBody>
          <a:bodyPr/>
          <a:lstStyle/>
          <a:p>
            <a:fld id="{46874A0C-7120-4BB4-B73A-40E7B8A4C4E0}" type="datetimeFigureOut">
              <a:rPr lang="nl-NL" smtClean="0"/>
              <a:t>6-9-2022</a:t>
            </a:fld>
            <a:endParaRPr lang="nl-NL"/>
          </a:p>
        </p:txBody>
      </p:sp>
      <p:sp>
        <p:nvSpPr>
          <p:cNvPr id="6" name="Tijdelijke aanduiding voor voettekst 5">
            <a:extLst>
              <a:ext uri="{FF2B5EF4-FFF2-40B4-BE49-F238E27FC236}">
                <a16:creationId xmlns:a16="http://schemas.microsoft.com/office/drawing/2014/main" id="{29545E4B-F0D8-4B22-9565-8951F460033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1612C5A-70CC-442F-B185-42DD2F0424C7}"/>
              </a:ext>
            </a:extLst>
          </p:cNvPr>
          <p:cNvSpPr>
            <a:spLocks noGrp="1"/>
          </p:cNvSpPr>
          <p:nvPr>
            <p:ph type="sldNum" sz="quarter" idx="12"/>
          </p:nvPr>
        </p:nvSpPr>
        <p:spPr/>
        <p:txBody>
          <a:bodyPr/>
          <a:lstStyle/>
          <a:p>
            <a:fld id="{BB20D7D2-9EBB-4278-AADC-7AAF5CFBA591}" type="slidenum">
              <a:rPr lang="nl-NL" smtClean="0"/>
              <a:t>‹nr.›</a:t>
            </a:fld>
            <a:endParaRPr lang="nl-NL"/>
          </a:p>
        </p:txBody>
      </p:sp>
    </p:spTree>
    <p:extLst>
      <p:ext uri="{BB962C8B-B14F-4D97-AF65-F5344CB8AC3E}">
        <p14:creationId xmlns:p14="http://schemas.microsoft.com/office/powerpoint/2010/main" val="26083404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EE7BA41-FB96-4EB2-B322-B7EB79449D5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FBA3C5EF-1A2A-4F6D-A97C-B0679F87B6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34AABDBA-7B38-4E79-A327-2A34F0686581}"/>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D0AAE94F-1FE3-4581-87D0-B40917C569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B6FB8A3-F6C6-44C8-ADB9-75FD09DDDE8A}"/>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FF362D6E-44F3-4B90-9F2D-7311C914EC3F}"/>
              </a:ext>
            </a:extLst>
          </p:cNvPr>
          <p:cNvSpPr>
            <a:spLocks noGrp="1"/>
          </p:cNvSpPr>
          <p:nvPr>
            <p:ph type="dt" sz="half" idx="10"/>
          </p:nvPr>
        </p:nvSpPr>
        <p:spPr/>
        <p:txBody>
          <a:bodyPr/>
          <a:lstStyle/>
          <a:p>
            <a:fld id="{46874A0C-7120-4BB4-B73A-40E7B8A4C4E0}" type="datetimeFigureOut">
              <a:rPr lang="nl-NL" smtClean="0"/>
              <a:t>6-9-2022</a:t>
            </a:fld>
            <a:endParaRPr lang="nl-NL"/>
          </a:p>
        </p:txBody>
      </p:sp>
      <p:sp>
        <p:nvSpPr>
          <p:cNvPr id="8" name="Tijdelijke aanduiding voor voettekst 7">
            <a:extLst>
              <a:ext uri="{FF2B5EF4-FFF2-40B4-BE49-F238E27FC236}">
                <a16:creationId xmlns:a16="http://schemas.microsoft.com/office/drawing/2014/main" id="{F6A8DE53-7774-458D-9292-351F4A25A027}"/>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BEB3F0A1-EB16-4AFA-A1A7-E09D438DA3CD}"/>
              </a:ext>
            </a:extLst>
          </p:cNvPr>
          <p:cNvSpPr>
            <a:spLocks noGrp="1"/>
          </p:cNvSpPr>
          <p:nvPr>
            <p:ph type="sldNum" sz="quarter" idx="12"/>
          </p:nvPr>
        </p:nvSpPr>
        <p:spPr/>
        <p:txBody>
          <a:bodyPr/>
          <a:lstStyle/>
          <a:p>
            <a:fld id="{BB20D7D2-9EBB-4278-AADC-7AAF5CFBA591}" type="slidenum">
              <a:rPr lang="nl-NL" smtClean="0"/>
              <a:t>‹nr.›</a:t>
            </a:fld>
            <a:endParaRPr lang="nl-NL"/>
          </a:p>
        </p:txBody>
      </p:sp>
    </p:spTree>
    <p:extLst>
      <p:ext uri="{BB962C8B-B14F-4D97-AF65-F5344CB8AC3E}">
        <p14:creationId xmlns:p14="http://schemas.microsoft.com/office/powerpoint/2010/main" val="541095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A6D669-A75D-47BB-A188-3A3C47EBE10C}"/>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3E2831C4-5ADB-459A-B162-6D18F4837416}"/>
              </a:ext>
            </a:extLst>
          </p:cNvPr>
          <p:cNvSpPr>
            <a:spLocks noGrp="1"/>
          </p:cNvSpPr>
          <p:nvPr>
            <p:ph type="dt" sz="half" idx="10"/>
          </p:nvPr>
        </p:nvSpPr>
        <p:spPr/>
        <p:txBody>
          <a:bodyPr/>
          <a:lstStyle/>
          <a:p>
            <a:fld id="{46874A0C-7120-4BB4-B73A-40E7B8A4C4E0}" type="datetimeFigureOut">
              <a:rPr lang="nl-NL" smtClean="0"/>
              <a:t>6-9-2022</a:t>
            </a:fld>
            <a:endParaRPr lang="nl-NL"/>
          </a:p>
        </p:txBody>
      </p:sp>
      <p:sp>
        <p:nvSpPr>
          <p:cNvPr id="4" name="Tijdelijke aanduiding voor voettekst 3">
            <a:extLst>
              <a:ext uri="{FF2B5EF4-FFF2-40B4-BE49-F238E27FC236}">
                <a16:creationId xmlns:a16="http://schemas.microsoft.com/office/drawing/2014/main" id="{6F3BC20C-4B0C-4C56-AE1B-4336F5BB294B}"/>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300954B7-EBDD-4ACD-AA73-5EF0591252A5}"/>
              </a:ext>
            </a:extLst>
          </p:cNvPr>
          <p:cNvSpPr>
            <a:spLocks noGrp="1"/>
          </p:cNvSpPr>
          <p:nvPr>
            <p:ph type="sldNum" sz="quarter" idx="12"/>
          </p:nvPr>
        </p:nvSpPr>
        <p:spPr/>
        <p:txBody>
          <a:bodyPr/>
          <a:lstStyle/>
          <a:p>
            <a:fld id="{BB20D7D2-9EBB-4278-AADC-7AAF5CFBA591}" type="slidenum">
              <a:rPr lang="nl-NL" smtClean="0"/>
              <a:t>‹nr.›</a:t>
            </a:fld>
            <a:endParaRPr lang="nl-NL"/>
          </a:p>
        </p:txBody>
      </p:sp>
    </p:spTree>
    <p:extLst>
      <p:ext uri="{BB962C8B-B14F-4D97-AF65-F5344CB8AC3E}">
        <p14:creationId xmlns:p14="http://schemas.microsoft.com/office/powerpoint/2010/main" val="4142853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0445D6B-9EAB-42ED-A59E-1E8FBC5FB80B}"/>
              </a:ext>
            </a:extLst>
          </p:cNvPr>
          <p:cNvSpPr>
            <a:spLocks noGrp="1"/>
          </p:cNvSpPr>
          <p:nvPr>
            <p:ph type="dt" sz="half" idx="10"/>
          </p:nvPr>
        </p:nvSpPr>
        <p:spPr/>
        <p:txBody>
          <a:bodyPr/>
          <a:lstStyle/>
          <a:p>
            <a:fld id="{46874A0C-7120-4BB4-B73A-40E7B8A4C4E0}" type="datetimeFigureOut">
              <a:rPr lang="nl-NL" smtClean="0"/>
              <a:t>6-9-2022</a:t>
            </a:fld>
            <a:endParaRPr lang="nl-NL"/>
          </a:p>
        </p:txBody>
      </p:sp>
      <p:sp>
        <p:nvSpPr>
          <p:cNvPr id="3" name="Tijdelijke aanduiding voor voettekst 2">
            <a:extLst>
              <a:ext uri="{FF2B5EF4-FFF2-40B4-BE49-F238E27FC236}">
                <a16:creationId xmlns:a16="http://schemas.microsoft.com/office/drawing/2014/main" id="{048152B0-4D19-4A67-AA7A-8625076945B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7C665AD5-3579-4757-ACA1-49BD32454221}"/>
              </a:ext>
            </a:extLst>
          </p:cNvPr>
          <p:cNvSpPr>
            <a:spLocks noGrp="1"/>
          </p:cNvSpPr>
          <p:nvPr>
            <p:ph type="sldNum" sz="quarter" idx="12"/>
          </p:nvPr>
        </p:nvSpPr>
        <p:spPr/>
        <p:txBody>
          <a:bodyPr/>
          <a:lstStyle/>
          <a:p>
            <a:fld id="{BB20D7D2-9EBB-4278-AADC-7AAF5CFBA591}" type="slidenum">
              <a:rPr lang="nl-NL" smtClean="0"/>
              <a:t>‹nr.›</a:t>
            </a:fld>
            <a:endParaRPr lang="nl-NL"/>
          </a:p>
        </p:txBody>
      </p:sp>
    </p:spTree>
    <p:extLst>
      <p:ext uri="{BB962C8B-B14F-4D97-AF65-F5344CB8AC3E}">
        <p14:creationId xmlns:p14="http://schemas.microsoft.com/office/powerpoint/2010/main" val="2207012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495B2D-0045-4730-A794-269E322B865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62A9C7CB-D06D-40E4-B4AC-2D81D6884EC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33162F03-531A-4ABD-BD4B-8A2919B9C7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3AF342D-A653-426E-B465-18D0787241F7}"/>
              </a:ext>
            </a:extLst>
          </p:cNvPr>
          <p:cNvSpPr>
            <a:spLocks noGrp="1"/>
          </p:cNvSpPr>
          <p:nvPr>
            <p:ph type="dt" sz="half" idx="10"/>
          </p:nvPr>
        </p:nvSpPr>
        <p:spPr/>
        <p:txBody>
          <a:bodyPr/>
          <a:lstStyle/>
          <a:p>
            <a:fld id="{46874A0C-7120-4BB4-B73A-40E7B8A4C4E0}" type="datetimeFigureOut">
              <a:rPr lang="nl-NL" smtClean="0"/>
              <a:t>6-9-2022</a:t>
            </a:fld>
            <a:endParaRPr lang="nl-NL"/>
          </a:p>
        </p:txBody>
      </p:sp>
      <p:sp>
        <p:nvSpPr>
          <p:cNvPr id="6" name="Tijdelijke aanduiding voor voettekst 5">
            <a:extLst>
              <a:ext uri="{FF2B5EF4-FFF2-40B4-BE49-F238E27FC236}">
                <a16:creationId xmlns:a16="http://schemas.microsoft.com/office/drawing/2014/main" id="{65110C3B-3C09-4A29-A413-13DD3CA70DD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712B8BB-940E-48F3-88A7-116BA822B4A9}"/>
              </a:ext>
            </a:extLst>
          </p:cNvPr>
          <p:cNvSpPr>
            <a:spLocks noGrp="1"/>
          </p:cNvSpPr>
          <p:nvPr>
            <p:ph type="sldNum" sz="quarter" idx="12"/>
          </p:nvPr>
        </p:nvSpPr>
        <p:spPr/>
        <p:txBody>
          <a:bodyPr/>
          <a:lstStyle/>
          <a:p>
            <a:fld id="{BB20D7D2-9EBB-4278-AADC-7AAF5CFBA591}" type="slidenum">
              <a:rPr lang="nl-NL" smtClean="0"/>
              <a:t>‹nr.›</a:t>
            </a:fld>
            <a:endParaRPr lang="nl-NL"/>
          </a:p>
        </p:txBody>
      </p:sp>
    </p:spTree>
    <p:extLst>
      <p:ext uri="{BB962C8B-B14F-4D97-AF65-F5344CB8AC3E}">
        <p14:creationId xmlns:p14="http://schemas.microsoft.com/office/powerpoint/2010/main" val="3079725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7F1874D-8883-4ADB-9FF6-FCE7C84BEFF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91E0AAF4-54AF-411D-98D7-00C7307863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35BA9420-B52B-4661-8AD7-F33CDFE518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0E99E74-DEA3-4039-9382-6AD450A8E999}"/>
              </a:ext>
            </a:extLst>
          </p:cNvPr>
          <p:cNvSpPr>
            <a:spLocks noGrp="1"/>
          </p:cNvSpPr>
          <p:nvPr>
            <p:ph type="dt" sz="half" idx="10"/>
          </p:nvPr>
        </p:nvSpPr>
        <p:spPr/>
        <p:txBody>
          <a:bodyPr/>
          <a:lstStyle/>
          <a:p>
            <a:fld id="{46874A0C-7120-4BB4-B73A-40E7B8A4C4E0}" type="datetimeFigureOut">
              <a:rPr lang="nl-NL" smtClean="0"/>
              <a:t>6-9-2022</a:t>
            </a:fld>
            <a:endParaRPr lang="nl-NL"/>
          </a:p>
        </p:txBody>
      </p:sp>
      <p:sp>
        <p:nvSpPr>
          <p:cNvPr id="6" name="Tijdelijke aanduiding voor voettekst 5">
            <a:extLst>
              <a:ext uri="{FF2B5EF4-FFF2-40B4-BE49-F238E27FC236}">
                <a16:creationId xmlns:a16="http://schemas.microsoft.com/office/drawing/2014/main" id="{49ACF601-5CD5-43D8-8085-E7AADFBB95A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C9FB72C-2624-4876-B364-7348216A6931}"/>
              </a:ext>
            </a:extLst>
          </p:cNvPr>
          <p:cNvSpPr>
            <a:spLocks noGrp="1"/>
          </p:cNvSpPr>
          <p:nvPr>
            <p:ph type="sldNum" sz="quarter" idx="12"/>
          </p:nvPr>
        </p:nvSpPr>
        <p:spPr/>
        <p:txBody>
          <a:bodyPr/>
          <a:lstStyle/>
          <a:p>
            <a:fld id="{BB20D7D2-9EBB-4278-AADC-7AAF5CFBA591}" type="slidenum">
              <a:rPr lang="nl-NL" smtClean="0"/>
              <a:t>‹nr.›</a:t>
            </a:fld>
            <a:endParaRPr lang="nl-NL"/>
          </a:p>
        </p:txBody>
      </p:sp>
    </p:spTree>
    <p:extLst>
      <p:ext uri="{BB962C8B-B14F-4D97-AF65-F5344CB8AC3E}">
        <p14:creationId xmlns:p14="http://schemas.microsoft.com/office/powerpoint/2010/main" val="2637314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E706AF20-402F-4E29-A77F-77AC7760DD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8D068AB7-1B3D-4016-9F4E-59DC9550BF3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8765915-61AC-4F58-9CBD-F63390DB15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874A0C-7120-4BB4-B73A-40E7B8A4C4E0}" type="datetimeFigureOut">
              <a:rPr lang="nl-NL" smtClean="0"/>
              <a:t>6-9-2022</a:t>
            </a:fld>
            <a:endParaRPr lang="nl-NL"/>
          </a:p>
        </p:txBody>
      </p:sp>
      <p:sp>
        <p:nvSpPr>
          <p:cNvPr id="5" name="Tijdelijke aanduiding voor voettekst 4">
            <a:extLst>
              <a:ext uri="{FF2B5EF4-FFF2-40B4-BE49-F238E27FC236}">
                <a16:creationId xmlns:a16="http://schemas.microsoft.com/office/drawing/2014/main" id="{F072ABA7-BB7F-4890-8C53-0B3A05D7D1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BF8F1EAB-D623-4C66-A23C-D19533D139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20D7D2-9EBB-4278-AADC-7AAF5CFBA591}" type="slidenum">
              <a:rPr lang="nl-NL" smtClean="0"/>
              <a:t>‹nr.›</a:t>
            </a:fld>
            <a:endParaRPr lang="nl-NL"/>
          </a:p>
        </p:txBody>
      </p:sp>
    </p:spTree>
    <p:extLst>
      <p:ext uri="{BB962C8B-B14F-4D97-AF65-F5344CB8AC3E}">
        <p14:creationId xmlns:p14="http://schemas.microsoft.com/office/powerpoint/2010/main" val="18202966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fi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41727F-B87E-432E-ADC5-6AA5F35773A6}"/>
              </a:ext>
            </a:extLst>
          </p:cNvPr>
          <p:cNvSpPr>
            <a:spLocks noGrp="1"/>
          </p:cNvSpPr>
          <p:nvPr>
            <p:ph type="ctrTitle"/>
          </p:nvPr>
        </p:nvSpPr>
        <p:spPr>
          <a:xfrm>
            <a:off x="1017917" y="517585"/>
            <a:ext cx="10334445" cy="1525438"/>
          </a:xfrm>
        </p:spPr>
        <p:txBody>
          <a:bodyPr>
            <a:noAutofit/>
          </a:bodyPr>
          <a:lstStyle/>
          <a:p>
            <a:r>
              <a:rPr lang="nl-NL" sz="4800" b="1" dirty="0">
                <a:solidFill>
                  <a:srgbClr val="00689C"/>
                </a:solidFill>
                <a:latin typeface="Arial" panose="020B0604020202020204" pitchFamily="34" charset="0"/>
                <a:cs typeface="Arial" panose="020B0604020202020204" pitchFamily="34" charset="0"/>
              </a:rPr>
              <a:t>Introductie rekenkamercommissie </a:t>
            </a:r>
            <a:br>
              <a:rPr lang="nl-NL" sz="4800" b="1" dirty="0">
                <a:solidFill>
                  <a:srgbClr val="00689C"/>
                </a:solidFill>
                <a:latin typeface="Arial" panose="020B0604020202020204" pitchFamily="34" charset="0"/>
                <a:cs typeface="Arial" panose="020B0604020202020204" pitchFamily="34" charset="0"/>
              </a:rPr>
            </a:br>
            <a:r>
              <a:rPr lang="nl-NL" sz="4800" b="1" dirty="0">
                <a:solidFill>
                  <a:srgbClr val="00689C"/>
                </a:solidFill>
                <a:latin typeface="Arial" panose="020B0604020202020204" pitchFamily="34" charset="0"/>
                <a:cs typeface="Arial" panose="020B0604020202020204" pitchFamily="34" charset="0"/>
              </a:rPr>
              <a:t>gemeenteraad Renswoude </a:t>
            </a:r>
          </a:p>
        </p:txBody>
      </p:sp>
      <p:pic>
        <p:nvPicPr>
          <p:cNvPr id="8" name="Afbeelding 7" descr="Afbeelding met tekst, illustratie&#10;&#10;Automatisch gegenereerde beschrijving">
            <a:extLst>
              <a:ext uri="{FF2B5EF4-FFF2-40B4-BE49-F238E27FC236}">
                <a16:creationId xmlns:a16="http://schemas.microsoft.com/office/drawing/2014/main" id="{5F4416BA-E9BE-4881-89B4-CCE2159D5F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1879" y="5463308"/>
            <a:ext cx="4408098" cy="1211259"/>
          </a:xfrm>
          <a:prstGeom prst="rect">
            <a:avLst/>
          </a:prstGeom>
        </p:spPr>
      </p:pic>
      <p:sp>
        <p:nvSpPr>
          <p:cNvPr id="9" name="Tekstvak 8">
            <a:extLst>
              <a:ext uri="{FF2B5EF4-FFF2-40B4-BE49-F238E27FC236}">
                <a16:creationId xmlns:a16="http://schemas.microsoft.com/office/drawing/2014/main" id="{B0DD913F-2FF1-48AA-A9E5-1687CA437B15}"/>
              </a:ext>
            </a:extLst>
          </p:cNvPr>
          <p:cNvSpPr txBox="1"/>
          <p:nvPr/>
        </p:nvSpPr>
        <p:spPr>
          <a:xfrm>
            <a:off x="592023" y="5632529"/>
            <a:ext cx="4306548" cy="646331"/>
          </a:xfrm>
          <a:prstGeom prst="rect">
            <a:avLst/>
          </a:prstGeom>
          <a:noFill/>
        </p:spPr>
        <p:txBody>
          <a:bodyPr wrap="square" rtlCol="0">
            <a:spAutoFit/>
          </a:bodyPr>
          <a:lstStyle/>
          <a:p>
            <a:r>
              <a:rPr lang="nl-NL" sz="3600" b="1" i="1" dirty="0">
                <a:solidFill>
                  <a:srgbClr val="76B82A"/>
                </a:solidFill>
                <a:latin typeface="Arial" panose="020B0604020202020204" pitchFamily="34" charset="0"/>
                <a:cs typeface="Arial" panose="020B0604020202020204" pitchFamily="34" charset="0"/>
              </a:rPr>
              <a:t>6 september 2022</a:t>
            </a:r>
          </a:p>
        </p:txBody>
      </p:sp>
      <p:pic>
        <p:nvPicPr>
          <p:cNvPr id="5" name="Afbeelding 4" descr="Afbeelding met lucht, boom, buiten, huis&#10;&#10;Automatisch gegenereerde beschrijving">
            <a:extLst>
              <a:ext uri="{FF2B5EF4-FFF2-40B4-BE49-F238E27FC236}">
                <a16:creationId xmlns:a16="http://schemas.microsoft.com/office/drawing/2014/main" id="{B7D02436-38C2-8078-DA35-3B0BD88011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6833" y="2076396"/>
            <a:ext cx="6153697" cy="3166706"/>
          </a:xfrm>
          <a:prstGeom prst="rect">
            <a:avLst/>
          </a:prstGeom>
        </p:spPr>
      </p:pic>
    </p:spTree>
    <p:extLst>
      <p:ext uri="{BB962C8B-B14F-4D97-AF65-F5344CB8AC3E}">
        <p14:creationId xmlns:p14="http://schemas.microsoft.com/office/powerpoint/2010/main" val="1797978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Tijdelijke aanduiding voor inhoud 4">
            <a:extLst>
              <a:ext uri="{FF2B5EF4-FFF2-40B4-BE49-F238E27FC236}">
                <a16:creationId xmlns:a16="http://schemas.microsoft.com/office/drawing/2014/main" id="{470C041C-B80B-49E9-BC74-171B1142B810}"/>
              </a:ext>
            </a:extLst>
          </p:cNvPr>
          <p:cNvPicPr>
            <a:picLocks noChangeAspect="1"/>
          </p:cNvPicPr>
          <p:nvPr/>
        </p:nvPicPr>
        <p:blipFill rotWithShape="1">
          <a:blip r:embed="rId2">
            <a:extLst>
              <a:ext uri="{28A0092B-C50C-407E-A947-70E740481C1C}">
                <a14:useLocalDpi xmlns:a14="http://schemas.microsoft.com/office/drawing/2010/main" val="0"/>
              </a:ext>
            </a:extLst>
          </a:blip>
          <a:srcRect l="2991" r="2892" b="-1"/>
          <a:stretch/>
        </p:blipFill>
        <p:spPr>
          <a:xfrm>
            <a:off x="-3047" y="0"/>
            <a:ext cx="9669642" cy="6857990"/>
          </a:xfrm>
          <a:prstGeom prst="rect">
            <a:avLst/>
          </a:prstGeom>
          <a:solidFill>
            <a:srgbClr val="FFFFFF">
              <a:shade val="85000"/>
            </a:srgbClr>
          </a:solidFill>
        </p:spPr>
      </p:pic>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B54E666D-8EF3-4E9B-8F2C-95B5162EAF47}"/>
              </a:ext>
            </a:extLst>
          </p:cNvPr>
          <p:cNvSpPr>
            <a:spLocks noGrp="1"/>
          </p:cNvSpPr>
          <p:nvPr>
            <p:ph type="title"/>
          </p:nvPr>
        </p:nvSpPr>
        <p:spPr>
          <a:xfrm>
            <a:off x="6776303" y="2318574"/>
            <a:ext cx="5257799" cy="1899912"/>
          </a:xfrm>
        </p:spPr>
        <p:txBody>
          <a:bodyPr>
            <a:normAutofit/>
          </a:bodyPr>
          <a:lstStyle/>
          <a:p>
            <a:r>
              <a:rPr lang="nl-NL" sz="4800" b="1" dirty="0">
                <a:solidFill>
                  <a:srgbClr val="00689C"/>
                </a:solidFill>
                <a:latin typeface="Arial" panose="020B0604020202020204" pitchFamily="34" charset="0"/>
                <a:cs typeface="Arial" panose="020B0604020202020204" pitchFamily="34" charset="0"/>
              </a:rPr>
              <a:t>Vragen?</a:t>
            </a:r>
          </a:p>
        </p:txBody>
      </p:sp>
    </p:spTree>
    <p:extLst>
      <p:ext uri="{BB962C8B-B14F-4D97-AF65-F5344CB8AC3E}">
        <p14:creationId xmlns:p14="http://schemas.microsoft.com/office/powerpoint/2010/main" val="8962190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Tijdelijke aanduiding voor inhoud 4">
            <a:extLst>
              <a:ext uri="{FF2B5EF4-FFF2-40B4-BE49-F238E27FC236}">
                <a16:creationId xmlns:a16="http://schemas.microsoft.com/office/drawing/2014/main" id="{470C041C-B80B-49E9-BC74-171B1142B810}"/>
              </a:ext>
            </a:extLst>
          </p:cNvPr>
          <p:cNvPicPr>
            <a:picLocks noChangeAspect="1"/>
          </p:cNvPicPr>
          <p:nvPr/>
        </p:nvPicPr>
        <p:blipFill rotWithShape="1">
          <a:blip r:embed="rId2">
            <a:extLst>
              <a:ext uri="{28A0092B-C50C-407E-A947-70E740481C1C}">
                <a14:useLocalDpi xmlns:a14="http://schemas.microsoft.com/office/drawing/2010/main" val="0"/>
              </a:ext>
            </a:extLst>
          </a:blip>
          <a:srcRect l="2991" r="2892" b="-1"/>
          <a:stretch/>
        </p:blipFill>
        <p:spPr>
          <a:xfrm>
            <a:off x="1" y="10"/>
            <a:ext cx="9669642" cy="6857990"/>
          </a:xfrm>
          <a:prstGeom prst="rect">
            <a:avLst/>
          </a:prstGeom>
          <a:solidFill>
            <a:srgbClr val="FFFFFF">
              <a:shade val="85000"/>
            </a:srgbClr>
          </a:solidFill>
        </p:spPr>
      </p:pic>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B54E666D-8EF3-4E9B-8F2C-95B5162EAF47}"/>
              </a:ext>
            </a:extLst>
          </p:cNvPr>
          <p:cNvSpPr>
            <a:spLocks noGrp="1"/>
          </p:cNvSpPr>
          <p:nvPr>
            <p:ph type="title"/>
          </p:nvPr>
        </p:nvSpPr>
        <p:spPr>
          <a:xfrm>
            <a:off x="6592041" y="915982"/>
            <a:ext cx="5341219" cy="1899912"/>
          </a:xfrm>
        </p:spPr>
        <p:txBody>
          <a:bodyPr>
            <a:normAutofit/>
          </a:bodyPr>
          <a:lstStyle/>
          <a:p>
            <a:r>
              <a:rPr lang="nl-NL" sz="4800" b="1" dirty="0">
                <a:solidFill>
                  <a:srgbClr val="00689C"/>
                </a:solidFill>
                <a:latin typeface="Arial" panose="020B0604020202020204" pitchFamily="34" charset="0"/>
                <a:cs typeface="Arial" panose="020B0604020202020204" pitchFamily="34" charset="0"/>
              </a:rPr>
              <a:t>Contact en meer informatie</a:t>
            </a:r>
          </a:p>
        </p:txBody>
      </p:sp>
      <p:sp>
        <p:nvSpPr>
          <p:cNvPr id="9" name="Content Placeholder 8">
            <a:extLst>
              <a:ext uri="{FF2B5EF4-FFF2-40B4-BE49-F238E27FC236}">
                <a16:creationId xmlns:a16="http://schemas.microsoft.com/office/drawing/2014/main" id="{47ED2773-0B3F-AAC4-877B-9E763BD21884}"/>
              </a:ext>
            </a:extLst>
          </p:cNvPr>
          <p:cNvSpPr>
            <a:spLocks noGrp="1"/>
          </p:cNvSpPr>
          <p:nvPr>
            <p:ph idx="1"/>
          </p:nvPr>
        </p:nvSpPr>
        <p:spPr>
          <a:xfrm>
            <a:off x="6316083" y="3107079"/>
            <a:ext cx="5460432" cy="3077599"/>
          </a:xfrm>
        </p:spPr>
        <p:txBody>
          <a:bodyPr>
            <a:normAutofit/>
          </a:bodyPr>
          <a:lstStyle/>
          <a:p>
            <a:pPr>
              <a:lnSpc>
                <a:spcPct val="114000"/>
              </a:lnSpc>
              <a:buFont typeface="Wingdings" panose="05000000000000000000" pitchFamily="2" charset="2"/>
              <a:buChar char="ü"/>
            </a:pPr>
            <a:r>
              <a:rPr lang="nl-NL" dirty="0">
                <a:solidFill>
                  <a:srgbClr val="00689C"/>
                </a:solidFill>
                <a:latin typeface="Arial" panose="020B0604020202020204" pitchFamily="34" charset="0"/>
                <a:cs typeface="Arial" panose="020B0604020202020204" pitchFamily="34" charset="0"/>
              </a:rPr>
              <a:t>Zie website</a:t>
            </a:r>
            <a:br>
              <a:rPr lang="nl-NL" dirty="0">
                <a:solidFill>
                  <a:srgbClr val="00689C"/>
                </a:solidFill>
                <a:latin typeface="Arial" panose="020B0604020202020204" pitchFamily="34" charset="0"/>
                <a:cs typeface="Arial" panose="020B0604020202020204" pitchFamily="34" charset="0"/>
              </a:rPr>
            </a:br>
            <a:r>
              <a:rPr lang="nl-NL" dirty="0">
                <a:solidFill>
                  <a:srgbClr val="00689C"/>
                </a:solidFill>
                <a:latin typeface="Arial" panose="020B0604020202020204" pitchFamily="34" charset="0"/>
                <a:cs typeface="Arial" panose="020B0604020202020204" pitchFamily="34" charset="0"/>
              </a:rPr>
              <a:t>www.rkvalleienveluwerand.nl</a:t>
            </a:r>
          </a:p>
          <a:p>
            <a:pPr>
              <a:lnSpc>
                <a:spcPct val="114000"/>
              </a:lnSpc>
              <a:buFont typeface="Wingdings" panose="05000000000000000000" pitchFamily="2" charset="2"/>
              <a:buChar char="ü"/>
            </a:pPr>
            <a:r>
              <a:rPr lang="nl-NL" dirty="0">
                <a:solidFill>
                  <a:srgbClr val="00689C"/>
                </a:solidFill>
                <a:latin typeface="Arial" panose="020B0604020202020204" pitchFamily="34" charset="0"/>
                <a:cs typeface="Arial" panose="020B0604020202020204" pitchFamily="34" charset="0"/>
              </a:rPr>
              <a:t>Email:</a:t>
            </a:r>
            <a:br>
              <a:rPr lang="nl-NL" dirty="0">
                <a:solidFill>
                  <a:srgbClr val="00689C"/>
                </a:solidFill>
                <a:latin typeface="Arial" panose="020B0604020202020204" pitchFamily="34" charset="0"/>
                <a:cs typeface="Arial" panose="020B0604020202020204" pitchFamily="34" charset="0"/>
              </a:rPr>
            </a:br>
            <a:r>
              <a:rPr lang="nl-NL" dirty="0">
                <a:solidFill>
                  <a:srgbClr val="00689C"/>
                </a:solidFill>
                <a:latin typeface="Arial" panose="020B0604020202020204" pitchFamily="34" charset="0"/>
                <a:cs typeface="Arial" panose="020B0604020202020204" pitchFamily="34" charset="0"/>
              </a:rPr>
              <a:t>info@rkvalleienveluwerand.nl</a:t>
            </a:r>
          </a:p>
        </p:txBody>
      </p:sp>
    </p:spTree>
    <p:extLst>
      <p:ext uri="{BB962C8B-B14F-4D97-AF65-F5344CB8AC3E}">
        <p14:creationId xmlns:p14="http://schemas.microsoft.com/office/powerpoint/2010/main" val="3501688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Tijdelijke aanduiding voor inhoud 4">
            <a:extLst>
              <a:ext uri="{FF2B5EF4-FFF2-40B4-BE49-F238E27FC236}">
                <a16:creationId xmlns:a16="http://schemas.microsoft.com/office/drawing/2014/main" id="{470C041C-B80B-49E9-BC74-171B1142B810}"/>
              </a:ext>
            </a:extLst>
          </p:cNvPr>
          <p:cNvPicPr>
            <a:picLocks noChangeAspect="1"/>
          </p:cNvPicPr>
          <p:nvPr/>
        </p:nvPicPr>
        <p:blipFill rotWithShape="1">
          <a:blip r:embed="rId2">
            <a:extLst>
              <a:ext uri="{28A0092B-C50C-407E-A947-70E740481C1C}">
                <a14:useLocalDpi xmlns:a14="http://schemas.microsoft.com/office/drawing/2010/main" val="0"/>
              </a:ext>
            </a:extLst>
          </a:blip>
          <a:srcRect l="2991" r="2892" b="-1"/>
          <a:stretch/>
        </p:blipFill>
        <p:spPr>
          <a:xfrm>
            <a:off x="1" y="10"/>
            <a:ext cx="9669642" cy="6857990"/>
          </a:xfrm>
          <a:prstGeom prst="rect">
            <a:avLst/>
          </a:prstGeom>
          <a:solidFill>
            <a:srgbClr val="FFFFFF">
              <a:shade val="85000"/>
            </a:srgbClr>
          </a:solidFill>
        </p:spPr>
      </p:pic>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B54E666D-8EF3-4E9B-8F2C-95B5162EAF47}"/>
              </a:ext>
            </a:extLst>
          </p:cNvPr>
          <p:cNvSpPr>
            <a:spLocks noGrp="1"/>
          </p:cNvSpPr>
          <p:nvPr>
            <p:ph type="title"/>
          </p:nvPr>
        </p:nvSpPr>
        <p:spPr>
          <a:xfrm>
            <a:off x="6462888" y="667195"/>
            <a:ext cx="5284612" cy="1899912"/>
          </a:xfrm>
        </p:spPr>
        <p:txBody>
          <a:bodyPr>
            <a:normAutofit/>
          </a:bodyPr>
          <a:lstStyle/>
          <a:p>
            <a:r>
              <a:rPr lang="nl-NL" sz="5400" b="1" dirty="0">
                <a:solidFill>
                  <a:srgbClr val="00689C"/>
                </a:solidFill>
                <a:latin typeface="Arial" panose="020B0604020202020204" pitchFamily="34" charset="0"/>
                <a:cs typeface="Arial" panose="020B0604020202020204" pitchFamily="34" charset="0"/>
              </a:rPr>
              <a:t>‘Hulptroep’ van de raad</a:t>
            </a:r>
          </a:p>
        </p:txBody>
      </p:sp>
      <p:sp>
        <p:nvSpPr>
          <p:cNvPr id="9" name="Content Placeholder 8">
            <a:extLst>
              <a:ext uri="{FF2B5EF4-FFF2-40B4-BE49-F238E27FC236}">
                <a16:creationId xmlns:a16="http://schemas.microsoft.com/office/drawing/2014/main" id="{47ED2773-0B3F-AAC4-877B-9E763BD21884}"/>
              </a:ext>
            </a:extLst>
          </p:cNvPr>
          <p:cNvSpPr>
            <a:spLocks noGrp="1"/>
          </p:cNvSpPr>
          <p:nvPr>
            <p:ph idx="1"/>
          </p:nvPr>
        </p:nvSpPr>
        <p:spPr>
          <a:xfrm>
            <a:off x="6462888" y="2967601"/>
            <a:ext cx="5538611" cy="3077599"/>
          </a:xfrm>
        </p:spPr>
        <p:txBody>
          <a:bodyPr>
            <a:normAutofit/>
          </a:bodyPr>
          <a:lstStyle/>
          <a:p>
            <a:pPr marL="0" indent="0">
              <a:buNone/>
            </a:pPr>
            <a:r>
              <a:rPr lang="nl-NL" sz="4000" dirty="0">
                <a:solidFill>
                  <a:srgbClr val="00689C"/>
                </a:solidFill>
                <a:latin typeface="Arial" panose="020B0604020202020204" pitchFamily="34" charset="0"/>
                <a:cs typeface="Arial" panose="020B0604020202020204" pitchFamily="34" charset="0"/>
              </a:rPr>
              <a:t>Rekenkamercommissie helpt raad bij controlerende rol</a:t>
            </a:r>
          </a:p>
        </p:txBody>
      </p:sp>
    </p:spTree>
    <p:extLst>
      <p:ext uri="{BB962C8B-B14F-4D97-AF65-F5344CB8AC3E}">
        <p14:creationId xmlns:p14="http://schemas.microsoft.com/office/powerpoint/2010/main" val="156475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B54E666D-8EF3-4E9B-8F2C-95B5162EAF47}"/>
              </a:ext>
            </a:extLst>
          </p:cNvPr>
          <p:cNvSpPr>
            <a:spLocks noGrp="1"/>
          </p:cNvSpPr>
          <p:nvPr>
            <p:ph type="title"/>
          </p:nvPr>
        </p:nvSpPr>
        <p:spPr>
          <a:xfrm>
            <a:off x="199880" y="0"/>
            <a:ext cx="11681655" cy="1899912"/>
          </a:xfrm>
        </p:spPr>
        <p:txBody>
          <a:bodyPr>
            <a:normAutofit/>
          </a:bodyPr>
          <a:lstStyle/>
          <a:p>
            <a:r>
              <a:rPr lang="nl-NL" altLang="nl-NL" sz="4800" b="1" dirty="0">
                <a:solidFill>
                  <a:srgbClr val="00689C"/>
                </a:solidFill>
                <a:latin typeface="Arial" panose="020B0604020202020204" pitchFamily="34" charset="0"/>
                <a:cs typeface="Arial" panose="020B0604020202020204" pitchFamily="34" charset="0"/>
              </a:rPr>
              <a:t>Wat doet de rekenkamercommissie?</a:t>
            </a:r>
            <a:endParaRPr lang="nl-NL" sz="4800" dirty="0">
              <a:solidFill>
                <a:srgbClr val="00689C"/>
              </a:solidFill>
              <a:latin typeface="Arial" panose="020B0604020202020204" pitchFamily="34" charset="0"/>
              <a:cs typeface="Arial" panose="020B0604020202020204" pitchFamily="34" charset="0"/>
            </a:endParaRPr>
          </a:p>
        </p:txBody>
      </p:sp>
      <p:sp>
        <p:nvSpPr>
          <p:cNvPr id="9" name="Content Placeholder 8">
            <a:extLst>
              <a:ext uri="{FF2B5EF4-FFF2-40B4-BE49-F238E27FC236}">
                <a16:creationId xmlns:a16="http://schemas.microsoft.com/office/drawing/2014/main" id="{47ED2773-0B3F-AAC4-877B-9E763BD21884}"/>
              </a:ext>
            </a:extLst>
          </p:cNvPr>
          <p:cNvSpPr>
            <a:spLocks noGrp="1"/>
          </p:cNvSpPr>
          <p:nvPr>
            <p:ph idx="1"/>
          </p:nvPr>
        </p:nvSpPr>
        <p:spPr>
          <a:xfrm>
            <a:off x="194923" y="1278228"/>
            <a:ext cx="11799108" cy="4301543"/>
          </a:xfrm>
        </p:spPr>
        <p:txBody>
          <a:bodyPr>
            <a:noAutofit/>
          </a:bodyPr>
          <a:lstStyle/>
          <a:p>
            <a:pPr marL="0" indent="0">
              <a:lnSpc>
                <a:spcPct val="114000"/>
              </a:lnSpc>
              <a:buNone/>
            </a:pPr>
            <a:br>
              <a:rPr lang="nl-NL" sz="2000" dirty="0">
                <a:solidFill>
                  <a:srgbClr val="00689C"/>
                </a:solidFill>
                <a:cs typeface="Arial" panose="020B0604020202020204" pitchFamily="34" charset="0"/>
              </a:rPr>
            </a:br>
            <a:r>
              <a:rPr lang="nl-NL" sz="2000" dirty="0">
                <a:solidFill>
                  <a:srgbClr val="00689C"/>
                </a:solidFill>
                <a:cs typeface="Arial" panose="020B0604020202020204" pitchFamily="34" charset="0"/>
              </a:rPr>
              <a:t>“</a:t>
            </a:r>
            <a:r>
              <a:rPr lang="nl-NL" sz="2400" i="1" dirty="0">
                <a:solidFill>
                  <a:srgbClr val="00689C"/>
                </a:solidFill>
                <a:latin typeface="Arial" panose="020B0604020202020204" pitchFamily="34" charset="0"/>
                <a:cs typeface="Arial" panose="020B0604020202020204" pitchFamily="34" charset="0"/>
              </a:rPr>
              <a:t>De rekenkamer onderzoekt de doelmatigheid, de doeltreffendheid en de rechtmatigheid van het door het gemeentebestuur gevoerde bestuur.</a:t>
            </a:r>
            <a:r>
              <a:rPr lang="nl-NL" sz="2400" dirty="0">
                <a:solidFill>
                  <a:srgbClr val="00689C"/>
                </a:solidFill>
                <a:latin typeface="Arial" panose="020B0604020202020204" pitchFamily="34" charset="0"/>
                <a:cs typeface="Arial" panose="020B0604020202020204" pitchFamily="34" charset="0"/>
              </a:rPr>
              <a:t>”                 (artikel 182 Gemeentewet) </a:t>
            </a:r>
          </a:p>
          <a:p>
            <a:pPr marL="0" indent="0">
              <a:lnSpc>
                <a:spcPct val="114000"/>
              </a:lnSpc>
              <a:buNone/>
            </a:pPr>
            <a:endParaRPr lang="nl-NL" sz="2400" dirty="0">
              <a:solidFill>
                <a:srgbClr val="00689C"/>
              </a:solidFill>
              <a:latin typeface="Arial" panose="020B0604020202020204" pitchFamily="34" charset="0"/>
              <a:cs typeface="Arial" panose="020B0604020202020204" pitchFamily="34" charset="0"/>
            </a:endParaRPr>
          </a:p>
          <a:p>
            <a:pPr eaLnBrk="1" fontAlgn="auto" hangingPunct="1">
              <a:lnSpc>
                <a:spcPct val="114000"/>
              </a:lnSpc>
              <a:spcAft>
                <a:spcPts val="0"/>
              </a:spcAft>
              <a:buFont typeface="Wingdings" panose="05000000000000000000" pitchFamily="2" charset="2"/>
              <a:buChar char="ü"/>
              <a:defRPr/>
            </a:pPr>
            <a:r>
              <a:rPr lang="nl-NL" altLang="nl-NL" sz="2400" dirty="0">
                <a:solidFill>
                  <a:srgbClr val="00689C"/>
                </a:solidFill>
                <a:latin typeface="Arial" panose="020B0604020202020204" pitchFamily="34" charset="0"/>
                <a:cs typeface="Arial" panose="020B0604020202020204" pitchFamily="34" charset="0"/>
              </a:rPr>
              <a:t>Doelmatig: tegen zo laag mogelijke kosten</a:t>
            </a:r>
          </a:p>
          <a:p>
            <a:pPr eaLnBrk="1" fontAlgn="auto" hangingPunct="1">
              <a:lnSpc>
                <a:spcPct val="114000"/>
              </a:lnSpc>
              <a:spcAft>
                <a:spcPts val="0"/>
              </a:spcAft>
              <a:buFont typeface="Wingdings" panose="05000000000000000000" pitchFamily="2" charset="2"/>
              <a:buChar char="ü"/>
              <a:defRPr/>
            </a:pPr>
            <a:r>
              <a:rPr lang="nl-NL" altLang="nl-NL" sz="2400" dirty="0">
                <a:solidFill>
                  <a:srgbClr val="00689C"/>
                </a:solidFill>
                <a:latin typeface="Arial" panose="020B0604020202020204" pitchFamily="34" charset="0"/>
                <a:cs typeface="Arial" panose="020B0604020202020204" pitchFamily="34" charset="0"/>
              </a:rPr>
              <a:t>Doeltreffend: met het gewenste effect</a:t>
            </a:r>
          </a:p>
          <a:p>
            <a:pPr eaLnBrk="1" fontAlgn="auto" hangingPunct="1">
              <a:lnSpc>
                <a:spcPct val="114000"/>
              </a:lnSpc>
              <a:spcAft>
                <a:spcPts val="0"/>
              </a:spcAft>
              <a:buFont typeface="Wingdings" panose="05000000000000000000" pitchFamily="2" charset="2"/>
              <a:buChar char="ü"/>
              <a:defRPr/>
            </a:pPr>
            <a:r>
              <a:rPr lang="nl-NL" altLang="nl-NL" sz="2400" dirty="0">
                <a:solidFill>
                  <a:srgbClr val="00689C"/>
                </a:solidFill>
                <a:latin typeface="Arial" panose="020B0604020202020204" pitchFamily="34" charset="0"/>
                <a:cs typeface="Arial" panose="020B0604020202020204" pitchFamily="34" charset="0"/>
              </a:rPr>
              <a:t>Rechtmatig: volgens de geldende wetten en regels</a:t>
            </a:r>
          </a:p>
          <a:p>
            <a:pPr eaLnBrk="1" fontAlgn="auto" hangingPunct="1">
              <a:lnSpc>
                <a:spcPct val="114000"/>
              </a:lnSpc>
              <a:spcAft>
                <a:spcPts val="0"/>
              </a:spcAft>
              <a:defRPr/>
            </a:pPr>
            <a:endParaRPr lang="nl-NL" altLang="nl-NL" sz="2400" dirty="0">
              <a:solidFill>
                <a:srgbClr val="00689C"/>
              </a:solidFill>
              <a:latin typeface="Arial" panose="020B0604020202020204" pitchFamily="34" charset="0"/>
              <a:cs typeface="Arial" panose="020B0604020202020204" pitchFamily="34" charset="0"/>
            </a:endParaRPr>
          </a:p>
          <a:p>
            <a:pPr marL="0" indent="0" eaLnBrk="1" fontAlgn="auto" hangingPunct="1">
              <a:lnSpc>
                <a:spcPct val="114000"/>
              </a:lnSpc>
              <a:spcAft>
                <a:spcPts val="0"/>
              </a:spcAft>
              <a:buFont typeface="Arial" panose="020B0604020202020204" pitchFamily="34" charset="0"/>
              <a:buNone/>
              <a:defRPr/>
            </a:pPr>
            <a:r>
              <a:rPr lang="nl-NL" altLang="nl-NL" sz="2400" dirty="0">
                <a:solidFill>
                  <a:srgbClr val="00689C"/>
                </a:solidFill>
                <a:latin typeface="Arial" panose="020B0604020202020204" pitchFamily="34" charset="0"/>
                <a:cs typeface="Arial" panose="020B0604020202020204" pitchFamily="34" charset="0"/>
              </a:rPr>
              <a:t>De rekenkamer doet dus meer dan rekenen.</a:t>
            </a:r>
            <a:endParaRPr lang="en-US" sz="2400" dirty="0">
              <a:solidFill>
                <a:srgbClr val="00689C"/>
              </a:solidFill>
              <a:latin typeface="Arial" panose="020B0604020202020204" pitchFamily="34" charset="0"/>
              <a:cs typeface="Arial" panose="020B0604020202020204" pitchFamily="34" charset="0"/>
            </a:endParaRPr>
          </a:p>
        </p:txBody>
      </p:sp>
      <p:pic>
        <p:nvPicPr>
          <p:cNvPr id="7" name="Afbeelding 6" descr="Afbeelding met tekst, illustratie&#10;&#10;Automatisch gegenereerde beschrijving">
            <a:extLst>
              <a:ext uri="{FF2B5EF4-FFF2-40B4-BE49-F238E27FC236}">
                <a16:creationId xmlns:a16="http://schemas.microsoft.com/office/drawing/2014/main" id="{EF282C20-87E3-42D3-9443-0DD4664493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8979" y="5488653"/>
            <a:ext cx="4408098" cy="1211259"/>
          </a:xfrm>
          <a:prstGeom prst="rect">
            <a:avLst/>
          </a:prstGeom>
        </p:spPr>
      </p:pic>
    </p:spTree>
    <p:extLst>
      <p:ext uri="{BB962C8B-B14F-4D97-AF65-F5344CB8AC3E}">
        <p14:creationId xmlns:p14="http://schemas.microsoft.com/office/powerpoint/2010/main" val="3691397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B54E666D-8EF3-4E9B-8F2C-95B5162EAF47}"/>
              </a:ext>
            </a:extLst>
          </p:cNvPr>
          <p:cNvSpPr>
            <a:spLocks noGrp="1"/>
          </p:cNvSpPr>
          <p:nvPr>
            <p:ph type="title"/>
          </p:nvPr>
        </p:nvSpPr>
        <p:spPr>
          <a:xfrm>
            <a:off x="788525" y="0"/>
            <a:ext cx="10958974" cy="1899912"/>
          </a:xfrm>
        </p:spPr>
        <p:txBody>
          <a:bodyPr>
            <a:normAutofit/>
          </a:bodyPr>
          <a:lstStyle/>
          <a:p>
            <a:r>
              <a:rPr lang="nl-NL" sz="4800" b="1" dirty="0">
                <a:solidFill>
                  <a:srgbClr val="00689C"/>
                </a:solidFill>
                <a:latin typeface="Arial" panose="020B0604020202020204" pitchFamily="34" charset="0"/>
                <a:cs typeface="Arial" panose="020B0604020202020204" pitchFamily="34" charset="0"/>
              </a:rPr>
              <a:t>Samenstelling, budget en voor wie?</a:t>
            </a:r>
          </a:p>
        </p:txBody>
      </p:sp>
      <p:sp>
        <p:nvSpPr>
          <p:cNvPr id="9" name="Content Placeholder 8">
            <a:extLst>
              <a:ext uri="{FF2B5EF4-FFF2-40B4-BE49-F238E27FC236}">
                <a16:creationId xmlns:a16="http://schemas.microsoft.com/office/drawing/2014/main" id="{47ED2773-0B3F-AAC4-877B-9E763BD21884}"/>
              </a:ext>
            </a:extLst>
          </p:cNvPr>
          <p:cNvSpPr>
            <a:spLocks noGrp="1"/>
          </p:cNvSpPr>
          <p:nvPr>
            <p:ph idx="1"/>
          </p:nvPr>
        </p:nvSpPr>
        <p:spPr>
          <a:xfrm>
            <a:off x="791570" y="1783644"/>
            <a:ext cx="11397381" cy="4935708"/>
          </a:xfrm>
        </p:spPr>
        <p:txBody>
          <a:bodyPr>
            <a:noAutofit/>
          </a:bodyPr>
          <a:lstStyle/>
          <a:p>
            <a:pPr>
              <a:lnSpc>
                <a:spcPct val="114000"/>
              </a:lnSpc>
              <a:buFont typeface="Wingdings" panose="05000000000000000000" pitchFamily="2" charset="2"/>
              <a:buChar char="ü"/>
            </a:pPr>
            <a:r>
              <a:rPr lang="nl-NL" sz="2400" dirty="0">
                <a:solidFill>
                  <a:srgbClr val="00689C"/>
                </a:solidFill>
                <a:latin typeface="Arial" panose="020B0604020202020204" pitchFamily="34" charset="0"/>
                <a:cs typeface="Arial" panose="020B0604020202020204" pitchFamily="34" charset="0"/>
              </a:rPr>
              <a:t>Externe voorzitter, vier externe leden, twee secretaris-onderzoekers</a:t>
            </a:r>
          </a:p>
          <a:p>
            <a:pPr>
              <a:lnSpc>
                <a:spcPct val="114000"/>
              </a:lnSpc>
              <a:buFont typeface="Wingdings" panose="05000000000000000000" pitchFamily="2" charset="2"/>
              <a:buChar char="ü"/>
            </a:pPr>
            <a:r>
              <a:rPr lang="nl-NL" sz="2400" dirty="0">
                <a:solidFill>
                  <a:srgbClr val="00689C"/>
                </a:solidFill>
                <a:latin typeface="Arial" panose="020B0604020202020204" pitchFamily="34" charset="0"/>
                <a:cs typeface="Arial" panose="020B0604020202020204" pitchFamily="34" charset="0"/>
              </a:rPr>
              <a:t>Onafhankelijk</a:t>
            </a:r>
          </a:p>
          <a:p>
            <a:pPr eaLnBrk="1" hangingPunct="1">
              <a:lnSpc>
                <a:spcPct val="114000"/>
              </a:lnSpc>
              <a:buFont typeface="Wingdings" panose="05000000000000000000" pitchFamily="2" charset="2"/>
              <a:buChar char="ü"/>
            </a:pPr>
            <a:r>
              <a:rPr lang="nl-NL" sz="2400" dirty="0">
                <a:solidFill>
                  <a:srgbClr val="00689C"/>
                </a:solidFill>
                <a:latin typeface="Arial" panose="020B0604020202020204" pitchFamily="34" charset="0"/>
                <a:cs typeface="Arial" panose="020B0604020202020204" pitchFamily="34" charset="0"/>
              </a:rPr>
              <a:t>Gemeenten </a:t>
            </a:r>
            <a:r>
              <a:rPr lang="nl-NL" altLang="nl-NL" sz="2400" dirty="0">
                <a:solidFill>
                  <a:srgbClr val="00689C"/>
                </a:solidFill>
                <a:latin typeface="Arial" panose="020B0604020202020204" pitchFamily="34" charset="0"/>
                <a:cs typeface="Arial" panose="020B0604020202020204" pitchFamily="34" charset="0"/>
              </a:rPr>
              <a:t>Barneveld, Bunnik, Bunschoten, Leusden, Nijkerk, </a:t>
            </a:r>
            <a:r>
              <a:rPr lang="nl-NL" altLang="nl-NL" sz="2400" b="1" u="sng" dirty="0">
                <a:solidFill>
                  <a:srgbClr val="00689C"/>
                </a:solidFill>
                <a:latin typeface="Arial" panose="020B0604020202020204" pitchFamily="34" charset="0"/>
                <a:cs typeface="Arial" panose="020B0604020202020204" pitchFamily="34" charset="0"/>
              </a:rPr>
              <a:t>Renswoude</a:t>
            </a:r>
            <a:r>
              <a:rPr lang="nl-NL" altLang="nl-NL" sz="2400" dirty="0">
                <a:solidFill>
                  <a:srgbClr val="00689C"/>
                </a:solidFill>
                <a:latin typeface="Arial" panose="020B0604020202020204" pitchFamily="34" charset="0"/>
                <a:cs typeface="Arial" panose="020B0604020202020204" pitchFamily="34" charset="0"/>
              </a:rPr>
              <a:t>, Scherpenzeel, Woudenberg, Zeewolde</a:t>
            </a:r>
          </a:p>
          <a:p>
            <a:pPr>
              <a:lnSpc>
                <a:spcPct val="114000"/>
              </a:lnSpc>
              <a:buFont typeface="Wingdings" panose="05000000000000000000" pitchFamily="2" charset="2"/>
              <a:buChar char="ü"/>
            </a:pPr>
            <a:r>
              <a:rPr lang="nl-NL" sz="2400" dirty="0">
                <a:solidFill>
                  <a:srgbClr val="00689C"/>
                </a:solidFill>
                <a:latin typeface="Arial" panose="020B0604020202020204" pitchFamily="34" charset="0"/>
                <a:cs typeface="Arial" panose="020B0604020202020204" pitchFamily="34" charset="0"/>
              </a:rPr>
              <a:t>Bijdrage €1,11 per inwoner</a:t>
            </a:r>
          </a:p>
          <a:p>
            <a:pPr>
              <a:lnSpc>
                <a:spcPct val="114000"/>
              </a:lnSpc>
              <a:buFont typeface="Wingdings" panose="05000000000000000000" pitchFamily="2" charset="2"/>
              <a:buChar char="ü"/>
            </a:pPr>
            <a:r>
              <a:rPr lang="nl-NL" sz="2400" dirty="0">
                <a:solidFill>
                  <a:srgbClr val="00689C"/>
                </a:solidFill>
                <a:latin typeface="Arial" panose="020B0604020202020204" pitchFamily="34" charset="0"/>
                <a:cs typeface="Arial" panose="020B0604020202020204" pitchFamily="34" charset="0"/>
              </a:rPr>
              <a:t>Jaarlijks budget Renswoude: €6.254 (2022). In 2022 doen we doorwerkingsonderzoek naar minimabeleid.</a:t>
            </a:r>
          </a:p>
          <a:p>
            <a:pPr>
              <a:lnSpc>
                <a:spcPct val="114000"/>
              </a:lnSpc>
              <a:buFont typeface="Wingdings" panose="05000000000000000000" pitchFamily="2" charset="2"/>
              <a:buChar char="ü"/>
            </a:pPr>
            <a:r>
              <a:rPr lang="nl-NL" sz="2400" dirty="0">
                <a:solidFill>
                  <a:srgbClr val="00689C"/>
                </a:solidFill>
                <a:latin typeface="Arial" panose="020B0604020202020204" pitchFamily="34" charset="0"/>
                <a:cs typeface="Arial" panose="020B0604020202020204" pitchFamily="34" charset="0"/>
              </a:rPr>
              <a:t>Totaal budget: € 230.315 (2022), </a:t>
            </a:r>
            <a:br>
              <a:rPr lang="nl-NL" sz="2400" dirty="0">
                <a:solidFill>
                  <a:srgbClr val="00689C"/>
                </a:solidFill>
                <a:latin typeface="Arial" panose="020B0604020202020204" pitchFamily="34" charset="0"/>
                <a:cs typeface="Arial" panose="020B0604020202020204" pitchFamily="34" charset="0"/>
              </a:rPr>
            </a:br>
            <a:r>
              <a:rPr lang="nl-NL" sz="2400" dirty="0">
                <a:solidFill>
                  <a:srgbClr val="00689C"/>
                </a:solidFill>
                <a:latin typeface="Arial" panose="020B0604020202020204" pitchFamily="34" charset="0"/>
                <a:cs typeface="Arial" panose="020B0604020202020204" pitchFamily="34" charset="0"/>
              </a:rPr>
              <a:t>waarvan 70% besteed aan onderzoek</a:t>
            </a:r>
          </a:p>
          <a:p>
            <a:pPr marL="0" indent="0">
              <a:lnSpc>
                <a:spcPct val="114000"/>
              </a:lnSpc>
              <a:buNone/>
            </a:pPr>
            <a:endParaRPr lang="nl-NL" sz="2400" dirty="0">
              <a:solidFill>
                <a:srgbClr val="00689C"/>
              </a:solidFill>
              <a:latin typeface="Arial" panose="020B0604020202020204" pitchFamily="34" charset="0"/>
              <a:cs typeface="Arial" panose="020B0604020202020204" pitchFamily="34" charset="0"/>
            </a:endParaRPr>
          </a:p>
        </p:txBody>
      </p:sp>
      <p:pic>
        <p:nvPicPr>
          <p:cNvPr id="7" name="Afbeelding 6" descr="Afbeelding met tekst, illustratie&#10;&#10;Automatisch gegenereerde beschrijving">
            <a:extLst>
              <a:ext uri="{FF2B5EF4-FFF2-40B4-BE49-F238E27FC236}">
                <a16:creationId xmlns:a16="http://schemas.microsoft.com/office/drawing/2014/main" id="{539F6D06-AB1B-4FF6-8DF7-A057E5E72A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5673" y="5374033"/>
            <a:ext cx="4408098" cy="1211259"/>
          </a:xfrm>
          <a:prstGeom prst="rect">
            <a:avLst/>
          </a:prstGeom>
        </p:spPr>
      </p:pic>
    </p:spTree>
    <p:extLst>
      <p:ext uri="{BB962C8B-B14F-4D97-AF65-F5344CB8AC3E}">
        <p14:creationId xmlns:p14="http://schemas.microsoft.com/office/powerpoint/2010/main" val="729923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B54E666D-8EF3-4E9B-8F2C-95B5162EAF47}"/>
              </a:ext>
            </a:extLst>
          </p:cNvPr>
          <p:cNvSpPr>
            <a:spLocks noGrp="1"/>
          </p:cNvSpPr>
          <p:nvPr>
            <p:ph type="title"/>
          </p:nvPr>
        </p:nvSpPr>
        <p:spPr>
          <a:xfrm>
            <a:off x="384498" y="272708"/>
            <a:ext cx="11419953" cy="1899912"/>
          </a:xfrm>
        </p:spPr>
        <p:txBody>
          <a:bodyPr>
            <a:normAutofit/>
          </a:bodyPr>
          <a:lstStyle/>
          <a:p>
            <a:r>
              <a:rPr lang="nl-NL" sz="4800" b="1" dirty="0">
                <a:solidFill>
                  <a:srgbClr val="00689C"/>
                </a:solidFill>
                <a:latin typeface="Arial" panose="020B0604020202020204" pitchFamily="34" charset="0"/>
                <a:cs typeface="Arial" panose="020B0604020202020204" pitchFamily="34" charset="0"/>
              </a:rPr>
              <a:t>Onderwerpen onderzoek</a:t>
            </a:r>
          </a:p>
        </p:txBody>
      </p:sp>
      <p:sp>
        <p:nvSpPr>
          <p:cNvPr id="9" name="Content Placeholder 8">
            <a:extLst>
              <a:ext uri="{FF2B5EF4-FFF2-40B4-BE49-F238E27FC236}">
                <a16:creationId xmlns:a16="http://schemas.microsoft.com/office/drawing/2014/main" id="{47ED2773-0B3F-AAC4-877B-9E763BD21884}"/>
              </a:ext>
            </a:extLst>
          </p:cNvPr>
          <p:cNvSpPr>
            <a:spLocks noGrp="1"/>
          </p:cNvSpPr>
          <p:nvPr>
            <p:ph idx="1"/>
          </p:nvPr>
        </p:nvSpPr>
        <p:spPr>
          <a:xfrm>
            <a:off x="327546" y="2329013"/>
            <a:ext cx="11673953" cy="3594115"/>
          </a:xfrm>
        </p:spPr>
        <p:txBody>
          <a:bodyPr>
            <a:noAutofit/>
          </a:bodyPr>
          <a:lstStyle/>
          <a:p>
            <a:pPr eaLnBrk="1" hangingPunct="1">
              <a:lnSpc>
                <a:spcPct val="114000"/>
              </a:lnSpc>
              <a:buFont typeface="Wingdings" panose="05000000000000000000" pitchFamily="2" charset="2"/>
              <a:buChar char="ü"/>
            </a:pPr>
            <a:r>
              <a:rPr lang="nl-NL" altLang="nl-NL" sz="2400" dirty="0">
                <a:solidFill>
                  <a:srgbClr val="00689C"/>
                </a:solidFill>
                <a:latin typeface="Arial" panose="020B0604020202020204" pitchFamily="34" charset="0"/>
                <a:cs typeface="Arial" panose="020B0604020202020204" pitchFamily="34" charset="0"/>
              </a:rPr>
              <a:t>De raad kan altijd onderwerpen aandragen </a:t>
            </a:r>
          </a:p>
          <a:p>
            <a:pPr>
              <a:lnSpc>
                <a:spcPct val="114000"/>
              </a:lnSpc>
              <a:buFont typeface="Wingdings" panose="05000000000000000000" pitchFamily="2" charset="2"/>
              <a:buChar char="ü"/>
            </a:pPr>
            <a:r>
              <a:rPr lang="nl-NL" altLang="nl-NL" sz="2400" dirty="0">
                <a:solidFill>
                  <a:srgbClr val="00689C"/>
                </a:solidFill>
                <a:latin typeface="Arial" panose="020B0604020202020204" pitchFamily="34" charset="0"/>
                <a:cs typeface="Arial" panose="020B0604020202020204" pitchFamily="34" charset="0"/>
              </a:rPr>
              <a:t>Afstemming onderwerpen met auditcommissie: is dat optimaal of zijn er alternatieven?</a:t>
            </a:r>
          </a:p>
          <a:p>
            <a:pPr eaLnBrk="1" hangingPunct="1">
              <a:lnSpc>
                <a:spcPct val="114000"/>
              </a:lnSpc>
              <a:buFont typeface="Wingdings" panose="05000000000000000000" pitchFamily="2" charset="2"/>
              <a:buChar char="ü"/>
            </a:pPr>
            <a:r>
              <a:rPr lang="nl-NL" altLang="nl-NL" sz="2400" dirty="0">
                <a:solidFill>
                  <a:srgbClr val="00689C"/>
                </a:solidFill>
                <a:latin typeface="Arial" panose="020B0604020202020204" pitchFamily="34" charset="0"/>
                <a:cs typeface="Arial" panose="020B0604020202020204" pitchFamily="34" charset="0"/>
              </a:rPr>
              <a:t>Zowel ex post (controlerend) als ex ante onderzoek (</a:t>
            </a:r>
            <a:r>
              <a:rPr lang="nl-NL" altLang="nl-NL" sz="2400" dirty="0" err="1">
                <a:solidFill>
                  <a:srgbClr val="00689C"/>
                </a:solidFill>
                <a:latin typeface="Arial" panose="020B0604020202020204" pitchFamily="34" charset="0"/>
                <a:cs typeface="Arial" panose="020B0604020202020204" pitchFamily="34" charset="0"/>
              </a:rPr>
              <a:t>kaderstellend</a:t>
            </a:r>
            <a:r>
              <a:rPr lang="nl-NL" altLang="nl-NL" sz="2400" dirty="0">
                <a:solidFill>
                  <a:srgbClr val="00689C"/>
                </a:solidFill>
                <a:latin typeface="Arial" panose="020B0604020202020204" pitchFamily="34" charset="0"/>
                <a:cs typeface="Arial" panose="020B0604020202020204" pitchFamily="34" charset="0"/>
              </a:rPr>
              <a:t>)</a:t>
            </a:r>
          </a:p>
          <a:p>
            <a:pPr eaLnBrk="1" hangingPunct="1">
              <a:lnSpc>
                <a:spcPct val="114000"/>
              </a:lnSpc>
              <a:buFont typeface="Wingdings" panose="05000000000000000000" pitchFamily="2" charset="2"/>
              <a:buChar char="ü"/>
            </a:pPr>
            <a:r>
              <a:rPr lang="nl-NL" altLang="nl-NL" sz="2400" dirty="0">
                <a:solidFill>
                  <a:srgbClr val="00689C"/>
                </a:solidFill>
                <a:latin typeface="Arial" panose="020B0604020202020204" pitchFamily="34" charset="0"/>
                <a:cs typeface="Arial" panose="020B0604020202020204" pitchFamily="34" charset="0"/>
              </a:rPr>
              <a:t>De rekenkamercommissie neemt breed gedragen onderwerpen in principe over (mits voldoende budget en passend binnen criteria)</a:t>
            </a:r>
          </a:p>
          <a:p>
            <a:pPr eaLnBrk="1" hangingPunct="1">
              <a:lnSpc>
                <a:spcPct val="114000"/>
              </a:lnSpc>
              <a:buFont typeface="Wingdings" panose="05000000000000000000" pitchFamily="2" charset="2"/>
              <a:buChar char="ü"/>
            </a:pPr>
            <a:r>
              <a:rPr lang="nl-NL" altLang="nl-NL" sz="2400" dirty="0">
                <a:solidFill>
                  <a:srgbClr val="00689C"/>
                </a:solidFill>
                <a:latin typeface="Arial" panose="020B0604020202020204" pitchFamily="34" charset="0"/>
                <a:cs typeface="Arial" panose="020B0604020202020204" pitchFamily="34" charset="0"/>
              </a:rPr>
              <a:t>Geen incidenten, geen afrekenkamer</a:t>
            </a:r>
          </a:p>
        </p:txBody>
      </p:sp>
      <p:pic>
        <p:nvPicPr>
          <p:cNvPr id="10" name="Afbeelding 9" descr="Afbeelding met tekst, illustratie&#10;&#10;Automatisch gegenereerde beschrijving">
            <a:extLst>
              <a:ext uri="{FF2B5EF4-FFF2-40B4-BE49-F238E27FC236}">
                <a16:creationId xmlns:a16="http://schemas.microsoft.com/office/drawing/2014/main" id="{C175B3EB-E58B-4A73-A55C-600EA2D920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5673" y="5374033"/>
            <a:ext cx="4408098" cy="1211259"/>
          </a:xfrm>
          <a:prstGeom prst="rect">
            <a:avLst/>
          </a:prstGeom>
        </p:spPr>
      </p:pic>
    </p:spTree>
    <p:extLst>
      <p:ext uri="{BB962C8B-B14F-4D97-AF65-F5344CB8AC3E}">
        <p14:creationId xmlns:p14="http://schemas.microsoft.com/office/powerpoint/2010/main" val="1360333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B54E666D-8EF3-4E9B-8F2C-95B5162EAF47}"/>
              </a:ext>
            </a:extLst>
          </p:cNvPr>
          <p:cNvSpPr>
            <a:spLocks noGrp="1"/>
          </p:cNvSpPr>
          <p:nvPr>
            <p:ph type="title"/>
          </p:nvPr>
        </p:nvSpPr>
        <p:spPr>
          <a:xfrm>
            <a:off x="384498" y="272708"/>
            <a:ext cx="11419953" cy="1899912"/>
          </a:xfrm>
        </p:spPr>
        <p:txBody>
          <a:bodyPr>
            <a:normAutofit/>
          </a:bodyPr>
          <a:lstStyle/>
          <a:p>
            <a:r>
              <a:rPr lang="nl-NL" sz="4800" b="1" dirty="0">
                <a:solidFill>
                  <a:srgbClr val="00689C"/>
                </a:solidFill>
                <a:latin typeface="Arial" panose="020B0604020202020204" pitchFamily="34" charset="0"/>
                <a:cs typeface="Arial" panose="020B0604020202020204" pitchFamily="34" charset="0"/>
              </a:rPr>
              <a:t>Voorbeeldvragen in onderzoek</a:t>
            </a:r>
          </a:p>
        </p:txBody>
      </p:sp>
      <p:sp>
        <p:nvSpPr>
          <p:cNvPr id="9" name="Content Placeholder 8">
            <a:extLst>
              <a:ext uri="{FF2B5EF4-FFF2-40B4-BE49-F238E27FC236}">
                <a16:creationId xmlns:a16="http://schemas.microsoft.com/office/drawing/2014/main" id="{47ED2773-0B3F-AAC4-877B-9E763BD21884}"/>
              </a:ext>
            </a:extLst>
          </p:cNvPr>
          <p:cNvSpPr>
            <a:spLocks noGrp="1"/>
          </p:cNvSpPr>
          <p:nvPr>
            <p:ph idx="1"/>
          </p:nvPr>
        </p:nvSpPr>
        <p:spPr>
          <a:xfrm>
            <a:off x="327546" y="2329013"/>
            <a:ext cx="11673953" cy="3594115"/>
          </a:xfrm>
        </p:spPr>
        <p:txBody>
          <a:bodyPr>
            <a:noAutofit/>
          </a:bodyPr>
          <a:lstStyle/>
          <a:p>
            <a:pPr>
              <a:lnSpc>
                <a:spcPct val="114000"/>
              </a:lnSpc>
              <a:buFont typeface="Wingdings" panose="05000000000000000000" pitchFamily="2" charset="2"/>
              <a:buChar char="ü"/>
              <a:defRPr/>
            </a:pPr>
            <a:r>
              <a:rPr lang="nl-NL" sz="2400" dirty="0">
                <a:solidFill>
                  <a:srgbClr val="00689C"/>
                </a:solidFill>
                <a:latin typeface="Arial" panose="020B0604020202020204" pitchFamily="34" charset="0"/>
                <a:cs typeface="Arial" panose="020B0604020202020204" pitchFamily="34" charset="0"/>
              </a:rPr>
              <a:t> Zijn er in het beleid duidelijke doelen geformuleerd? Zijn die bereikt?</a:t>
            </a:r>
          </a:p>
          <a:p>
            <a:pPr eaLnBrk="1" fontAlgn="auto" hangingPunct="1">
              <a:lnSpc>
                <a:spcPct val="114000"/>
              </a:lnSpc>
              <a:spcAft>
                <a:spcPts val="0"/>
              </a:spcAft>
              <a:buFont typeface="Wingdings" panose="05000000000000000000" pitchFamily="2" charset="2"/>
              <a:buChar char="ü"/>
              <a:defRPr/>
            </a:pPr>
            <a:r>
              <a:rPr lang="nl-NL" sz="2400" dirty="0">
                <a:solidFill>
                  <a:srgbClr val="00689C"/>
                </a:solidFill>
                <a:latin typeface="Arial" panose="020B0604020202020204" pitchFamily="34" charset="0"/>
                <a:cs typeface="Arial" panose="020B0604020202020204" pitchFamily="34" charset="0"/>
              </a:rPr>
              <a:t> Was de beleidsuitvoering correct en doelmatig?</a:t>
            </a:r>
          </a:p>
          <a:p>
            <a:pPr eaLnBrk="1" fontAlgn="auto" hangingPunct="1">
              <a:lnSpc>
                <a:spcPct val="114000"/>
              </a:lnSpc>
              <a:spcAft>
                <a:spcPts val="0"/>
              </a:spcAft>
              <a:buFont typeface="Wingdings" panose="05000000000000000000" pitchFamily="2" charset="2"/>
              <a:buChar char="ü"/>
              <a:defRPr/>
            </a:pPr>
            <a:r>
              <a:rPr lang="nl-NL" sz="2400" dirty="0">
                <a:solidFill>
                  <a:srgbClr val="00689C"/>
                </a:solidFill>
                <a:latin typeface="Arial" panose="020B0604020202020204" pitchFamily="34" charset="0"/>
                <a:cs typeface="Arial" panose="020B0604020202020204" pitchFamily="34" charset="0"/>
              </a:rPr>
              <a:t> Zijn de bereikte resultaten doeltreffend?</a:t>
            </a:r>
          </a:p>
          <a:p>
            <a:pPr eaLnBrk="1" fontAlgn="auto" hangingPunct="1">
              <a:lnSpc>
                <a:spcPct val="114000"/>
              </a:lnSpc>
              <a:spcAft>
                <a:spcPts val="0"/>
              </a:spcAft>
              <a:buFont typeface="Wingdings" panose="05000000000000000000" pitchFamily="2" charset="2"/>
              <a:buChar char="ü"/>
              <a:defRPr/>
            </a:pPr>
            <a:r>
              <a:rPr lang="nl-NL" sz="2400" dirty="0">
                <a:solidFill>
                  <a:srgbClr val="00689C"/>
                </a:solidFill>
                <a:latin typeface="Arial" panose="020B0604020202020204" pitchFamily="34" charset="0"/>
                <a:cs typeface="Arial" panose="020B0604020202020204" pitchFamily="34" charset="0"/>
              </a:rPr>
              <a:t> Hoe kan het beter?</a:t>
            </a:r>
          </a:p>
        </p:txBody>
      </p:sp>
      <p:pic>
        <p:nvPicPr>
          <p:cNvPr id="10" name="Afbeelding 9" descr="Afbeelding met tekst, illustratie&#10;&#10;Automatisch gegenereerde beschrijving">
            <a:extLst>
              <a:ext uri="{FF2B5EF4-FFF2-40B4-BE49-F238E27FC236}">
                <a16:creationId xmlns:a16="http://schemas.microsoft.com/office/drawing/2014/main" id="{C175B3EB-E58B-4A73-A55C-600EA2D920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95673" y="5374033"/>
            <a:ext cx="4408098" cy="1211259"/>
          </a:xfrm>
          <a:prstGeom prst="rect">
            <a:avLst/>
          </a:prstGeom>
        </p:spPr>
      </p:pic>
    </p:spTree>
    <p:extLst>
      <p:ext uri="{BB962C8B-B14F-4D97-AF65-F5344CB8AC3E}">
        <p14:creationId xmlns:p14="http://schemas.microsoft.com/office/powerpoint/2010/main" val="2120950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6B82A"/>
        </a:solidFill>
        <a:effectLst/>
      </p:bgPr>
    </p:bg>
    <p:spTree>
      <p:nvGrpSpPr>
        <p:cNvPr id="1" name=""/>
        <p:cNvGrpSpPr/>
        <p:nvPr/>
      </p:nvGrpSpPr>
      <p:grpSpPr>
        <a:xfrm>
          <a:off x="0" y="0"/>
          <a:ext cx="0" cy="0"/>
          <a:chOff x="0" y="0"/>
          <a:chExt cx="0" cy="0"/>
        </a:xfrm>
      </p:grpSpPr>
      <p:sp>
        <p:nvSpPr>
          <p:cNvPr id="280" name="Lijn"/>
          <p:cNvSpPr/>
          <p:nvPr/>
        </p:nvSpPr>
        <p:spPr>
          <a:xfrm>
            <a:off x="1694870" y="1871597"/>
            <a:ext cx="8808237" cy="4230293"/>
          </a:xfrm>
          <a:custGeom>
            <a:avLst/>
            <a:gdLst/>
            <a:ahLst/>
            <a:cxnLst>
              <a:cxn ang="0">
                <a:pos x="wd2" y="hd2"/>
              </a:cxn>
              <a:cxn ang="5400000">
                <a:pos x="wd2" y="hd2"/>
              </a:cxn>
              <a:cxn ang="10800000">
                <a:pos x="wd2" y="hd2"/>
              </a:cxn>
              <a:cxn ang="16200000">
                <a:pos x="wd2" y="hd2"/>
              </a:cxn>
            </a:cxnLst>
            <a:rect l="0" t="0" r="r" b="b"/>
            <a:pathLst>
              <a:path w="21600" h="20313" extrusionOk="0">
                <a:moveTo>
                  <a:pt x="0" y="4937"/>
                </a:moveTo>
                <a:cubicBezTo>
                  <a:pt x="1439" y="3420"/>
                  <a:pt x="3063" y="2700"/>
                  <a:pt x="4696" y="2858"/>
                </a:cubicBezTo>
                <a:cubicBezTo>
                  <a:pt x="7001" y="3080"/>
                  <a:pt x="9422" y="4899"/>
                  <a:pt x="11392" y="2510"/>
                </a:cubicBezTo>
                <a:cubicBezTo>
                  <a:pt x="12715" y="906"/>
                  <a:pt x="14186" y="-1287"/>
                  <a:pt x="14953" y="959"/>
                </a:cubicBezTo>
                <a:cubicBezTo>
                  <a:pt x="15405" y="2283"/>
                  <a:pt x="14957" y="3967"/>
                  <a:pt x="14271" y="5069"/>
                </a:cubicBezTo>
                <a:cubicBezTo>
                  <a:pt x="12413" y="8051"/>
                  <a:pt x="9884" y="7971"/>
                  <a:pt x="7535" y="8469"/>
                </a:cubicBezTo>
                <a:cubicBezTo>
                  <a:pt x="6002" y="8793"/>
                  <a:pt x="4430" y="9480"/>
                  <a:pt x="3372" y="11673"/>
                </a:cubicBezTo>
                <a:cubicBezTo>
                  <a:pt x="2915" y="12621"/>
                  <a:pt x="2612" y="13907"/>
                  <a:pt x="2901" y="15031"/>
                </a:cubicBezTo>
                <a:cubicBezTo>
                  <a:pt x="3441" y="17138"/>
                  <a:pt x="4886" y="16053"/>
                  <a:pt x="6147" y="15290"/>
                </a:cubicBezTo>
                <a:cubicBezTo>
                  <a:pt x="8092" y="14112"/>
                  <a:pt x="10296" y="15694"/>
                  <a:pt x="12100" y="13781"/>
                </a:cubicBezTo>
                <a:cubicBezTo>
                  <a:pt x="15318" y="10369"/>
                  <a:pt x="18580" y="709"/>
                  <a:pt x="20094" y="7769"/>
                </a:cubicBezTo>
                <a:cubicBezTo>
                  <a:pt x="20664" y="10427"/>
                  <a:pt x="19498" y="13275"/>
                  <a:pt x="17858" y="13542"/>
                </a:cubicBezTo>
                <a:cubicBezTo>
                  <a:pt x="16474" y="13768"/>
                  <a:pt x="14852" y="13869"/>
                  <a:pt x="15001" y="16195"/>
                </a:cubicBezTo>
                <a:cubicBezTo>
                  <a:pt x="15134" y="18271"/>
                  <a:pt x="16529" y="18048"/>
                  <a:pt x="17758" y="17691"/>
                </a:cubicBezTo>
                <a:cubicBezTo>
                  <a:pt x="19182" y="17277"/>
                  <a:pt x="20618" y="18254"/>
                  <a:pt x="21600" y="20313"/>
                </a:cubicBezTo>
              </a:path>
            </a:pathLst>
          </a:custGeom>
          <a:ln w="254000">
            <a:solidFill>
              <a:srgbClr val="000000"/>
            </a:solidFill>
            <a:miter lim="400000"/>
          </a:ln>
        </p:spPr>
        <p:txBody>
          <a:bodyPr lIns="19050" tIns="19050" rIns="19050" bIns="19050" anchor="ctr"/>
          <a:lstStyle/>
          <a:p>
            <a:pPr algn="ctr">
              <a:lnSpc>
                <a:spcPct val="80000"/>
              </a:lnSpc>
              <a:defRPr sz="4200">
                <a:solidFill>
                  <a:srgbClr val="FFFFFF"/>
                </a:solidFill>
              </a:defRPr>
            </a:pPr>
            <a:endParaRPr lang="nl-NL" sz="1575"/>
          </a:p>
        </p:txBody>
      </p:sp>
      <p:sp>
        <p:nvSpPr>
          <p:cNvPr id="281" name="♳"/>
          <p:cNvSpPr txBox="1"/>
          <p:nvPr/>
        </p:nvSpPr>
        <p:spPr>
          <a:xfrm>
            <a:off x="1837562" y="2382372"/>
            <a:ext cx="940001" cy="9758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nSpc>
                <a:spcPct val="70000"/>
              </a:lnSpc>
              <a:spcBef>
                <a:spcPts val="0"/>
              </a:spcBef>
              <a:defRPr sz="22000" b="0" cap="all" spc="-220">
                <a:solidFill>
                  <a:srgbClr val="FFFFFF"/>
                </a:solidFill>
                <a:latin typeface="+mn-lt"/>
                <a:ea typeface="+mn-ea"/>
                <a:cs typeface="+mn-cs"/>
                <a:sym typeface="Druk Medium"/>
              </a:defRPr>
            </a:lvl1pPr>
          </a:lstStyle>
          <a:p>
            <a:r>
              <a:rPr lang="nl-NL" sz="8250"/>
              <a:t>♳</a:t>
            </a:r>
          </a:p>
        </p:txBody>
      </p:sp>
      <p:sp>
        <p:nvSpPr>
          <p:cNvPr id="282" name="♴"/>
          <p:cNvSpPr txBox="1"/>
          <p:nvPr/>
        </p:nvSpPr>
        <p:spPr>
          <a:xfrm>
            <a:off x="3563679" y="2015019"/>
            <a:ext cx="940001" cy="9758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nSpc>
                <a:spcPct val="70000"/>
              </a:lnSpc>
              <a:spcBef>
                <a:spcPts val="0"/>
              </a:spcBef>
              <a:defRPr sz="22000" b="0" cap="all" spc="-220">
                <a:solidFill>
                  <a:srgbClr val="FFFFFF"/>
                </a:solidFill>
                <a:latin typeface="+mn-lt"/>
                <a:ea typeface="+mn-ea"/>
                <a:cs typeface="+mn-cs"/>
                <a:sym typeface="Druk Medium"/>
              </a:defRPr>
            </a:lvl1pPr>
          </a:lstStyle>
          <a:p>
            <a:r>
              <a:rPr lang="nl-NL" sz="8250"/>
              <a:t>♴</a:t>
            </a:r>
          </a:p>
        </p:txBody>
      </p:sp>
      <p:sp>
        <p:nvSpPr>
          <p:cNvPr id="284" name="♶"/>
          <p:cNvSpPr txBox="1"/>
          <p:nvPr/>
        </p:nvSpPr>
        <p:spPr>
          <a:xfrm>
            <a:off x="7371314" y="1858434"/>
            <a:ext cx="940001" cy="9758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nSpc>
                <a:spcPct val="70000"/>
              </a:lnSpc>
              <a:spcBef>
                <a:spcPts val="0"/>
              </a:spcBef>
              <a:defRPr sz="22000" b="0" cap="all" spc="-220">
                <a:solidFill>
                  <a:srgbClr val="FFFFFF"/>
                </a:solidFill>
                <a:latin typeface="+mn-lt"/>
                <a:ea typeface="+mn-ea"/>
                <a:cs typeface="+mn-cs"/>
                <a:sym typeface="Druk Medium"/>
              </a:defRPr>
            </a:lvl1pPr>
          </a:lstStyle>
          <a:p>
            <a:r>
              <a:rPr lang="nl-NL" sz="8250"/>
              <a:t>♶</a:t>
            </a:r>
          </a:p>
        </p:txBody>
      </p:sp>
      <p:sp>
        <p:nvSpPr>
          <p:cNvPr id="285" name="♷"/>
          <p:cNvSpPr txBox="1"/>
          <p:nvPr/>
        </p:nvSpPr>
        <p:spPr>
          <a:xfrm>
            <a:off x="5298389" y="3184854"/>
            <a:ext cx="940001" cy="9758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nSpc>
                <a:spcPct val="70000"/>
              </a:lnSpc>
              <a:spcBef>
                <a:spcPts val="0"/>
              </a:spcBef>
              <a:defRPr sz="22000" b="0" cap="all" spc="-220">
                <a:solidFill>
                  <a:srgbClr val="FFFFFF"/>
                </a:solidFill>
                <a:latin typeface="+mn-lt"/>
                <a:ea typeface="+mn-ea"/>
                <a:cs typeface="+mn-cs"/>
                <a:sym typeface="Druk Medium"/>
              </a:defRPr>
            </a:lvl1pPr>
          </a:lstStyle>
          <a:p>
            <a:r>
              <a:rPr lang="nl-NL" sz="8250"/>
              <a:t>♷</a:t>
            </a:r>
          </a:p>
        </p:txBody>
      </p:sp>
      <p:sp>
        <p:nvSpPr>
          <p:cNvPr id="286" name="♸"/>
          <p:cNvSpPr txBox="1"/>
          <p:nvPr/>
        </p:nvSpPr>
        <p:spPr>
          <a:xfrm>
            <a:off x="2360807" y="4637950"/>
            <a:ext cx="940001" cy="9758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nSpc>
                <a:spcPct val="70000"/>
              </a:lnSpc>
              <a:spcBef>
                <a:spcPts val="0"/>
              </a:spcBef>
              <a:defRPr sz="22000" b="0" cap="all" spc="-220">
                <a:solidFill>
                  <a:srgbClr val="FFFFFF"/>
                </a:solidFill>
                <a:latin typeface="+mn-lt"/>
                <a:ea typeface="+mn-ea"/>
                <a:cs typeface="+mn-cs"/>
                <a:sym typeface="Druk Medium"/>
              </a:defRPr>
            </a:lvl1pPr>
          </a:lstStyle>
          <a:p>
            <a:r>
              <a:rPr lang="nl-NL" sz="8250"/>
              <a:t>♸</a:t>
            </a:r>
          </a:p>
        </p:txBody>
      </p:sp>
      <p:sp>
        <p:nvSpPr>
          <p:cNvPr id="287" name="♹"/>
          <p:cNvSpPr txBox="1"/>
          <p:nvPr/>
        </p:nvSpPr>
        <p:spPr>
          <a:xfrm>
            <a:off x="5046198" y="4637949"/>
            <a:ext cx="940001" cy="9758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nSpc>
                <a:spcPct val="70000"/>
              </a:lnSpc>
              <a:spcBef>
                <a:spcPts val="0"/>
              </a:spcBef>
              <a:defRPr sz="22000" b="0" cap="all" spc="-220">
                <a:solidFill>
                  <a:srgbClr val="FFFFFF"/>
                </a:solidFill>
                <a:latin typeface="+mn-lt"/>
                <a:ea typeface="+mn-ea"/>
                <a:cs typeface="+mn-cs"/>
                <a:sym typeface="Druk Medium"/>
              </a:defRPr>
            </a:lvl1pPr>
          </a:lstStyle>
          <a:p>
            <a:r>
              <a:rPr lang="nl-NL" sz="8250"/>
              <a:t>♹</a:t>
            </a:r>
          </a:p>
        </p:txBody>
      </p:sp>
      <p:sp>
        <p:nvSpPr>
          <p:cNvPr id="288" name="Onderzoekskeuze"/>
          <p:cNvSpPr txBox="1"/>
          <p:nvPr/>
        </p:nvSpPr>
        <p:spPr>
          <a:xfrm>
            <a:off x="3449038" y="2867857"/>
            <a:ext cx="1168515" cy="4311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9050" tIns="19050" rIns="19050" bIns="19050" anchor="ctr">
            <a:spAutoFit/>
          </a:bodyPr>
          <a:lstStyle>
            <a:lvl1pPr algn="ctr">
              <a:lnSpc>
                <a:spcPct val="80000"/>
              </a:lnSpc>
              <a:defRPr sz="4200">
                <a:solidFill>
                  <a:srgbClr val="FFFFFF"/>
                </a:solidFill>
              </a:defRPr>
            </a:lvl1pPr>
          </a:lstStyle>
          <a:p>
            <a:r>
              <a:rPr lang="nl-NL" sz="1575" dirty="0"/>
              <a:t>Onderzoeks-keuze</a:t>
            </a:r>
          </a:p>
        </p:txBody>
      </p:sp>
      <p:sp>
        <p:nvSpPr>
          <p:cNvPr id="289" name="Startgesprek"/>
          <p:cNvSpPr txBox="1"/>
          <p:nvPr/>
        </p:nvSpPr>
        <p:spPr>
          <a:xfrm>
            <a:off x="8232965" y="1912061"/>
            <a:ext cx="1879425" cy="2372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gn="ctr">
              <a:lnSpc>
                <a:spcPct val="80000"/>
              </a:lnSpc>
              <a:defRPr sz="4200">
                <a:solidFill>
                  <a:srgbClr val="FFFFFF"/>
                </a:solidFill>
              </a:defRPr>
            </a:lvl1pPr>
          </a:lstStyle>
          <a:p>
            <a:r>
              <a:rPr lang="nl-NL" sz="1575" dirty="0"/>
              <a:t>Ambtelijk startgesprek</a:t>
            </a:r>
          </a:p>
        </p:txBody>
      </p:sp>
      <p:sp>
        <p:nvSpPr>
          <p:cNvPr id="290" name="Onderzoek"/>
          <p:cNvSpPr txBox="1"/>
          <p:nvPr/>
        </p:nvSpPr>
        <p:spPr>
          <a:xfrm>
            <a:off x="4503680" y="3967452"/>
            <a:ext cx="2563345" cy="4311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lvl1pPr algn="ctr">
              <a:lnSpc>
                <a:spcPct val="80000"/>
              </a:lnSpc>
              <a:defRPr sz="4200">
                <a:solidFill>
                  <a:srgbClr val="FFFFFF"/>
                </a:solidFill>
              </a:defRPr>
            </a:lvl1pPr>
          </a:lstStyle>
          <a:p>
            <a:r>
              <a:rPr lang="nl-NL" sz="1575"/>
              <a:t>Onderzoek: </a:t>
            </a:r>
            <a:br>
              <a:rPr lang="nl-NL" sz="1575"/>
            </a:br>
            <a:r>
              <a:rPr lang="nl-NL" sz="1575"/>
              <a:t>documenten en interviews</a:t>
            </a:r>
          </a:p>
        </p:txBody>
      </p:sp>
      <p:sp>
        <p:nvSpPr>
          <p:cNvPr id="291" name="Resultaten"/>
          <p:cNvSpPr txBox="1"/>
          <p:nvPr/>
        </p:nvSpPr>
        <p:spPr>
          <a:xfrm>
            <a:off x="2345610" y="5517498"/>
            <a:ext cx="906915" cy="2372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gn="ctr">
              <a:lnSpc>
                <a:spcPct val="80000"/>
              </a:lnSpc>
              <a:defRPr sz="4200">
                <a:solidFill>
                  <a:srgbClr val="FFFFFF"/>
                </a:solidFill>
              </a:defRPr>
            </a:lvl1pPr>
          </a:lstStyle>
          <a:p>
            <a:r>
              <a:rPr lang="nl-NL" sz="1575"/>
              <a:t>Resultaten</a:t>
            </a:r>
          </a:p>
        </p:txBody>
      </p:sp>
      <p:sp>
        <p:nvSpPr>
          <p:cNvPr id="292" name="Wederhoor"/>
          <p:cNvSpPr txBox="1"/>
          <p:nvPr/>
        </p:nvSpPr>
        <p:spPr>
          <a:xfrm>
            <a:off x="5046198" y="5539823"/>
            <a:ext cx="1168515" cy="2372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9050" tIns="19050" rIns="19050" bIns="19050" anchor="ctr">
            <a:spAutoFit/>
          </a:bodyPr>
          <a:lstStyle>
            <a:lvl1pPr algn="ctr">
              <a:lnSpc>
                <a:spcPct val="80000"/>
              </a:lnSpc>
              <a:defRPr sz="4200">
                <a:solidFill>
                  <a:srgbClr val="FFFFFF"/>
                </a:solidFill>
              </a:defRPr>
            </a:lvl1pPr>
          </a:lstStyle>
          <a:p>
            <a:r>
              <a:rPr lang="nl-NL" sz="1575"/>
              <a:t>Wederhoor</a:t>
            </a:r>
          </a:p>
        </p:txBody>
      </p:sp>
      <p:sp>
        <p:nvSpPr>
          <p:cNvPr id="293" name="Presentatie"/>
          <p:cNvSpPr txBox="1"/>
          <p:nvPr/>
        </p:nvSpPr>
        <p:spPr>
          <a:xfrm>
            <a:off x="8456184" y="3798854"/>
            <a:ext cx="1013867" cy="2372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gn="ctr">
              <a:lnSpc>
                <a:spcPct val="80000"/>
              </a:lnSpc>
              <a:defRPr sz="4200">
                <a:solidFill>
                  <a:srgbClr val="FFFFFF"/>
                </a:solidFill>
              </a:defRPr>
            </a:lvl1pPr>
          </a:lstStyle>
          <a:p>
            <a:r>
              <a:rPr lang="nl-NL" sz="1575"/>
              <a:t>Presentatie </a:t>
            </a:r>
          </a:p>
        </p:txBody>
      </p:sp>
      <p:sp>
        <p:nvSpPr>
          <p:cNvPr id="294" name="Raadsbesluit"/>
          <p:cNvSpPr txBox="1"/>
          <p:nvPr/>
        </p:nvSpPr>
        <p:spPr>
          <a:xfrm>
            <a:off x="7244374" y="5956385"/>
            <a:ext cx="1075615" cy="2372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gn="ctr">
              <a:lnSpc>
                <a:spcPct val="80000"/>
              </a:lnSpc>
              <a:defRPr sz="4200">
                <a:solidFill>
                  <a:srgbClr val="FFFFFF"/>
                </a:solidFill>
              </a:defRPr>
            </a:lvl1pPr>
          </a:lstStyle>
          <a:p>
            <a:r>
              <a:rPr sz="1575"/>
              <a:t>Raadsbesluit</a:t>
            </a:r>
          </a:p>
        </p:txBody>
      </p:sp>
      <p:sp>
        <p:nvSpPr>
          <p:cNvPr id="295" name="♺"/>
          <p:cNvSpPr txBox="1"/>
          <p:nvPr/>
        </p:nvSpPr>
        <p:spPr>
          <a:xfrm>
            <a:off x="8432823" y="2858212"/>
            <a:ext cx="940001" cy="9758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nSpc>
                <a:spcPct val="70000"/>
              </a:lnSpc>
              <a:spcBef>
                <a:spcPts val="0"/>
              </a:spcBef>
              <a:defRPr sz="22000" b="0" cap="all" spc="-220">
                <a:solidFill>
                  <a:srgbClr val="FFFFFF"/>
                </a:solidFill>
                <a:latin typeface="+mn-lt"/>
                <a:ea typeface="+mn-ea"/>
                <a:cs typeface="+mn-cs"/>
                <a:sym typeface="Druk Medium"/>
              </a:defRPr>
            </a:lvl1pPr>
          </a:lstStyle>
          <a:p>
            <a:r>
              <a:rPr lang="nl-NL" sz="8250"/>
              <a:t>♺</a:t>
            </a:r>
          </a:p>
        </p:txBody>
      </p:sp>
      <p:sp>
        <p:nvSpPr>
          <p:cNvPr id="296" name="Maatschappelijk vraagstuk"/>
          <p:cNvSpPr txBox="1"/>
          <p:nvPr/>
        </p:nvSpPr>
        <p:spPr>
          <a:xfrm>
            <a:off x="1524001" y="3278212"/>
            <a:ext cx="1707257" cy="4311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19050" tIns="19050" rIns="19050" bIns="19050" anchor="ctr">
            <a:spAutoFit/>
          </a:bodyPr>
          <a:lstStyle>
            <a:lvl1pPr algn="ctr">
              <a:lnSpc>
                <a:spcPct val="80000"/>
              </a:lnSpc>
              <a:defRPr sz="4200">
                <a:solidFill>
                  <a:srgbClr val="FFFFFF"/>
                </a:solidFill>
              </a:defRPr>
            </a:lvl1pPr>
          </a:lstStyle>
          <a:p>
            <a:r>
              <a:rPr lang="nl-NL" sz="1575"/>
              <a:t>Maatschappelijk vraagstuk</a:t>
            </a:r>
          </a:p>
        </p:txBody>
      </p:sp>
      <p:sp>
        <p:nvSpPr>
          <p:cNvPr id="297" name="Maatschappelijk effect"/>
          <p:cNvSpPr txBox="1"/>
          <p:nvPr/>
        </p:nvSpPr>
        <p:spPr>
          <a:xfrm>
            <a:off x="9064175" y="5968005"/>
            <a:ext cx="1379929" cy="4311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p>
            <a:pPr algn="ctr">
              <a:lnSpc>
                <a:spcPct val="80000"/>
              </a:lnSpc>
              <a:defRPr sz="4200">
                <a:solidFill>
                  <a:srgbClr val="FFFFFF"/>
                </a:solidFill>
              </a:defRPr>
            </a:pPr>
            <a:r>
              <a:rPr sz="1575"/>
              <a:t>Maatschappelijk</a:t>
            </a:r>
            <a:br>
              <a:rPr sz="1575"/>
            </a:br>
            <a:r>
              <a:rPr sz="1575"/>
              <a:t>effect</a:t>
            </a:r>
          </a:p>
        </p:txBody>
      </p:sp>
      <p:sp>
        <p:nvSpPr>
          <p:cNvPr id="298" name="8"/>
          <p:cNvSpPr txBox="1"/>
          <p:nvPr/>
        </p:nvSpPr>
        <p:spPr>
          <a:xfrm>
            <a:off x="8775685" y="2943250"/>
            <a:ext cx="259686" cy="5636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defRPr sz="9100">
                <a:solidFill>
                  <a:srgbClr val="FFFFFF"/>
                </a:solidFill>
              </a:defRPr>
            </a:lvl1pPr>
          </a:lstStyle>
          <a:p>
            <a:r>
              <a:rPr lang="nl-NL" sz="3413" b="1"/>
              <a:t>8</a:t>
            </a:r>
          </a:p>
        </p:txBody>
      </p:sp>
      <p:sp>
        <p:nvSpPr>
          <p:cNvPr id="299" name="♺"/>
          <p:cNvSpPr txBox="1"/>
          <p:nvPr/>
        </p:nvSpPr>
        <p:spPr>
          <a:xfrm>
            <a:off x="9249914" y="5166509"/>
            <a:ext cx="940001" cy="9758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nSpc>
                <a:spcPct val="70000"/>
              </a:lnSpc>
              <a:spcBef>
                <a:spcPts val="0"/>
              </a:spcBef>
              <a:defRPr sz="22000" b="0" cap="all" spc="-220">
                <a:solidFill>
                  <a:srgbClr val="FFFFFF"/>
                </a:solidFill>
                <a:latin typeface="+mn-lt"/>
                <a:ea typeface="+mn-ea"/>
                <a:cs typeface="+mn-cs"/>
                <a:sym typeface="Druk Medium"/>
              </a:defRPr>
            </a:lvl1pPr>
          </a:lstStyle>
          <a:p>
            <a:r>
              <a:rPr sz="8250" dirty="0"/>
              <a:t>♺</a:t>
            </a:r>
          </a:p>
        </p:txBody>
      </p:sp>
      <p:sp>
        <p:nvSpPr>
          <p:cNvPr id="300" name="9"/>
          <p:cNvSpPr txBox="1"/>
          <p:nvPr/>
        </p:nvSpPr>
        <p:spPr>
          <a:xfrm>
            <a:off x="9488530" y="5272009"/>
            <a:ext cx="612344" cy="5636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lvl1pPr>
              <a:defRPr sz="9100">
                <a:solidFill>
                  <a:srgbClr val="FFFFFF"/>
                </a:solidFill>
              </a:defRPr>
            </a:lvl1pPr>
          </a:lstStyle>
          <a:p>
            <a:r>
              <a:rPr lang="nl-NL" sz="3413" b="1"/>
              <a:t>10</a:t>
            </a:r>
          </a:p>
        </p:txBody>
      </p:sp>
      <p:sp>
        <p:nvSpPr>
          <p:cNvPr id="24" name="Titel 1">
            <a:extLst>
              <a:ext uri="{FF2B5EF4-FFF2-40B4-BE49-F238E27FC236}">
                <a16:creationId xmlns:a16="http://schemas.microsoft.com/office/drawing/2014/main" id="{8F6D5AF7-713B-C347-A8EB-09DFF0393E0D}"/>
              </a:ext>
            </a:extLst>
          </p:cNvPr>
          <p:cNvSpPr>
            <a:spLocks noGrp="1" noChangeArrowheads="1"/>
          </p:cNvSpPr>
          <p:nvPr>
            <p:ph type="title"/>
          </p:nvPr>
        </p:nvSpPr>
        <p:spPr>
          <a:xfrm>
            <a:off x="1825038" y="331995"/>
            <a:ext cx="7886700" cy="1325563"/>
          </a:xfrm>
        </p:spPr>
        <p:txBody>
          <a:bodyPr/>
          <a:lstStyle/>
          <a:p>
            <a:pPr eaLnBrk="1" hangingPunct="1"/>
            <a:r>
              <a:rPr lang="nl-NL" altLang="nl-NL" sz="3600" b="1" dirty="0">
                <a:latin typeface="Arial" panose="020B0604020202020204" pitchFamily="34" charset="0"/>
                <a:cs typeface="Arial" panose="020B0604020202020204" pitchFamily="34" charset="0"/>
              </a:rPr>
              <a:t>Werkwijze	rekenkamercommissie</a:t>
            </a:r>
            <a:r>
              <a:rPr lang="nl-NL" altLang="nl-NL" sz="3300" dirty="0"/>
              <a:t>																					</a:t>
            </a:r>
          </a:p>
        </p:txBody>
      </p:sp>
      <p:sp>
        <p:nvSpPr>
          <p:cNvPr id="25" name="♵">
            <a:extLst>
              <a:ext uri="{FF2B5EF4-FFF2-40B4-BE49-F238E27FC236}">
                <a16:creationId xmlns:a16="http://schemas.microsoft.com/office/drawing/2014/main" id="{AC1DA3A1-B42A-4514-B24A-56D087B1A70C}"/>
              </a:ext>
            </a:extLst>
          </p:cNvPr>
          <p:cNvSpPr txBox="1"/>
          <p:nvPr/>
        </p:nvSpPr>
        <p:spPr>
          <a:xfrm>
            <a:off x="5633913" y="2033657"/>
            <a:ext cx="940001" cy="9758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nSpc>
                <a:spcPct val="70000"/>
              </a:lnSpc>
              <a:spcBef>
                <a:spcPts val="0"/>
              </a:spcBef>
              <a:defRPr sz="22000" b="0" cap="all" spc="-220">
                <a:solidFill>
                  <a:srgbClr val="FFFFFF"/>
                </a:solidFill>
                <a:latin typeface="+mn-lt"/>
                <a:ea typeface="+mn-ea"/>
                <a:cs typeface="+mn-cs"/>
                <a:sym typeface="Druk Medium"/>
              </a:defRPr>
            </a:lvl1pPr>
          </a:lstStyle>
          <a:p>
            <a:r>
              <a:rPr lang="nl-NL" sz="8250"/>
              <a:t>♵</a:t>
            </a:r>
          </a:p>
        </p:txBody>
      </p:sp>
      <p:sp>
        <p:nvSpPr>
          <p:cNvPr id="26" name="♺">
            <a:extLst>
              <a:ext uri="{FF2B5EF4-FFF2-40B4-BE49-F238E27FC236}">
                <a16:creationId xmlns:a16="http://schemas.microsoft.com/office/drawing/2014/main" id="{3DD9BE5B-BFBF-4FC0-A5DA-27476088F13D}"/>
              </a:ext>
            </a:extLst>
          </p:cNvPr>
          <p:cNvSpPr txBox="1"/>
          <p:nvPr/>
        </p:nvSpPr>
        <p:spPr>
          <a:xfrm>
            <a:off x="7415483" y="5099162"/>
            <a:ext cx="940001" cy="9758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nSpc>
                <a:spcPct val="70000"/>
              </a:lnSpc>
              <a:spcBef>
                <a:spcPts val="0"/>
              </a:spcBef>
              <a:defRPr sz="22000" b="0" cap="all" spc="-220">
                <a:solidFill>
                  <a:srgbClr val="FFFFFF"/>
                </a:solidFill>
                <a:latin typeface="+mn-lt"/>
                <a:ea typeface="+mn-ea"/>
                <a:cs typeface="+mn-cs"/>
                <a:sym typeface="Druk Medium"/>
              </a:defRPr>
            </a:lvl1pPr>
          </a:lstStyle>
          <a:p>
            <a:r>
              <a:rPr lang="nl-NL" sz="8250"/>
              <a:t>♺</a:t>
            </a:r>
          </a:p>
        </p:txBody>
      </p:sp>
      <p:sp>
        <p:nvSpPr>
          <p:cNvPr id="27" name="9">
            <a:extLst>
              <a:ext uri="{FF2B5EF4-FFF2-40B4-BE49-F238E27FC236}">
                <a16:creationId xmlns:a16="http://schemas.microsoft.com/office/drawing/2014/main" id="{A43FD14F-DAFC-4B48-9D27-9BCC8A8736F1}"/>
              </a:ext>
            </a:extLst>
          </p:cNvPr>
          <p:cNvSpPr txBox="1"/>
          <p:nvPr/>
        </p:nvSpPr>
        <p:spPr>
          <a:xfrm>
            <a:off x="7782181" y="5179110"/>
            <a:ext cx="259686" cy="5636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defRPr sz="9100">
                <a:solidFill>
                  <a:srgbClr val="FFFFFF"/>
                </a:solidFill>
              </a:defRPr>
            </a:lvl1pPr>
          </a:lstStyle>
          <a:p>
            <a:r>
              <a:rPr lang="nl-NL" sz="3413" b="1"/>
              <a:t>9</a:t>
            </a:r>
          </a:p>
        </p:txBody>
      </p:sp>
      <p:sp>
        <p:nvSpPr>
          <p:cNvPr id="28" name="Startgesprek">
            <a:extLst>
              <a:ext uri="{FF2B5EF4-FFF2-40B4-BE49-F238E27FC236}">
                <a16:creationId xmlns:a16="http://schemas.microsoft.com/office/drawing/2014/main" id="{BA17D513-5B8C-4C31-AA45-334EFE956890}"/>
              </a:ext>
            </a:extLst>
          </p:cNvPr>
          <p:cNvSpPr txBox="1"/>
          <p:nvPr/>
        </p:nvSpPr>
        <p:spPr>
          <a:xfrm>
            <a:off x="5245351" y="1409565"/>
            <a:ext cx="1701300" cy="4311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19050" tIns="19050" rIns="19050" bIns="19050" anchor="ctr">
            <a:spAutoFit/>
          </a:bodyPr>
          <a:lstStyle>
            <a:lvl1pPr algn="ctr">
              <a:lnSpc>
                <a:spcPct val="80000"/>
              </a:lnSpc>
              <a:defRPr sz="4200">
                <a:solidFill>
                  <a:srgbClr val="FFFFFF"/>
                </a:solidFill>
              </a:defRPr>
            </a:lvl1pPr>
          </a:lstStyle>
          <a:p>
            <a:r>
              <a:rPr lang="nl-NL" sz="1575"/>
              <a:t>Onderzoeksopzet </a:t>
            </a:r>
            <a:br>
              <a:rPr lang="nl-NL" sz="1575"/>
            </a:br>
            <a:r>
              <a:rPr lang="nl-NL" sz="1575"/>
              <a:t>afstemming auditcie</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B54E666D-8EF3-4E9B-8F2C-95B5162EAF47}"/>
              </a:ext>
            </a:extLst>
          </p:cNvPr>
          <p:cNvSpPr>
            <a:spLocks noGrp="1"/>
          </p:cNvSpPr>
          <p:nvPr>
            <p:ph type="title"/>
          </p:nvPr>
        </p:nvSpPr>
        <p:spPr>
          <a:xfrm>
            <a:off x="384498" y="0"/>
            <a:ext cx="11419953" cy="1531175"/>
          </a:xfrm>
        </p:spPr>
        <p:txBody>
          <a:bodyPr>
            <a:normAutofit/>
          </a:bodyPr>
          <a:lstStyle/>
          <a:p>
            <a:r>
              <a:rPr lang="nl-NL" sz="4800" b="1" dirty="0">
                <a:solidFill>
                  <a:srgbClr val="00689C"/>
                </a:solidFill>
                <a:latin typeface="Arial" panose="020B0604020202020204" pitchFamily="34" charset="0"/>
                <a:cs typeface="Arial" panose="020B0604020202020204" pitchFamily="34" charset="0"/>
              </a:rPr>
              <a:t>Actuele onderzoeken Renswoude</a:t>
            </a:r>
          </a:p>
        </p:txBody>
      </p:sp>
      <p:sp>
        <p:nvSpPr>
          <p:cNvPr id="9" name="Content Placeholder 8">
            <a:extLst>
              <a:ext uri="{FF2B5EF4-FFF2-40B4-BE49-F238E27FC236}">
                <a16:creationId xmlns:a16="http://schemas.microsoft.com/office/drawing/2014/main" id="{47ED2773-0B3F-AAC4-877B-9E763BD21884}"/>
              </a:ext>
            </a:extLst>
          </p:cNvPr>
          <p:cNvSpPr>
            <a:spLocks noGrp="1"/>
          </p:cNvSpPr>
          <p:nvPr>
            <p:ph idx="1"/>
          </p:nvPr>
        </p:nvSpPr>
        <p:spPr>
          <a:xfrm>
            <a:off x="257497" y="1166700"/>
            <a:ext cx="11673953" cy="3594115"/>
          </a:xfrm>
        </p:spPr>
        <p:txBody>
          <a:bodyPr>
            <a:noAutofit/>
          </a:bodyPr>
          <a:lstStyle/>
          <a:p>
            <a:pPr eaLnBrk="1" fontAlgn="auto" hangingPunct="1">
              <a:lnSpc>
                <a:spcPct val="114000"/>
              </a:lnSpc>
              <a:spcAft>
                <a:spcPts val="0"/>
              </a:spcAft>
              <a:buFont typeface="Wingdings" panose="05000000000000000000" pitchFamily="2" charset="2"/>
              <a:buChar char="ü"/>
              <a:defRPr/>
            </a:pPr>
            <a:r>
              <a:rPr lang="nl-NL" sz="2400" b="1" dirty="0">
                <a:solidFill>
                  <a:srgbClr val="00689C"/>
                </a:solidFill>
                <a:latin typeface="Arial" panose="020B0604020202020204" pitchFamily="34" charset="0"/>
                <a:cs typeface="Arial" panose="020B0604020202020204" pitchFamily="34" charset="0"/>
              </a:rPr>
              <a:t>Doorwerkingsonderzoek minimabeleid </a:t>
            </a:r>
            <a:r>
              <a:rPr lang="nl-NL" sz="2400" dirty="0">
                <a:solidFill>
                  <a:srgbClr val="00689C"/>
                </a:solidFill>
                <a:latin typeface="Arial" panose="020B0604020202020204" pitchFamily="34" charset="0"/>
                <a:cs typeface="Arial" panose="020B0604020202020204" pitchFamily="34" charset="0"/>
              </a:rPr>
              <a:t>(</a:t>
            </a:r>
            <a:r>
              <a:rPr lang="nl-NL" sz="2400">
                <a:solidFill>
                  <a:srgbClr val="00689C"/>
                </a:solidFill>
                <a:latin typeface="Arial" panose="020B0604020202020204" pitchFamily="34" charset="0"/>
                <a:cs typeface="Arial" panose="020B0604020202020204" pitchFamily="34" charset="0"/>
              </a:rPr>
              <a:t>afronding eind </a:t>
            </a:r>
            <a:r>
              <a:rPr lang="nl-NL" sz="2400" dirty="0">
                <a:solidFill>
                  <a:srgbClr val="00689C"/>
                </a:solidFill>
                <a:latin typeface="Arial" panose="020B0604020202020204" pitchFamily="34" charset="0"/>
                <a:cs typeface="Arial" panose="020B0604020202020204" pitchFamily="34" charset="0"/>
              </a:rPr>
              <a:t>2022)</a:t>
            </a:r>
            <a:br>
              <a:rPr lang="nl-NL" sz="2400" dirty="0">
                <a:solidFill>
                  <a:srgbClr val="00689C"/>
                </a:solidFill>
                <a:latin typeface="Arial" panose="020B0604020202020204" pitchFamily="34" charset="0"/>
                <a:cs typeface="Arial" panose="020B0604020202020204" pitchFamily="34" charset="0"/>
              </a:rPr>
            </a:br>
            <a:endParaRPr lang="nl-NL" sz="2400" i="1" dirty="0">
              <a:solidFill>
                <a:srgbClr val="00689C"/>
              </a:solidFill>
              <a:latin typeface="Arial" panose="020B0604020202020204" pitchFamily="34" charset="0"/>
              <a:cs typeface="Arial" panose="020B0604020202020204" pitchFamily="34" charset="0"/>
            </a:endParaRPr>
          </a:p>
          <a:p>
            <a:pPr eaLnBrk="1" fontAlgn="auto" hangingPunct="1">
              <a:lnSpc>
                <a:spcPct val="114000"/>
              </a:lnSpc>
              <a:spcAft>
                <a:spcPts val="0"/>
              </a:spcAft>
              <a:buFont typeface="Wingdings" panose="05000000000000000000" pitchFamily="2" charset="2"/>
              <a:buChar char="ü"/>
              <a:defRPr/>
            </a:pPr>
            <a:r>
              <a:rPr lang="nl-NL" sz="2400" b="1" dirty="0">
                <a:solidFill>
                  <a:srgbClr val="00689C"/>
                </a:solidFill>
                <a:latin typeface="Arial" panose="020B0604020202020204" pitchFamily="34" charset="0"/>
                <a:cs typeface="Arial" panose="020B0604020202020204" pitchFamily="34" charset="0"/>
              </a:rPr>
              <a:t>Minimabeleid </a:t>
            </a:r>
            <a:r>
              <a:rPr lang="nl-NL" sz="2400" dirty="0">
                <a:solidFill>
                  <a:srgbClr val="00689C"/>
                </a:solidFill>
                <a:latin typeface="Arial" panose="020B0604020202020204" pitchFamily="34" charset="0"/>
                <a:cs typeface="Arial" panose="020B0604020202020204" pitchFamily="34" charset="0"/>
              </a:rPr>
              <a:t>(afgerond in 2018)</a:t>
            </a:r>
            <a:br>
              <a:rPr lang="nl-NL" sz="2400" dirty="0">
                <a:solidFill>
                  <a:srgbClr val="00689C"/>
                </a:solidFill>
                <a:latin typeface="Arial" panose="020B0604020202020204" pitchFamily="34" charset="0"/>
                <a:cs typeface="Arial" panose="020B0604020202020204" pitchFamily="34" charset="0"/>
              </a:rPr>
            </a:br>
            <a:r>
              <a:rPr lang="nl-NL" sz="2400" i="1" dirty="0">
                <a:solidFill>
                  <a:srgbClr val="00689C"/>
                </a:solidFill>
                <a:latin typeface="Arial" panose="020B0604020202020204" pitchFamily="34" charset="0"/>
                <a:cs typeface="Arial" panose="020B0604020202020204" pitchFamily="34" charset="0"/>
              </a:rPr>
              <a:t>Onderzoeksdoel: nagaan of het minimabeleid in Renswoude effectief wordt uitgevoerd. </a:t>
            </a:r>
            <a:endParaRPr lang="nl-NL" sz="2400" dirty="0">
              <a:solidFill>
                <a:srgbClr val="00689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920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Tijdelijke aanduiding voor inhoud 4">
            <a:extLst>
              <a:ext uri="{FF2B5EF4-FFF2-40B4-BE49-F238E27FC236}">
                <a16:creationId xmlns:a16="http://schemas.microsoft.com/office/drawing/2014/main" id="{470C041C-B80B-49E9-BC74-171B1142B810}"/>
              </a:ext>
            </a:extLst>
          </p:cNvPr>
          <p:cNvPicPr>
            <a:picLocks noChangeAspect="1"/>
          </p:cNvPicPr>
          <p:nvPr/>
        </p:nvPicPr>
        <p:blipFill rotWithShape="1">
          <a:blip r:embed="rId3">
            <a:extLst>
              <a:ext uri="{28A0092B-C50C-407E-A947-70E740481C1C}">
                <a14:useLocalDpi xmlns:a14="http://schemas.microsoft.com/office/drawing/2010/main" val="0"/>
              </a:ext>
            </a:extLst>
          </a:blip>
          <a:srcRect l="2991" r="2892" b="-1"/>
          <a:stretch/>
        </p:blipFill>
        <p:spPr>
          <a:xfrm>
            <a:off x="1" y="10"/>
            <a:ext cx="9669642" cy="6857990"/>
          </a:xfrm>
          <a:prstGeom prst="rect">
            <a:avLst/>
          </a:prstGeom>
          <a:solidFill>
            <a:srgbClr val="FFFFFF">
              <a:shade val="85000"/>
            </a:srgbClr>
          </a:solidFill>
        </p:spPr>
      </p:pic>
      <p:sp>
        <p:nvSpPr>
          <p:cNvPr id="21" name="Rectangle 2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Content Placeholder 8">
            <a:extLst>
              <a:ext uri="{FF2B5EF4-FFF2-40B4-BE49-F238E27FC236}">
                <a16:creationId xmlns:a16="http://schemas.microsoft.com/office/drawing/2014/main" id="{47ED2773-0B3F-AAC4-877B-9E763BD21884}"/>
              </a:ext>
            </a:extLst>
          </p:cNvPr>
          <p:cNvSpPr>
            <a:spLocks noGrp="1"/>
          </p:cNvSpPr>
          <p:nvPr>
            <p:ph idx="1"/>
          </p:nvPr>
        </p:nvSpPr>
        <p:spPr>
          <a:xfrm>
            <a:off x="5414606" y="2735589"/>
            <a:ext cx="6487803" cy="3077599"/>
          </a:xfrm>
        </p:spPr>
        <p:txBody>
          <a:bodyPr>
            <a:normAutofit/>
          </a:bodyPr>
          <a:lstStyle/>
          <a:p>
            <a:pPr>
              <a:lnSpc>
                <a:spcPct val="114000"/>
              </a:lnSpc>
              <a:buFont typeface="Wingdings" panose="05000000000000000000" pitchFamily="2" charset="2"/>
              <a:buChar char="ü"/>
            </a:pPr>
            <a:r>
              <a:rPr lang="nl-NL" sz="4000" b="1" dirty="0">
                <a:solidFill>
                  <a:srgbClr val="00689C"/>
                </a:solidFill>
                <a:latin typeface="Arial" panose="020B0604020202020204" pitchFamily="34" charset="0"/>
                <a:cs typeface="Arial" panose="020B0604020202020204" pitchFamily="34" charset="0"/>
              </a:rPr>
              <a:t>Wat verwacht u van de rekenkamercommissie?</a:t>
            </a:r>
          </a:p>
          <a:p>
            <a:pPr>
              <a:lnSpc>
                <a:spcPct val="114000"/>
              </a:lnSpc>
              <a:buFont typeface="Wingdings" panose="05000000000000000000" pitchFamily="2" charset="2"/>
              <a:buChar char="ü"/>
            </a:pPr>
            <a:r>
              <a:rPr lang="nl-NL" sz="4000" b="1" dirty="0">
                <a:solidFill>
                  <a:srgbClr val="00689C"/>
                </a:solidFill>
                <a:latin typeface="Arial" panose="020B0604020202020204" pitchFamily="34" charset="0"/>
                <a:cs typeface="Arial" panose="020B0604020202020204" pitchFamily="34" charset="0"/>
              </a:rPr>
              <a:t>Welke presentatievorm spreekt u aan?</a:t>
            </a:r>
          </a:p>
        </p:txBody>
      </p:sp>
    </p:spTree>
    <p:extLst>
      <p:ext uri="{BB962C8B-B14F-4D97-AF65-F5344CB8AC3E}">
        <p14:creationId xmlns:p14="http://schemas.microsoft.com/office/powerpoint/2010/main" val="1053379423"/>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TotalTime>
  <Words>408</Words>
  <Application>Microsoft Office PowerPoint</Application>
  <PresentationFormat>Breedbeeld</PresentationFormat>
  <Paragraphs>65</Paragraphs>
  <Slides>11</Slides>
  <Notes>2</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11</vt:i4>
      </vt:variant>
    </vt:vector>
  </HeadingPairs>
  <TitlesOfParts>
    <vt:vector size="18" baseType="lpstr">
      <vt:lpstr>Arial</vt:lpstr>
      <vt:lpstr>Calibri</vt:lpstr>
      <vt:lpstr>Calibri Light</vt:lpstr>
      <vt:lpstr>Proxima Nova Extrabold</vt:lpstr>
      <vt:lpstr>Proxima Nova Semibold</vt:lpstr>
      <vt:lpstr>Wingdings</vt:lpstr>
      <vt:lpstr>Kantoorthema</vt:lpstr>
      <vt:lpstr>Introductie rekenkamercommissie  gemeenteraad Renswoude </vt:lpstr>
      <vt:lpstr>‘Hulptroep’ van de raad</vt:lpstr>
      <vt:lpstr>Wat doet de rekenkamercommissie?</vt:lpstr>
      <vt:lpstr>Samenstelling, budget en voor wie?</vt:lpstr>
      <vt:lpstr>Onderwerpen onderzoek</vt:lpstr>
      <vt:lpstr>Voorbeeldvragen in onderzoek</vt:lpstr>
      <vt:lpstr>Werkwijze rekenkamercommissie                     </vt:lpstr>
      <vt:lpstr>Actuele onderzoeken Renswoude</vt:lpstr>
      <vt:lpstr>PowerPoint-presentatie</vt:lpstr>
      <vt:lpstr>Vragen?</vt:lpstr>
      <vt:lpstr>Contact en meer informatie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Spoor, Ingrid</dc:creator>
  <cp:lastModifiedBy>Barel-Glashouwer, Marjolein</cp:lastModifiedBy>
  <cp:revision>83</cp:revision>
  <dcterms:created xsi:type="dcterms:W3CDTF">2022-03-30T14:09:14Z</dcterms:created>
  <dcterms:modified xsi:type="dcterms:W3CDTF">2022-09-06T11:01:50Z</dcterms:modified>
</cp:coreProperties>
</file>